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301" r:id="rId4"/>
    <p:sldId id="276" r:id="rId5"/>
    <p:sldId id="302" r:id="rId6"/>
    <p:sldId id="303" r:id="rId7"/>
    <p:sldId id="305" r:id="rId8"/>
    <p:sldId id="306" r:id="rId9"/>
    <p:sldId id="307" r:id="rId10"/>
    <p:sldId id="308" r:id="rId11"/>
    <p:sldId id="304" r:id="rId12"/>
    <p:sldId id="30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1" autoAdjust="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2016/5/3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组合数的应用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对于方程 </a:t>
            </a:r>
            <a:r>
              <a:rPr lang="en-US" altLang="zh-CN" sz="1800" dirty="0"/>
              <a:t>X_1 + X_2 + … + X_N = M</a:t>
            </a:r>
            <a:r>
              <a:rPr lang="zh-CN" altLang="en-US" sz="1800" dirty="0"/>
              <a:t>，已知 </a:t>
            </a:r>
            <a:r>
              <a:rPr lang="en-US" altLang="zh-CN" sz="1800" dirty="0"/>
              <a:t>M &gt; 0</a:t>
            </a:r>
            <a:r>
              <a:rPr lang="zh-CN" altLang="en-US" sz="1800" dirty="0"/>
              <a:t>，求方程解的个数，要求 </a:t>
            </a:r>
            <a:r>
              <a:rPr lang="en-US" altLang="zh-CN" sz="1800" dirty="0" err="1" smtClean="0"/>
              <a:t>A_i</a:t>
            </a:r>
            <a:r>
              <a:rPr lang="en-US" altLang="zh-CN" sz="1800" dirty="0" smtClean="0"/>
              <a:t> &lt;= X_i &lt;= </a:t>
            </a:r>
            <a:r>
              <a:rPr lang="en-US" altLang="zh-CN" sz="1800" dirty="0" err="1" smtClean="0"/>
              <a:t>B_i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 &lt;= 20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对于 </a:t>
            </a:r>
            <a:r>
              <a:rPr lang="en-US" altLang="zh-CN" sz="1800" dirty="0" err="1" smtClean="0"/>
              <a:t>A_i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处理方式与刚才是一样的，</a:t>
            </a:r>
            <a:r>
              <a:rPr lang="en-US" altLang="zh-CN" sz="1800" dirty="0" smtClean="0"/>
              <a:t>M -= sigma(</a:t>
            </a:r>
            <a:r>
              <a:rPr lang="en-US" altLang="zh-CN" sz="1800" dirty="0" err="1" smtClean="0"/>
              <a:t>A_i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即可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对于 </a:t>
            </a:r>
            <a:r>
              <a:rPr lang="en-US" altLang="zh-CN" sz="1800" dirty="0" err="1" smtClean="0"/>
              <a:t>B_i</a:t>
            </a:r>
            <a:r>
              <a:rPr lang="zh-CN" altLang="en-US" sz="1800" dirty="0" smtClean="0"/>
              <a:t> 的限制，我们用容斥原理</a:t>
            </a:r>
            <a:endParaRPr lang="en-US" altLang="zh-CN" sz="1800" dirty="0"/>
          </a:p>
          <a:p>
            <a:pPr lvl="1"/>
            <a:r>
              <a:rPr lang="zh-CN" altLang="en-US" sz="1600" dirty="0" smtClean="0"/>
              <a:t>考虑把 </a:t>
            </a:r>
            <a:r>
              <a:rPr lang="en-US" altLang="zh-CN" sz="1600" dirty="0" smtClean="0"/>
              <a:t>X_i &lt;= </a:t>
            </a:r>
            <a:r>
              <a:rPr lang="en-US" altLang="zh-CN" sz="1600" dirty="0" err="1" smtClean="0"/>
              <a:t>B_i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的限制转化成 </a:t>
            </a:r>
            <a:r>
              <a:rPr lang="en-US" altLang="zh-CN" sz="1600" dirty="0" smtClean="0"/>
              <a:t>X_i &gt; </a:t>
            </a:r>
            <a:r>
              <a:rPr lang="en-US" altLang="zh-CN" sz="1600" dirty="0" err="1" smtClean="0"/>
              <a:t>B_i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之后使用容斥原理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答案 </a:t>
            </a:r>
            <a:r>
              <a:rPr lang="en-US" altLang="zh-CN" sz="1600" dirty="0" smtClean="0"/>
              <a:t>= |</a:t>
            </a:r>
            <a:r>
              <a:rPr lang="zh-CN" altLang="en-US" sz="1600" dirty="0" smtClean="0"/>
              <a:t>没有任何 </a:t>
            </a:r>
            <a:r>
              <a:rPr lang="en-US" altLang="zh-CN" sz="1600" dirty="0" smtClean="0"/>
              <a:t>X_i&gt;</a:t>
            </a:r>
            <a:r>
              <a:rPr lang="en-US" altLang="zh-CN" sz="1600" dirty="0" err="1" smtClean="0"/>
              <a:t>B_i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的限制</a:t>
            </a:r>
            <a:r>
              <a:rPr lang="en-US" altLang="zh-CN" sz="1600" dirty="0" smtClean="0"/>
              <a:t>| </a:t>
            </a:r>
            <a:r>
              <a:rPr lang="zh-CN" altLang="en-US" sz="1600" dirty="0" smtClean="0"/>
              <a:t>－ </a:t>
            </a:r>
            <a:r>
              <a:rPr lang="en-US" altLang="zh-CN" sz="1600" dirty="0" smtClean="0"/>
              <a:t>|</a:t>
            </a:r>
            <a:r>
              <a:rPr lang="zh-CN" altLang="en-US" sz="1600" dirty="0" smtClean="0"/>
              <a:t>只有一个 </a:t>
            </a:r>
            <a:r>
              <a:rPr lang="en-US" altLang="zh-CN" sz="1600" dirty="0" smtClean="0"/>
              <a:t>X_i &gt; </a:t>
            </a:r>
            <a:r>
              <a:rPr lang="en-US" altLang="zh-CN" sz="1600" dirty="0" err="1" smtClean="0"/>
              <a:t>B_i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的限制</a:t>
            </a:r>
            <a:r>
              <a:rPr lang="en-US" altLang="zh-CN" sz="1600" dirty="0" smtClean="0"/>
              <a:t>| + </a:t>
            </a:r>
            <a:r>
              <a:rPr lang="en-US" altLang="zh-CN" sz="1600" dirty="0"/>
              <a:t>|</a:t>
            </a:r>
            <a:r>
              <a:rPr lang="zh-CN" altLang="en-US" sz="1600" dirty="0" smtClean="0"/>
              <a:t>只有</a:t>
            </a:r>
            <a:r>
              <a:rPr lang="zh-CN" altLang="en-US" sz="1600" dirty="0"/>
              <a:t>两</a:t>
            </a:r>
            <a:r>
              <a:rPr lang="zh-CN" altLang="en-US" sz="1600" dirty="0" smtClean="0"/>
              <a:t>个 </a:t>
            </a:r>
            <a:r>
              <a:rPr lang="en-US" altLang="zh-CN" sz="1600" dirty="0"/>
              <a:t>X_i &gt; </a:t>
            </a:r>
            <a:r>
              <a:rPr lang="en-US" altLang="zh-CN" sz="1600" dirty="0" err="1" smtClean="0"/>
              <a:t>B_i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的限制</a:t>
            </a:r>
            <a:r>
              <a:rPr lang="en-US" altLang="zh-CN" sz="1600" dirty="0" smtClean="0"/>
              <a:t>| ……</a:t>
            </a:r>
          </a:p>
          <a:p>
            <a:pPr lvl="1"/>
            <a:r>
              <a:rPr lang="zh-CN" altLang="en-US" sz="1600" dirty="0" smtClean="0"/>
              <a:t>通过容斥原理，我们把上界限制去掉了，这题就可以做了。</a:t>
            </a:r>
            <a:endParaRPr lang="en-US" altLang="zh-CN" sz="1600" dirty="0" smtClean="0"/>
          </a:p>
          <a:p>
            <a:pPr lvl="1"/>
            <a:endParaRPr lang="en-US" altLang="zh-CN" sz="1400" dirty="0" smtClean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057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其他常见数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 smtClean="0"/>
          </a:p>
          <a:p>
            <a:r>
              <a:rPr lang="zh-CN" altLang="en-US" sz="1800" dirty="0" smtClean="0"/>
              <a:t>第二类斯特林数：把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个物品分入 </a:t>
            </a:r>
            <a:r>
              <a:rPr lang="en-US" altLang="zh-CN" sz="1800" dirty="0" smtClean="0"/>
              <a:t>m </a:t>
            </a:r>
            <a:r>
              <a:rPr lang="zh-CN" altLang="en-US" sz="1800" dirty="0" smtClean="0"/>
              <a:t>个非空的、不可分别的集合的方案数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递推公式：</a:t>
            </a:r>
            <a:r>
              <a:rPr lang="en-US" altLang="zh-CN" sz="1600" dirty="0" smtClean="0"/>
              <a:t>F(n, m) = F(n – 1, m – 1) + F(n – 1, m) * </a:t>
            </a:r>
            <a:r>
              <a:rPr lang="en-US" altLang="zh-CN" sz="1600" dirty="0" smtClean="0"/>
              <a:t>m</a:t>
            </a:r>
          </a:p>
          <a:p>
            <a:pPr lvl="1"/>
            <a:r>
              <a:rPr lang="zh-CN" altLang="en-US" sz="1600" dirty="0"/>
              <a:t>容</a:t>
            </a:r>
            <a:r>
              <a:rPr lang="zh-CN" altLang="en-US" sz="1600" dirty="0" smtClean="0"/>
              <a:t>斥计算：</a:t>
            </a:r>
            <a:r>
              <a:rPr lang="en-US" altLang="zh-CN" sz="1600" dirty="0" smtClean="0"/>
              <a:t>F(n, m) = ???</a:t>
            </a:r>
          </a:p>
          <a:p>
            <a:pPr lvl="1"/>
            <a:endParaRPr lang="en-US" altLang="zh-CN" sz="1400" dirty="0"/>
          </a:p>
          <a:p>
            <a:pPr marL="400050"/>
            <a:endParaRPr lang="en-US" altLang="zh-CN" sz="2200" dirty="0" smtClean="0"/>
          </a:p>
          <a:p>
            <a:r>
              <a:rPr lang="zh-CN" altLang="en-US" sz="1800" dirty="0"/>
              <a:t>错排数</a:t>
            </a:r>
            <a:r>
              <a:rPr lang="zh-CN" altLang="en-US" sz="1800" dirty="0" smtClean="0"/>
              <a:t>：一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有 </a:t>
            </a:r>
            <a:r>
              <a:rPr lang="en-US" altLang="zh-CN" sz="1800" dirty="0" smtClean="0"/>
              <a:t>n 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元素的</a:t>
            </a:r>
            <a:r>
              <a:rPr lang="zh-CN" altLang="en-US" sz="1800" dirty="0" smtClean="0"/>
              <a:t>排列。要求对元素重新排列，使得新排列</a:t>
            </a:r>
            <a:r>
              <a:rPr lang="zh-CN" altLang="en-US" sz="1800" dirty="0"/>
              <a:t>中所有的元素都不在自己原来的位置</a:t>
            </a:r>
            <a:r>
              <a:rPr lang="zh-CN" altLang="en-US" sz="1800" dirty="0" smtClean="0"/>
              <a:t>上，求排列方案数。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如 </a:t>
            </a:r>
            <a:r>
              <a:rPr lang="en-US" altLang="zh-CN" sz="1600" dirty="0" smtClean="0"/>
              <a:t>n = 3</a:t>
            </a:r>
            <a:r>
              <a:rPr lang="zh-CN" altLang="en-US" sz="1600" dirty="0" smtClean="0"/>
              <a:t>，则错排方法为 </a:t>
            </a:r>
            <a:r>
              <a:rPr lang="en-US" altLang="zh-CN" sz="1600" dirty="0" smtClean="0"/>
              <a:t>{2, 3, 1}, {3, 1, 2}</a:t>
            </a:r>
            <a:r>
              <a:rPr lang="zh-CN" altLang="en-US" sz="1600" dirty="0" smtClean="0"/>
              <a:t>，只有两种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递推公式：</a:t>
            </a:r>
            <a:r>
              <a:rPr lang="en-US" altLang="zh-CN" sz="1600" dirty="0" smtClean="0"/>
              <a:t>D(n) = (n – 1) * (D(n – 1) + D(n – 2))</a:t>
            </a:r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 smtClean="0"/>
              <a:t>实际意义：考虑将第 </a:t>
            </a:r>
            <a:r>
              <a:rPr lang="en-US" altLang="zh-CN" sz="1600" dirty="0" smtClean="0"/>
              <a:t>n </a:t>
            </a:r>
            <a:r>
              <a:rPr lang="zh-CN" altLang="en-US" sz="1600" dirty="0" smtClean="0"/>
              <a:t>个元素放到一个位置 </a:t>
            </a:r>
            <a:r>
              <a:rPr lang="en-US" altLang="zh-CN" sz="1600" dirty="0"/>
              <a:t>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上，按照第 </a:t>
            </a:r>
            <a:r>
              <a:rPr lang="en-US" altLang="zh-CN" sz="1600" dirty="0" smtClean="0"/>
              <a:t>i </a:t>
            </a:r>
            <a:r>
              <a:rPr lang="zh-CN" altLang="en-US" sz="1600" dirty="0" smtClean="0"/>
              <a:t>个元素是否放到位置 </a:t>
            </a:r>
            <a:r>
              <a:rPr lang="en-US" altLang="zh-CN" sz="1600" dirty="0" smtClean="0"/>
              <a:t>n </a:t>
            </a:r>
            <a:r>
              <a:rPr lang="zh-CN" altLang="en-US" sz="1600" dirty="0" smtClean="0"/>
              <a:t>上讨论。</a:t>
            </a:r>
            <a:endParaRPr lang="en-US" altLang="zh-CN" sz="1600" dirty="0" smtClean="0"/>
          </a:p>
          <a:p>
            <a:pPr lvl="1"/>
            <a:endParaRPr lang="en-US" altLang="zh-CN" sz="12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485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组合数学 </a:t>
            </a:r>
            <a:r>
              <a:rPr lang="en-US" altLang="zh-CN" dirty="0"/>
              <a:t>– </a:t>
            </a:r>
            <a:r>
              <a:rPr lang="zh-CN" altLang="en-US" dirty="0"/>
              <a:t>其他常见数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第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类</a:t>
            </a:r>
            <a:r>
              <a:rPr lang="zh-CN" altLang="en-US" sz="1800" dirty="0"/>
              <a:t>斯特林数：把 </a:t>
            </a:r>
            <a:r>
              <a:rPr lang="en-US" altLang="zh-CN" sz="1800" dirty="0"/>
              <a:t>n </a:t>
            </a:r>
            <a:r>
              <a:rPr lang="zh-CN" altLang="en-US" sz="1800" dirty="0"/>
              <a:t>个物品分入 </a:t>
            </a:r>
            <a:r>
              <a:rPr lang="en-US" altLang="zh-CN" sz="1800" dirty="0"/>
              <a:t>m </a:t>
            </a:r>
            <a:r>
              <a:rPr lang="zh-CN" altLang="en-US" sz="1800" dirty="0"/>
              <a:t>个非空的、不可分别</a:t>
            </a:r>
            <a:r>
              <a:rPr lang="zh-CN" altLang="en-US" sz="1800" dirty="0" smtClean="0"/>
              <a:t>的圆排列的</a:t>
            </a:r>
            <a:r>
              <a:rPr lang="zh-CN" altLang="en-US" sz="1800" dirty="0"/>
              <a:t>方案数</a:t>
            </a:r>
            <a:endParaRPr lang="en-US" altLang="zh-CN" sz="1800" dirty="0"/>
          </a:p>
          <a:p>
            <a:pPr lvl="1"/>
            <a:r>
              <a:rPr lang="zh-CN" altLang="en-US" sz="1600" dirty="0"/>
              <a:t>递推公式：</a:t>
            </a:r>
            <a:r>
              <a:rPr lang="en-US" altLang="zh-CN" sz="1600" dirty="0"/>
              <a:t>F(n, m) = F(n – 1, m – 1) + F(n – 1, m) * </a:t>
            </a:r>
            <a:r>
              <a:rPr lang="en-US" altLang="zh-CN" sz="1600" dirty="0" smtClean="0"/>
              <a:t>(n - 1)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r>
              <a:rPr lang="zh-CN" altLang="en-US" sz="1800" dirty="0" smtClean="0"/>
              <a:t>相关公式：</a:t>
            </a:r>
            <a:r>
              <a:rPr lang="en-US" altLang="zh-CN" sz="1800" dirty="0" smtClean="0"/>
              <a:t>Sigma Stirling_1(n, i) = n!</a:t>
            </a:r>
          </a:p>
          <a:p>
            <a:pPr lvl="1"/>
            <a:r>
              <a:rPr lang="zh-CN" altLang="en-US" sz="1400" dirty="0" smtClean="0"/>
              <a:t>考虑一个排列的置换与循环分解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467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Previously</a:t>
            </a:r>
          </a:p>
          <a:p>
            <a:pPr lvl="1"/>
            <a:r>
              <a:rPr lang="zh-CN" altLang="en-US" dirty="0"/>
              <a:t>图论</a:t>
            </a:r>
            <a:endParaRPr lang="en-US" altLang="zh-CN" dirty="0" smtClean="0"/>
          </a:p>
          <a:p>
            <a:r>
              <a:rPr lang="en-US" altLang="zh-CN" dirty="0" smtClean="0"/>
              <a:t>This episode</a:t>
            </a:r>
          </a:p>
          <a:p>
            <a:pPr lvl="1"/>
            <a:r>
              <a:rPr lang="zh-CN" altLang="en-US" dirty="0" smtClean="0"/>
              <a:t>数学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快速幂</a:t>
            </a:r>
            <a:endParaRPr lang="en-US" altLang="zh-CN" dirty="0" smtClean="0"/>
          </a:p>
          <a:p>
            <a:pPr lvl="2"/>
            <a:r>
              <a:rPr lang="zh-CN" altLang="en-US" dirty="0"/>
              <a:t>素数筛法</a:t>
            </a:r>
            <a:endParaRPr lang="en-US" altLang="zh-CN" dirty="0" smtClean="0"/>
          </a:p>
          <a:p>
            <a:pPr lvl="2"/>
            <a:r>
              <a:rPr lang="zh-CN" altLang="en-US" dirty="0"/>
              <a:t>组合</a:t>
            </a:r>
            <a:r>
              <a:rPr lang="zh-CN" altLang="en-US" dirty="0" smtClean="0"/>
              <a:t>数学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余数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</a:t>
            </a:r>
            <a:r>
              <a:rPr lang="zh-CN" altLang="en-US" sz="1600" dirty="0" smtClean="0"/>
              <a:t>取模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运算符 </a:t>
            </a:r>
            <a:r>
              <a:rPr lang="en-US" altLang="zh-CN" sz="1600" dirty="0" smtClean="0"/>
              <a:t>%</a:t>
            </a:r>
          </a:p>
          <a:p>
            <a:endParaRPr lang="en-US" altLang="zh-CN" sz="1600" dirty="0"/>
          </a:p>
          <a:p>
            <a:r>
              <a:rPr lang="zh-CN" altLang="en-US" sz="1600" dirty="0"/>
              <a:t>取模意义下的加减乘除：</a:t>
            </a:r>
          </a:p>
          <a:p>
            <a:pPr lvl="1"/>
            <a:r>
              <a:rPr lang="zh-CN" altLang="en-US" sz="1600" dirty="0" smtClean="0"/>
              <a:t>加法：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a + b) % m = a % m + b % m </a:t>
            </a:r>
          </a:p>
          <a:p>
            <a:pPr lvl="1"/>
            <a:r>
              <a:rPr lang="zh-CN" altLang="en-US" sz="1600" dirty="0" smtClean="0"/>
              <a:t>减法：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a – b) % m = </a:t>
            </a:r>
            <a:r>
              <a:rPr lang="en-US" altLang="zh-CN" sz="1600" dirty="0" smtClean="0"/>
              <a:t>((a </a:t>
            </a:r>
            <a:r>
              <a:rPr lang="en-US" altLang="zh-CN" sz="1600" dirty="0"/>
              <a:t>% m – b % </a:t>
            </a:r>
            <a:r>
              <a:rPr lang="en-US" altLang="zh-CN" sz="1600" dirty="0" smtClean="0"/>
              <a:t>m) + m) % m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乘法：</a:t>
            </a:r>
            <a:r>
              <a:rPr lang="en-US" altLang="zh-CN" sz="1600" dirty="0" smtClean="0"/>
              <a:t>(</a:t>
            </a:r>
            <a:r>
              <a:rPr lang="en-US" altLang="zh-CN" sz="1600" dirty="0"/>
              <a:t>a * b) % m = (a % m) * (b % m) 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除法</a:t>
            </a:r>
            <a:r>
              <a:rPr lang="zh-CN" altLang="en-US" sz="1600" dirty="0" smtClean="0">
                <a:sym typeface="Wingdings" panose="05000000000000000000" pitchFamily="2" charset="2"/>
              </a:rPr>
              <a:t>：</a:t>
            </a:r>
            <a:r>
              <a:rPr lang="en-US" altLang="zh-CN" sz="1600" dirty="0" smtClean="0">
                <a:sym typeface="Wingdings" panose="05000000000000000000" pitchFamily="2" charset="2"/>
              </a:rPr>
              <a:t>(a / b) % m = ??? </a:t>
            </a:r>
            <a:r>
              <a:rPr lang="zh-CN" altLang="en-US" sz="1600" dirty="0">
                <a:sym typeface="Wingdings" panose="05000000000000000000" pitchFamily="2" charset="2"/>
              </a:rPr>
              <a:t>下次</a:t>
            </a:r>
            <a:r>
              <a:rPr lang="zh-CN" altLang="en-US" sz="1600" dirty="0" smtClean="0">
                <a:sym typeface="Wingdings" panose="05000000000000000000" pitchFamily="2" charset="2"/>
              </a:rPr>
              <a:t>再讲。</a:t>
            </a:r>
            <a:endParaRPr lang="en-US" altLang="zh-CN" sz="1600" dirty="0" smtClean="0"/>
          </a:p>
          <a:p>
            <a:pPr marL="57150" indent="0">
              <a:buNone/>
            </a:pPr>
            <a:endParaRPr lang="en-US" altLang="zh-CN" sz="1600" dirty="0" smtClean="0"/>
          </a:p>
          <a:p>
            <a:pPr marL="5715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2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285750"/>
            <a:r>
              <a:rPr lang="zh-CN" altLang="en-US" sz="1600" dirty="0" smtClean="0"/>
              <a:t>给定 </a:t>
            </a:r>
            <a:r>
              <a:rPr lang="en-US" altLang="zh-CN" sz="1600" dirty="0" smtClean="0"/>
              <a:t>a, b, m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latin typeface="Cambria Math" pitchFamily="18" charset="0"/>
              </a:rPr>
              <a:t>求 </a:t>
            </a:r>
            <a:r>
              <a:rPr lang="en-US" altLang="zh-CN" sz="1600" dirty="0">
                <a:latin typeface="Cambria Math" pitchFamily="18" charset="0"/>
              </a:rPr>
              <a:t>a^b % </a:t>
            </a:r>
            <a:r>
              <a:rPr lang="en-US" altLang="zh-CN" sz="1600" dirty="0" smtClean="0">
                <a:latin typeface="Cambria Math" pitchFamily="18" charset="0"/>
              </a:rPr>
              <a:t>m</a:t>
            </a:r>
            <a:r>
              <a:rPr lang="zh-CN" altLang="en-US" sz="1600" dirty="0" smtClean="0">
                <a:latin typeface="Cambria Math" pitchFamily="18" charset="0"/>
              </a:rPr>
              <a:t>。其中 </a:t>
            </a:r>
            <a:r>
              <a:rPr lang="en-US" altLang="zh-CN" sz="1600" dirty="0" smtClean="0">
                <a:latin typeface="Cambria Math" pitchFamily="18" charset="0"/>
              </a:rPr>
              <a:t>0 &lt; a, b, m </a:t>
            </a:r>
            <a:r>
              <a:rPr lang="en-US" altLang="zh-CN" sz="1600" dirty="0">
                <a:latin typeface="Cambria Math" pitchFamily="18" charset="0"/>
              </a:rPr>
              <a:t>&lt;= </a:t>
            </a:r>
            <a:r>
              <a:rPr lang="en-US" altLang="zh-CN" sz="1600" dirty="0" smtClean="0">
                <a:latin typeface="Cambria Math" pitchFamily="18" charset="0"/>
              </a:rPr>
              <a:t>1e9</a:t>
            </a:r>
            <a:r>
              <a:rPr lang="zh-CN" altLang="en-US" sz="1600" dirty="0" smtClean="0">
                <a:latin typeface="Cambria Math" pitchFamily="18" charset="0"/>
              </a:rPr>
              <a:t>。</a:t>
            </a:r>
            <a:endParaRPr lang="en-US" altLang="zh-CN" sz="1600" dirty="0" smtClean="0">
              <a:latin typeface="Cambria Math" pitchFamily="18" charset="0"/>
            </a:endParaRPr>
          </a:p>
          <a:p>
            <a:pPr marL="368300" indent="-285750"/>
            <a:endParaRPr lang="en-US" altLang="zh-CN" sz="1600" dirty="0">
              <a:latin typeface="Cambria Math" pitchFamily="18" charset="0"/>
            </a:endParaRPr>
          </a:p>
          <a:p>
            <a:pPr marL="368300" indent="-285750"/>
            <a:r>
              <a:rPr lang="zh-CN" altLang="en-US" sz="1600" dirty="0" smtClean="0">
                <a:latin typeface="Cambria Math" pitchFamily="18" charset="0"/>
              </a:rPr>
              <a:t>法</a:t>
            </a:r>
            <a:r>
              <a:rPr lang="en-US" altLang="zh-CN" sz="1600" dirty="0" smtClean="0">
                <a:latin typeface="Cambria Math" pitchFamily="18" charset="0"/>
              </a:rPr>
              <a:t>1</a:t>
            </a:r>
            <a:r>
              <a:rPr lang="zh-CN" altLang="en-US" sz="1600" dirty="0" smtClean="0">
                <a:latin typeface="Cambria Math" pitchFamily="18" charset="0"/>
              </a:rPr>
              <a:t>：直接求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>
                <a:latin typeface="Cambria Math" pitchFamily="18" charset="0"/>
              </a:rPr>
              <a:t>时间复杂</a:t>
            </a:r>
            <a:r>
              <a:rPr lang="zh-CN" altLang="en-US" sz="1600" dirty="0" smtClean="0">
                <a:latin typeface="Cambria Math" pitchFamily="18" charset="0"/>
              </a:rPr>
              <a:t>度 </a:t>
            </a:r>
            <a:r>
              <a:rPr lang="en-US" altLang="zh-CN" sz="1600" dirty="0" smtClean="0">
                <a:latin typeface="Cambria Math" pitchFamily="18" charset="0"/>
              </a:rPr>
              <a:t>O(b)</a:t>
            </a:r>
            <a:r>
              <a:rPr lang="zh-CN" altLang="en-US" sz="1600" dirty="0" smtClean="0">
                <a:latin typeface="Cambria Math" pitchFamily="18" charset="0"/>
              </a:rPr>
              <a:t>，不能接受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endParaRPr lang="en-US" altLang="zh-CN" sz="1600" dirty="0">
              <a:latin typeface="Cambria Math" pitchFamily="18" charset="0"/>
            </a:endParaRPr>
          </a:p>
          <a:p>
            <a:pPr marL="368300"/>
            <a:r>
              <a:rPr lang="zh-CN" altLang="en-US" sz="1600" dirty="0" smtClean="0">
                <a:latin typeface="Cambria Math" pitchFamily="18" charset="0"/>
              </a:rPr>
              <a:t>法</a:t>
            </a:r>
            <a:r>
              <a:rPr lang="en-US" altLang="zh-CN" sz="1600" dirty="0" smtClean="0">
                <a:latin typeface="Cambria Math" pitchFamily="18" charset="0"/>
              </a:rPr>
              <a:t>2</a:t>
            </a:r>
            <a:r>
              <a:rPr lang="zh-CN" altLang="en-US" sz="1600" dirty="0" smtClean="0">
                <a:latin typeface="Cambria Math" pitchFamily="18" charset="0"/>
              </a:rPr>
              <a:t>：快速幂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en-US" altLang="zh-CN" sz="1600" dirty="0">
                <a:latin typeface="Cambria Math" pitchFamily="18" charset="0"/>
              </a:rPr>
              <a:t>a^b = a^(b/2) * a^(b-b/2</a:t>
            </a:r>
            <a:r>
              <a:rPr lang="en-US" altLang="zh-CN" sz="1600" dirty="0" smtClean="0">
                <a:latin typeface="Cambria Math" pitchFamily="18" charset="0"/>
              </a:rPr>
              <a:t>)</a:t>
            </a:r>
          </a:p>
          <a:p>
            <a:pPr marL="768350" lvl="1"/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 smtClean="0">
                <a:latin typeface="Cambria Math" pitchFamily="18" charset="0"/>
              </a:rPr>
              <a:t>因为 </a:t>
            </a:r>
            <a:r>
              <a:rPr lang="en-US" altLang="zh-CN" sz="1600" dirty="0" smtClean="0">
                <a:latin typeface="Cambria Math" pitchFamily="18" charset="0"/>
              </a:rPr>
              <a:t>b-b/2 </a:t>
            </a:r>
            <a:r>
              <a:rPr lang="zh-CN" altLang="en-US" sz="1600" dirty="0" smtClean="0">
                <a:latin typeface="Cambria Math" pitchFamily="18" charset="0"/>
              </a:rPr>
              <a:t>与 </a:t>
            </a:r>
            <a:r>
              <a:rPr lang="en-US" altLang="zh-CN" sz="1600" dirty="0" smtClean="0">
                <a:latin typeface="Cambria Math" pitchFamily="18" charset="0"/>
              </a:rPr>
              <a:t>b </a:t>
            </a:r>
            <a:r>
              <a:rPr lang="zh-CN" altLang="en-US" sz="1600" dirty="0" smtClean="0">
                <a:latin typeface="Cambria Math" pitchFamily="18" charset="0"/>
              </a:rPr>
              <a:t>最多差 </a:t>
            </a:r>
            <a:r>
              <a:rPr lang="en-US" altLang="zh-CN" sz="1600" dirty="0" smtClean="0">
                <a:latin typeface="Cambria Math" pitchFamily="18" charset="0"/>
              </a:rPr>
              <a:t>1</a:t>
            </a:r>
            <a:r>
              <a:rPr lang="zh-CN" altLang="en-US" sz="1600" dirty="0" smtClean="0">
                <a:latin typeface="Cambria Math" pitchFamily="18" charset="0"/>
              </a:rPr>
              <a:t>，因此想要求 </a:t>
            </a:r>
            <a:r>
              <a:rPr lang="en-US" altLang="zh-CN" sz="1600" dirty="0" smtClean="0">
                <a:latin typeface="Cambria Math" pitchFamily="18" charset="0"/>
              </a:rPr>
              <a:t>a^b</a:t>
            </a:r>
            <a:r>
              <a:rPr lang="zh-CN" altLang="en-US" sz="1600" dirty="0" smtClean="0">
                <a:latin typeface="Cambria Math" pitchFamily="18" charset="0"/>
              </a:rPr>
              <a:t>，只要求 </a:t>
            </a:r>
            <a:r>
              <a:rPr lang="en-US" altLang="zh-CN" sz="1600" dirty="0" smtClean="0">
                <a:latin typeface="Cambria Math" pitchFamily="18" charset="0"/>
              </a:rPr>
              <a:t>a^(b/2) </a:t>
            </a:r>
            <a:r>
              <a:rPr lang="zh-CN" altLang="en-US" sz="1600" dirty="0" smtClean="0">
                <a:latin typeface="Cambria Math" pitchFamily="18" charset="0"/>
              </a:rPr>
              <a:t>即可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>
                <a:latin typeface="Cambria Math" pitchFamily="18" charset="0"/>
              </a:rPr>
              <a:t>同</a:t>
            </a:r>
            <a:r>
              <a:rPr lang="zh-CN" altLang="en-US" sz="1600" dirty="0" smtClean="0">
                <a:latin typeface="Cambria Math" pitchFamily="18" charset="0"/>
              </a:rPr>
              <a:t>理想要求 </a:t>
            </a:r>
            <a:r>
              <a:rPr lang="en-US" altLang="zh-CN" sz="1600" dirty="0" smtClean="0">
                <a:latin typeface="Cambria Math" pitchFamily="18" charset="0"/>
              </a:rPr>
              <a:t>a^(b/2)</a:t>
            </a:r>
            <a:r>
              <a:rPr lang="zh-CN" altLang="en-US" sz="1600" dirty="0" smtClean="0">
                <a:latin typeface="Cambria Math" pitchFamily="18" charset="0"/>
              </a:rPr>
              <a:t>，求 </a:t>
            </a:r>
            <a:r>
              <a:rPr lang="en-US" altLang="zh-CN" sz="1600" dirty="0" smtClean="0">
                <a:latin typeface="Cambria Math" pitchFamily="18" charset="0"/>
              </a:rPr>
              <a:t>a^(b/4) </a:t>
            </a:r>
            <a:r>
              <a:rPr lang="zh-CN" altLang="en-US" sz="1600" dirty="0" smtClean="0">
                <a:latin typeface="Cambria Math" pitchFamily="18" charset="0"/>
              </a:rPr>
              <a:t>即可 </a:t>
            </a:r>
            <a:r>
              <a:rPr lang="en-US" altLang="zh-CN" sz="1600" dirty="0" smtClean="0">
                <a:latin typeface="Cambria Math" pitchFamily="18" charset="0"/>
              </a:rPr>
              <a:t>…… </a:t>
            </a:r>
            <a:r>
              <a:rPr lang="zh-CN" altLang="en-US" sz="1600" dirty="0" smtClean="0">
                <a:latin typeface="Cambria Math" pitchFamily="18" charset="0"/>
              </a:rPr>
              <a:t>一直到 </a:t>
            </a:r>
            <a:r>
              <a:rPr lang="en-US" altLang="zh-CN" sz="1600" dirty="0" smtClean="0">
                <a:latin typeface="Cambria Math" pitchFamily="18" charset="0"/>
              </a:rPr>
              <a:t>a^0</a:t>
            </a:r>
          </a:p>
          <a:p>
            <a:pPr marL="768350" lvl="1"/>
            <a:endParaRPr lang="en-US" altLang="zh-CN" sz="1600" dirty="0">
              <a:latin typeface="Cambria Math" pitchFamily="18" charset="0"/>
            </a:endParaRPr>
          </a:p>
          <a:p>
            <a:pPr marL="768350" lvl="1"/>
            <a:r>
              <a:rPr lang="zh-CN" altLang="en-US" sz="1600" dirty="0" smtClean="0">
                <a:latin typeface="Cambria Math" pitchFamily="18" charset="0"/>
              </a:rPr>
              <a:t>时间复杂度 </a:t>
            </a:r>
            <a:r>
              <a:rPr lang="en-US" altLang="zh-CN" sz="1600" dirty="0" smtClean="0">
                <a:latin typeface="Cambria Math" pitchFamily="18" charset="0"/>
              </a:rPr>
              <a:t>O(lgb)</a:t>
            </a:r>
          </a:p>
          <a:p>
            <a:pPr marL="768350" lvl="1"/>
            <a:endParaRPr lang="en-US" altLang="zh-CN" sz="16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285750"/>
            <a:r>
              <a:rPr lang="zh-CN" altLang="en-US" sz="1600" dirty="0" smtClean="0">
                <a:latin typeface="Cambria Math" pitchFamily="18" charset="0"/>
              </a:rPr>
              <a:t>给定 </a:t>
            </a:r>
            <a:r>
              <a:rPr lang="en-US" altLang="zh-CN" sz="1600" dirty="0" smtClean="0">
                <a:latin typeface="Cambria Math" pitchFamily="18" charset="0"/>
              </a:rPr>
              <a:t>N</a:t>
            </a:r>
            <a:r>
              <a:rPr lang="zh-CN" altLang="en-US" sz="1600" dirty="0" smtClean="0">
                <a:latin typeface="Cambria Math" pitchFamily="18" charset="0"/>
              </a:rPr>
              <a:t>，输出 </a:t>
            </a:r>
            <a:r>
              <a:rPr lang="en-US" altLang="zh-CN" sz="1600" dirty="0">
                <a:latin typeface="Cambria Math" pitchFamily="18" charset="0"/>
              </a:rPr>
              <a:t>N </a:t>
            </a:r>
            <a:r>
              <a:rPr lang="zh-CN" altLang="en-US" sz="1600" dirty="0">
                <a:latin typeface="Cambria Math" pitchFamily="18" charset="0"/>
              </a:rPr>
              <a:t>以内的所有质数。</a:t>
            </a:r>
            <a:endParaRPr lang="en-US" altLang="zh-CN" sz="1600" dirty="0">
              <a:latin typeface="Cambria Math" pitchFamily="18" charset="0"/>
            </a:endParaRPr>
          </a:p>
          <a:p>
            <a:pPr marL="82550" indent="0">
              <a:buFont typeface="Wingdings 2" pitchFamily="18" charset="2"/>
              <a:buNone/>
            </a:pPr>
            <a:endParaRPr lang="en-US" altLang="zh-CN" sz="1600" dirty="0" smtClean="0">
              <a:latin typeface="Cambria Math" pitchFamily="18" charset="0"/>
            </a:endParaRPr>
          </a:p>
          <a:p>
            <a:pPr marL="368300" indent="-285750"/>
            <a:r>
              <a:rPr lang="zh-CN" altLang="en-US" sz="1600" dirty="0" smtClean="0">
                <a:latin typeface="Cambria Math" pitchFamily="18" charset="0"/>
              </a:rPr>
              <a:t>法</a:t>
            </a:r>
            <a:r>
              <a:rPr lang="en-US" altLang="zh-CN" sz="1600" dirty="0" smtClean="0">
                <a:latin typeface="Cambria Math" pitchFamily="18" charset="0"/>
              </a:rPr>
              <a:t>1</a:t>
            </a:r>
            <a:r>
              <a:rPr lang="zh-CN" altLang="en-US" sz="1600" dirty="0" smtClean="0">
                <a:latin typeface="Cambria Math" pitchFamily="18" charset="0"/>
              </a:rPr>
              <a:t>：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>
                <a:latin typeface="Cambria Math" pitchFamily="18" charset="0"/>
              </a:rPr>
              <a:t>枚举每个数，判断是不是</a:t>
            </a:r>
            <a:r>
              <a:rPr lang="zh-CN" altLang="en-US" sz="1600" dirty="0" smtClean="0">
                <a:latin typeface="Cambria Math" pitchFamily="18" charset="0"/>
              </a:rPr>
              <a:t>质数</a:t>
            </a:r>
            <a:endParaRPr lang="en-US" altLang="zh-CN" sz="1600" dirty="0" smtClean="0">
              <a:latin typeface="Cambria Math" pitchFamily="18" charset="0"/>
            </a:endParaRPr>
          </a:p>
          <a:p>
            <a:pPr marL="1168400" lvl="2"/>
            <a:r>
              <a:rPr lang="zh-CN" altLang="en-US" sz="1600" dirty="0" smtClean="0">
                <a:latin typeface="Cambria Math" pitchFamily="18" charset="0"/>
              </a:rPr>
              <a:t>注意判断每个数是不是质数是  </a:t>
            </a:r>
            <a:r>
              <a:rPr lang="en-US" altLang="zh-CN" sz="1600" dirty="0" smtClean="0">
                <a:latin typeface="Cambria Math" pitchFamily="18" charset="0"/>
              </a:rPr>
              <a:t>O(sqrtN) </a:t>
            </a:r>
            <a:r>
              <a:rPr lang="zh-CN" altLang="en-US" sz="1600" dirty="0" smtClean="0">
                <a:latin typeface="Cambria Math" pitchFamily="18" charset="0"/>
              </a:rPr>
              <a:t>的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 smtClean="0">
                <a:latin typeface="Cambria Math" pitchFamily="18" charset="0"/>
              </a:rPr>
              <a:t>时间复杂度 </a:t>
            </a:r>
            <a:r>
              <a:rPr lang="en-US" altLang="zh-CN" sz="1600" dirty="0" smtClean="0">
                <a:latin typeface="Cambria Math" pitchFamily="18" charset="0"/>
              </a:rPr>
              <a:t>O(N) * O(sqrtN) = O(NsqrtN)</a:t>
            </a:r>
          </a:p>
          <a:p>
            <a:pPr marL="768350" lvl="1"/>
            <a:endParaRPr lang="en-US" altLang="zh-CN" sz="1600" dirty="0">
              <a:latin typeface="Cambria Math" pitchFamily="18" charset="0"/>
            </a:endParaRPr>
          </a:p>
          <a:p>
            <a:pPr marL="368300" indent="-285750"/>
            <a:r>
              <a:rPr lang="zh-CN" altLang="en-US" sz="1600" dirty="0" smtClean="0">
                <a:latin typeface="Cambria Math" pitchFamily="18" charset="0"/>
              </a:rPr>
              <a:t>法</a:t>
            </a:r>
            <a:r>
              <a:rPr lang="en-US" altLang="zh-CN" sz="1600" dirty="0" smtClean="0">
                <a:latin typeface="Cambria Math" pitchFamily="18" charset="0"/>
              </a:rPr>
              <a:t>2</a:t>
            </a:r>
            <a:r>
              <a:rPr lang="zh-CN" altLang="en-US" sz="1600" dirty="0" smtClean="0">
                <a:latin typeface="Cambria Math" pitchFamily="18" charset="0"/>
              </a:rPr>
              <a:t>：</a:t>
            </a:r>
            <a:endParaRPr lang="en-US" altLang="zh-CN" sz="1600" dirty="0" smtClean="0">
              <a:latin typeface="Cambria Math" pitchFamily="18" charset="0"/>
            </a:endParaRPr>
          </a:p>
          <a:p>
            <a:pPr marL="768350" lvl="1"/>
            <a:r>
              <a:rPr lang="zh-CN" altLang="en-US" sz="1600" dirty="0" smtClean="0">
                <a:latin typeface="Cambria Math" pitchFamily="18" charset="0"/>
              </a:rPr>
              <a:t>从 </a:t>
            </a:r>
            <a:r>
              <a:rPr lang="en-US" altLang="zh-CN" sz="1600" dirty="0">
                <a:latin typeface="Cambria Math" pitchFamily="18" charset="0"/>
              </a:rPr>
              <a:t>i = 2 </a:t>
            </a:r>
            <a:r>
              <a:rPr lang="zh-CN" altLang="en-US" sz="1600" dirty="0">
                <a:latin typeface="Cambria Math" pitchFamily="18" charset="0"/>
              </a:rPr>
              <a:t>往上枚举，把 </a:t>
            </a:r>
            <a:r>
              <a:rPr lang="en-US" altLang="zh-CN" sz="1600" dirty="0">
                <a:latin typeface="Cambria Math" pitchFamily="18" charset="0"/>
              </a:rPr>
              <a:t>i </a:t>
            </a:r>
            <a:r>
              <a:rPr lang="zh-CN" altLang="en-US" sz="1600" dirty="0">
                <a:latin typeface="Cambria Math" pitchFamily="18" charset="0"/>
              </a:rPr>
              <a:t>的倍数都筛</a:t>
            </a:r>
            <a:r>
              <a:rPr lang="zh-CN" altLang="en-US" sz="1600" dirty="0" smtClean="0">
                <a:latin typeface="Cambria Math" pitchFamily="18" charset="0"/>
              </a:rPr>
              <a:t>掉，没有被筛掉的则为质数</a:t>
            </a:r>
            <a:endParaRPr lang="en-US" altLang="zh-CN" sz="1600" dirty="0" smtClean="0">
              <a:latin typeface="Cambria Math" pitchFamily="18" charset="0"/>
            </a:endParaRPr>
          </a:p>
          <a:p>
            <a:pPr marL="1168400" lvl="2"/>
            <a:r>
              <a:rPr lang="zh-CN" altLang="en-US" sz="1600" dirty="0" smtClean="0">
                <a:latin typeface="Cambria Math" pitchFamily="18" charset="0"/>
              </a:rPr>
              <a:t>如 </a:t>
            </a:r>
            <a:r>
              <a:rPr lang="en-US" altLang="zh-CN" sz="1600" dirty="0" smtClean="0">
                <a:latin typeface="Cambria Math" pitchFamily="18" charset="0"/>
              </a:rPr>
              <a:t>i = 2 </a:t>
            </a:r>
            <a:r>
              <a:rPr lang="zh-CN" altLang="en-US" sz="1600" dirty="0" smtClean="0">
                <a:latin typeface="Cambria Math" pitchFamily="18" charset="0"/>
              </a:rPr>
              <a:t>是质数，则筛掉 </a:t>
            </a:r>
            <a:r>
              <a:rPr lang="en-US" altLang="zh-CN" sz="1600" dirty="0" smtClean="0">
                <a:latin typeface="Cambria Math" pitchFamily="18" charset="0"/>
              </a:rPr>
              <a:t>2, 4, 6, 8 …</a:t>
            </a:r>
          </a:p>
          <a:p>
            <a:pPr marL="1168400" lvl="2"/>
            <a:r>
              <a:rPr lang="zh-CN" altLang="en-US" sz="1600" dirty="0">
                <a:latin typeface="Cambria Math" pitchFamily="18" charset="0"/>
              </a:rPr>
              <a:t>下一</a:t>
            </a:r>
            <a:r>
              <a:rPr lang="zh-CN" altLang="en-US" sz="1600" dirty="0" smtClean="0">
                <a:latin typeface="Cambria Math" pitchFamily="18" charset="0"/>
              </a:rPr>
              <a:t>个没被筛掉的数是 </a:t>
            </a:r>
            <a:r>
              <a:rPr lang="en-US" altLang="zh-CN" sz="1600" dirty="0" smtClean="0">
                <a:latin typeface="Cambria Math" pitchFamily="18" charset="0"/>
              </a:rPr>
              <a:t>3</a:t>
            </a:r>
            <a:r>
              <a:rPr lang="zh-CN" altLang="en-US" sz="1600" dirty="0" smtClean="0">
                <a:latin typeface="Cambria Math" pitchFamily="18" charset="0"/>
              </a:rPr>
              <a:t>，则 </a:t>
            </a:r>
            <a:r>
              <a:rPr lang="en-US" altLang="zh-CN" sz="1600" dirty="0" smtClean="0">
                <a:latin typeface="Cambria Math" pitchFamily="18" charset="0"/>
              </a:rPr>
              <a:t>3 </a:t>
            </a:r>
            <a:r>
              <a:rPr lang="zh-CN" altLang="en-US" sz="1600" dirty="0" smtClean="0">
                <a:latin typeface="Cambria Math" pitchFamily="18" charset="0"/>
              </a:rPr>
              <a:t>是质数，筛掉 </a:t>
            </a:r>
            <a:r>
              <a:rPr lang="en-US" altLang="zh-CN" sz="1600" dirty="0" smtClean="0">
                <a:latin typeface="Cambria Math" pitchFamily="18" charset="0"/>
              </a:rPr>
              <a:t>3, 6, 9, 12, 15 …</a:t>
            </a:r>
          </a:p>
          <a:p>
            <a:pPr marL="1168400" lvl="2"/>
            <a:r>
              <a:rPr lang="zh-CN" altLang="en-US" sz="1600" dirty="0">
                <a:latin typeface="Cambria Math" pitchFamily="18" charset="0"/>
              </a:rPr>
              <a:t>下一</a:t>
            </a:r>
            <a:r>
              <a:rPr lang="zh-CN" altLang="en-US" sz="1600" dirty="0" smtClean="0">
                <a:latin typeface="Cambria Math" pitchFamily="18" charset="0"/>
              </a:rPr>
              <a:t>个没被筛掉的数是 </a:t>
            </a:r>
            <a:r>
              <a:rPr lang="en-US" altLang="zh-CN" sz="1600" dirty="0" smtClean="0">
                <a:latin typeface="Cambria Math" pitchFamily="18" charset="0"/>
              </a:rPr>
              <a:t>5</a:t>
            </a:r>
            <a:r>
              <a:rPr lang="zh-CN" altLang="en-US" sz="1600" dirty="0" smtClean="0">
                <a:latin typeface="Cambria Math" pitchFamily="18" charset="0"/>
              </a:rPr>
              <a:t>，</a:t>
            </a:r>
            <a:r>
              <a:rPr lang="en-US" altLang="zh-CN" sz="1600" dirty="0" smtClean="0">
                <a:latin typeface="Cambria Math" pitchFamily="18" charset="0"/>
              </a:rPr>
              <a:t>……</a:t>
            </a:r>
          </a:p>
          <a:p>
            <a:pPr marL="768350" lvl="1"/>
            <a:r>
              <a:rPr lang="zh-CN" altLang="en-US" sz="1600" dirty="0">
                <a:latin typeface="Cambria Math" pitchFamily="18" charset="0"/>
              </a:rPr>
              <a:t>时间复杂</a:t>
            </a:r>
            <a:r>
              <a:rPr lang="zh-CN" altLang="en-US" sz="1600" dirty="0" smtClean="0">
                <a:latin typeface="Cambria Math" pitchFamily="18" charset="0"/>
              </a:rPr>
              <a:t>度 </a:t>
            </a:r>
            <a:r>
              <a:rPr lang="en-US" altLang="zh-CN" sz="1600" dirty="0" smtClean="0">
                <a:latin typeface="Cambria Math" pitchFamily="18" charset="0"/>
              </a:rPr>
              <a:t>O(NlglgN)</a:t>
            </a:r>
          </a:p>
          <a:p>
            <a:pPr marL="768350" lvl="1"/>
            <a:endParaRPr lang="en-US" altLang="zh-CN" sz="2000" dirty="0" smtClean="0">
              <a:latin typeface="Cambria Math" pitchFamily="18" charset="0"/>
            </a:endParaRPr>
          </a:p>
          <a:p>
            <a:pPr marL="368300"/>
            <a:r>
              <a:rPr lang="zh-CN" altLang="en-US" sz="1600" dirty="0" smtClean="0">
                <a:latin typeface="Cambria Math" pitchFamily="18" charset="0"/>
              </a:rPr>
              <a:t>法</a:t>
            </a:r>
            <a:r>
              <a:rPr lang="en-US" altLang="zh-CN" sz="1600" dirty="0" smtClean="0">
                <a:latin typeface="Cambria Math" pitchFamily="18" charset="0"/>
              </a:rPr>
              <a:t>3</a:t>
            </a:r>
            <a:r>
              <a:rPr lang="zh-CN" altLang="en-US" sz="1600" dirty="0" smtClean="0">
                <a:latin typeface="Cambria Math" pitchFamily="18" charset="0"/>
              </a:rPr>
              <a:t>：线性筛法，时间复杂度 </a:t>
            </a:r>
            <a:r>
              <a:rPr lang="en-US" altLang="zh-CN" sz="1600" dirty="0" smtClean="0">
                <a:latin typeface="Cambria Math" pitchFamily="18" charset="0"/>
              </a:rPr>
              <a:t>O(N)</a:t>
            </a:r>
            <a:r>
              <a:rPr lang="zh-CN" altLang="en-US" sz="1600" dirty="0" smtClean="0">
                <a:latin typeface="Cambria Math" pitchFamily="18" charset="0"/>
              </a:rPr>
              <a:t>。做法与法</a:t>
            </a:r>
            <a:r>
              <a:rPr lang="en-US" altLang="zh-CN" sz="1600" dirty="0" smtClean="0">
                <a:latin typeface="Cambria Math" pitchFamily="18" charset="0"/>
              </a:rPr>
              <a:t>2</a:t>
            </a:r>
            <a:r>
              <a:rPr lang="zh-CN" altLang="en-US" sz="1600" dirty="0" smtClean="0">
                <a:latin typeface="Cambria Math" pitchFamily="18" charset="0"/>
              </a:rPr>
              <a:t>类似，有兴趣的回去自己看。</a:t>
            </a:r>
            <a:endParaRPr lang="en-US" altLang="zh-CN" sz="1600" dirty="0">
              <a:latin typeface="Cambria Math" pitchFamily="18" charset="0"/>
            </a:endParaRPr>
          </a:p>
          <a:p>
            <a:pPr marL="482600" lvl="1" indent="0">
              <a:buNone/>
            </a:pPr>
            <a:endParaRPr lang="en-US" altLang="zh-CN" sz="1600" dirty="0">
              <a:latin typeface="Cambria Math" pitchFamily="18" charset="0"/>
            </a:endParaRPr>
          </a:p>
          <a:p>
            <a:pPr marL="1168400" lvl="2"/>
            <a:endParaRPr lang="en-US" altLang="zh-CN" sz="16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组合</a:t>
            </a:r>
            <a:r>
              <a:rPr lang="zh-CN" altLang="en-US" sz="1800" dirty="0"/>
              <a:t>数 </a:t>
            </a:r>
            <a:r>
              <a:rPr lang="en-US" altLang="zh-CN" sz="1800" dirty="0"/>
              <a:t>C(n, m) = n!/m!/(n-m</a:t>
            </a:r>
            <a:r>
              <a:rPr lang="en-US" altLang="zh-CN" sz="1800" dirty="0" smtClean="0"/>
              <a:t>)!</a:t>
            </a:r>
          </a:p>
          <a:p>
            <a:pPr lvl="1"/>
            <a:r>
              <a:rPr lang="zh-CN" altLang="en-US" sz="1400" dirty="0"/>
              <a:t>在 </a:t>
            </a:r>
            <a:r>
              <a:rPr lang="en-US" altLang="zh-CN" sz="1400" dirty="0"/>
              <a:t>n </a:t>
            </a:r>
            <a:r>
              <a:rPr lang="zh-CN" altLang="en-US" sz="1400" dirty="0"/>
              <a:t>个物品中选 </a:t>
            </a:r>
            <a:r>
              <a:rPr lang="en-US" altLang="zh-CN" sz="1400" dirty="0"/>
              <a:t>m </a:t>
            </a:r>
            <a:r>
              <a:rPr lang="zh-CN" altLang="en-US" sz="1400" dirty="0"/>
              <a:t>个作为集合的方案数</a:t>
            </a:r>
            <a:endParaRPr lang="en-US" altLang="zh-CN" sz="1400" dirty="0"/>
          </a:p>
          <a:p>
            <a:endParaRPr lang="en-US" altLang="zh-CN" sz="1800" dirty="0"/>
          </a:p>
          <a:p>
            <a:r>
              <a:rPr lang="zh-CN" altLang="en-US" sz="1800" dirty="0"/>
              <a:t>排列数 </a:t>
            </a:r>
            <a:r>
              <a:rPr lang="en-US" altLang="zh-CN" sz="1800" dirty="0"/>
              <a:t>A(n, m) = n!/(n-m</a:t>
            </a:r>
            <a:r>
              <a:rPr lang="en-US" altLang="zh-CN" sz="1800" dirty="0" smtClean="0"/>
              <a:t>)!</a:t>
            </a:r>
          </a:p>
          <a:p>
            <a:pPr lvl="1"/>
            <a:r>
              <a:rPr lang="zh-CN" altLang="en-US" sz="1400" dirty="0"/>
              <a:t>在 </a:t>
            </a:r>
            <a:r>
              <a:rPr lang="en-US" altLang="zh-CN" sz="1400" dirty="0"/>
              <a:t>n </a:t>
            </a:r>
            <a:r>
              <a:rPr lang="zh-CN" altLang="en-US" sz="1400" dirty="0"/>
              <a:t>个物品中选 </a:t>
            </a:r>
            <a:r>
              <a:rPr lang="en-US" altLang="zh-CN" sz="1400" dirty="0"/>
              <a:t>m 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作为</a:t>
            </a:r>
            <a:r>
              <a:rPr lang="zh-CN" altLang="en-US" sz="1400" dirty="0"/>
              <a:t>排列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方案</a:t>
            </a:r>
            <a:r>
              <a:rPr lang="zh-CN" altLang="en-US" sz="1400" dirty="0" smtClean="0"/>
              <a:t>数</a:t>
            </a:r>
            <a:endParaRPr lang="en-US" altLang="zh-CN" sz="1400" dirty="0"/>
          </a:p>
          <a:p>
            <a:endParaRPr lang="en-US" altLang="zh-CN" sz="1800" dirty="0"/>
          </a:p>
          <a:p>
            <a:r>
              <a:rPr lang="zh-CN" altLang="en-US" sz="1800" dirty="0" smtClean="0"/>
              <a:t>如何</a:t>
            </a:r>
            <a:r>
              <a:rPr lang="zh-CN" altLang="en-US" sz="1800" dirty="0"/>
              <a:t>递推</a:t>
            </a:r>
            <a:r>
              <a:rPr lang="zh-CN" altLang="en-US" sz="1800" dirty="0" smtClean="0"/>
              <a:t>计算 </a:t>
            </a:r>
            <a:r>
              <a:rPr lang="en-US" altLang="zh-CN" sz="1800" dirty="0" smtClean="0"/>
              <a:t>1000 </a:t>
            </a:r>
            <a:r>
              <a:rPr lang="zh-CN" altLang="en-US" sz="1800" dirty="0" smtClean="0"/>
              <a:t>以内的组合数？（所有数对一个固定的数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 </a:t>
            </a:r>
            <a:r>
              <a:rPr lang="zh-CN" altLang="en-US" sz="1800" dirty="0" smtClean="0"/>
              <a:t>取模）</a:t>
            </a:r>
          </a:p>
          <a:p>
            <a:pPr lvl="1"/>
            <a:r>
              <a:rPr lang="zh-CN" altLang="en-US" sz="1400" dirty="0" smtClean="0"/>
              <a:t>组合数递推公式 </a:t>
            </a:r>
            <a:r>
              <a:rPr lang="en-US" altLang="zh-CN" sz="1400" dirty="0" smtClean="0"/>
              <a:t>C(i, j) = C(i – 1, j - 1) + C(i – 1, j)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C(i, 0) = 1</a:t>
            </a:r>
          </a:p>
          <a:p>
            <a:pPr lvl="1"/>
            <a:r>
              <a:rPr lang="zh-CN" altLang="en-US" sz="1400" dirty="0" smtClean="0"/>
              <a:t>实际意义：考虑第 </a:t>
            </a:r>
            <a:r>
              <a:rPr lang="en-US" altLang="zh-CN" sz="1400" dirty="0"/>
              <a:t>i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个元素是放进选中集合，还是不放进选中集合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r>
              <a:rPr lang="zh-CN" altLang="en-US" sz="1800" dirty="0"/>
              <a:t>如何递推计算 </a:t>
            </a:r>
            <a:r>
              <a:rPr lang="en-US" altLang="zh-CN" sz="1800" dirty="0"/>
              <a:t>1000 </a:t>
            </a:r>
            <a:r>
              <a:rPr lang="zh-CN" altLang="en-US" sz="1800" dirty="0"/>
              <a:t>以内</a:t>
            </a:r>
            <a:r>
              <a:rPr lang="zh-CN" altLang="en-US" sz="1800" dirty="0" smtClean="0"/>
              <a:t>的排列数</a:t>
            </a:r>
            <a:r>
              <a:rPr lang="zh-CN" altLang="en-US" sz="1800" dirty="0"/>
              <a:t>？（所有数对一个固定的数</a:t>
            </a:r>
            <a:r>
              <a:rPr lang="en-US" altLang="zh-CN" sz="1800" dirty="0"/>
              <a:t> M </a:t>
            </a:r>
            <a:r>
              <a:rPr lang="zh-CN" altLang="en-US" sz="1800" dirty="0"/>
              <a:t>取模）</a:t>
            </a:r>
          </a:p>
          <a:p>
            <a:pPr lvl="1"/>
            <a:r>
              <a:rPr lang="zh-CN" altLang="en-US" sz="1400" dirty="0"/>
              <a:t>组合数递推公式 </a:t>
            </a:r>
            <a:r>
              <a:rPr lang="en-US" altLang="zh-CN" sz="1400" dirty="0" smtClean="0"/>
              <a:t>A(i</a:t>
            </a:r>
            <a:r>
              <a:rPr lang="en-US" altLang="zh-CN" sz="1400" dirty="0"/>
              <a:t>, j) = </a:t>
            </a:r>
            <a:r>
              <a:rPr lang="en-US" altLang="zh-CN" sz="1400" dirty="0" smtClean="0"/>
              <a:t>A(i </a:t>
            </a:r>
            <a:r>
              <a:rPr lang="en-US" altLang="zh-CN" sz="1400" dirty="0"/>
              <a:t>– 1, j - 1) </a:t>
            </a:r>
            <a:r>
              <a:rPr lang="en-US" altLang="zh-CN" sz="1400" dirty="0" smtClean="0"/>
              <a:t>* j + A(i </a:t>
            </a:r>
            <a:r>
              <a:rPr lang="en-US" altLang="zh-CN" sz="1400" dirty="0"/>
              <a:t>– 1, </a:t>
            </a:r>
            <a:r>
              <a:rPr lang="en-US" altLang="zh-CN" sz="1400" dirty="0" smtClean="0"/>
              <a:t>j)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A(i</a:t>
            </a:r>
            <a:r>
              <a:rPr lang="en-US" altLang="zh-CN" sz="1400" dirty="0"/>
              <a:t>, 0) = 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400" dirty="0"/>
              <a:t>实际意义：考虑第 </a:t>
            </a:r>
            <a:r>
              <a:rPr lang="en-US" altLang="zh-CN" sz="1400" dirty="0"/>
              <a:t>i </a:t>
            </a:r>
            <a:r>
              <a:rPr lang="zh-CN" altLang="en-US" sz="1400" dirty="0"/>
              <a:t>个元素是放进</a:t>
            </a:r>
            <a:r>
              <a:rPr lang="zh-CN" altLang="en-US" sz="1400" dirty="0" smtClean="0"/>
              <a:t>选中</a:t>
            </a:r>
            <a:r>
              <a:rPr lang="zh-CN" altLang="en-US" sz="1400" dirty="0"/>
              <a:t>排列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还是不放进</a:t>
            </a:r>
            <a:r>
              <a:rPr lang="zh-CN" altLang="en-US" sz="1400" dirty="0" smtClean="0"/>
              <a:t>选中</a:t>
            </a:r>
            <a:r>
              <a:rPr lang="zh-CN" altLang="en-US" sz="1400" dirty="0"/>
              <a:t>排列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548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对于方程 </a:t>
            </a:r>
            <a:r>
              <a:rPr lang="en-US" altLang="zh-CN" sz="1800" dirty="0" smtClean="0"/>
              <a:t>X_1 + X_2 + … + X_N = M</a:t>
            </a:r>
            <a:r>
              <a:rPr lang="zh-CN" altLang="en-US" sz="1800" dirty="0" smtClean="0"/>
              <a:t>，已知 </a:t>
            </a:r>
            <a:r>
              <a:rPr lang="en-US" altLang="zh-CN" sz="1800" dirty="0" smtClean="0"/>
              <a:t>M &gt; 0</a:t>
            </a:r>
            <a:r>
              <a:rPr lang="zh-CN" altLang="en-US" sz="1800" dirty="0" smtClean="0"/>
              <a:t>，求方程解的个数，要求 </a:t>
            </a:r>
            <a:r>
              <a:rPr lang="en-US" altLang="zh-CN" sz="1800" dirty="0" smtClean="0"/>
              <a:t>X_i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&gt;= 0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57150" indent="0">
              <a:buNone/>
            </a:pPr>
            <a:endParaRPr lang="en-US" altLang="zh-CN" sz="1600" dirty="0" smtClean="0"/>
          </a:p>
          <a:p>
            <a:pPr indent="-285750"/>
            <a:r>
              <a:rPr lang="zh-CN" altLang="en-US" sz="1800" dirty="0"/>
              <a:t>插板</a:t>
            </a:r>
            <a:r>
              <a:rPr lang="zh-CN" altLang="en-US" sz="1800" dirty="0" smtClean="0"/>
              <a:t>法：考虑把 </a:t>
            </a:r>
            <a:r>
              <a:rPr lang="en-US" altLang="zh-CN" sz="1800" dirty="0" smtClean="0"/>
              <a:t>N-1 </a:t>
            </a:r>
            <a:r>
              <a:rPr lang="zh-CN" altLang="en-US" sz="1800" dirty="0" smtClean="0"/>
              <a:t>个板与 </a:t>
            </a:r>
            <a:r>
              <a:rPr lang="en-US" altLang="zh-CN" sz="1800" dirty="0" smtClean="0"/>
              <a:t>M </a:t>
            </a:r>
            <a:r>
              <a:rPr lang="zh-CN" altLang="en-US" sz="1800" dirty="0" smtClean="0"/>
              <a:t>个球混到一起排列，则每一种排列方式与方程的一个解形成一一对应。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如 </a:t>
            </a:r>
            <a:r>
              <a:rPr lang="en-US" altLang="zh-CN" sz="1600" dirty="0" smtClean="0"/>
              <a:t>N = 3, M = 5</a:t>
            </a:r>
            <a:r>
              <a:rPr lang="zh-CN" altLang="en-US" sz="1600" dirty="0" smtClean="0"/>
              <a:t>，一种方式为 </a:t>
            </a:r>
            <a:r>
              <a:rPr lang="en-US" altLang="zh-CN" sz="1600" dirty="0" err="1" smtClean="0"/>
              <a:t>oo|oo|o</a:t>
            </a:r>
            <a:r>
              <a:rPr lang="zh-CN" altLang="en-US" sz="1600" dirty="0" smtClean="0"/>
              <a:t>，对应方程的解为 </a:t>
            </a:r>
            <a:r>
              <a:rPr lang="en-US" altLang="zh-CN" sz="1600" dirty="0" smtClean="0"/>
              <a:t>X_1 = 2, X_2 = 2, X_3 = 1</a:t>
            </a:r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r>
              <a:rPr lang="zh-CN" altLang="en-US" sz="1800" dirty="0" smtClean="0"/>
              <a:t>故答案为在 </a:t>
            </a:r>
            <a:r>
              <a:rPr lang="en-US" altLang="zh-CN" sz="1800" dirty="0" smtClean="0"/>
              <a:t>N-1+M </a:t>
            </a:r>
            <a:r>
              <a:rPr lang="zh-CN" altLang="en-US" sz="1800" dirty="0"/>
              <a:t>个位置中放 </a:t>
            </a:r>
            <a:r>
              <a:rPr lang="en-US" altLang="zh-CN" sz="1800" dirty="0"/>
              <a:t>N-1 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板的方案数，即 </a:t>
            </a:r>
            <a:r>
              <a:rPr lang="en-US" altLang="zh-CN" sz="1800" dirty="0" smtClean="0"/>
              <a:t>C(N-1+M, N-1)</a:t>
            </a:r>
          </a:p>
          <a:p>
            <a:endParaRPr lang="en-US" altLang="zh-CN" sz="1600" dirty="0"/>
          </a:p>
          <a:p>
            <a:r>
              <a:rPr lang="zh-CN" altLang="en-US" sz="1800" dirty="0" smtClean="0"/>
              <a:t>拓展：如果题目改成 </a:t>
            </a:r>
            <a:r>
              <a:rPr lang="en-US" altLang="zh-CN" sz="1800" dirty="0" smtClean="0"/>
              <a:t>X_i &gt;= </a:t>
            </a:r>
            <a:r>
              <a:rPr lang="en-US" altLang="zh-CN" sz="1800" dirty="0" err="1" smtClean="0"/>
              <a:t>A_i</a:t>
            </a:r>
            <a:r>
              <a:rPr lang="zh-CN" altLang="en-US" sz="1800" dirty="0" smtClean="0"/>
              <a:t>，怎么做？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将 </a:t>
            </a:r>
            <a:r>
              <a:rPr lang="en-US" altLang="zh-CN" sz="1600" dirty="0" smtClean="0"/>
              <a:t>M -= sigma(</a:t>
            </a:r>
            <a:r>
              <a:rPr lang="en-US" altLang="zh-CN" sz="1600" dirty="0" err="1" smtClean="0"/>
              <a:t>A_i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即可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91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容斥原理的证明方法：考虑每一个子集被计算过多少遍。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61" y="2684546"/>
            <a:ext cx="373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6" y="3017921"/>
            <a:ext cx="7486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6" y="3417772"/>
            <a:ext cx="7753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8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0" indent="-285750"/>
            <a:r>
              <a:rPr lang="zh-CN" altLang="en-US" sz="1800" dirty="0" smtClean="0">
                <a:latin typeface="Cambria Math" pitchFamily="18" charset="0"/>
              </a:rPr>
              <a:t>一</a:t>
            </a:r>
            <a:r>
              <a:rPr lang="zh-CN" altLang="en-US" sz="1800" dirty="0">
                <a:latin typeface="Cambria Math" pitchFamily="18" charset="0"/>
              </a:rPr>
              <a:t>个 </a:t>
            </a:r>
            <a:r>
              <a:rPr lang="en-US" altLang="zh-CN" sz="1800" dirty="0">
                <a:latin typeface="Cambria Math" pitchFamily="18" charset="0"/>
              </a:rPr>
              <a:t>N * M </a:t>
            </a:r>
            <a:r>
              <a:rPr lang="zh-CN" altLang="en-US" sz="1800" dirty="0">
                <a:latin typeface="Cambria Math" pitchFamily="18" charset="0"/>
              </a:rPr>
              <a:t>的格子，往里面放 </a:t>
            </a:r>
            <a:r>
              <a:rPr lang="en-US" altLang="zh-CN" sz="1800" dirty="0">
                <a:latin typeface="Cambria Math" pitchFamily="18" charset="0"/>
              </a:rPr>
              <a:t>K </a:t>
            </a:r>
            <a:r>
              <a:rPr lang="zh-CN" altLang="en-US" sz="1800" dirty="0">
                <a:latin typeface="Cambria Math" pitchFamily="18" charset="0"/>
              </a:rPr>
              <a:t>个人，要求最上下两行，最左右两列都必须有人，求方案数。</a:t>
            </a:r>
            <a:endParaRPr lang="en-US" altLang="zh-CN" sz="1800" dirty="0">
              <a:latin typeface="Cambria Math" pitchFamily="18" charset="0"/>
            </a:endParaRPr>
          </a:p>
          <a:p>
            <a:pPr marL="368300" indent="-285750"/>
            <a:endParaRPr lang="en-US" altLang="zh-CN" sz="1800" dirty="0">
              <a:latin typeface="Cambria Math" pitchFamily="18" charset="0"/>
            </a:endParaRPr>
          </a:p>
          <a:p>
            <a:pPr marL="368300" indent="-285750"/>
            <a:r>
              <a:rPr lang="zh-CN" altLang="en-US" sz="1800" dirty="0">
                <a:latin typeface="Cambria Math" pitchFamily="18" charset="0"/>
              </a:rPr>
              <a:t>随便放的方案数 </a:t>
            </a:r>
            <a:r>
              <a:rPr lang="en-US" altLang="zh-CN" sz="1800" dirty="0">
                <a:latin typeface="Cambria Math" pitchFamily="18" charset="0"/>
              </a:rPr>
              <a:t>C(N*M, K)</a:t>
            </a:r>
          </a:p>
          <a:p>
            <a:pPr marL="368300" indent="-285750"/>
            <a:endParaRPr lang="en-US" altLang="zh-CN" sz="1800" dirty="0">
              <a:latin typeface="Cambria Math" pitchFamily="18" charset="0"/>
            </a:endParaRPr>
          </a:p>
          <a:p>
            <a:pPr marL="368300" indent="-285750"/>
            <a:r>
              <a:rPr lang="zh-CN" altLang="en-US" sz="1800" dirty="0">
                <a:latin typeface="Cambria Math" pitchFamily="18" charset="0"/>
              </a:rPr>
              <a:t>答案 </a:t>
            </a:r>
            <a:r>
              <a:rPr lang="en-US" altLang="zh-CN" sz="1800" dirty="0">
                <a:latin typeface="Cambria Math" pitchFamily="18" charset="0"/>
              </a:rPr>
              <a:t>= </a:t>
            </a:r>
            <a:r>
              <a:rPr lang="zh-CN" altLang="en-US" sz="1800" dirty="0">
                <a:latin typeface="Cambria Math" pitchFamily="18" charset="0"/>
              </a:rPr>
              <a:t>随便放 －</a:t>
            </a:r>
            <a:r>
              <a:rPr lang="en-US" altLang="zh-CN" sz="1800" dirty="0" smtClean="0">
                <a:latin typeface="Cambria Math" pitchFamily="18" charset="0"/>
              </a:rPr>
              <a:t> </a:t>
            </a:r>
            <a:r>
              <a:rPr lang="zh-CN" altLang="en-US" sz="1800" dirty="0">
                <a:latin typeface="Cambria Math" pitchFamily="18" charset="0"/>
              </a:rPr>
              <a:t>最上行没有人 －</a:t>
            </a:r>
            <a:r>
              <a:rPr lang="en-US" altLang="zh-CN" sz="1800" dirty="0" smtClean="0">
                <a:latin typeface="Cambria Math" pitchFamily="18" charset="0"/>
              </a:rPr>
              <a:t> </a:t>
            </a:r>
            <a:r>
              <a:rPr lang="zh-CN" altLang="en-US" sz="1800" dirty="0">
                <a:latin typeface="Cambria Math" pitchFamily="18" charset="0"/>
              </a:rPr>
              <a:t>最下行没有人 </a:t>
            </a:r>
            <a:r>
              <a:rPr lang="zh-CN" altLang="en-US" sz="1800" dirty="0" smtClean="0">
                <a:latin typeface="Cambria Math" pitchFamily="18" charset="0"/>
              </a:rPr>
              <a:t>－ 最</a:t>
            </a:r>
            <a:r>
              <a:rPr lang="zh-CN" altLang="en-US" sz="1800" dirty="0">
                <a:latin typeface="Cambria Math" pitchFamily="18" charset="0"/>
              </a:rPr>
              <a:t>左列没有人 </a:t>
            </a:r>
            <a:r>
              <a:rPr lang="zh-CN" altLang="en-US" sz="1800" dirty="0" smtClean="0">
                <a:latin typeface="Cambria Math" pitchFamily="18" charset="0"/>
              </a:rPr>
              <a:t>－ 最右边列</a:t>
            </a:r>
            <a:r>
              <a:rPr lang="zh-CN" altLang="en-US" sz="1800" dirty="0">
                <a:latin typeface="Cambria Math" pitchFamily="18" charset="0"/>
              </a:rPr>
              <a:t>没有人 </a:t>
            </a:r>
            <a:r>
              <a:rPr lang="en-US" altLang="zh-CN" sz="1800" dirty="0">
                <a:latin typeface="Cambria Math" pitchFamily="18" charset="0"/>
              </a:rPr>
              <a:t>+ </a:t>
            </a:r>
            <a:r>
              <a:rPr lang="zh-CN" altLang="en-US" sz="1800" dirty="0">
                <a:latin typeface="Cambria Math" pitchFamily="18" charset="0"/>
              </a:rPr>
              <a:t>最上最下行都没人 </a:t>
            </a:r>
            <a:r>
              <a:rPr lang="en-US" altLang="zh-CN" sz="1800" dirty="0">
                <a:latin typeface="Cambria Math" pitchFamily="18" charset="0"/>
              </a:rPr>
              <a:t>+ …… </a:t>
            </a:r>
            <a:r>
              <a:rPr lang="zh-CN" altLang="en-US" sz="1800" dirty="0">
                <a:latin typeface="Cambria Math" pitchFamily="18" charset="0"/>
              </a:rPr>
              <a:t>－ </a:t>
            </a:r>
            <a:r>
              <a:rPr lang="zh-CN" altLang="en-US" sz="1800" dirty="0" smtClean="0">
                <a:latin typeface="Cambria Math" pitchFamily="18" charset="0"/>
              </a:rPr>
              <a:t> </a:t>
            </a:r>
            <a:r>
              <a:rPr lang="en-US" altLang="zh-CN" sz="1800" dirty="0" smtClean="0">
                <a:latin typeface="Cambria Math" pitchFamily="18" charset="0"/>
              </a:rPr>
              <a:t>……</a:t>
            </a:r>
          </a:p>
          <a:p>
            <a:pPr marL="368300" indent="-285750"/>
            <a:endParaRPr lang="en-US" altLang="zh-CN" sz="1800" dirty="0">
              <a:latin typeface="Cambria Math" pitchFamily="18" charset="0"/>
            </a:endParaRPr>
          </a:p>
          <a:p>
            <a:pPr marL="368300" indent="-285750"/>
            <a:r>
              <a:rPr lang="zh-CN" altLang="en-US" sz="1800" dirty="0">
                <a:latin typeface="Cambria Math" pitchFamily="18" charset="0"/>
              </a:rPr>
              <a:t>怎么写代码</a:t>
            </a:r>
            <a:r>
              <a:rPr lang="zh-CN" altLang="en-US" sz="1800" dirty="0" smtClean="0">
                <a:latin typeface="Cambria Math" pitchFamily="18" charset="0"/>
              </a:rPr>
              <a:t>段</a:t>
            </a:r>
            <a:r>
              <a:rPr lang="zh-CN" altLang="en-US" sz="1800" dirty="0">
                <a:latin typeface="Cambria Math" pitchFamily="18" charset="0"/>
              </a:rPr>
              <a:t>方便</a:t>
            </a:r>
            <a:r>
              <a:rPr lang="zh-CN" altLang="en-US" sz="1800" dirty="0" smtClean="0">
                <a:latin typeface="Cambria Math" pitchFamily="18" charset="0"/>
              </a:rPr>
              <a:t>？</a:t>
            </a:r>
            <a:endParaRPr lang="en-US" altLang="zh-CN" sz="1800" dirty="0" smtClean="0">
              <a:latin typeface="Cambria Math" pitchFamily="18" charset="0"/>
            </a:endParaRPr>
          </a:p>
          <a:p>
            <a:pPr marL="768350" lvl="1"/>
            <a:r>
              <a:rPr lang="en-US" altLang="zh-CN" sz="1600" dirty="0" smtClean="0">
                <a:latin typeface="Cambria Math" pitchFamily="18" charset="0"/>
              </a:rPr>
              <a:t>0000 </a:t>
            </a:r>
            <a:r>
              <a:rPr lang="en-US" altLang="zh-CN" sz="1600" dirty="0">
                <a:latin typeface="Cambria Math" pitchFamily="18" charset="0"/>
              </a:rPr>
              <a:t>~ 1111 </a:t>
            </a:r>
            <a:r>
              <a:rPr lang="zh-CN" altLang="en-US" sz="1600" dirty="0">
                <a:latin typeface="Cambria Math" pitchFamily="18" charset="0"/>
              </a:rPr>
              <a:t>表示选择的</a:t>
            </a:r>
            <a:r>
              <a:rPr lang="zh-CN" altLang="en-US" sz="1600" dirty="0" smtClean="0">
                <a:latin typeface="Cambria Math" pitchFamily="18" charset="0"/>
              </a:rPr>
              <a:t>情况</a:t>
            </a:r>
            <a:endParaRPr lang="en-US" altLang="zh-CN" sz="1600" dirty="0">
              <a:latin typeface="Cambria Math" pitchFamily="18" charset="0"/>
            </a:endParaRPr>
          </a:p>
          <a:p>
            <a:pPr marL="82550" indent="0">
              <a:buNone/>
            </a:pPr>
            <a:endParaRPr lang="en-US" altLang="zh-CN" sz="18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653</TotalTime>
  <Words>1223</Words>
  <Application>Microsoft Office PowerPoint</Application>
  <PresentationFormat>全屏显示(4:3)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Blends</vt:lpstr>
      <vt:lpstr>高级语言程序设计II</vt:lpstr>
      <vt:lpstr>本次内容</vt:lpstr>
      <vt:lpstr>基础知识</vt:lpstr>
      <vt:lpstr>快速幂</vt:lpstr>
      <vt:lpstr>素数筛法</vt:lpstr>
      <vt:lpstr>组合数</vt:lpstr>
      <vt:lpstr>组合数的应用</vt:lpstr>
      <vt:lpstr>容斥原理</vt:lpstr>
      <vt:lpstr>容斥原理 – 例题1</vt:lpstr>
      <vt:lpstr>组合数的应用2</vt:lpstr>
      <vt:lpstr>组合数学 – 其他常见数</vt:lpstr>
      <vt:lpstr>组合数学 – 其他常见数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Pkqs90</cp:lastModifiedBy>
  <cp:revision>928</cp:revision>
  <dcterms:modified xsi:type="dcterms:W3CDTF">2016-05-03T08:47:02Z</dcterms:modified>
</cp:coreProperties>
</file>