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301" r:id="rId4"/>
    <p:sldId id="302" r:id="rId5"/>
    <p:sldId id="303" r:id="rId6"/>
    <p:sldId id="305" r:id="rId7"/>
    <p:sldId id="306" r:id="rId8"/>
    <p:sldId id="307" r:id="rId9"/>
    <p:sldId id="308" r:id="rId10"/>
    <p:sldId id="309" r:id="rId11"/>
    <p:sldId id="314" r:id="rId12"/>
    <p:sldId id="310" r:id="rId13"/>
    <p:sldId id="315" r:id="rId14"/>
    <p:sldId id="317" r:id="rId15"/>
    <p:sldId id="311" r:id="rId16"/>
    <p:sldId id="312" r:id="rId17"/>
    <p:sldId id="31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190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32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状态压缩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状态压缩：把一个复杂的状态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局面简单</a:t>
            </a:r>
            <a:r>
              <a:rPr lang="zh-CN" altLang="en-US" sz="1800" dirty="0"/>
              <a:t>地</a:t>
            </a:r>
            <a:r>
              <a:rPr lang="zh-CN" altLang="en-US" sz="1800" dirty="0" smtClean="0"/>
              <a:t>表示。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一个集合 </a:t>
            </a:r>
            <a:r>
              <a:rPr lang="en-US" altLang="zh-CN" sz="1400" dirty="0" smtClean="0"/>
              <a:t>{0, 1, 2, … 9} </a:t>
            </a:r>
            <a:r>
              <a:rPr lang="zh-CN" altLang="en-US" sz="1400" dirty="0" smtClean="0"/>
              <a:t>中的子集 </a:t>
            </a:r>
            <a:r>
              <a:rPr lang="en-US" altLang="zh-CN" sz="1400" dirty="0" smtClean="0"/>
              <a:t>{1, 3, 5}</a:t>
            </a:r>
            <a:r>
              <a:rPr lang="zh-CN" altLang="en-US" sz="1400" dirty="0" smtClean="0"/>
              <a:t>，我们可以表示为一个二进制数 </a:t>
            </a:r>
            <a:r>
              <a:rPr lang="en-US" altLang="zh-CN" sz="1400" dirty="0" smtClean="0"/>
              <a:t>0000101010</a:t>
            </a:r>
            <a:r>
              <a:rPr lang="zh-CN" altLang="en-US" sz="1400" dirty="0" smtClean="0"/>
              <a:t>，对应到十进制就是 </a:t>
            </a:r>
            <a:r>
              <a:rPr lang="en-US" altLang="zh-CN" sz="1400" dirty="0" smtClean="0"/>
              <a:t>42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一个图中有 </a:t>
            </a:r>
            <a:r>
              <a:rPr lang="en-US" altLang="zh-CN" sz="1400" dirty="0" smtClean="0"/>
              <a:t>10 </a:t>
            </a:r>
            <a:r>
              <a:rPr lang="zh-CN" altLang="en-US" sz="1400" dirty="0" smtClean="0"/>
              <a:t>个节点，当前只访问了节点 </a:t>
            </a:r>
            <a:r>
              <a:rPr lang="en-US" altLang="zh-CN" sz="1400" dirty="0" smtClean="0"/>
              <a:t>{0, 2, 4}</a:t>
            </a:r>
            <a:r>
              <a:rPr lang="zh-CN" altLang="en-US" sz="1400" dirty="0" smtClean="0"/>
              <a:t>，可以表示为一个二进制数 </a:t>
            </a:r>
            <a:r>
              <a:rPr lang="en-US" altLang="zh-CN" sz="1400" dirty="0" smtClean="0"/>
              <a:t>0000010101</a:t>
            </a:r>
            <a:r>
              <a:rPr lang="zh-CN" altLang="en-US" sz="1400" dirty="0" smtClean="0"/>
              <a:t>，对应到十进制就是 </a:t>
            </a:r>
            <a:r>
              <a:rPr lang="en-US" altLang="zh-CN" sz="1400" dirty="0" smtClean="0"/>
              <a:t>21</a:t>
            </a:r>
          </a:p>
          <a:p>
            <a:pPr lvl="1"/>
            <a:r>
              <a:rPr lang="en-US" altLang="zh-CN" sz="1400" dirty="0" smtClean="0"/>
              <a:t>……</a:t>
            </a:r>
          </a:p>
          <a:p>
            <a:pPr lvl="1"/>
            <a:endParaRPr lang="en-US" altLang="zh-CN" sz="1400" dirty="0"/>
          </a:p>
          <a:p>
            <a:r>
              <a:rPr lang="zh-CN" altLang="en-US" sz="1800" dirty="0" smtClean="0"/>
              <a:t>用处：可以简单地（用一个整数）表示一个复杂的局面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249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二进制运算介绍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132856"/>
            <a:ext cx="7772400" cy="4114800"/>
          </a:xfrm>
        </p:spPr>
        <p:txBody>
          <a:bodyPr/>
          <a:lstStyle/>
          <a:p>
            <a:r>
              <a:rPr lang="en-US" altLang="zh-CN" sz="1800" dirty="0" smtClean="0"/>
              <a:t>&amp; </a:t>
            </a:r>
            <a:r>
              <a:rPr lang="zh-CN" altLang="en-US" sz="1800" dirty="0" smtClean="0"/>
              <a:t>与操作：</a:t>
            </a:r>
            <a:r>
              <a:rPr lang="en-US" altLang="zh-CN" sz="1800" dirty="0" smtClean="0"/>
              <a:t>0 &amp; x = 0</a:t>
            </a:r>
          </a:p>
          <a:p>
            <a:r>
              <a:rPr lang="en-US" altLang="zh-CN" sz="1800" dirty="0" smtClean="0"/>
              <a:t>|  </a:t>
            </a:r>
            <a:r>
              <a:rPr lang="zh-CN" altLang="en-US" sz="1800" dirty="0" smtClean="0"/>
              <a:t>或操作：</a:t>
            </a:r>
            <a:r>
              <a:rPr lang="en-US" altLang="zh-CN" sz="1800" dirty="0" smtClean="0"/>
              <a:t>1 &amp; x = 1</a:t>
            </a:r>
          </a:p>
          <a:p>
            <a:r>
              <a:rPr lang="en-US" altLang="zh-CN" sz="1800" dirty="0" smtClean="0"/>
              <a:t>!  </a:t>
            </a:r>
            <a:r>
              <a:rPr lang="zh-CN" altLang="en-US" sz="1800" dirty="0" smtClean="0"/>
              <a:t>非操作：</a:t>
            </a:r>
            <a:r>
              <a:rPr lang="en-US" altLang="zh-CN" sz="1800" dirty="0" smtClean="0"/>
              <a:t>!0 = 1, !1 = 0</a:t>
            </a:r>
          </a:p>
          <a:p>
            <a:r>
              <a:rPr lang="en-US" altLang="zh-CN" sz="1800" dirty="0" smtClean="0"/>
              <a:t>^ </a:t>
            </a:r>
            <a:r>
              <a:rPr lang="zh-CN" altLang="en-US" sz="1800" dirty="0" smtClean="0"/>
              <a:t>异或操作：</a:t>
            </a:r>
            <a:r>
              <a:rPr lang="en-US" altLang="zh-CN" sz="1800" dirty="0" smtClean="0"/>
              <a:t>1^1 = 0^0 = 0, 1^0 = 0^1 = 1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13 &amp; 6 = 4		1101 &amp; 0110 = 0100</a:t>
            </a:r>
          </a:p>
          <a:p>
            <a:r>
              <a:rPr lang="en-US" altLang="zh-CN" sz="1800" dirty="0" smtClean="0"/>
              <a:t>13 | 6 = 15		1101 | 0110 = 1111</a:t>
            </a:r>
          </a:p>
          <a:p>
            <a:r>
              <a:rPr lang="en-US" altLang="zh-CN" sz="1800" dirty="0" smtClean="0"/>
              <a:t>13 ^ 6 = 11		1101 ^ 0110 = 1011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&lt;&lt; </a:t>
            </a:r>
            <a:r>
              <a:rPr lang="zh-CN" altLang="en-US" sz="1800" dirty="0" smtClean="0"/>
              <a:t>左移操作：</a:t>
            </a:r>
            <a:r>
              <a:rPr lang="en-US" altLang="zh-CN" sz="1800" dirty="0" smtClean="0"/>
              <a:t>a &lt;&lt; i = a × 2^i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举例：</a:t>
            </a:r>
            <a:r>
              <a:rPr lang="en-US" altLang="zh-CN" sz="1800" dirty="0" smtClean="0"/>
              <a:t>101 &lt;&lt; 3 = 101000</a:t>
            </a:r>
          </a:p>
          <a:p>
            <a:r>
              <a:rPr lang="en-US" altLang="zh-CN" sz="1800" dirty="0" smtClean="0"/>
              <a:t>&gt;&gt; </a:t>
            </a:r>
            <a:r>
              <a:rPr lang="zh-CN" altLang="en-US" sz="1800" dirty="0" smtClean="0"/>
              <a:t>右移</a:t>
            </a:r>
            <a:r>
              <a:rPr lang="zh-CN" altLang="en-US" sz="1800" dirty="0"/>
              <a:t>操作：</a:t>
            </a:r>
            <a:r>
              <a:rPr lang="en-US" altLang="zh-CN" sz="1800" dirty="0"/>
              <a:t>a </a:t>
            </a:r>
            <a:r>
              <a:rPr lang="en-US" altLang="zh-CN" sz="1800" dirty="0" smtClean="0"/>
              <a:t>&gt;&gt; </a:t>
            </a:r>
            <a:r>
              <a:rPr lang="en-US" altLang="zh-CN" sz="1800" dirty="0"/>
              <a:t>i = a ÷</a:t>
            </a:r>
            <a:r>
              <a:rPr lang="en-US" altLang="zh-CN" sz="1800" dirty="0" smtClean="0"/>
              <a:t> 2^I	</a:t>
            </a:r>
            <a:r>
              <a:rPr lang="zh-CN" altLang="en-US" sz="1800" dirty="0" smtClean="0"/>
              <a:t>举例：</a:t>
            </a:r>
            <a:r>
              <a:rPr lang="en-US" altLang="zh-CN" sz="1800" dirty="0" smtClean="0"/>
              <a:t>101110 &gt;&gt; 3 = 101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444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Poj</a:t>
            </a:r>
            <a:r>
              <a:rPr lang="en-US" altLang="zh-CN" dirty="0" smtClean="0"/>
              <a:t> 3254 - Corn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给定一个 </a:t>
            </a:r>
            <a:r>
              <a:rPr lang="en-US" altLang="zh-CN" sz="1800" dirty="0"/>
              <a:t>n*m </a:t>
            </a:r>
            <a:r>
              <a:rPr lang="zh-CN" altLang="en-US" sz="1800" dirty="0"/>
              <a:t>的田地，每个格子中 </a:t>
            </a:r>
            <a:r>
              <a:rPr lang="en-US" altLang="zh-CN" sz="1800" dirty="0"/>
              <a:t>0 </a:t>
            </a:r>
            <a:r>
              <a:rPr lang="zh-CN" altLang="en-US" sz="1800" dirty="0"/>
              <a:t>表示不能种玉米，</a:t>
            </a:r>
            <a:r>
              <a:rPr lang="en-US" altLang="zh-CN" sz="1800" dirty="0"/>
              <a:t>1 </a:t>
            </a:r>
            <a:r>
              <a:rPr lang="zh-CN" altLang="en-US" sz="1800" dirty="0"/>
              <a:t>表示可以种玉米。现在问有多少种种植玉米的方式，使得玉米地不相邻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271196" y="2924944"/>
            <a:ext cx="14285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Sample Input:</a:t>
            </a:r>
          </a:p>
          <a:p>
            <a:r>
              <a:rPr lang="en-US" altLang="zh-CN" sz="1400" dirty="0" smtClean="0"/>
              <a:t>2 3</a:t>
            </a:r>
            <a:endParaRPr lang="en-US" altLang="zh-CN" sz="1400" dirty="0"/>
          </a:p>
          <a:p>
            <a:r>
              <a:rPr lang="en-US" altLang="zh-CN" sz="1400" dirty="0" smtClean="0"/>
              <a:t>1 1 1</a:t>
            </a:r>
          </a:p>
          <a:p>
            <a:r>
              <a:rPr lang="en-US" altLang="zh-CN" sz="1400" dirty="0" smtClean="0"/>
              <a:t>0 1 0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Sample Output:</a:t>
            </a:r>
          </a:p>
          <a:p>
            <a:r>
              <a:rPr lang="en-US" altLang="zh-CN" sz="1400" dirty="0" smtClean="0"/>
              <a:t>9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71196" y="4725144"/>
            <a:ext cx="19960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样例解释：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/>
              <a:t>种</a:t>
            </a:r>
            <a:r>
              <a:rPr lang="zh-CN" altLang="en-US" sz="1400" dirty="0" smtClean="0"/>
              <a:t>种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个玉米的方式</a:t>
            </a:r>
            <a:endParaRPr lang="en-US" altLang="zh-CN" sz="1400" dirty="0" smtClean="0"/>
          </a:p>
          <a:p>
            <a:r>
              <a:rPr lang="zh-CN" altLang="en-US" sz="1400" dirty="0" smtClean="0"/>
              <a:t>有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种种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个玉米的方式</a:t>
            </a:r>
            <a:endParaRPr lang="en-US" altLang="zh-CN" sz="1400" dirty="0" smtClean="0"/>
          </a:p>
          <a:p>
            <a:r>
              <a:rPr lang="zh-CN" altLang="en-US" sz="1400" dirty="0" smtClean="0"/>
              <a:t>有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种种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个玉米的方式</a:t>
            </a:r>
            <a:endParaRPr lang="en-US" altLang="zh-CN" sz="1400" dirty="0" smtClean="0"/>
          </a:p>
          <a:p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种种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个玉米的方式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1+4+3+1 = 9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593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3254 - Corn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状态：</a:t>
            </a:r>
            <a:r>
              <a:rPr lang="en-US" altLang="zh-CN" sz="1800" dirty="0" smtClean="0"/>
              <a:t>F[i][j] </a:t>
            </a:r>
            <a:r>
              <a:rPr lang="zh-CN" altLang="en-US" sz="1800" dirty="0" smtClean="0"/>
              <a:t>表示第 </a:t>
            </a:r>
            <a:r>
              <a:rPr lang="en-US" altLang="zh-CN" sz="1800" dirty="0"/>
              <a:t>i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行摆放的玉米地状态为 </a:t>
            </a:r>
            <a:r>
              <a:rPr lang="en-US" altLang="zh-CN" sz="1800" dirty="0" smtClean="0"/>
              <a:t>j </a:t>
            </a:r>
            <a:r>
              <a:rPr lang="zh-CN" altLang="en-US" sz="1800" dirty="0" smtClean="0"/>
              <a:t>的方案数</a:t>
            </a:r>
            <a:endParaRPr lang="en-US" altLang="zh-CN" sz="1800" dirty="0" smtClean="0"/>
          </a:p>
          <a:p>
            <a:r>
              <a:rPr lang="zh-CN" altLang="en-US" sz="1800" dirty="0" smtClean="0"/>
              <a:t>转移：</a:t>
            </a:r>
            <a:r>
              <a:rPr lang="en-US" altLang="zh-CN" sz="1800" dirty="0" smtClean="0"/>
              <a:t>F[i][j] += F[i – 1][k]</a:t>
            </a:r>
          </a:p>
          <a:p>
            <a:pPr lvl="1"/>
            <a:r>
              <a:rPr lang="en-US" altLang="zh-CN" sz="1400" dirty="0" smtClean="0"/>
              <a:t>j </a:t>
            </a:r>
            <a:r>
              <a:rPr lang="zh-CN" altLang="en-US" sz="1400" dirty="0" smtClean="0"/>
              <a:t>必须满足没有相邻两位 </a:t>
            </a:r>
            <a:r>
              <a:rPr lang="en-US" altLang="zh-CN" sz="1400" dirty="0" smtClean="0"/>
              <a:t>1		(j &amp; (j &gt;&gt; 1)) == 0</a:t>
            </a:r>
          </a:p>
          <a:p>
            <a:pPr lvl="1"/>
            <a:r>
              <a:rPr lang="en-US" altLang="zh-CN" sz="1400" dirty="0" smtClean="0"/>
              <a:t>j </a:t>
            </a:r>
            <a:r>
              <a:rPr lang="zh-CN" altLang="en-US" sz="1400" dirty="0" smtClean="0"/>
              <a:t>必须满足与第 </a:t>
            </a:r>
            <a:r>
              <a:rPr lang="en-US" altLang="zh-CN" sz="1400" dirty="0" smtClean="0"/>
              <a:t>i </a:t>
            </a:r>
            <a:r>
              <a:rPr lang="zh-CN" altLang="en-US" sz="1400" dirty="0" smtClean="0"/>
              <a:t>行本身玉米地相符</a:t>
            </a:r>
            <a:r>
              <a:rPr lang="en-US" altLang="zh-CN" sz="1400" dirty="0" smtClean="0"/>
              <a:t>		(j &amp; status[i]) == j</a:t>
            </a:r>
          </a:p>
          <a:p>
            <a:pPr lvl="1"/>
            <a:r>
              <a:rPr lang="en-US" altLang="zh-CN" sz="1400" dirty="0" smtClean="0"/>
              <a:t>j </a:t>
            </a:r>
            <a:r>
              <a:rPr lang="zh-CN" altLang="en-US" sz="1400" dirty="0" smtClean="0"/>
              <a:t>必须与 </a:t>
            </a:r>
            <a:r>
              <a:rPr lang="en-US" altLang="zh-CN" sz="1400" dirty="0" smtClean="0"/>
              <a:t>k </a:t>
            </a:r>
            <a:r>
              <a:rPr lang="zh-CN" altLang="en-US" sz="1400" dirty="0" smtClean="0"/>
              <a:t>没有相同位置的 </a:t>
            </a:r>
            <a:r>
              <a:rPr lang="en-US" altLang="zh-CN" sz="1400" dirty="0" smtClean="0"/>
              <a:t>1		(j &amp; k) == 0</a:t>
            </a:r>
          </a:p>
          <a:p>
            <a:r>
              <a:rPr lang="zh-CN" altLang="en-US" sz="1800" dirty="0" smtClean="0"/>
              <a:t>边界：</a:t>
            </a:r>
            <a:r>
              <a:rPr lang="en-US" altLang="zh-CN" sz="1800" dirty="0" smtClean="0"/>
              <a:t>F[0][0] = 1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答案 </a:t>
            </a:r>
            <a:r>
              <a:rPr lang="en-US" altLang="zh-CN" sz="1800" dirty="0" smtClean="0"/>
              <a:t>Σ F[n][i] (0 &lt;= i &lt; 2 ^ m)</a:t>
            </a:r>
          </a:p>
          <a:p>
            <a:pPr lvl="1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556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以刚才的题目为例，我们发现转移方程 </a:t>
            </a:r>
            <a:r>
              <a:rPr lang="en-US" altLang="zh-CN" sz="1800" dirty="0"/>
              <a:t>F[i][j] += F[i – 1][k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，计算 </a:t>
            </a:r>
            <a:r>
              <a:rPr lang="en-US" altLang="zh-CN" sz="1800" dirty="0" smtClean="0"/>
              <a:t>F[i][] </a:t>
            </a:r>
            <a:r>
              <a:rPr lang="zh-CN" altLang="en-US" sz="1800" dirty="0" smtClean="0"/>
              <a:t>的时候只用到了 </a:t>
            </a:r>
            <a:r>
              <a:rPr lang="en-US" altLang="zh-CN" sz="1800" dirty="0" smtClean="0"/>
              <a:t>F[i – 1][]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因此我们可以不用开一个 </a:t>
            </a:r>
            <a:r>
              <a:rPr lang="en-US" altLang="zh-CN" sz="1800" dirty="0" smtClean="0"/>
              <a:t>N*2^M </a:t>
            </a:r>
            <a:r>
              <a:rPr lang="zh-CN" altLang="en-US" sz="1800" dirty="0" smtClean="0"/>
              <a:t>的数组，开一个 </a:t>
            </a:r>
            <a:r>
              <a:rPr lang="en-US" altLang="zh-CN" sz="1800" dirty="0" smtClean="0"/>
              <a:t>2 * 2^M </a:t>
            </a:r>
            <a:r>
              <a:rPr lang="zh-CN" altLang="en-US" sz="1800" dirty="0" smtClean="0"/>
              <a:t>的即可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具体操作：每次利用当前的 </a:t>
            </a:r>
            <a:r>
              <a:rPr lang="en-US" altLang="zh-CN" sz="1800" dirty="0" smtClean="0"/>
              <a:t>[i - 1][] </a:t>
            </a:r>
            <a:r>
              <a:rPr lang="zh-CN" altLang="en-US" sz="1800" dirty="0" smtClean="0"/>
              <a:t>计算出 </a:t>
            </a:r>
            <a:r>
              <a:rPr lang="en-US" altLang="zh-CN" sz="1800" dirty="0" smtClean="0"/>
              <a:t>[i][] </a:t>
            </a:r>
            <a:r>
              <a:rPr lang="zh-CN" altLang="en-US" sz="1800" dirty="0" smtClean="0"/>
              <a:t>之后，我们把 </a:t>
            </a:r>
            <a:r>
              <a:rPr lang="en-US" altLang="zh-CN" sz="1800" dirty="0" smtClean="0"/>
              <a:t>[i - 1][] </a:t>
            </a:r>
            <a:r>
              <a:rPr lang="zh-CN" altLang="en-US" sz="1800" dirty="0"/>
              <a:t>这</a:t>
            </a:r>
            <a:r>
              <a:rPr lang="zh-CN" altLang="en-US" sz="1800" dirty="0" smtClean="0"/>
              <a:t>一堆数据删掉不要了（因为之后不会用上），用新计算的 </a:t>
            </a:r>
            <a:r>
              <a:rPr lang="en-US" altLang="zh-CN" sz="1800" dirty="0" smtClean="0"/>
              <a:t>[i][] </a:t>
            </a:r>
            <a:r>
              <a:rPr lang="zh-CN" altLang="en-US" sz="1800" dirty="0" smtClean="0"/>
              <a:t>覆盖掉即可。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292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博弈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有 </a:t>
            </a:r>
            <a:r>
              <a:rPr lang="en-US" altLang="zh-CN" sz="1800" dirty="0" smtClean="0"/>
              <a:t>n &lt;= 10^5 </a:t>
            </a:r>
            <a:r>
              <a:rPr lang="zh-CN" altLang="en-US" sz="1800" dirty="0" smtClean="0"/>
              <a:t>块石头，</a:t>
            </a:r>
            <a:r>
              <a:rPr lang="en-US" altLang="zh-CN" sz="1800" dirty="0" smtClean="0"/>
              <a:t>Alice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Bob </a:t>
            </a:r>
            <a:r>
              <a:rPr lang="zh-CN" altLang="en-US" sz="1800" dirty="0" smtClean="0"/>
              <a:t>轮流玩游戏。每个人每次必须拿走 </a:t>
            </a:r>
            <a:r>
              <a:rPr lang="en-US" altLang="zh-CN" sz="1800" dirty="0" smtClean="0"/>
              <a:t>1 </a:t>
            </a:r>
            <a:r>
              <a:rPr lang="zh-CN" altLang="en-US" sz="1800" dirty="0" smtClean="0"/>
              <a:t>个到</a:t>
            </a:r>
            <a:r>
              <a:rPr lang="en-US" altLang="zh-CN" sz="1800" dirty="0" smtClean="0"/>
              <a:t> m </a:t>
            </a:r>
            <a:r>
              <a:rPr lang="zh-CN" altLang="en-US" sz="1800" dirty="0" smtClean="0"/>
              <a:t>块石头（</a:t>
            </a:r>
            <a:r>
              <a:rPr lang="en-US" altLang="zh-CN" sz="1800" dirty="0" smtClean="0"/>
              <a:t>1 &lt;= m &lt;= 100</a:t>
            </a:r>
            <a:r>
              <a:rPr lang="zh-CN" altLang="en-US" sz="1800" dirty="0" smtClean="0"/>
              <a:t>），</a:t>
            </a:r>
            <a:r>
              <a:rPr lang="en-US" altLang="zh-CN" sz="1800" dirty="0" smtClean="0"/>
              <a:t>Alice </a:t>
            </a:r>
            <a:r>
              <a:rPr lang="zh-CN" altLang="en-US" sz="1800" dirty="0" smtClean="0"/>
              <a:t>先手，问谁有必胜策略？</a:t>
            </a:r>
            <a:endParaRPr lang="en-US" altLang="zh-CN" sz="1800" dirty="0"/>
          </a:p>
          <a:p>
            <a:pPr lvl="1"/>
            <a:r>
              <a:rPr lang="zh-CN" altLang="en-US" sz="1400" dirty="0" smtClean="0"/>
              <a:t>如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n = 3, m = 2</a:t>
            </a:r>
            <a:r>
              <a:rPr lang="zh-CN" altLang="en-US" sz="1400" dirty="0" smtClean="0"/>
              <a:t>，则 </a:t>
            </a:r>
            <a:r>
              <a:rPr lang="en-US" altLang="zh-CN" sz="1400" dirty="0" smtClean="0"/>
              <a:t>Bob </a:t>
            </a:r>
            <a:r>
              <a:rPr lang="zh-CN" altLang="en-US" sz="1400" dirty="0" smtClean="0"/>
              <a:t>有必胜策略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状态：</a:t>
            </a:r>
            <a:r>
              <a:rPr lang="en-US" altLang="zh-CN" sz="1800" dirty="0" smtClean="0"/>
              <a:t>F[i] </a:t>
            </a:r>
            <a:r>
              <a:rPr lang="zh-CN" altLang="en-US" sz="1800" dirty="0" smtClean="0"/>
              <a:t>表示还剩 </a:t>
            </a:r>
            <a:r>
              <a:rPr lang="en-US" altLang="zh-CN" sz="1800" dirty="0"/>
              <a:t>i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个石头的时候，手否先手必胜。</a:t>
            </a:r>
            <a:endParaRPr lang="en-US" altLang="zh-CN" sz="1800" dirty="0" smtClean="0"/>
          </a:p>
          <a:p>
            <a:r>
              <a:rPr lang="zh-CN" altLang="en-US" sz="1800" dirty="0" smtClean="0"/>
              <a:t>转移：</a:t>
            </a:r>
            <a:r>
              <a:rPr lang="en-US" altLang="zh-CN" sz="1800" dirty="0" smtClean="0"/>
              <a:t>If F[i - m] ~ F[i - 1] </a:t>
            </a:r>
            <a:r>
              <a:rPr lang="zh-CN" altLang="en-US" sz="1800" dirty="0" smtClean="0"/>
              <a:t>中有为 </a:t>
            </a:r>
            <a:r>
              <a:rPr lang="en-US" altLang="zh-CN" sz="1800" dirty="0" smtClean="0"/>
              <a:t>False</a:t>
            </a:r>
            <a:r>
              <a:rPr lang="zh-CN" altLang="en-US" sz="1800" dirty="0" smtClean="0"/>
              <a:t>，则为 </a:t>
            </a:r>
            <a:r>
              <a:rPr lang="en-US" altLang="zh-CN" sz="1800" dirty="0" smtClean="0"/>
              <a:t>True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 </a:t>
            </a:r>
            <a:r>
              <a:rPr lang="zh-CN" altLang="en-US" sz="1800" dirty="0" smtClean="0"/>
              <a:t>都为 </a:t>
            </a:r>
            <a:r>
              <a:rPr lang="en-US" altLang="zh-CN" sz="1800" dirty="0" smtClean="0"/>
              <a:t>True</a:t>
            </a:r>
            <a:r>
              <a:rPr lang="zh-CN" altLang="en-US" sz="1800" dirty="0" smtClean="0"/>
              <a:t>，则为 </a:t>
            </a:r>
            <a:r>
              <a:rPr lang="en-US" altLang="zh-CN" sz="1800" dirty="0" smtClean="0"/>
              <a:t>False</a:t>
            </a:r>
            <a:endParaRPr lang="en-US" altLang="zh-CN" sz="1400" dirty="0" smtClean="0"/>
          </a:p>
          <a:p>
            <a:r>
              <a:rPr lang="zh-CN" altLang="en-US" sz="1800" dirty="0" smtClean="0"/>
              <a:t>边界：</a:t>
            </a:r>
            <a:r>
              <a:rPr lang="en-US" altLang="zh-CN" sz="1800" dirty="0" smtClean="0"/>
              <a:t>F[0] = False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122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Poj</a:t>
            </a:r>
            <a:r>
              <a:rPr lang="en-US" altLang="zh-CN" dirty="0" smtClean="0"/>
              <a:t> 1678 - I Love This Game!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Alice, Bob </a:t>
            </a:r>
            <a:r>
              <a:rPr lang="zh-CN" altLang="en-US" sz="1800" dirty="0" smtClean="0"/>
              <a:t>两个人轮流玩游戏。有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个数，</a:t>
            </a:r>
            <a:r>
              <a:rPr lang="zh-CN" altLang="en-US" sz="1800" dirty="0"/>
              <a:t>以及</a:t>
            </a:r>
            <a:r>
              <a:rPr lang="zh-CN" altLang="en-US" sz="1800" dirty="0" smtClean="0"/>
              <a:t>一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区间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A</a:t>
            </a:r>
            <a:r>
              <a:rPr lang="en-US" altLang="zh-CN" sz="1800" dirty="0" smtClean="0"/>
              <a:t>, B]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Alice </a:t>
            </a:r>
            <a:r>
              <a:rPr lang="zh-CN" altLang="en-US" sz="1800" dirty="0" smtClean="0"/>
              <a:t>先</a:t>
            </a:r>
            <a:r>
              <a:rPr lang="zh-CN" altLang="en-US" sz="1800" dirty="0"/>
              <a:t>取一</a:t>
            </a:r>
            <a:r>
              <a:rPr lang="zh-CN" altLang="en-US" sz="1800" dirty="0" smtClean="0"/>
              <a:t>个数 </a:t>
            </a:r>
            <a:r>
              <a:rPr lang="en-US" altLang="zh-CN" sz="1800" dirty="0" smtClean="0"/>
              <a:t>x1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必须在</a:t>
            </a:r>
            <a:r>
              <a:rPr lang="zh-CN" altLang="en-US" sz="1800" dirty="0" smtClean="0"/>
              <a:t>区间 </a:t>
            </a:r>
            <a:r>
              <a:rPr lang="en-US" altLang="zh-CN" sz="1800" dirty="0" smtClean="0"/>
              <a:t>[A, B] </a:t>
            </a:r>
            <a:r>
              <a:rPr lang="zh-CN" altLang="en-US" sz="1800" dirty="0" smtClean="0"/>
              <a:t>内；然后 </a:t>
            </a:r>
            <a:r>
              <a:rPr lang="en-US" altLang="zh-CN" sz="1800" dirty="0" smtClean="0"/>
              <a:t>Bob </a:t>
            </a:r>
            <a:r>
              <a:rPr lang="zh-CN" altLang="en-US" sz="1800" dirty="0" smtClean="0"/>
              <a:t>取一个数 </a:t>
            </a:r>
            <a:r>
              <a:rPr lang="en-US" altLang="zh-CN" sz="1800" dirty="0" smtClean="0"/>
              <a:t>y1</a:t>
            </a:r>
            <a:r>
              <a:rPr lang="zh-CN" altLang="en-US" sz="1800" dirty="0" smtClean="0"/>
              <a:t>，要求 </a:t>
            </a:r>
            <a:r>
              <a:rPr lang="en-US" altLang="zh-CN" sz="1800" dirty="0" smtClean="0"/>
              <a:t>y1-x1 </a:t>
            </a:r>
            <a:r>
              <a:rPr lang="zh-CN" altLang="en-US" sz="1800" dirty="0" smtClean="0"/>
              <a:t>也必须落在区间 </a:t>
            </a:r>
            <a:r>
              <a:rPr lang="en-US" altLang="zh-CN" sz="1800" dirty="0" smtClean="0"/>
              <a:t>[A, B] </a:t>
            </a:r>
            <a:r>
              <a:rPr lang="zh-CN" altLang="en-US" sz="1800" dirty="0" smtClean="0"/>
              <a:t>内；然后 </a:t>
            </a:r>
            <a:r>
              <a:rPr lang="en-US" altLang="zh-CN" sz="1800" dirty="0" smtClean="0"/>
              <a:t>Alice </a:t>
            </a:r>
            <a:r>
              <a:rPr lang="zh-CN" altLang="en-US" sz="1800" dirty="0" smtClean="0"/>
              <a:t>取 </a:t>
            </a:r>
            <a:r>
              <a:rPr lang="en-US" altLang="zh-CN" sz="1800" dirty="0" smtClean="0"/>
              <a:t>x2</a:t>
            </a:r>
            <a:r>
              <a:rPr lang="zh-CN" altLang="en-US" sz="1800" dirty="0" smtClean="0"/>
              <a:t>，要求 </a:t>
            </a:r>
            <a:r>
              <a:rPr lang="en-US" altLang="zh-CN" sz="1800" dirty="0" smtClean="0"/>
              <a:t>x2 - y1 </a:t>
            </a:r>
            <a:r>
              <a:rPr lang="zh-CN" altLang="en-US" sz="1800" dirty="0" smtClean="0"/>
              <a:t>落在区间内，以此类推</a:t>
            </a:r>
            <a:r>
              <a:rPr lang="en-US" altLang="zh-CN" sz="1800" dirty="0" smtClean="0"/>
              <a:t>…</a:t>
            </a:r>
            <a:r>
              <a:rPr lang="zh-CN" altLang="en-US" sz="1800" dirty="0" smtClean="0"/>
              <a:t>。当有人无法取数游戏便结束，此时二人取到的数的总和为各自得分，得分高者胜。问是否先手必胜。</a:t>
            </a:r>
            <a:r>
              <a:rPr lang="en-US" altLang="zh-CN" sz="1800" dirty="0" smtClean="0"/>
              <a:t>1 &lt;= n &lt;= 10^4, 0 &lt; a &lt; b &lt;= 100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举例 </a:t>
            </a:r>
            <a:r>
              <a:rPr lang="en-US" altLang="zh-CN" sz="1400" dirty="0" smtClean="0"/>
              <a:t>n = 6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n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个数分别为 </a:t>
            </a:r>
            <a:r>
              <a:rPr lang="en-US" altLang="zh-CN" sz="1400" dirty="0" smtClean="0"/>
              <a:t>{1, 3, -2, 5, -3, 6}</a:t>
            </a:r>
            <a:r>
              <a:rPr lang="zh-CN" altLang="en-US" sz="1400" dirty="0" smtClean="0"/>
              <a:t>，区间 </a:t>
            </a:r>
            <a:r>
              <a:rPr lang="en-US" altLang="zh-CN" sz="1400" dirty="0" smtClean="0"/>
              <a:t>[A, B] = [1, 2]</a:t>
            </a:r>
            <a:r>
              <a:rPr lang="zh-CN" altLang="en-US" sz="1400" dirty="0" smtClean="0"/>
              <a:t>。这种情况下先手 </a:t>
            </a:r>
            <a:r>
              <a:rPr lang="en-US" altLang="zh-CN" sz="1400" dirty="0" smtClean="0"/>
              <a:t>Alice </a:t>
            </a:r>
            <a:r>
              <a:rPr lang="zh-CN" altLang="en-US" sz="1400" dirty="0" smtClean="0"/>
              <a:t>必败，因为只能沿着 </a:t>
            </a:r>
            <a:r>
              <a:rPr lang="en-US" altLang="zh-CN" sz="1400" dirty="0" smtClean="0"/>
              <a:t>1, 3, 5, 6 </a:t>
            </a:r>
            <a:r>
              <a:rPr lang="zh-CN" altLang="en-US" sz="1400" dirty="0" smtClean="0"/>
              <a:t>这个顺序来选。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65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1678 - I Love This Game!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首先观察一定从小到大开始选，因此先对所给的 </a:t>
            </a:r>
            <a:r>
              <a:rPr lang="en-US" altLang="zh-CN" sz="1800" dirty="0"/>
              <a:t>n </a:t>
            </a:r>
            <a:r>
              <a:rPr lang="zh-CN" altLang="en-US" sz="1800" dirty="0"/>
              <a:t>个数排序，设为数组 </a:t>
            </a:r>
            <a:r>
              <a:rPr lang="en-US" altLang="zh-CN" sz="1800" dirty="0"/>
              <a:t>A[]</a:t>
            </a:r>
            <a:r>
              <a:rPr lang="zh-CN" altLang="en-US" sz="1800" dirty="0"/>
              <a:t>。</a:t>
            </a:r>
          </a:p>
          <a:p>
            <a:endParaRPr lang="zh-CN" altLang="en-US" sz="1800" dirty="0"/>
          </a:p>
          <a:p>
            <a:r>
              <a:rPr lang="zh-CN" altLang="en-US" sz="1800" dirty="0"/>
              <a:t>状态：</a:t>
            </a:r>
            <a:r>
              <a:rPr lang="en-US" altLang="zh-CN" sz="1800" dirty="0"/>
              <a:t>F[i] </a:t>
            </a:r>
            <a:r>
              <a:rPr lang="zh-CN" altLang="en-US" sz="1800" dirty="0"/>
              <a:t>表示先手选了第 </a:t>
            </a:r>
            <a:r>
              <a:rPr lang="en-US" altLang="zh-CN" sz="1800" dirty="0"/>
              <a:t>i </a:t>
            </a:r>
            <a:r>
              <a:rPr lang="zh-CN" altLang="en-US" sz="1800" dirty="0"/>
              <a:t>个数，先手获得的分数比后手获得的分数最大大多少</a:t>
            </a:r>
          </a:p>
          <a:p>
            <a:r>
              <a:rPr lang="zh-CN" altLang="en-US" sz="1800" dirty="0"/>
              <a:t>转移：</a:t>
            </a:r>
            <a:r>
              <a:rPr lang="en-US" altLang="zh-CN" sz="1800" dirty="0"/>
              <a:t>F[i] = 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[i</a:t>
            </a:r>
            <a:r>
              <a:rPr lang="en-US" altLang="zh-CN" sz="1800" dirty="0"/>
              <a:t>] </a:t>
            </a:r>
            <a:r>
              <a:rPr lang="en-US" altLang="zh-CN" sz="1800"/>
              <a:t>- </a:t>
            </a:r>
            <a:r>
              <a:rPr lang="en-US" altLang="zh-CN" sz="1800" smtClean="0"/>
              <a:t>max(F[j</a:t>
            </a:r>
            <a:r>
              <a:rPr lang="en-US" altLang="zh-CN" sz="1800" dirty="0" smtClean="0"/>
              <a:t>])</a:t>
            </a:r>
          </a:p>
          <a:p>
            <a:pPr lvl="1"/>
            <a:r>
              <a:rPr lang="en-US" altLang="zh-CN" sz="1400" dirty="0" smtClean="0"/>
              <a:t>(</a:t>
            </a:r>
            <a:r>
              <a:rPr lang="en-US" altLang="zh-CN" sz="1400" dirty="0"/>
              <a:t>i &lt; j &lt;= n &amp;&amp; A &lt;=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[</a:t>
            </a:r>
            <a:r>
              <a:rPr lang="en-US" altLang="zh-CN" sz="1400" dirty="0"/>
              <a:t>j] -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[</a:t>
            </a:r>
            <a:r>
              <a:rPr lang="en-US" altLang="zh-CN" sz="1400" dirty="0"/>
              <a:t>i] &lt;= B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zh-CN" altLang="en-US" sz="1800" dirty="0"/>
              <a:t>边界：</a:t>
            </a:r>
            <a:r>
              <a:rPr lang="en-US" altLang="zh-CN" sz="1800" dirty="0"/>
              <a:t>F[i] = 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[i</a:t>
            </a:r>
            <a:r>
              <a:rPr lang="en-US" altLang="zh-CN" sz="1800" dirty="0"/>
              <a:t>] (</a:t>
            </a:r>
            <a:r>
              <a:rPr lang="zh-CN" altLang="en-US" sz="1800" dirty="0"/>
              <a:t>选了 </a:t>
            </a:r>
            <a:r>
              <a:rPr lang="en-US" altLang="zh-CN" sz="1800" dirty="0"/>
              <a:t>i </a:t>
            </a:r>
            <a:r>
              <a:rPr lang="zh-CN" altLang="en-US" sz="1800" dirty="0"/>
              <a:t>后下一手没得选了</a:t>
            </a:r>
            <a:r>
              <a:rPr lang="en-US" altLang="zh-CN" sz="1800" dirty="0" smtClean="0"/>
              <a:t>)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答案：看看 </a:t>
            </a:r>
            <a:r>
              <a:rPr lang="en-US" altLang="zh-CN" sz="1800" dirty="0" smtClean="0"/>
              <a:t>F[A ~ B] </a:t>
            </a:r>
            <a:r>
              <a:rPr lang="zh-CN" altLang="en-US" sz="1800" dirty="0" smtClean="0"/>
              <a:t>中有没有大于 </a:t>
            </a:r>
            <a:r>
              <a:rPr lang="en-US" altLang="zh-CN" sz="1800" dirty="0" smtClean="0"/>
              <a:t>0 </a:t>
            </a:r>
            <a:r>
              <a:rPr lang="zh-CN" altLang="en-US" sz="1800" dirty="0" smtClean="0"/>
              <a:t>的，有则先手必胜，否则后手必胜。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67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Previously</a:t>
            </a:r>
          </a:p>
          <a:p>
            <a:pPr lvl="1"/>
            <a:r>
              <a:rPr lang="zh-CN" altLang="en-US" dirty="0"/>
              <a:t>动态规划再</a:t>
            </a:r>
            <a:r>
              <a:rPr lang="zh-CN" altLang="en-US" dirty="0" smtClean="0"/>
              <a:t>入门</a:t>
            </a:r>
            <a:endParaRPr lang="en-US" altLang="zh-CN" dirty="0" smtClean="0"/>
          </a:p>
          <a:p>
            <a:r>
              <a:rPr lang="en-US" altLang="zh-CN" dirty="0" smtClean="0"/>
              <a:t>This episode</a:t>
            </a:r>
          </a:p>
          <a:p>
            <a:pPr lvl="1"/>
            <a:r>
              <a:rPr lang="zh-CN" altLang="en-US" dirty="0" smtClean="0"/>
              <a:t>动态规划</a:t>
            </a:r>
            <a:r>
              <a:rPr lang="zh-CN" altLang="en-US" dirty="0"/>
              <a:t>进</a:t>
            </a:r>
            <a:r>
              <a:rPr lang="zh-CN" altLang="en-US" dirty="0" smtClean="0"/>
              <a:t>阶</a:t>
            </a:r>
            <a:endParaRPr lang="en-US" altLang="zh-CN" dirty="0" smtClean="0"/>
          </a:p>
          <a:p>
            <a:pPr lvl="2"/>
            <a:r>
              <a:rPr lang="zh-CN" altLang="en-US" dirty="0"/>
              <a:t>再</a:t>
            </a:r>
            <a:r>
              <a:rPr lang="zh-CN" altLang="en-US" dirty="0" smtClean="0"/>
              <a:t>谈背包问题</a:t>
            </a:r>
            <a:endParaRPr lang="en-US" altLang="zh-CN" dirty="0"/>
          </a:p>
          <a:p>
            <a:pPr lvl="2"/>
            <a:r>
              <a:rPr lang="zh-CN" altLang="en-US" dirty="0" smtClean="0"/>
              <a:t>概率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Dynamic Programming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状态</a:t>
            </a:r>
            <a:r>
              <a:rPr lang="zh-CN" altLang="en-US" dirty="0" smtClean="0"/>
              <a:t>压缩</a:t>
            </a:r>
            <a:r>
              <a:rPr lang="en-US" altLang="zh-CN" dirty="0" err="1" smtClean="0"/>
              <a:t>dp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博弈</a:t>
            </a:r>
            <a:r>
              <a:rPr lang="en-US" altLang="zh-CN" dirty="0" err="1" smtClean="0"/>
              <a:t>dp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再谈</a:t>
            </a:r>
            <a:r>
              <a:rPr lang="zh-CN" altLang="en-US" dirty="0"/>
              <a:t>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01</a:t>
            </a:r>
            <a:r>
              <a:rPr lang="zh-CN" altLang="en-US" sz="1800" dirty="0" smtClean="0"/>
              <a:t>背包：给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个物品，每个物品有价值 </a:t>
            </a:r>
            <a:r>
              <a:rPr lang="en-US" altLang="zh-CN" sz="1800" dirty="0" smtClean="0"/>
              <a:t>Ci </a:t>
            </a:r>
            <a:r>
              <a:rPr lang="zh-CN" altLang="en-US" sz="1800" dirty="0" smtClean="0"/>
              <a:t>和体积 </a:t>
            </a:r>
            <a:r>
              <a:rPr lang="en-US" altLang="zh-CN" sz="1800" dirty="0" smtClean="0"/>
              <a:t>Vi</a:t>
            </a:r>
            <a:r>
              <a:rPr lang="zh-CN" altLang="en-US" sz="1800" dirty="0" smtClean="0"/>
              <a:t>，问装一个体积为 </a:t>
            </a:r>
            <a:r>
              <a:rPr lang="en-US" altLang="zh-CN" sz="1800" dirty="0" smtClean="0"/>
              <a:t>M </a:t>
            </a:r>
            <a:r>
              <a:rPr lang="zh-CN" altLang="en-US" sz="1800" dirty="0" smtClean="0"/>
              <a:t>的包最大价值。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状态</a:t>
            </a:r>
            <a:r>
              <a:rPr lang="zh-CN" altLang="en-US" sz="1800" dirty="0"/>
              <a:t>：</a:t>
            </a:r>
            <a:r>
              <a:rPr lang="en-US" altLang="zh-CN" sz="1800" dirty="0"/>
              <a:t>F[i][j] </a:t>
            </a:r>
            <a:r>
              <a:rPr lang="zh-CN" altLang="en-US" sz="1800" dirty="0"/>
              <a:t>表示当前装到第 </a:t>
            </a:r>
            <a:r>
              <a:rPr lang="en-US" altLang="zh-CN" sz="1800" dirty="0"/>
              <a:t>i </a:t>
            </a:r>
            <a:r>
              <a:rPr lang="zh-CN" altLang="en-US" sz="1800" dirty="0"/>
              <a:t>个物品，装了容量恰好为 </a:t>
            </a:r>
            <a:r>
              <a:rPr lang="en-US" altLang="zh-CN" sz="1800" dirty="0"/>
              <a:t>j </a:t>
            </a:r>
            <a:r>
              <a:rPr lang="zh-CN" altLang="en-US" sz="1800" dirty="0"/>
              <a:t>的最大价值</a:t>
            </a:r>
          </a:p>
          <a:p>
            <a:r>
              <a:rPr lang="zh-CN" altLang="en-US" sz="1800" dirty="0"/>
              <a:t>转移：</a:t>
            </a:r>
            <a:r>
              <a:rPr lang="en-US" altLang="zh-CN" sz="1800" dirty="0"/>
              <a:t>F[i][j] = max(F[i - 1][j], F[i - 1][j - Vi] + Ci)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如何一维表示状态？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状态：</a:t>
            </a:r>
            <a:r>
              <a:rPr lang="en-US" altLang="zh-CN" sz="1800" dirty="0" smtClean="0"/>
              <a:t>F[j] </a:t>
            </a:r>
            <a:r>
              <a:rPr lang="zh-CN" altLang="en-US" sz="1800" dirty="0" smtClean="0"/>
              <a:t>表示（当前</a:t>
            </a:r>
            <a:r>
              <a:rPr lang="zh-CN" altLang="en-US" sz="1800" dirty="0"/>
              <a:t>装到第 </a:t>
            </a:r>
            <a:r>
              <a:rPr lang="en-US" altLang="zh-CN" sz="1800" dirty="0"/>
              <a:t>i 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物品）装</a:t>
            </a:r>
            <a:r>
              <a:rPr lang="zh-CN" altLang="en-US" sz="1800" dirty="0"/>
              <a:t>了容量恰好为 </a:t>
            </a:r>
            <a:r>
              <a:rPr lang="en-US" altLang="zh-CN" sz="1800" dirty="0"/>
              <a:t>j </a:t>
            </a:r>
            <a:r>
              <a:rPr lang="zh-CN" altLang="en-US" sz="1800" dirty="0"/>
              <a:t>的最大价值</a:t>
            </a:r>
          </a:p>
          <a:p>
            <a:r>
              <a:rPr lang="zh-CN" altLang="en-US" sz="1800" dirty="0"/>
              <a:t>转移：</a:t>
            </a:r>
            <a:r>
              <a:rPr lang="en-US" altLang="zh-CN" sz="1800" dirty="0" smtClean="0"/>
              <a:t>F[j]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max(F[j</a:t>
            </a:r>
            <a:r>
              <a:rPr lang="en-US" altLang="zh-CN" sz="1800" dirty="0"/>
              <a:t>], </a:t>
            </a:r>
            <a:r>
              <a:rPr lang="en-US" altLang="zh-CN" sz="1800" dirty="0" smtClean="0"/>
              <a:t>F[j </a:t>
            </a:r>
            <a:r>
              <a:rPr lang="en-US" altLang="zh-CN" sz="1800" dirty="0"/>
              <a:t>- Vi] + Ci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r>
              <a:rPr lang="zh-CN" altLang="en-US" sz="1800" dirty="0" smtClean="0"/>
              <a:t>通过外层循环来控制 </a:t>
            </a:r>
            <a:r>
              <a:rPr lang="en-US" altLang="zh-CN" sz="1800" dirty="0" smtClean="0"/>
              <a:t>i </a:t>
            </a:r>
            <a:r>
              <a:rPr lang="zh-CN" altLang="en-US" sz="1800" dirty="0" smtClean="0"/>
              <a:t>这一维！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8950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再谈背包问题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4638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152855"/>
            <a:ext cx="703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原式状态表示：</a:t>
            </a:r>
            <a:r>
              <a:rPr lang="en-US" altLang="zh-CN" dirty="0" smtClean="0"/>
              <a:t>F[i][j] </a:t>
            </a:r>
            <a:r>
              <a:rPr lang="zh-CN" altLang="en-US" dirty="0" smtClean="0"/>
              <a:t>表示装到第 </a:t>
            </a:r>
            <a:r>
              <a:rPr lang="en-US" altLang="zh-CN" dirty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个物品容量恰好为 </a:t>
            </a:r>
            <a:r>
              <a:rPr lang="en-US" altLang="zh-CN" dirty="0" smtClean="0"/>
              <a:t>j </a:t>
            </a:r>
            <a:r>
              <a:rPr lang="zh-CN" altLang="en-US" dirty="0" smtClean="0"/>
              <a:t>的最大价值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760" y="4283804"/>
            <a:ext cx="72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原式状态表示：</a:t>
            </a:r>
            <a:r>
              <a:rPr lang="en-US" altLang="zh-CN" dirty="0" smtClean="0"/>
              <a:t>F[j] </a:t>
            </a:r>
            <a:r>
              <a:rPr lang="zh-CN" altLang="en-US" dirty="0" smtClean="0"/>
              <a:t>表示（装到第 </a:t>
            </a:r>
            <a:r>
              <a:rPr lang="en-US" altLang="zh-CN" dirty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个物品）容量恰好为 </a:t>
            </a:r>
            <a:r>
              <a:rPr lang="en-US" altLang="zh-CN" dirty="0" smtClean="0"/>
              <a:t>j </a:t>
            </a:r>
            <a:r>
              <a:rPr lang="zh-CN" altLang="en-US" dirty="0" smtClean="0"/>
              <a:t>的最大价值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35909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4459" y="5759979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为什么要倒着循环第二维 </a:t>
            </a: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再谈背包问题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35909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2132856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倒着循环：对于当前枚举的物品 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，每一个 </a:t>
            </a:r>
            <a:r>
              <a:rPr lang="en-US" altLang="zh-CN" dirty="0" smtClean="0"/>
              <a:t>j </a:t>
            </a:r>
            <a:r>
              <a:rPr lang="zh-CN" altLang="en-US" dirty="0" smtClean="0"/>
              <a:t>循环只能被上一轮的 </a:t>
            </a:r>
            <a:r>
              <a:rPr lang="en-US" altLang="zh-CN" dirty="0" smtClean="0"/>
              <a:t>j </a:t>
            </a:r>
            <a:r>
              <a:rPr lang="zh-CN" altLang="en-US" dirty="0" smtClean="0"/>
              <a:t>循环更新！</a:t>
            </a:r>
            <a:endParaRPr lang="en-US" altLang="zh-CN" dirty="0" smtClean="0"/>
          </a:p>
          <a:p>
            <a:r>
              <a:rPr lang="en-US" altLang="zh-CN" dirty="0" smtClean="0"/>
              <a:t>	   </a:t>
            </a:r>
            <a:r>
              <a:rPr lang="zh-CN" altLang="en-US" dirty="0" smtClean="0"/>
              <a:t>换句话说，当前每个物品只能被拿一次。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69" y="5301208"/>
            <a:ext cx="36480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7584" y="4581128"/>
            <a:ext cx="792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正着循环：对于一个当前枚举的物品 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，一轮循环可能多次更新，即一个物品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可以拿多次。这即是一个</a:t>
            </a:r>
            <a:r>
              <a:rPr lang="zh-CN" altLang="en-US" dirty="0" smtClean="0">
                <a:solidFill>
                  <a:srgbClr val="FF0000"/>
                </a:solidFill>
              </a:rPr>
              <a:t>完全背包问题！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300028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巧妙的状态设计，将空间复杂度从 </a:t>
            </a:r>
            <a:r>
              <a:rPr lang="en-US" altLang="zh-CN" dirty="0" smtClean="0"/>
              <a:t>O(N*M) </a:t>
            </a:r>
            <a:r>
              <a:rPr lang="zh-CN" altLang="en-US" dirty="0" smtClean="0"/>
              <a:t>降到了 </a:t>
            </a:r>
            <a:r>
              <a:rPr lang="en-US" altLang="zh-CN" dirty="0" smtClean="0"/>
              <a:t>O(M)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63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传纸条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给定一个 </a:t>
            </a:r>
            <a:r>
              <a:rPr lang="en-US" altLang="zh-CN" sz="1800" dirty="0" smtClean="0"/>
              <a:t>N*N </a:t>
            </a:r>
            <a:r>
              <a:rPr lang="zh-CN" altLang="en-US" sz="1800" dirty="0"/>
              <a:t>的矩阵，我们在左上角，要传一个纸条给右下角的人，然后再传回来</a:t>
            </a:r>
            <a:r>
              <a:rPr lang="zh-CN" altLang="en-US" sz="1800" dirty="0" smtClean="0"/>
              <a:t>。（</a:t>
            </a:r>
            <a:r>
              <a:rPr lang="en-US" altLang="zh-CN" sz="1800" dirty="0" smtClean="0"/>
              <a:t>1 &lt;= N &lt;= 50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1</a:t>
            </a:r>
            <a:r>
              <a:rPr lang="zh-CN" altLang="en-US" sz="1400" dirty="0" smtClean="0"/>
              <a:t>、纸条</a:t>
            </a:r>
            <a:r>
              <a:rPr lang="zh-CN" altLang="en-US" sz="1400" dirty="0"/>
              <a:t>只能上下左右传递，且不能传到矩阵</a:t>
            </a:r>
            <a:r>
              <a:rPr lang="zh-CN" altLang="en-US" sz="1400" dirty="0" smtClean="0"/>
              <a:t>外面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2</a:t>
            </a:r>
            <a:r>
              <a:rPr lang="zh-CN" altLang="en-US" sz="1400" dirty="0" smtClean="0"/>
              <a:t>、每个格子只能经过一次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3</a:t>
            </a:r>
            <a:r>
              <a:rPr lang="zh-CN" altLang="en-US" sz="1400" dirty="0" smtClean="0"/>
              <a:t>、矩阵</a:t>
            </a:r>
            <a:r>
              <a:rPr lang="zh-CN" altLang="en-US" sz="1400" dirty="0"/>
              <a:t>中每一个格子里都有一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正整数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问如何找到一个传的方案，使得途径的数字和最大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举例说明：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该样例中最大的方案为 </a:t>
            </a:r>
            <a:r>
              <a:rPr lang="en-US" altLang="zh-CN" sz="1800" dirty="0" smtClean="0"/>
              <a:t>0+2+8+7+0+5+9+3 = 34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lvl="1"/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2117882" cy="221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1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传纸条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Hint</a:t>
            </a:r>
            <a:r>
              <a:rPr lang="zh-CN" altLang="en-US" sz="1800" dirty="0" smtClean="0"/>
              <a:t>：</a:t>
            </a:r>
            <a:endParaRPr lang="en-US" altLang="zh-CN" sz="1800" dirty="0"/>
          </a:p>
          <a:p>
            <a:pPr lvl="1"/>
            <a:r>
              <a:rPr lang="zh-CN" altLang="en-US" sz="1600" dirty="0" smtClean="0"/>
              <a:t>把传</a:t>
            </a:r>
            <a:r>
              <a:rPr lang="zh-CN" altLang="en-US" sz="1600" dirty="0"/>
              <a:t>过去传回来的过程看做两次传</a:t>
            </a:r>
            <a:r>
              <a:rPr lang="zh-CN" altLang="en-US" sz="1600" dirty="0" smtClean="0"/>
              <a:t>过去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把两条路径的 “当前点</a:t>
            </a:r>
            <a:r>
              <a:rPr lang="en-US" altLang="zh-CN" sz="1600" dirty="0" smtClean="0"/>
              <a:t>” </a:t>
            </a:r>
            <a:r>
              <a:rPr lang="zh-CN" altLang="en-US" sz="1600" dirty="0" smtClean="0"/>
              <a:t>当做状态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zh-CN" altLang="en-US" sz="1800" dirty="0"/>
              <a:t>状态：</a:t>
            </a:r>
            <a:r>
              <a:rPr lang="en-US" altLang="zh-CN" sz="1800" dirty="0" smtClean="0"/>
              <a:t>F[x0][y0][x1][y1] </a:t>
            </a:r>
            <a:r>
              <a:rPr lang="zh-CN" altLang="en-US" sz="1800" dirty="0" smtClean="0"/>
              <a:t>表示两条路径，分别走到了</a:t>
            </a:r>
            <a:r>
              <a:rPr lang="en-US" altLang="zh-CN" sz="1800" dirty="0" smtClean="0"/>
              <a:t>(x0, y0)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(x1, y1)</a:t>
            </a:r>
            <a:endParaRPr lang="zh-CN" altLang="en-US" sz="1800" dirty="0"/>
          </a:p>
          <a:p>
            <a:r>
              <a:rPr lang="zh-CN" altLang="en-US" sz="1800" dirty="0"/>
              <a:t>转移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F[x0</a:t>
            </a:r>
            <a:r>
              <a:rPr lang="en-US" altLang="zh-CN" sz="1800" dirty="0"/>
              <a:t>][y0][x1][y1] </a:t>
            </a:r>
            <a:r>
              <a:rPr lang="en-US" altLang="zh-CN" sz="1800" dirty="0" smtClean="0"/>
              <a:t>= </a:t>
            </a:r>
            <a:r>
              <a:rPr lang="en-US" altLang="zh-CN" sz="1800" dirty="0" smtClean="0"/>
              <a:t>max(F[x0 </a:t>
            </a:r>
            <a:r>
              <a:rPr lang="en-US" altLang="zh-CN" sz="1800" dirty="0" smtClean="0"/>
              <a:t>- 1][y0][x1 - 1][y1], 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    F[x0][y0 - 1][</a:t>
            </a:r>
            <a:r>
              <a:rPr lang="en-US" altLang="zh-CN" sz="1800" dirty="0"/>
              <a:t>x1 </a:t>
            </a:r>
            <a:r>
              <a:rPr lang="en-US" altLang="zh-CN" sz="1800" dirty="0" smtClean="0"/>
              <a:t>- </a:t>
            </a:r>
            <a:r>
              <a:rPr lang="en-US" altLang="zh-CN" sz="1800" dirty="0"/>
              <a:t>1][y1], 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                                    </a:t>
            </a:r>
            <a:r>
              <a:rPr lang="en-US" altLang="zh-CN" sz="1800" dirty="0"/>
              <a:t>F[x0 </a:t>
            </a:r>
            <a:r>
              <a:rPr lang="en-US" altLang="zh-CN" sz="1800" dirty="0" smtClean="0"/>
              <a:t>- </a:t>
            </a:r>
            <a:r>
              <a:rPr lang="en-US" altLang="zh-CN" sz="1800" dirty="0"/>
              <a:t>1][y0][</a:t>
            </a:r>
            <a:r>
              <a:rPr lang="en-US" altLang="zh-CN" sz="1800" dirty="0" smtClean="0"/>
              <a:t>x1][y1 - 1], </a:t>
            </a:r>
          </a:p>
          <a:p>
            <a:r>
              <a:rPr lang="en-US" altLang="zh-CN" sz="1800" dirty="0" smtClean="0"/>
              <a:t>                                             F[x0][y0 - 1][x1][y1 - 1])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+ (A[x0][y0] + A[x1][y1]) * ((x0, y0) != (x1, y1))</a:t>
            </a:r>
          </a:p>
          <a:p>
            <a:r>
              <a:rPr lang="en-US" altLang="zh-CN" sz="1800" dirty="0" smtClean="0"/>
              <a:t>                              + </a:t>
            </a:r>
            <a:r>
              <a:rPr lang="en-US" altLang="zh-CN" sz="1800" dirty="0"/>
              <a:t>A[x0][y0</a:t>
            </a:r>
            <a:r>
              <a:rPr lang="en-US" altLang="zh-CN" sz="1800" dirty="0" smtClean="0"/>
              <a:t>] * ((</a:t>
            </a:r>
            <a:r>
              <a:rPr lang="en-US" altLang="zh-CN" sz="1800" dirty="0"/>
              <a:t>x0, y0) </a:t>
            </a:r>
            <a:r>
              <a:rPr lang="en-US" altLang="zh-CN" sz="1800" dirty="0" smtClean="0"/>
              <a:t>== </a:t>
            </a:r>
            <a:r>
              <a:rPr lang="en-US" altLang="zh-CN" sz="1800" dirty="0"/>
              <a:t>(x1, y1</a:t>
            </a:r>
            <a:r>
              <a:rPr lang="en-US" altLang="zh-CN" sz="1800" dirty="0" smtClean="0"/>
              <a:t>))</a:t>
            </a:r>
          </a:p>
          <a:p>
            <a:endParaRPr lang="en-US" altLang="zh-CN" sz="1800" dirty="0"/>
          </a:p>
          <a:p>
            <a:r>
              <a:rPr lang="zh-CN" altLang="en-US" sz="1800" dirty="0"/>
              <a:t>边界：</a:t>
            </a:r>
            <a:r>
              <a:rPr lang="en-US" altLang="zh-CN" sz="1800" dirty="0" smtClean="0"/>
              <a:t>F[0][0][0][0] = 0</a:t>
            </a:r>
            <a:r>
              <a:rPr lang="zh-CN" altLang="en-US" sz="1800" dirty="0" smtClean="0"/>
              <a:t>，其余值为无穷小</a:t>
            </a:r>
            <a:endParaRPr lang="en-US" altLang="zh-CN" sz="1800" dirty="0"/>
          </a:p>
          <a:p>
            <a:r>
              <a:rPr lang="zh-CN" altLang="en-US" sz="1800" dirty="0"/>
              <a:t>结果：</a:t>
            </a:r>
            <a:r>
              <a:rPr lang="en-US" altLang="zh-CN" sz="1800" dirty="0" smtClean="0"/>
              <a:t>F[N][N][N][N]</a:t>
            </a:r>
            <a:endParaRPr lang="en-US" altLang="zh-CN" sz="1800" dirty="0"/>
          </a:p>
          <a:p>
            <a:endParaRPr lang="en-US" altLang="zh-CN" sz="20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100" dirty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8748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传纸条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回顾我们状态的设计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F[x0</a:t>
            </a:r>
            <a:r>
              <a:rPr lang="en-US" altLang="zh-CN" sz="1400" dirty="0"/>
              <a:t>][y0][x1][y1] </a:t>
            </a:r>
            <a:r>
              <a:rPr lang="zh-CN" altLang="en-US" sz="1400" dirty="0"/>
              <a:t>表示两条路径，分别走到了</a:t>
            </a:r>
            <a:r>
              <a:rPr lang="en-US" altLang="zh-CN" sz="1400" dirty="0"/>
              <a:t>(x0, y0) </a:t>
            </a:r>
            <a:r>
              <a:rPr lang="zh-CN" altLang="en-US" sz="1400" dirty="0"/>
              <a:t>和 </a:t>
            </a:r>
            <a:r>
              <a:rPr lang="en-US" altLang="zh-CN" sz="1400" dirty="0"/>
              <a:t>(x1, y1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这是一个 </a:t>
            </a:r>
            <a:r>
              <a:rPr lang="en-US" altLang="zh-CN" sz="1800" dirty="0"/>
              <a:t>O(n^4) 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动态规划。</a:t>
            </a:r>
            <a:r>
              <a:rPr lang="en-US" altLang="zh-CN" sz="1800" dirty="0" smtClean="0"/>
              <a:t>O(n^4) </a:t>
            </a:r>
            <a:r>
              <a:rPr lang="zh-CN" altLang="en-US" sz="1800" dirty="0" smtClean="0"/>
              <a:t>状态，</a:t>
            </a:r>
            <a:r>
              <a:rPr lang="en-US" altLang="zh-CN" sz="1800" dirty="0" smtClean="0"/>
              <a:t>O(1) </a:t>
            </a:r>
            <a:r>
              <a:rPr lang="zh-CN" altLang="en-US" sz="1800" dirty="0" smtClean="0"/>
              <a:t>转移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不过这么设计状态是有很多冗余的，因为一定有 </a:t>
            </a:r>
            <a:r>
              <a:rPr lang="en-US" altLang="zh-CN" sz="1800" dirty="0" smtClean="0"/>
              <a:t>x0 + y0 == x1 + y1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因此可以这么表示</a:t>
            </a:r>
            <a:endParaRPr lang="en-US" altLang="zh-CN" sz="1800" dirty="0"/>
          </a:p>
          <a:p>
            <a:pPr lvl="1"/>
            <a:r>
              <a:rPr lang="en-US" altLang="zh-CN" sz="1400" dirty="0" smtClean="0"/>
              <a:t>F[x0][y0][x1] </a:t>
            </a:r>
            <a:r>
              <a:rPr lang="zh-CN" altLang="en-US" sz="1400" dirty="0" smtClean="0"/>
              <a:t>表示</a:t>
            </a:r>
            <a:r>
              <a:rPr lang="zh-CN" altLang="en-US" sz="1400" dirty="0"/>
              <a:t>两条路径，分别走到了</a:t>
            </a:r>
            <a:r>
              <a:rPr lang="en-US" altLang="zh-CN" sz="1400" dirty="0"/>
              <a:t>(x0, y0) </a:t>
            </a:r>
            <a:r>
              <a:rPr lang="zh-CN" altLang="en-US" sz="1400" dirty="0"/>
              <a:t>和 </a:t>
            </a:r>
            <a:r>
              <a:rPr lang="en-US" altLang="zh-CN" sz="1400" dirty="0"/>
              <a:t>(x1, </a:t>
            </a:r>
            <a:r>
              <a:rPr lang="en-US" altLang="zh-CN" sz="1400" dirty="0" smtClean="0"/>
              <a:t>x0 + y0 - x1)</a:t>
            </a:r>
          </a:p>
          <a:p>
            <a:pPr lvl="1"/>
            <a:endParaRPr lang="en-US" altLang="zh-CN" sz="1400" dirty="0"/>
          </a:p>
          <a:p>
            <a:r>
              <a:rPr lang="zh-CN" altLang="en-US" sz="1800" dirty="0"/>
              <a:t>这是一个 </a:t>
            </a:r>
            <a:r>
              <a:rPr lang="en-US" altLang="zh-CN" sz="1800" dirty="0" smtClean="0"/>
              <a:t>O(n^3) </a:t>
            </a:r>
            <a:r>
              <a:rPr lang="zh-CN" altLang="en-US" sz="1800" dirty="0"/>
              <a:t>的动态规划。</a:t>
            </a:r>
            <a:r>
              <a:rPr lang="en-US" altLang="zh-CN" sz="1800" dirty="0" smtClean="0"/>
              <a:t>O(n^3) </a:t>
            </a:r>
            <a:r>
              <a:rPr lang="zh-CN" altLang="en-US" sz="1800" dirty="0"/>
              <a:t>状态，</a:t>
            </a:r>
            <a:r>
              <a:rPr lang="en-US" altLang="zh-CN" sz="1800" dirty="0"/>
              <a:t>O(1) </a:t>
            </a:r>
            <a:r>
              <a:rPr lang="zh-CN" altLang="en-US" sz="1800" dirty="0" smtClean="0"/>
              <a:t>转移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02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   </a:t>
            </a:r>
            <a:r>
              <a:rPr lang="en-US" altLang="zh-CN" sz="2800" dirty="0" err="1" smtClean="0"/>
              <a:t>Poj</a:t>
            </a:r>
            <a:r>
              <a:rPr lang="en-US" altLang="zh-CN" sz="2800" dirty="0" smtClean="0"/>
              <a:t> 3071 - Football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有 </a:t>
            </a:r>
            <a:r>
              <a:rPr lang="en-US" altLang="zh-CN" sz="1800" dirty="0"/>
              <a:t>2^n </a:t>
            </a:r>
            <a:r>
              <a:rPr lang="zh-CN" altLang="en-US" sz="1800" dirty="0"/>
              <a:t>个球队，现在要进行淘汰赛。赛制为：先进行 </a:t>
            </a:r>
            <a:r>
              <a:rPr lang="en-US" altLang="zh-CN" sz="1800" dirty="0"/>
              <a:t>2^(n-1) </a:t>
            </a:r>
            <a:r>
              <a:rPr lang="zh-CN" altLang="en-US" sz="1800" dirty="0"/>
              <a:t>场比赛，</a:t>
            </a:r>
            <a:r>
              <a:rPr lang="en-US" altLang="zh-CN" sz="1800" dirty="0"/>
              <a:t>1</a:t>
            </a:r>
            <a:r>
              <a:rPr lang="zh-CN" altLang="en-US" sz="1800" dirty="0"/>
              <a:t>和</a:t>
            </a:r>
            <a:r>
              <a:rPr lang="en-US" altLang="zh-CN" sz="1800" dirty="0"/>
              <a:t>2</a:t>
            </a:r>
            <a:r>
              <a:rPr lang="zh-CN" altLang="en-US" sz="1800" dirty="0"/>
              <a:t>比，</a:t>
            </a:r>
            <a:r>
              <a:rPr lang="en-US" altLang="zh-CN" sz="1800" dirty="0"/>
              <a:t>3</a:t>
            </a:r>
            <a:r>
              <a:rPr lang="zh-CN" altLang="en-US" sz="1800" dirty="0"/>
              <a:t>和</a:t>
            </a:r>
            <a:r>
              <a:rPr lang="en-US" altLang="zh-CN" sz="1800" dirty="0"/>
              <a:t>4</a:t>
            </a:r>
            <a:r>
              <a:rPr lang="zh-CN" altLang="en-US" sz="1800" dirty="0"/>
              <a:t>比 </a:t>
            </a:r>
            <a:r>
              <a:rPr lang="en-US" altLang="zh-CN" sz="1800" dirty="0" smtClean="0"/>
              <a:t>...</a:t>
            </a:r>
            <a:r>
              <a:rPr lang="zh-CN" altLang="en-US" sz="1800" dirty="0" smtClean="0"/>
              <a:t> 然后</a:t>
            </a:r>
            <a:r>
              <a:rPr lang="zh-CN" altLang="en-US" sz="1800" dirty="0"/>
              <a:t>再进行 </a:t>
            </a:r>
            <a:r>
              <a:rPr lang="en-US" altLang="zh-CN" sz="1800" dirty="0"/>
              <a:t>2^(n-2) </a:t>
            </a:r>
            <a:r>
              <a:rPr lang="zh-CN" altLang="en-US" sz="1800" dirty="0"/>
              <a:t>场比赛，</a:t>
            </a:r>
            <a:r>
              <a:rPr lang="en-US" altLang="zh-CN" sz="1800" dirty="0"/>
              <a:t>1,2</a:t>
            </a:r>
            <a:r>
              <a:rPr lang="zh-CN" altLang="en-US" sz="1800" dirty="0"/>
              <a:t>之间胜者与</a:t>
            </a:r>
            <a:r>
              <a:rPr lang="en-US" altLang="zh-CN" sz="1800" dirty="0"/>
              <a:t>3,4</a:t>
            </a:r>
            <a:r>
              <a:rPr lang="zh-CN" altLang="en-US" sz="1800" dirty="0"/>
              <a:t>之间胜者比 </a:t>
            </a:r>
            <a:r>
              <a:rPr lang="en-US" altLang="zh-CN" sz="1800" dirty="0" smtClean="0"/>
              <a:t>...</a:t>
            </a:r>
            <a:r>
              <a:rPr lang="zh-CN" altLang="en-US" sz="1800" dirty="0" smtClean="0"/>
              <a:t>，直到最后决出一个冠军。现</a:t>
            </a:r>
            <a:r>
              <a:rPr lang="zh-CN" altLang="en-US" sz="1800" dirty="0"/>
              <a:t>给一个胜负矩阵 </a:t>
            </a:r>
            <a:r>
              <a:rPr lang="en-US" altLang="zh-CN" sz="1800" dirty="0"/>
              <a:t>P</a:t>
            </a:r>
            <a:r>
              <a:rPr lang="zh-CN" altLang="en-US" sz="1800" dirty="0"/>
              <a:t>，</a:t>
            </a:r>
            <a:r>
              <a:rPr lang="en-US" altLang="zh-CN" sz="1800" dirty="0" smtClean="0"/>
              <a:t>Pij </a:t>
            </a:r>
            <a:r>
              <a:rPr lang="zh-CN" altLang="en-US" sz="1800" dirty="0"/>
              <a:t>表示第 </a:t>
            </a:r>
            <a:r>
              <a:rPr lang="en-US" altLang="zh-CN" sz="1800" dirty="0"/>
              <a:t>i </a:t>
            </a:r>
            <a:r>
              <a:rPr lang="zh-CN" altLang="en-US" sz="1800" dirty="0"/>
              <a:t>个球队赢第 </a:t>
            </a:r>
            <a:r>
              <a:rPr lang="en-US" altLang="zh-CN" sz="1800" dirty="0"/>
              <a:t>j </a:t>
            </a:r>
            <a:r>
              <a:rPr lang="zh-CN" altLang="en-US" sz="1800" dirty="0"/>
              <a:t>个球队的概率，且保证 </a:t>
            </a:r>
            <a:r>
              <a:rPr lang="en-US" altLang="zh-CN" sz="1800" dirty="0" smtClean="0"/>
              <a:t>Pij </a:t>
            </a:r>
            <a:r>
              <a:rPr lang="en-US" altLang="zh-CN" sz="1800" dirty="0"/>
              <a:t>= 1 - </a:t>
            </a:r>
            <a:r>
              <a:rPr lang="en-US" altLang="zh-CN" sz="1800" dirty="0" smtClean="0"/>
              <a:t>Pji</a:t>
            </a:r>
            <a:r>
              <a:rPr lang="zh-CN" altLang="en-US" sz="1800" dirty="0"/>
              <a:t>。问最后哪支球队最有可能获胜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n &lt;= 7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208126" y="5805264"/>
            <a:ext cx="7252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P(2 wins) 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P(2 beats 1)P(3 beats 4)P(2 beats 3) + P(2 beats 1)P(4 beats 3)P(2 beats 4)</a:t>
            </a:r>
          </a:p>
          <a:p>
            <a:r>
              <a:rPr lang="en-US" altLang="zh-CN" sz="1400" dirty="0"/>
              <a:t>= p21p34p23 + p21p43p24</a:t>
            </a:r>
          </a:p>
          <a:p>
            <a:r>
              <a:rPr lang="en-US" altLang="zh-CN" sz="1400" dirty="0"/>
              <a:t>= </a:t>
            </a:r>
            <a:r>
              <a:rPr lang="en-US" altLang="zh-CN" sz="1400" dirty="0" smtClean="0"/>
              <a:t>0.9 · 0.6 </a:t>
            </a:r>
            <a:r>
              <a:rPr lang="en-US" altLang="zh-CN" sz="1400" dirty="0"/>
              <a:t>· 0.4 + 0.9 · 0.4 · 0.5 = 0.396.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645024"/>
            <a:ext cx="14285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Sample Input:</a:t>
            </a:r>
          </a:p>
          <a:p>
            <a:r>
              <a:rPr lang="en-US" altLang="zh-CN" sz="1400" dirty="0" smtClean="0"/>
              <a:t>2</a:t>
            </a:r>
            <a:endParaRPr lang="en-US" altLang="zh-CN" sz="1400" dirty="0"/>
          </a:p>
          <a:p>
            <a:r>
              <a:rPr lang="en-US" altLang="zh-CN" sz="1400" dirty="0" smtClean="0"/>
              <a:t>0.0 </a:t>
            </a:r>
            <a:r>
              <a:rPr lang="en-US" altLang="zh-CN" sz="1400" dirty="0"/>
              <a:t>0.1 0.2 0.3</a:t>
            </a:r>
          </a:p>
          <a:p>
            <a:r>
              <a:rPr lang="en-US" altLang="zh-CN" sz="1400" dirty="0"/>
              <a:t>0.9 0.0 0.4 0.5</a:t>
            </a:r>
          </a:p>
          <a:p>
            <a:r>
              <a:rPr lang="en-US" altLang="zh-CN" sz="1400" dirty="0"/>
              <a:t>0.8 0.6 0.0 0.6</a:t>
            </a:r>
          </a:p>
          <a:p>
            <a:r>
              <a:rPr lang="en-US" altLang="zh-CN" sz="1400" dirty="0"/>
              <a:t>0.7 0.5 0.4 </a:t>
            </a:r>
            <a:r>
              <a:rPr lang="en-US" altLang="zh-CN" sz="1400" dirty="0" smtClean="0"/>
              <a:t>0.0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Sample Output:</a:t>
            </a:r>
          </a:p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3573016"/>
            <a:ext cx="5185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状态：</a:t>
            </a:r>
            <a:r>
              <a:rPr lang="en-US" altLang="zh-CN" dirty="0" smtClean="0"/>
              <a:t>F[i][j] </a:t>
            </a:r>
            <a:r>
              <a:rPr lang="zh-CN" altLang="en-US" dirty="0" smtClean="0"/>
              <a:t>表示第 </a:t>
            </a:r>
            <a:r>
              <a:rPr lang="en-US" altLang="zh-CN" dirty="0" smtClean="0"/>
              <a:t>i </a:t>
            </a:r>
            <a:r>
              <a:rPr lang="zh-CN" altLang="en-US" dirty="0" smtClean="0"/>
              <a:t>个球队在第 </a:t>
            </a:r>
            <a:r>
              <a:rPr lang="en-US" altLang="zh-CN" dirty="0" smtClean="0"/>
              <a:t>j </a:t>
            </a:r>
            <a:r>
              <a:rPr lang="zh-CN" altLang="en-US" dirty="0" smtClean="0"/>
              <a:t>轮胜利的概率</a:t>
            </a:r>
            <a:endParaRPr lang="en-US" altLang="zh-CN" dirty="0" smtClean="0"/>
          </a:p>
          <a:p>
            <a:r>
              <a:rPr lang="zh-CN" altLang="en-US" dirty="0" smtClean="0"/>
              <a:t>转移：</a:t>
            </a:r>
            <a:r>
              <a:rPr lang="en-US" altLang="zh-CN" dirty="0" smtClean="0"/>
              <a:t>F[i][j] = F[i-1][j] * Σ (F[i-1][k] * P[j][k])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为所有在 </a:t>
            </a:r>
            <a:r>
              <a:rPr lang="en-US" altLang="zh-CN" dirty="0" smtClean="0"/>
              <a:t>j </a:t>
            </a:r>
            <a:r>
              <a:rPr lang="zh-CN" altLang="en-US" dirty="0" smtClean="0"/>
              <a:t>轮可能与 </a:t>
            </a:r>
            <a:r>
              <a:rPr lang="en-US" altLang="zh-CN" dirty="0" smtClean="0"/>
              <a:t>i </a:t>
            </a:r>
            <a:r>
              <a:rPr lang="zh-CN" altLang="en-US" dirty="0"/>
              <a:t>碰到</a:t>
            </a:r>
            <a:r>
              <a:rPr lang="zh-CN" altLang="en-US" dirty="0" smtClean="0"/>
              <a:t>的球队）</a:t>
            </a:r>
            <a:endParaRPr lang="en-US" altLang="zh-CN" dirty="0" smtClean="0"/>
          </a:p>
          <a:p>
            <a:r>
              <a:rPr lang="zh-CN" altLang="en-US" dirty="0" smtClean="0"/>
              <a:t>边界：</a:t>
            </a:r>
            <a:r>
              <a:rPr lang="en-US" altLang="zh-CN" dirty="0" smtClean="0"/>
              <a:t>F[i][0] = 1</a:t>
            </a:r>
          </a:p>
          <a:p>
            <a:r>
              <a:rPr lang="zh-CN" altLang="en-US" dirty="0" smtClean="0"/>
              <a:t>答案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(i | </a:t>
            </a:r>
            <a:r>
              <a:rPr lang="en-US" altLang="zh-CN" dirty="0" smtClean="0"/>
              <a:t>F[i][n] = max{F[i][n]})</a:t>
            </a:r>
          </a:p>
        </p:txBody>
      </p:sp>
    </p:spTree>
    <p:extLst>
      <p:ext uri="{BB962C8B-B14F-4D97-AF65-F5344CB8AC3E}">
        <p14:creationId xmlns:p14="http://schemas.microsoft.com/office/powerpoint/2010/main" val="41854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722</TotalTime>
  <Words>1803</Words>
  <Application>Microsoft Office PowerPoint</Application>
  <PresentationFormat>全屏显示(4:3)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Blends</vt:lpstr>
      <vt:lpstr>高级语言程序设计II</vt:lpstr>
      <vt:lpstr>本次内容</vt:lpstr>
      <vt:lpstr>再谈背包问题</vt:lpstr>
      <vt:lpstr>再谈背包问题</vt:lpstr>
      <vt:lpstr>再谈背包问题</vt:lpstr>
      <vt:lpstr>传纸条</vt:lpstr>
      <vt:lpstr>传纸条</vt:lpstr>
      <vt:lpstr>传纸条 </vt:lpstr>
      <vt:lpstr>概率dp   Poj 3071 - Football</vt:lpstr>
      <vt:lpstr>状态压缩dp</vt:lpstr>
      <vt:lpstr>二进制运算介绍</vt:lpstr>
      <vt:lpstr>Poj 3254 - Corn Fields</vt:lpstr>
      <vt:lpstr>Poj 3254 - Corn Fields</vt:lpstr>
      <vt:lpstr>滚动数组</vt:lpstr>
      <vt:lpstr>博弈dp</vt:lpstr>
      <vt:lpstr>Poj 1678 - I Love This Game!</vt:lpstr>
      <vt:lpstr>Poj 1678 - I Love This Game!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Pkqs90</cp:lastModifiedBy>
  <cp:revision>920</cp:revision>
  <dcterms:modified xsi:type="dcterms:W3CDTF">2016-04-05T09:15:22Z</dcterms:modified>
</cp:coreProperties>
</file>