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1" r:id="rId2"/>
    <p:sldId id="287" r:id="rId3"/>
    <p:sldId id="262" r:id="rId4"/>
    <p:sldId id="283" r:id="rId5"/>
    <p:sldId id="263" r:id="rId6"/>
    <p:sldId id="264" r:id="rId7"/>
    <p:sldId id="265" r:id="rId8"/>
    <p:sldId id="267" r:id="rId9"/>
    <p:sldId id="268" r:id="rId10"/>
    <p:sldId id="269" r:id="rId11"/>
    <p:sldId id="285" r:id="rId12"/>
    <p:sldId id="270" r:id="rId13"/>
    <p:sldId id="284" r:id="rId14"/>
    <p:sldId id="286" r:id="rId15"/>
    <p:sldId id="288" r:id="rId16"/>
    <p:sldId id="289" r:id="rId17"/>
    <p:sldId id="279" r:id="rId18"/>
    <p:sldId id="27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F20E"/>
    <a:srgbClr val="009900"/>
    <a:srgbClr val="FFFFFF"/>
    <a:srgbClr val="008000"/>
    <a:srgbClr val="00FF00"/>
    <a:srgbClr val="00CCFF"/>
    <a:srgbClr val="66FFFF"/>
    <a:srgbClr val="FF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0" autoAdjust="0"/>
    <p:restoredTop sz="94660"/>
  </p:normalViewPr>
  <p:slideViewPr>
    <p:cSldViewPr>
      <p:cViewPr varScale="1">
        <p:scale>
          <a:sx n="67" d="100"/>
          <a:sy n="67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D3540-4839-41F5-A0AA-8A9ACBAC9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76F62-6F08-4DBD-A734-5D8DC2F32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E9B2A-B00F-4571-B723-77F4BEFF0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7C2DE-B001-48EC-811D-6360F6092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3C18E-861B-4BFD-ACE2-C83F9F036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91831-7E6F-47B7-8BC4-4898EBF5C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A49E-B6C4-488D-AC00-07C40C43A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33B06-8531-4867-8BC4-AC530F90A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BB354-4ACD-4E4D-9FCB-2B1C5D701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150D-D89F-4C08-9728-467B513BA7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E0539-C439-45F6-9725-4D056253F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113B5E28-2218-4CE7-9AF9-33B02C811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实验三  利用中规模芯片设计时序电路（一）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2888"/>
            <a:ext cx="7543800" cy="1295401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如果电路不稳定可在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74HC20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脚和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脚各加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个反相器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(74HC04)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br>
              <a:rPr lang="en-US" altLang="zh-CN" dirty="0" smtClean="0">
                <a:latin typeface="黑体" pitchFamily="2" charset="-122"/>
                <a:ea typeface="黑体" pitchFamily="2" charset="-122"/>
              </a:rPr>
            </a:b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0" y="1995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250"/>
            <a:ext cx="91440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3" name="AutoShape 9"/>
          <p:cNvSpPr>
            <a:spLocks noChangeArrowheads="1"/>
          </p:cNvSpPr>
          <p:nvPr/>
        </p:nvSpPr>
        <p:spPr bwMode="auto">
          <a:xfrm>
            <a:off x="2655888" y="3878263"/>
            <a:ext cx="360362" cy="2873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Oval 10"/>
          <p:cNvSpPr>
            <a:spLocks noChangeArrowheads="1"/>
          </p:cNvSpPr>
          <p:nvPr/>
        </p:nvSpPr>
        <p:spPr bwMode="auto">
          <a:xfrm>
            <a:off x="2763838" y="37480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2655888" y="3357563"/>
            <a:ext cx="360362" cy="2873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2763838" y="32273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AutoShape 13"/>
          <p:cNvSpPr>
            <a:spLocks noChangeArrowheads="1"/>
          </p:cNvSpPr>
          <p:nvPr/>
        </p:nvSpPr>
        <p:spPr bwMode="auto">
          <a:xfrm>
            <a:off x="6127750" y="3873500"/>
            <a:ext cx="360363" cy="287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6235700" y="37433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9" name="AutoShape 15"/>
          <p:cNvSpPr>
            <a:spLocks noChangeArrowheads="1"/>
          </p:cNvSpPr>
          <p:nvPr/>
        </p:nvSpPr>
        <p:spPr bwMode="auto">
          <a:xfrm>
            <a:off x="6127750" y="3352800"/>
            <a:ext cx="360363" cy="287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0" name="Oval 16"/>
          <p:cNvSpPr>
            <a:spLocks noChangeArrowheads="1"/>
          </p:cNvSpPr>
          <p:nvPr/>
        </p:nvSpPr>
        <p:spPr bwMode="auto">
          <a:xfrm>
            <a:off x="6235700" y="32226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7"/>
          <p:cNvSpPr>
            <a:spLocks noChangeShapeType="1"/>
          </p:cNvSpPr>
          <p:nvPr/>
        </p:nvSpPr>
        <p:spPr bwMode="auto">
          <a:xfrm>
            <a:off x="6877050" y="476250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8"/>
          <p:cNvSpPr>
            <a:spLocks noChangeShapeType="1"/>
          </p:cNvSpPr>
          <p:nvPr/>
        </p:nvSpPr>
        <p:spPr bwMode="auto">
          <a:xfrm>
            <a:off x="3276600" y="5589588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9"/>
          <p:cNvSpPr>
            <a:spLocks noChangeShapeType="1"/>
          </p:cNvSpPr>
          <p:nvPr/>
        </p:nvSpPr>
        <p:spPr bwMode="auto">
          <a:xfrm>
            <a:off x="5364163" y="5589588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57422" y="3214686"/>
            <a:ext cx="928694" cy="10715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57884" y="3214686"/>
            <a:ext cx="928694" cy="10715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39671" y="2562091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8780933" y="254703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3" grpId="0" animBg="1"/>
      <p:bldP spid="103434" grpId="0" animBg="1"/>
      <p:bldP spid="103435" grpId="0" animBg="1"/>
      <p:bldP spid="103436" grpId="0" animBg="1"/>
      <p:bldP spid="103437" grpId="0" animBg="1"/>
      <p:bldP spid="103438" grpId="0" animBg="1"/>
      <p:bldP spid="103439" grpId="0" animBg="1"/>
      <p:bldP spid="103440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74LS55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内部逻辑图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5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164080"/>
            <a:ext cx="4975860" cy="2529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6578" y="2842435"/>
            <a:ext cx="3571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Q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计数器级连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分别用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片</a:t>
            </a:r>
            <a:r>
              <a:rPr lang="en-US" altLang="zh-CN" b="1" dirty="0" smtClean="0"/>
              <a:t>74HC90</a:t>
            </a:r>
            <a:r>
              <a:rPr lang="zh-CN" altLang="en-US" b="1" dirty="0" smtClean="0"/>
              <a:t>计数器连成两位数五进制或两位数十进制计数器 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1300"/>
            <a:ext cx="5075266" cy="336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651500" y="2708275"/>
            <a:ext cx="34925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74HC90</a:t>
            </a:r>
            <a:r>
              <a:rPr lang="zh-CN" altLang="en-US" b="1"/>
              <a:t>有如下功能：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直接置</a:t>
            </a:r>
            <a:r>
              <a:rPr lang="en-US" altLang="zh-CN" b="1"/>
              <a:t>0</a:t>
            </a:r>
            <a:r>
              <a:rPr lang="zh-CN" altLang="en-US" b="1"/>
              <a:t>：</a:t>
            </a:r>
            <a:r>
              <a:rPr lang="en-US" altLang="zh-CN" b="1"/>
              <a:t>R0(1)=R0(2)=1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直接置</a:t>
            </a:r>
            <a:r>
              <a:rPr lang="en-US" altLang="zh-CN" b="1"/>
              <a:t>9</a:t>
            </a:r>
            <a:r>
              <a:rPr lang="zh-CN" altLang="en-US" b="1"/>
              <a:t>：</a:t>
            </a:r>
            <a:r>
              <a:rPr lang="en-US" altLang="zh-CN" b="1"/>
              <a:t>R9(1)=R9(2)=1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二进制计数：</a:t>
            </a:r>
            <a:r>
              <a:rPr lang="en-US" altLang="zh-CN" b="1"/>
              <a:t>INPUT  A</a:t>
            </a:r>
            <a:r>
              <a:rPr lang="zh-CN" altLang="en-US" b="1"/>
              <a:t>输入 ，</a:t>
            </a:r>
            <a:r>
              <a:rPr lang="en-US" altLang="zh-CN" b="1"/>
              <a:t>QA</a:t>
            </a:r>
            <a:r>
              <a:rPr lang="zh-CN" altLang="en-US" b="1"/>
              <a:t>输出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五进制计数：</a:t>
            </a:r>
            <a:r>
              <a:rPr lang="en-US" altLang="zh-CN" b="1"/>
              <a:t>INPUT  B</a:t>
            </a:r>
            <a:r>
              <a:rPr lang="zh-CN" altLang="en-US" b="1"/>
              <a:t>输入 ，</a:t>
            </a:r>
            <a:r>
              <a:rPr lang="en-US" altLang="zh-CN" b="1"/>
              <a:t>QD</a:t>
            </a:r>
            <a:r>
              <a:rPr lang="zh-CN" altLang="en-US" b="1"/>
              <a:t>、</a:t>
            </a:r>
            <a:r>
              <a:rPr lang="en-US" altLang="zh-CN" b="1"/>
              <a:t>QC</a:t>
            </a:r>
            <a:r>
              <a:rPr lang="zh-CN" altLang="en-US" b="1"/>
              <a:t>、</a:t>
            </a:r>
            <a:r>
              <a:rPr lang="en-US" altLang="zh-CN" b="1"/>
              <a:t>QB</a:t>
            </a:r>
            <a:r>
              <a:rPr lang="zh-CN" altLang="en-US" b="1"/>
              <a:t>输出</a:t>
            </a:r>
            <a:r>
              <a:rPr lang="zh-CN" altLang="en-US"/>
              <a:t> 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计数器级连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分别用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片</a:t>
            </a:r>
            <a:r>
              <a:rPr lang="en-US" altLang="zh-CN" b="1" dirty="0" smtClean="0"/>
              <a:t>74HC90</a:t>
            </a:r>
            <a:r>
              <a:rPr lang="zh-CN" altLang="en-US" b="1" dirty="0" smtClean="0"/>
              <a:t>计数器连成两位数五进制或两位数十进制计数器 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1300"/>
            <a:ext cx="5075266" cy="336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51500" y="3141663"/>
            <a:ext cx="3168650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rPr>
              <a:t>要求：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输出端接到信号输出单元，用单脉冲作为输入脉冲</a:t>
            </a:r>
            <a:r>
              <a:rPr lang="zh-CN" altLang="en-US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 。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可变模值计数器设计</a:t>
            </a:r>
            <a:br>
              <a:rPr lang="zh-CN" altLang="en-US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b="0" dirty="0" smtClean="0">
              <a:solidFill>
                <a:srgbClr val="008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dirty="0" smtClean="0"/>
              <a:t>74HC90</a:t>
            </a:r>
            <a:r>
              <a:rPr lang="zh-CN" altLang="en-US" dirty="0" smtClean="0"/>
              <a:t>、</a:t>
            </a:r>
            <a:r>
              <a:rPr lang="en-US" dirty="0" smtClean="0"/>
              <a:t>74HC08</a:t>
            </a:r>
            <a:r>
              <a:rPr lang="zh-CN" altLang="en-US" dirty="0" smtClean="0"/>
              <a:t>、</a:t>
            </a:r>
            <a:r>
              <a:rPr lang="en-US" dirty="0" smtClean="0"/>
              <a:t>74HC04</a:t>
            </a:r>
            <a:r>
              <a:rPr lang="zh-CN" altLang="en-US" dirty="0" smtClean="0"/>
              <a:t>及</a:t>
            </a:r>
            <a:r>
              <a:rPr lang="en-US" dirty="0" smtClean="0"/>
              <a:t>74HC86</a:t>
            </a:r>
            <a:r>
              <a:rPr lang="zh-CN" altLang="en-US" dirty="0" smtClean="0"/>
              <a:t>等芯片设计实现一个可变模值的计数器（</a:t>
            </a:r>
            <a:r>
              <a:rPr lang="zh-CN" altLang="en-US" dirty="0" smtClean="0">
                <a:solidFill>
                  <a:srgbClr val="FF0000"/>
                </a:solidFill>
              </a:rPr>
              <a:t>最大模值为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），画出逻辑图。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输入连续脉冲，用双踪示波器观察并记录至少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种模值</a:t>
            </a:r>
            <a:r>
              <a:rPr lang="zh-CN" altLang="en-US" dirty="0" smtClean="0"/>
              <a:t>情况下时钟端</a:t>
            </a:r>
            <a:r>
              <a:rPr lang="en-US" dirty="0" smtClean="0"/>
              <a:t>cp</a:t>
            </a:r>
            <a:r>
              <a:rPr lang="zh-CN" altLang="en-US" dirty="0" smtClean="0"/>
              <a:t>以及计数器输出端的波形，同时记录相应模值下计数器最高位输出端的频率，并验证设计是否正确。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R-S</a:t>
            </a:r>
            <a:r>
              <a:rPr lang="zh-CN" altLang="en-US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触发器功能测试（选做）</a:t>
            </a:r>
            <a:endParaRPr lang="zh-CN" altLang="en-US" dirty="0" smtClean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dirty="0" smtClean="0"/>
              <a:t>TTL</a:t>
            </a:r>
            <a:r>
              <a:rPr lang="zh-CN" altLang="en-US" dirty="0" smtClean="0"/>
              <a:t>与非门首尾相接构成基本</a:t>
            </a:r>
            <a:r>
              <a:rPr lang="en-US" dirty="0" smtClean="0"/>
              <a:t>R-S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按下面的顺序在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端加信号观察并记录触发器</a:t>
            </a:r>
            <a:r>
              <a:rPr lang="en-US" altLang="zh-CN" dirty="0" smtClean="0"/>
              <a:t>Q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Q</a:t>
            </a:r>
            <a:r>
              <a:rPr lang="zh-CN" altLang="en-US" dirty="0" smtClean="0"/>
              <a:t>端状态</a:t>
            </a:r>
            <a:endParaRPr lang="zh-CN" dirty="0" smtClean="0"/>
          </a:p>
          <a:p>
            <a:r>
              <a:rPr lang="en-US" altLang="zh-CN" dirty="0" smtClean="0"/>
              <a:t>     	 S=0        R=1</a:t>
            </a:r>
            <a:endParaRPr lang="zh-CN" altLang="zh-CN" dirty="0" smtClean="0"/>
          </a:p>
          <a:p>
            <a:r>
              <a:rPr lang="en-US" altLang="zh-CN" dirty="0" smtClean="0"/>
              <a:t>     	 S=1        R=1</a:t>
            </a:r>
            <a:endParaRPr lang="zh-CN" altLang="zh-CN" dirty="0" smtClean="0"/>
          </a:p>
          <a:p>
            <a:r>
              <a:rPr lang="en-US" altLang="zh-CN" dirty="0" smtClean="0"/>
              <a:t>     	 S=1        R=0</a:t>
            </a:r>
            <a:endParaRPr lang="zh-CN" altLang="zh-CN" dirty="0" smtClean="0"/>
          </a:p>
          <a:p>
            <a:r>
              <a:rPr lang="en-US" altLang="zh-CN" dirty="0" smtClean="0"/>
              <a:t>     	 S=1        R=1</a:t>
            </a:r>
            <a:endParaRPr lang="zh-CN" altLang="zh-CN" dirty="0" smtClean="0"/>
          </a:p>
          <a:p>
            <a:endParaRPr lang="zh-CN" altLang="en-US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571604" y="3357562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71802" y="3357562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71604" y="3929066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71802" y="3929066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71604" y="4429132"/>
            <a:ext cx="2857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071802" y="4429132"/>
            <a:ext cx="2857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71604" y="5000636"/>
            <a:ext cx="2857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1802" y="5000636"/>
            <a:ext cx="2857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8" name="Picture 8" descr="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000372"/>
            <a:ext cx="3364635" cy="28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3500430" y="2357430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14810" y="2357430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00298" y="2857496"/>
            <a:ext cx="28575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14282" y="122238"/>
            <a:ext cx="8001056" cy="129540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负边沿</a:t>
            </a:r>
            <a:r>
              <a:rPr lang="en-US" altLang="zh-CN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J-K</a:t>
            </a:r>
            <a:r>
              <a:rPr lang="zh-CN" altLang="en-US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触发器功能测试（选做）</a:t>
            </a:r>
            <a:endParaRPr lang="zh-CN" altLang="en-US" dirty="0" smtClean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38167"/>
          </a:xfrm>
        </p:spPr>
        <p:txBody>
          <a:bodyPr/>
          <a:lstStyle/>
          <a:p>
            <a:r>
              <a:rPr lang="zh-CN" altLang="en-US" dirty="0" smtClean="0"/>
              <a:t>自拟实验步骤，测试</a:t>
            </a:r>
            <a:r>
              <a:rPr lang="en-US" altLang="zh-CN" dirty="0" smtClean="0"/>
              <a:t>74HC112</a:t>
            </a:r>
            <a:r>
              <a:rPr lang="zh-CN" altLang="en-US" dirty="0" smtClean="0"/>
              <a:t>逻辑功能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09" y="2468880"/>
          <a:ext cx="7572428" cy="3817642"/>
        </p:xfrm>
        <a:graphic>
          <a:graphicData uri="http://schemas.openxmlformats.org/drawingml/2006/table">
            <a:tbl>
              <a:tblPr/>
              <a:tblGrid>
                <a:gridCol w="756545"/>
                <a:gridCol w="757542"/>
                <a:gridCol w="757542"/>
                <a:gridCol w="757542"/>
                <a:gridCol w="757542"/>
                <a:gridCol w="3785715"/>
              </a:tblGrid>
              <a:tr h="6362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CP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J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Qn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Qn</a:t>
                      </a:r>
                      <a:r>
                        <a:rPr lang="x-none" sz="750" kern="100">
                          <a:latin typeface="Times New Roman"/>
                          <a:ea typeface="宋体"/>
                          <a:cs typeface="Times New Roman"/>
                        </a:rPr>
                        <a:t>+1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CP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无效，输出保持原状态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CP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有效，输出保持原状态（不变）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CP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有效，输出状态和</a:t>
                      </a: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J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相同（置</a:t>
                      </a: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CP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有效，输出状态和</a:t>
                      </a: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J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相同（置</a:t>
                      </a: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x-none" sz="1050" kern="100" dirty="0">
                          <a:latin typeface="Times New Roman"/>
                          <a:ea typeface="宋体"/>
                          <a:cs typeface="Times New Roman"/>
                        </a:rPr>
                        <a:t>CP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  <a:cs typeface="Times New Roman"/>
                        </a:rPr>
                        <a:t>有效，每输入一个时钟脉冲，输出状态变化一次（翻转）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x-none" sz="105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229600" cy="4929222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要求：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自行设计译码器，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当堂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抽取题目（</a:t>
            </a:r>
            <a:r>
              <a:rPr lang="en-US" altLang="zh-CN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1.5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小时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译码器的输入为三个变量，要求由计数器的输出给定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000, 001, 010, 011, 100, 101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顺序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该电路至少能显示出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err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AbCdEFPH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中的任意六个字形。</a:t>
            </a:r>
            <a:endParaRPr lang="en-US" altLang="zh-CN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要求器件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：两片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74HC00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，一片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74HC10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                       一个七段数码管，一片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74HC90</a:t>
            </a: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                       一片</a:t>
            </a:r>
            <a:r>
              <a:rPr lang="en-US" altLang="zh-CN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74HC08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下次课预习内容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实验考试内容：七段数码管显示译码器的设计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其他预习内容：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实验四 利用中规模芯片设计时序电路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  预习</a:t>
            </a:r>
            <a:r>
              <a:rPr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8D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型锁存器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移位寄存器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实验项目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必做</a:t>
            </a:r>
            <a:endParaRPr lang="en-US" altLang="zh-CN" b="1" dirty="0" smtClean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触发器设计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位环形计数器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触发器功能转换</a:t>
            </a:r>
            <a:endParaRPr lang="en-US" altLang="zh-CN" b="1" dirty="0" smtClean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负边沿</a:t>
            </a:r>
            <a:r>
              <a:rPr lang="en-US" altLang="zh-CN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J-K</a:t>
            </a:r>
            <a:r>
              <a:rPr lang="zh-CN" altLang="en-US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触发器功能测试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计数器级连</a:t>
            </a:r>
            <a:endParaRPr lang="en-US" altLang="zh-CN" b="1" dirty="0" smtClean="0">
              <a:solidFill>
                <a:srgbClr val="008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可变模值计数器设计</a:t>
            </a:r>
          </a:p>
          <a:p>
            <a:pPr eaLnBrk="1" hangingPunct="1"/>
            <a:r>
              <a:rPr lang="zh-CN" altLang="en-US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选做</a:t>
            </a:r>
            <a:endParaRPr lang="en-US" altLang="zh-CN" b="1" dirty="0" smtClean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R-S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触发器功能测试（选做）</a:t>
            </a:r>
            <a:endParaRPr lang="en-US" altLang="zh-CN" b="1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负边沿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J-K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触发器功能测试（选做）</a:t>
            </a:r>
            <a:endParaRPr lang="en-US" altLang="zh-CN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触发器设计</a:t>
            </a:r>
            <a:r>
              <a:rPr lang="en-US" altLang="zh-CN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位环形计数器</a:t>
            </a:r>
            <a:r>
              <a:rPr lang="en-US" altLang="zh-CN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5363" name="Picture 4" descr="74HC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7154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229600" cy="520225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使用芯片：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74HC74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型正边沿维持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阻塞型触发器</a:t>
            </a: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61436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异步复位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613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异步置位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430" y="6148176"/>
            <a:ext cx="8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时钟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7132" y="156708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异步复位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6380" y="154378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异步置位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124" y="1549310"/>
            <a:ext cx="8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时钟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00">
            <a:alpha val="8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9"/>
          <p:cNvSpPr>
            <a:spLocks noChangeArrowheads="1"/>
          </p:cNvSpPr>
          <p:nvPr/>
        </p:nvSpPr>
        <p:spPr bwMode="auto">
          <a:xfrm>
            <a:off x="890594" y="4429132"/>
            <a:ext cx="4608513" cy="17859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06" y="0"/>
            <a:ext cx="5500694" cy="642918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/>
            </a:r>
            <a:b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/>
            </a:r>
            <a:b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/>
            </a:r>
            <a:b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b="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b="0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触发器基本功能介绍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08207" y="5521322"/>
            <a:ext cx="360362" cy="647700"/>
            <a:chOff x="748" y="3702"/>
            <a:chExt cx="227" cy="408"/>
          </a:xfrm>
        </p:grpSpPr>
        <p:sp>
          <p:nvSpPr>
            <p:cNvPr id="1088" name="Rectangle 6"/>
            <p:cNvSpPr>
              <a:spLocks noChangeArrowheads="1"/>
            </p:cNvSpPr>
            <p:nvPr/>
          </p:nvSpPr>
          <p:spPr bwMode="auto">
            <a:xfrm>
              <a:off x="748" y="3702"/>
              <a:ext cx="227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9" name="Rectangle 7"/>
            <p:cNvSpPr>
              <a:spLocks noChangeArrowheads="1"/>
            </p:cNvSpPr>
            <p:nvPr/>
          </p:nvSpPr>
          <p:spPr bwMode="auto">
            <a:xfrm>
              <a:off x="793" y="3929"/>
              <a:ext cx="13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06483" y="5521322"/>
            <a:ext cx="360362" cy="647700"/>
            <a:chOff x="1066" y="3702"/>
            <a:chExt cx="227" cy="408"/>
          </a:xfrm>
        </p:grpSpPr>
        <p:sp>
          <p:nvSpPr>
            <p:cNvPr id="1086" name="Rectangle 9"/>
            <p:cNvSpPr>
              <a:spLocks noChangeArrowheads="1"/>
            </p:cNvSpPr>
            <p:nvPr/>
          </p:nvSpPr>
          <p:spPr bwMode="auto">
            <a:xfrm>
              <a:off x="1066" y="3702"/>
              <a:ext cx="227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7" name="Rectangle 11"/>
            <p:cNvSpPr>
              <a:spLocks noChangeArrowheads="1"/>
            </p:cNvSpPr>
            <p:nvPr/>
          </p:nvSpPr>
          <p:spPr bwMode="auto">
            <a:xfrm>
              <a:off x="1111" y="3748"/>
              <a:ext cx="13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32" name="Oval 15"/>
          <p:cNvSpPr>
            <a:spLocks noChangeArrowheads="1"/>
          </p:cNvSpPr>
          <p:nvPr/>
        </p:nvSpPr>
        <p:spPr bwMode="auto">
          <a:xfrm>
            <a:off x="2066932" y="4932321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Oval 16"/>
          <p:cNvSpPr>
            <a:spLocks noChangeArrowheads="1"/>
          </p:cNvSpPr>
          <p:nvPr/>
        </p:nvSpPr>
        <p:spPr bwMode="auto">
          <a:xfrm>
            <a:off x="2155832" y="4584697"/>
            <a:ext cx="254000" cy="223837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Oval 17"/>
          <p:cNvSpPr>
            <a:spLocks noChangeArrowheads="1"/>
          </p:cNvSpPr>
          <p:nvPr/>
        </p:nvSpPr>
        <p:spPr bwMode="auto">
          <a:xfrm>
            <a:off x="2068497" y="4945059"/>
            <a:ext cx="433388" cy="43338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868619" y="5521322"/>
            <a:ext cx="360363" cy="647700"/>
            <a:chOff x="748" y="3702"/>
            <a:chExt cx="227" cy="408"/>
          </a:xfrm>
        </p:grpSpPr>
        <p:sp>
          <p:nvSpPr>
            <p:cNvPr id="1084" name="Rectangle 19"/>
            <p:cNvSpPr>
              <a:spLocks noChangeArrowheads="1"/>
            </p:cNvSpPr>
            <p:nvPr/>
          </p:nvSpPr>
          <p:spPr bwMode="auto">
            <a:xfrm>
              <a:off x="748" y="3702"/>
              <a:ext cx="227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" name="Rectangle 20"/>
            <p:cNvSpPr>
              <a:spLocks noChangeArrowheads="1"/>
            </p:cNvSpPr>
            <p:nvPr/>
          </p:nvSpPr>
          <p:spPr bwMode="auto">
            <a:xfrm>
              <a:off x="793" y="3929"/>
              <a:ext cx="13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68619" y="5518246"/>
            <a:ext cx="360363" cy="647700"/>
            <a:chOff x="1066" y="3702"/>
            <a:chExt cx="227" cy="408"/>
          </a:xfrm>
        </p:grpSpPr>
        <p:sp>
          <p:nvSpPr>
            <p:cNvPr id="1082" name="Rectangle 22"/>
            <p:cNvSpPr>
              <a:spLocks noChangeArrowheads="1"/>
            </p:cNvSpPr>
            <p:nvPr/>
          </p:nvSpPr>
          <p:spPr bwMode="auto">
            <a:xfrm>
              <a:off x="1066" y="3702"/>
              <a:ext cx="227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3" name="Rectangle 23"/>
            <p:cNvSpPr>
              <a:spLocks noChangeArrowheads="1"/>
            </p:cNvSpPr>
            <p:nvPr/>
          </p:nvSpPr>
          <p:spPr bwMode="auto">
            <a:xfrm>
              <a:off x="1111" y="3748"/>
              <a:ext cx="13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7" name="Oval 24"/>
          <p:cNvSpPr>
            <a:spLocks noChangeArrowheads="1"/>
          </p:cNvSpPr>
          <p:nvPr/>
        </p:nvSpPr>
        <p:spPr bwMode="auto">
          <a:xfrm>
            <a:off x="2827344" y="4943472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Oval 25"/>
          <p:cNvSpPr>
            <a:spLocks noChangeArrowheads="1"/>
          </p:cNvSpPr>
          <p:nvPr/>
        </p:nvSpPr>
        <p:spPr bwMode="auto">
          <a:xfrm>
            <a:off x="2916244" y="4584697"/>
            <a:ext cx="254000" cy="223837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6" name="Oval 26"/>
          <p:cNvSpPr>
            <a:spLocks noChangeArrowheads="1"/>
          </p:cNvSpPr>
          <p:nvPr/>
        </p:nvSpPr>
        <p:spPr bwMode="auto">
          <a:xfrm>
            <a:off x="2833733" y="4962651"/>
            <a:ext cx="433387" cy="43338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595694" y="5521322"/>
            <a:ext cx="360363" cy="647700"/>
            <a:chOff x="748" y="3702"/>
            <a:chExt cx="227" cy="408"/>
          </a:xfrm>
        </p:grpSpPr>
        <p:sp>
          <p:nvSpPr>
            <p:cNvPr id="1080" name="Rectangle 28"/>
            <p:cNvSpPr>
              <a:spLocks noChangeArrowheads="1"/>
            </p:cNvSpPr>
            <p:nvPr/>
          </p:nvSpPr>
          <p:spPr bwMode="auto">
            <a:xfrm>
              <a:off x="748" y="3702"/>
              <a:ext cx="227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1" name="Rectangle 29"/>
            <p:cNvSpPr>
              <a:spLocks noChangeArrowheads="1"/>
            </p:cNvSpPr>
            <p:nvPr/>
          </p:nvSpPr>
          <p:spPr bwMode="auto">
            <a:xfrm>
              <a:off x="793" y="3929"/>
              <a:ext cx="13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595529" y="5521322"/>
            <a:ext cx="360363" cy="647700"/>
            <a:chOff x="1066" y="3702"/>
            <a:chExt cx="227" cy="408"/>
          </a:xfrm>
        </p:grpSpPr>
        <p:sp>
          <p:nvSpPr>
            <p:cNvPr id="1078" name="Rectangle 31"/>
            <p:cNvSpPr>
              <a:spLocks noChangeArrowheads="1"/>
            </p:cNvSpPr>
            <p:nvPr/>
          </p:nvSpPr>
          <p:spPr bwMode="auto">
            <a:xfrm>
              <a:off x="1066" y="3702"/>
              <a:ext cx="227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9" name="Rectangle 32"/>
            <p:cNvSpPr>
              <a:spLocks noChangeArrowheads="1"/>
            </p:cNvSpPr>
            <p:nvPr/>
          </p:nvSpPr>
          <p:spPr bwMode="auto">
            <a:xfrm>
              <a:off x="1111" y="3748"/>
              <a:ext cx="13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2" name="Oval 33"/>
          <p:cNvSpPr>
            <a:spLocks noChangeArrowheads="1"/>
          </p:cNvSpPr>
          <p:nvPr/>
        </p:nvSpPr>
        <p:spPr bwMode="auto">
          <a:xfrm>
            <a:off x="3554419" y="4943472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3" name="Oval 34"/>
          <p:cNvSpPr>
            <a:spLocks noChangeArrowheads="1"/>
          </p:cNvSpPr>
          <p:nvPr/>
        </p:nvSpPr>
        <p:spPr bwMode="auto">
          <a:xfrm>
            <a:off x="3643319" y="4584697"/>
            <a:ext cx="254000" cy="223837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3571868" y="4945059"/>
            <a:ext cx="433387" cy="43338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6786578" y="6072206"/>
            <a:ext cx="503238" cy="503237"/>
            <a:chOff x="2699" y="3839"/>
            <a:chExt cx="317" cy="317"/>
          </a:xfrm>
          <a:solidFill>
            <a:srgbClr val="FFFF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076" name="Rectangle 36"/>
            <p:cNvSpPr>
              <a:spLocks noChangeArrowheads="1"/>
            </p:cNvSpPr>
            <p:nvPr/>
          </p:nvSpPr>
          <p:spPr bwMode="auto">
            <a:xfrm>
              <a:off x="2699" y="3839"/>
              <a:ext cx="317" cy="317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" name="Oval 37"/>
            <p:cNvSpPr>
              <a:spLocks noChangeArrowheads="1"/>
            </p:cNvSpPr>
            <p:nvPr/>
          </p:nvSpPr>
          <p:spPr bwMode="auto">
            <a:xfrm>
              <a:off x="2769" y="3892"/>
              <a:ext cx="182" cy="181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6" name="Oval 38"/>
          <p:cNvSpPr>
            <a:spLocks noChangeArrowheads="1"/>
          </p:cNvSpPr>
          <p:nvPr/>
        </p:nvSpPr>
        <p:spPr bwMode="auto">
          <a:xfrm>
            <a:off x="6405385" y="5377224"/>
            <a:ext cx="254000" cy="223837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" name="Oval 39"/>
          <p:cNvSpPr>
            <a:spLocks noChangeArrowheads="1"/>
          </p:cNvSpPr>
          <p:nvPr/>
        </p:nvSpPr>
        <p:spPr bwMode="auto">
          <a:xfrm>
            <a:off x="6302195" y="4737458"/>
            <a:ext cx="433387" cy="433388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1" name="Oval 41"/>
          <p:cNvSpPr>
            <a:spLocks noChangeArrowheads="1"/>
          </p:cNvSpPr>
          <p:nvPr/>
        </p:nvSpPr>
        <p:spPr bwMode="auto">
          <a:xfrm>
            <a:off x="6310183" y="4750197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6215075" y="5740764"/>
            <a:ext cx="642942" cy="217487"/>
            <a:chOff x="3152" y="3475"/>
            <a:chExt cx="454" cy="182"/>
          </a:xfrm>
        </p:grpSpPr>
        <p:sp>
          <p:nvSpPr>
            <p:cNvPr id="1071" name="Line 43"/>
            <p:cNvSpPr>
              <a:spLocks noChangeShapeType="1"/>
            </p:cNvSpPr>
            <p:nvPr/>
          </p:nvSpPr>
          <p:spPr bwMode="auto">
            <a:xfrm>
              <a:off x="3152" y="3655"/>
              <a:ext cx="136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Line 44"/>
            <p:cNvSpPr>
              <a:spLocks noChangeShapeType="1"/>
            </p:cNvSpPr>
            <p:nvPr/>
          </p:nvSpPr>
          <p:spPr bwMode="auto">
            <a:xfrm flipV="1">
              <a:off x="3288" y="3475"/>
              <a:ext cx="0" cy="18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Line 45"/>
            <p:cNvSpPr>
              <a:spLocks noChangeShapeType="1"/>
            </p:cNvSpPr>
            <p:nvPr/>
          </p:nvSpPr>
          <p:spPr bwMode="auto">
            <a:xfrm>
              <a:off x="3288" y="3475"/>
              <a:ext cx="18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Line 46"/>
            <p:cNvSpPr>
              <a:spLocks noChangeShapeType="1"/>
            </p:cNvSpPr>
            <p:nvPr/>
          </p:nvSpPr>
          <p:spPr bwMode="auto">
            <a:xfrm>
              <a:off x="3470" y="3475"/>
              <a:ext cx="0" cy="18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Line 47"/>
            <p:cNvSpPr>
              <a:spLocks noChangeShapeType="1"/>
            </p:cNvSpPr>
            <p:nvPr/>
          </p:nvSpPr>
          <p:spPr bwMode="auto">
            <a:xfrm>
              <a:off x="3470" y="3657"/>
              <a:ext cx="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Oval 49"/>
          <p:cNvSpPr>
            <a:spLocks noChangeArrowheads="1"/>
          </p:cNvSpPr>
          <p:nvPr/>
        </p:nvSpPr>
        <p:spPr bwMode="auto">
          <a:xfrm>
            <a:off x="1785918" y="3726894"/>
            <a:ext cx="254000" cy="223838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" name="Oval 50"/>
          <p:cNvSpPr>
            <a:spLocks noChangeArrowheads="1"/>
          </p:cNvSpPr>
          <p:nvPr/>
        </p:nvSpPr>
        <p:spPr bwMode="auto">
          <a:xfrm>
            <a:off x="3333008" y="3726894"/>
            <a:ext cx="254000" cy="223838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" name="Oval 51"/>
          <p:cNvSpPr>
            <a:spLocks noChangeArrowheads="1"/>
          </p:cNvSpPr>
          <p:nvPr/>
        </p:nvSpPr>
        <p:spPr bwMode="auto">
          <a:xfrm>
            <a:off x="2831725" y="3726894"/>
            <a:ext cx="254000" cy="223837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" name="Oval 52"/>
          <p:cNvSpPr>
            <a:spLocks noChangeArrowheads="1"/>
          </p:cNvSpPr>
          <p:nvPr/>
        </p:nvSpPr>
        <p:spPr bwMode="auto">
          <a:xfrm>
            <a:off x="2317736" y="3726894"/>
            <a:ext cx="254000" cy="223838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" name="Freeform 53"/>
          <p:cNvSpPr>
            <a:spLocks/>
          </p:cNvSpPr>
          <p:nvPr/>
        </p:nvSpPr>
        <p:spPr bwMode="auto">
          <a:xfrm flipH="1">
            <a:off x="1928794" y="3786191"/>
            <a:ext cx="357190" cy="928694"/>
          </a:xfrm>
          <a:custGeom>
            <a:avLst/>
            <a:gdLst>
              <a:gd name="T0" fmla="*/ 1361 w 1361"/>
              <a:gd name="T1" fmla="*/ 0 h 1860"/>
              <a:gd name="T2" fmla="*/ 363 w 1361"/>
              <a:gd name="T3" fmla="*/ 953 h 1860"/>
              <a:gd name="T4" fmla="*/ 0 w 1361"/>
              <a:gd name="T5" fmla="*/ 1860 h 1860"/>
              <a:gd name="T6" fmla="*/ 0 60000 65536"/>
              <a:gd name="T7" fmla="*/ 0 60000 65536"/>
              <a:gd name="T8" fmla="*/ 0 60000 65536"/>
              <a:gd name="T9" fmla="*/ 0 w 1361"/>
              <a:gd name="T10" fmla="*/ 0 h 1860"/>
              <a:gd name="T11" fmla="*/ 1361 w 1361"/>
              <a:gd name="T12" fmla="*/ 1860 h 1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1860">
                <a:moveTo>
                  <a:pt x="1361" y="0"/>
                </a:moveTo>
                <a:cubicBezTo>
                  <a:pt x="975" y="321"/>
                  <a:pt x="590" y="643"/>
                  <a:pt x="363" y="953"/>
                </a:cubicBezTo>
                <a:cubicBezTo>
                  <a:pt x="136" y="1263"/>
                  <a:pt x="60" y="1686"/>
                  <a:pt x="0" y="18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5" name="Freeform 54"/>
          <p:cNvSpPr>
            <a:spLocks/>
          </p:cNvSpPr>
          <p:nvPr/>
        </p:nvSpPr>
        <p:spPr bwMode="auto">
          <a:xfrm flipH="1">
            <a:off x="3500430" y="3786191"/>
            <a:ext cx="285752" cy="928694"/>
          </a:xfrm>
          <a:custGeom>
            <a:avLst/>
            <a:gdLst>
              <a:gd name="T0" fmla="*/ 1361 w 1361"/>
              <a:gd name="T1" fmla="*/ 0 h 1860"/>
              <a:gd name="T2" fmla="*/ 363 w 1361"/>
              <a:gd name="T3" fmla="*/ 953 h 1860"/>
              <a:gd name="T4" fmla="*/ 0 w 1361"/>
              <a:gd name="T5" fmla="*/ 1860 h 1860"/>
              <a:gd name="T6" fmla="*/ 0 60000 65536"/>
              <a:gd name="T7" fmla="*/ 0 60000 65536"/>
              <a:gd name="T8" fmla="*/ 0 60000 65536"/>
              <a:gd name="T9" fmla="*/ 0 w 1361"/>
              <a:gd name="T10" fmla="*/ 0 h 1860"/>
              <a:gd name="T11" fmla="*/ 1361 w 1361"/>
              <a:gd name="T12" fmla="*/ 1860 h 1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1860">
                <a:moveTo>
                  <a:pt x="1361" y="0"/>
                </a:moveTo>
                <a:cubicBezTo>
                  <a:pt x="975" y="321"/>
                  <a:pt x="590" y="643"/>
                  <a:pt x="363" y="953"/>
                </a:cubicBezTo>
                <a:cubicBezTo>
                  <a:pt x="136" y="1263"/>
                  <a:pt x="60" y="1686"/>
                  <a:pt x="0" y="18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6" name="Freeform 55"/>
          <p:cNvSpPr>
            <a:spLocks/>
          </p:cNvSpPr>
          <p:nvPr/>
        </p:nvSpPr>
        <p:spPr bwMode="auto">
          <a:xfrm flipH="1">
            <a:off x="2428860" y="3786191"/>
            <a:ext cx="714380" cy="928694"/>
          </a:xfrm>
          <a:custGeom>
            <a:avLst/>
            <a:gdLst>
              <a:gd name="T0" fmla="*/ 1103 w 1103"/>
              <a:gd name="T1" fmla="*/ 0 h 1452"/>
              <a:gd name="T2" fmla="*/ 151 w 1103"/>
              <a:gd name="T3" fmla="*/ 681 h 1452"/>
              <a:gd name="T4" fmla="*/ 196 w 1103"/>
              <a:gd name="T5" fmla="*/ 1452 h 1452"/>
              <a:gd name="T6" fmla="*/ 0 60000 65536"/>
              <a:gd name="T7" fmla="*/ 0 60000 65536"/>
              <a:gd name="T8" fmla="*/ 0 60000 65536"/>
              <a:gd name="T9" fmla="*/ 0 w 1103"/>
              <a:gd name="T10" fmla="*/ 0 h 1452"/>
              <a:gd name="T11" fmla="*/ 1103 w 1103"/>
              <a:gd name="T12" fmla="*/ 1452 h 14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" h="1452">
                <a:moveTo>
                  <a:pt x="1103" y="0"/>
                </a:moveTo>
                <a:cubicBezTo>
                  <a:pt x="702" y="219"/>
                  <a:pt x="302" y="439"/>
                  <a:pt x="151" y="681"/>
                </a:cubicBezTo>
                <a:cubicBezTo>
                  <a:pt x="0" y="923"/>
                  <a:pt x="196" y="1331"/>
                  <a:pt x="196" y="145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9" name="Oval 59"/>
          <p:cNvSpPr>
            <a:spLocks noChangeArrowheads="1"/>
          </p:cNvSpPr>
          <p:nvPr/>
        </p:nvSpPr>
        <p:spPr bwMode="auto">
          <a:xfrm>
            <a:off x="1801777" y="851369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0" name="Oval 60"/>
          <p:cNvSpPr>
            <a:spLocks noChangeArrowheads="1"/>
          </p:cNvSpPr>
          <p:nvPr/>
        </p:nvSpPr>
        <p:spPr bwMode="auto">
          <a:xfrm>
            <a:off x="1819943" y="861504"/>
            <a:ext cx="433387" cy="433388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0000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1" name="Oval 63"/>
          <p:cNvSpPr>
            <a:spLocks noChangeArrowheads="1"/>
          </p:cNvSpPr>
          <p:nvPr/>
        </p:nvSpPr>
        <p:spPr bwMode="auto">
          <a:xfrm>
            <a:off x="1911558" y="1436667"/>
            <a:ext cx="254000" cy="223838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" name="Text Box 70"/>
          <p:cNvSpPr txBox="1">
            <a:spLocks noChangeArrowheads="1"/>
          </p:cNvSpPr>
          <p:nvPr/>
        </p:nvSpPr>
        <p:spPr bwMode="auto">
          <a:xfrm>
            <a:off x="4205294" y="4584697"/>
            <a:ext cx="1366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信号输入</a:t>
            </a:r>
          </a:p>
        </p:txBody>
      </p:sp>
      <p:sp>
        <p:nvSpPr>
          <p:cNvPr id="1066" name="Rectangle 72"/>
          <p:cNvSpPr>
            <a:spLocks noChangeArrowheads="1"/>
          </p:cNvSpPr>
          <p:nvPr/>
        </p:nvSpPr>
        <p:spPr bwMode="auto">
          <a:xfrm>
            <a:off x="1643042" y="642918"/>
            <a:ext cx="3214710" cy="123030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7" name="Text Box 73"/>
          <p:cNvSpPr txBox="1">
            <a:spLocks noChangeArrowheads="1"/>
          </p:cNvSpPr>
          <p:nvPr/>
        </p:nvSpPr>
        <p:spPr bwMode="auto">
          <a:xfrm>
            <a:off x="3286116" y="1142984"/>
            <a:ext cx="1366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信号输出</a:t>
            </a:r>
          </a:p>
        </p:txBody>
      </p:sp>
      <p:sp>
        <p:nvSpPr>
          <p:cNvPr id="1068" name="Rectangle 74"/>
          <p:cNvSpPr>
            <a:spLocks noChangeArrowheads="1"/>
          </p:cNvSpPr>
          <p:nvPr/>
        </p:nvSpPr>
        <p:spPr bwMode="auto">
          <a:xfrm>
            <a:off x="5786446" y="4071942"/>
            <a:ext cx="2643206" cy="256857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9" name="Text Box 75"/>
          <p:cNvSpPr txBox="1">
            <a:spLocks noChangeArrowheads="1"/>
          </p:cNvSpPr>
          <p:nvPr/>
        </p:nvSpPr>
        <p:spPr bwMode="auto">
          <a:xfrm>
            <a:off x="6500826" y="4071942"/>
            <a:ext cx="12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单脉冲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0" name="Text Box 76"/>
          <p:cNvSpPr txBox="1">
            <a:spLocks noChangeArrowheads="1"/>
          </p:cNvSpPr>
          <p:nvPr/>
        </p:nvSpPr>
        <p:spPr bwMode="auto">
          <a:xfrm>
            <a:off x="5832475" y="2500306"/>
            <a:ext cx="33115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D</a:t>
            </a:r>
            <a:r>
              <a:rPr lang="zh-CN" altLang="en-US" sz="2800" b="1" dirty="0">
                <a:solidFill>
                  <a:schemeClr val="bg1"/>
                </a:solidFill>
                <a:ea typeface="黑体" pitchFamily="2" charset="-122"/>
              </a:rPr>
              <a:t>触发器特征方程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Q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n+1</a:t>
            </a:r>
            <a:r>
              <a:rPr lang="en-US" altLang="zh-CN" sz="2800" b="1" dirty="0">
                <a:solidFill>
                  <a:schemeClr val="bg1"/>
                </a:solidFill>
              </a:rPr>
              <a:t>=D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2928926" y="3857628"/>
            <a:ext cx="3627991" cy="2214211"/>
          </a:xfrm>
          <a:custGeom>
            <a:avLst/>
            <a:gdLst>
              <a:gd name="connsiteX0" fmla="*/ 0 w 3668751"/>
              <a:gd name="connsiteY0" fmla="*/ 0 h 1878980"/>
              <a:gd name="connsiteX1" fmla="*/ 1739590 w 3668751"/>
              <a:gd name="connsiteY1" fmla="*/ 1661531 h 1878980"/>
              <a:gd name="connsiteX2" fmla="*/ 3668751 w 3668751"/>
              <a:gd name="connsiteY2" fmla="*/ 1304692 h 1878980"/>
              <a:gd name="connsiteX3" fmla="*/ 3668751 w 3668751"/>
              <a:gd name="connsiteY3" fmla="*/ 1304692 h 187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751" h="1878980">
                <a:moveTo>
                  <a:pt x="0" y="0"/>
                </a:moveTo>
                <a:cubicBezTo>
                  <a:pt x="564066" y="722041"/>
                  <a:pt x="1128132" y="1444082"/>
                  <a:pt x="1739590" y="1661531"/>
                </a:cubicBezTo>
                <a:cubicBezTo>
                  <a:pt x="2351048" y="1878980"/>
                  <a:pt x="3668751" y="1304692"/>
                  <a:pt x="3668751" y="1304692"/>
                </a:cubicBezTo>
                <a:lnTo>
                  <a:pt x="3668751" y="1304692"/>
                </a:lnTo>
              </a:path>
            </a:pathLst>
          </a:custGeom>
          <a:ln w="38100">
            <a:solidFill>
              <a:srgbClr val="F2F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643042" y="1989617"/>
            <a:ext cx="3214710" cy="1296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74HC74</a:t>
            </a:r>
            <a:endParaRPr lang="zh-CN" altLang="en-US" sz="3200" dirty="0"/>
          </a:p>
        </p:txBody>
      </p:sp>
      <p:sp>
        <p:nvSpPr>
          <p:cNvPr id="68" name="弦形 67"/>
          <p:cNvSpPr/>
          <p:nvPr/>
        </p:nvSpPr>
        <p:spPr>
          <a:xfrm>
            <a:off x="1321021" y="2357430"/>
            <a:ext cx="571504" cy="500066"/>
          </a:xfrm>
          <a:prstGeom prst="chord">
            <a:avLst>
              <a:gd name="adj1" fmla="val 16456167"/>
              <a:gd name="adj2" fmla="val 5252891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val 50"/>
          <p:cNvSpPr>
            <a:spLocks noChangeArrowheads="1"/>
          </p:cNvSpPr>
          <p:nvPr/>
        </p:nvSpPr>
        <p:spPr bwMode="auto">
          <a:xfrm>
            <a:off x="3845897" y="3717370"/>
            <a:ext cx="254000" cy="223838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4341446" y="3717370"/>
            <a:ext cx="254000" cy="223838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571604" y="336970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14546" y="336970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36970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1CP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43240" y="336970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1SD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14744" y="335756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1Q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14810" y="3357981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1Q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785918" y="3369704"/>
            <a:ext cx="285752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357554" y="3369704"/>
            <a:ext cx="285752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382232" y="3369704"/>
            <a:ext cx="285752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任意多边形 83"/>
          <p:cNvSpPr/>
          <p:nvPr/>
        </p:nvSpPr>
        <p:spPr>
          <a:xfrm>
            <a:off x="2028092" y="1559169"/>
            <a:ext cx="3450493" cy="2309446"/>
          </a:xfrm>
          <a:custGeom>
            <a:avLst/>
            <a:gdLst>
              <a:gd name="connsiteX0" fmla="*/ 0 w 3450493"/>
              <a:gd name="connsiteY0" fmla="*/ 0 h 2309446"/>
              <a:gd name="connsiteX1" fmla="*/ 3130062 w 3450493"/>
              <a:gd name="connsiteY1" fmla="*/ 844062 h 2309446"/>
              <a:gd name="connsiteX2" fmla="*/ 1922585 w 3450493"/>
              <a:gd name="connsiteY2" fmla="*/ 2309446 h 230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493" h="2309446">
                <a:moveTo>
                  <a:pt x="0" y="0"/>
                </a:moveTo>
                <a:cubicBezTo>
                  <a:pt x="1404815" y="229577"/>
                  <a:pt x="2809631" y="459154"/>
                  <a:pt x="3130062" y="844062"/>
                </a:cubicBezTo>
                <a:cubicBezTo>
                  <a:pt x="3450493" y="1228970"/>
                  <a:pt x="2686539" y="1769208"/>
                  <a:pt x="1922585" y="2309446"/>
                </a:cubicBezTo>
              </a:path>
            </a:pathLst>
          </a:custGeom>
          <a:ln w="38100">
            <a:solidFill>
              <a:srgbClr val="F2F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38"/>
          <p:cNvSpPr>
            <a:spLocks noChangeArrowheads="1"/>
          </p:cNvSpPr>
          <p:nvPr/>
        </p:nvSpPr>
        <p:spPr bwMode="auto">
          <a:xfrm>
            <a:off x="7334078" y="5378096"/>
            <a:ext cx="254000" cy="223837"/>
          </a:xfrm>
          <a:prstGeom prst="ellipse">
            <a:avLst/>
          </a:prstGeom>
          <a:noFill/>
          <a:ln w="76200">
            <a:solidFill>
              <a:srgbClr val="F2F20E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Oval 39"/>
          <p:cNvSpPr>
            <a:spLocks noChangeArrowheads="1"/>
          </p:cNvSpPr>
          <p:nvPr/>
        </p:nvSpPr>
        <p:spPr bwMode="auto">
          <a:xfrm>
            <a:off x="7230888" y="4738330"/>
            <a:ext cx="433387" cy="433388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" name="Group 48"/>
          <p:cNvGrpSpPr>
            <a:grpSpLocks/>
          </p:cNvGrpSpPr>
          <p:nvPr/>
        </p:nvGrpSpPr>
        <p:grpSpPr bwMode="auto">
          <a:xfrm flipV="1">
            <a:off x="7143768" y="5726739"/>
            <a:ext cx="642942" cy="240934"/>
            <a:chOff x="3152" y="3475"/>
            <a:chExt cx="454" cy="182"/>
          </a:xfrm>
        </p:grpSpPr>
        <p:sp>
          <p:nvSpPr>
            <p:cNvPr id="89" name="Line 43"/>
            <p:cNvSpPr>
              <a:spLocks noChangeShapeType="1"/>
            </p:cNvSpPr>
            <p:nvPr/>
          </p:nvSpPr>
          <p:spPr bwMode="auto">
            <a:xfrm>
              <a:off x="3152" y="3655"/>
              <a:ext cx="136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 flipV="1">
              <a:off x="3288" y="3475"/>
              <a:ext cx="0" cy="18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3288" y="3475"/>
              <a:ext cx="18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3470" y="3475"/>
              <a:ext cx="0" cy="18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3470" y="3657"/>
              <a:ext cx="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12657" grpId="0" animBg="1"/>
      <p:bldP spid="112657" grpId="1" animBg="1"/>
      <p:bldP spid="112666" grpId="0" animBg="1"/>
      <p:bldP spid="112666" grpId="1" animBg="1"/>
      <p:bldP spid="112675" grpId="0" animBg="1"/>
      <p:bldP spid="112675" grpId="1" animBg="1"/>
      <p:bldP spid="112681" grpId="0" animBg="1"/>
      <p:bldP spid="112681" grpId="1" animBg="1"/>
      <p:bldP spid="112681" grpId="2" animBg="1"/>
      <p:bldP spid="112681" grpId="3" animBg="1"/>
      <p:bldP spid="112700" grpId="0" animBg="1"/>
      <p:bldP spid="11270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触发器设计</a:t>
            </a:r>
            <a:r>
              <a:rPr lang="en-US" altLang="zh-CN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位环形计数器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状态转换图</a:t>
            </a:r>
          </a:p>
          <a:p>
            <a:pPr eaLnBrk="1" hangingPunct="1"/>
            <a:endParaRPr lang="zh-CN" altLang="en-US" b="1" dirty="0" smtClean="0">
              <a:ea typeface="黑体" pitchFamily="2" charset="-122"/>
            </a:endParaRP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>
              <a:buNone/>
            </a:pPr>
            <a:endParaRPr lang="en-US" altLang="zh-CN" dirty="0" smtClean="0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2484438" y="2924175"/>
            <a:ext cx="4032250" cy="2449513"/>
            <a:chOff x="2700" y="3438"/>
            <a:chExt cx="2100" cy="1278"/>
          </a:xfrm>
        </p:grpSpPr>
        <p:sp>
          <p:nvSpPr>
            <p:cNvPr id="16389" name="Oval 6"/>
            <p:cNvSpPr>
              <a:spLocks noChangeArrowheads="1"/>
            </p:cNvSpPr>
            <p:nvPr/>
          </p:nvSpPr>
          <p:spPr bwMode="auto">
            <a:xfrm>
              <a:off x="2700" y="3468"/>
              <a:ext cx="720" cy="468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36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3600"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16390" name="Oval 7"/>
            <p:cNvSpPr>
              <a:spLocks noChangeArrowheads="1"/>
            </p:cNvSpPr>
            <p:nvPr/>
          </p:nvSpPr>
          <p:spPr bwMode="auto">
            <a:xfrm>
              <a:off x="4080" y="3438"/>
              <a:ext cx="720" cy="468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3600">
                  <a:latin typeface="Times New Roman" pitchFamily="18" charset="0"/>
                </a:rPr>
                <a:t>0</a:t>
              </a:r>
              <a:r>
                <a:rPr lang="en-US" altLang="zh-CN" sz="36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3600">
                  <a:latin typeface="Times New Roman" pitchFamily="18" charset="0"/>
                </a:rPr>
                <a:t>00</a:t>
              </a:r>
              <a:endParaRPr lang="en-US" altLang="zh-CN" sz="6000"/>
            </a:p>
          </p:txBody>
        </p:sp>
        <p:sp>
          <p:nvSpPr>
            <p:cNvPr id="16391" name="Oval 8"/>
            <p:cNvSpPr>
              <a:spLocks noChangeArrowheads="1"/>
            </p:cNvSpPr>
            <p:nvPr/>
          </p:nvSpPr>
          <p:spPr bwMode="auto">
            <a:xfrm>
              <a:off x="4065" y="4233"/>
              <a:ext cx="720" cy="468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3600">
                  <a:latin typeface="Times New Roman" pitchFamily="18" charset="0"/>
                </a:rPr>
                <a:t>00</a:t>
              </a:r>
              <a:r>
                <a:rPr lang="en-US" altLang="zh-CN" sz="36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3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392" name="Oval 9"/>
            <p:cNvSpPr>
              <a:spLocks noChangeArrowheads="1"/>
            </p:cNvSpPr>
            <p:nvPr/>
          </p:nvSpPr>
          <p:spPr bwMode="auto">
            <a:xfrm>
              <a:off x="2700" y="4248"/>
              <a:ext cx="720" cy="468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3600">
                  <a:latin typeface="Times New Roman" pitchFamily="18" charset="0"/>
                </a:rPr>
                <a:t>000</a:t>
              </a:r>
              <a:r>
                <a:rPr lang="en-US" altLang="zh-CN" sz="36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3420" y="3684"/>
              <a:ext cx="60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3420" y="4404"/>
              <a:ext cx="60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2"/>
            <p:cNvSpPr>
              <a:spLocks noChangeShapeType="1"/>
            </p:cNvSpPr>
            <p:nvPr/>
          </p:nvSpPr>
          <p:spPr bwMode="auto">
            <a:xfrm>
              <a:off x="4410" y="3936"/>
              <a:ext cx="0" cy="3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3060" y="3936"/>
              <a:ext cx="0" cy="3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触发器设计</a:t>
            </a:r>
            <a:r>
              <a:rPr lang="en-US" altLang="zh-CN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位环形计数器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黑体" pitchFamily="2" charset="-122"/>
              </a:rPr>
              <a:t>实验要点：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ea typeface="黑体" pitchFamily="2" charset="-122"/>
              </a:rPr>
              <a:t>1 </a:t>
            </a:r>
            <a:r>
              <a:rPr lang="zh-CN" altLang="en-US" b="1" dirty="0" smtClean="0">
                <a:ea typeface="黑体" pitchFamily="2" charset="-122"/>
              </a:rPr>
              <a:t>自行设计实验电路图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ea typeface="黑体" pitchFamily="2" charset="-122"/>
              </a:rPr>
              <a:t>2 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断电接线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ea typeface="黑体" pitchFamily="2" charset="-122"/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实验单元电源输入</a:t>
            </a:r>
            <a:r>
              <a:rPr lang="zh-CN" altLang="en-US" b="1" dirty="0" smtClean="0">
                <a:ea typeface="黑体" pitchFamily="2" charset="-122"/>
              </a:rPr>
              <a:t>的芯片</a:t>
            </a:r>
            <a:r>
              <a:rPr lang="en-US" altLang="zh-CN" b="1" dirty="0" smtClean="0">
                <a:ea typeface="黑体" pitchFamily="2" charset="-122"/>
              </a:rPr>
              <a:t>VCC</a:t>
            </a:r>
            <a:r>
              <a:rPr lang="zh-CN" altLang="en-US" b="1" dirty="0" smtClean="0">
                <a:ea typeface="黑体" pitchFamily="2" charset="-122"/>
              </a:rPr>
              <a:t>、芯片</a:t>
            </a:r>
            <a:r>
              <a:rPr lang="en-US" altLang="zh-CN" b="1" dirty="0" smtClean="0">
                <a:ea typeface="黑体" pitchFamily="2" charset="-122"/>
              </a:rPr>
              <a:t>GND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黑体" pitchFamily="2" charset="-122"/>
              </a:rPr>
              <a:t>   连接到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⑪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电源</a:t>
            </a:r>
            <a:r>
              <a:rPr lang="zh-CN" altLang="en-US" b="1" dirty="0" smtClean="0">
                <a:ea typeface="黑体" pitchFamily="2" charset="-122"/>
              </a:rPr>
              <a:t>单元的</a:t>
            </a:r>
            <a:r>
              <a:rPr lang="ja-JP" altLang="en-US" dirty="0" smtClean="0"/>
              <a:t> </a:t>
            </a:r>
            <a:r>
              <a:rPr lang="en-US" altLang="zh-CN" b="1" dirty="0" smtClean="0">
                <a:ea typeface="黑体" pitchFamily="2" charset="-122"/>
              </a:rPr>
              <a:t>+5V </a:t>
            </a:r>
            <a:r>
              <a:rPr lang="zh-CN" altLang="en-US" b="1" dirty="0" smtClean="0">
                <a:ea typeface="黑体" pitchFamily="2" charset="-122"/>
              </a:rPr>
              <a:t>、</a:t>
            </a:r>
            <a:r>
              <a:rPr lang="en-US" altLang="zh-CN" b="1" dirty="0" smtClean="0">
                <a:ea typeface="黑体" pitchFamily="2" charset="-122"/>
              </a:rPr>
              <a:t>GND</a:t>
            </a:r>
            <a:r>
              <a:rPr lang="zh-CN" altLang="en-US" b="1" dirty="0" smtClean="0">
                <a:ea typeface="黑体" pitchFamily="2" charset="-122"/>
              </a:rPr>
              <a:t>插孔</a:t>
            </a:r>
            <a:r>
              <a:rPr lang="en-US" altLang="zh-CN" b="1" dirty="0" smtClean="0">
                <a:ea typeface="黑体" pitchFamily="2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黑体" pitchFamily="2" charset="-122"/>
              </a:rPr>
              <a:t>4 </a:t>
            </a:r>
            <a:r>
              <a:rPr lang="zh-CN" altLang="en-US" b="1" dirty="0" smtClean="0">
                <a:ea typeface="黑体" pitchFamily="2" charset="-122"/>
              </a:rPr>
              <a:t>输出接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③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信号输出</a:t>
            </a:r>
            <a:r>
              <a:rPr lang="zh-CN" altLang="en-US" b="1" dirty="0" smtClean="0">
                <a:ea typeface="黑体" pitchFamily="2" charset="-122"/>
              </a:rPr>
              <a:t>单元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黑体" pitchFamily="2" charset="-122"/>
              </a:rPr>
              <a:t>    </a:t>
            </a:r>
            <a:r>
              <a:rPr lang="en-US" altLang="zh-CN" b="1" dirty="0" smtClean="0">
                <a:ea typeface="黑体" pitchFamily="2" charset="-122"/>
              </a:rPr>
              <a:t>CP</a:t>
            </a:r>
            <a:r>
              <a:rPr lang="zh-CN" altLang="en-US" b="1" dirty="0" smtClean="0">
                <a:ea typeface="黑体" pitchFamily="2" charset="-122"/>
              </a:rPr>
              <a:t>接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⑰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单脉冲</a:t>
            </a:r>
            <a:r>
              <a:rPr lang="zh-CN" altLang="en-US" b="1" dirty="0" smtClean="0">
                <a:ea typeface="黑体" pitchFamily="2" charset="-122"/>
              </a:rPr>
              <a:t>单元的正脉冲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ea typeface="黑体" pitchFamily="2" charset="-122"/>
              </a:rPr>
              <a:t>5  RD</a:t>
            </a:r>
            <a:r>
              <a:rPr lang="zh-CN" altLang="en-US" b="1" dirty="0" smtClean="0">
                <a:ea typeface="黑体" pitchFamily="2" charset="-122"/>
              </a:rPr>
              <a:t>、 </a:t>
            </a:r>
            <a:r>
              <a:rPr lang="en-US" altLang="zh-CN" b="1" dirty="0" smtClean="0">
                <a:ea typeface="黑体" pitchFamily="2" charset="-122"/>
              </a:rPr>
              <a:t>SD</a:t>
            </a:r>
            <a:r>
              <a:rPr lang="zh-CN" altLang="en-US" b="1" dirty="0" smtClean="0">
                <a:ea typeface="黑体" pitchFamily="2" charset="-122"/>
              </a:rPr>
              <a:t>不能悬空</a:t>
            </a:r>
          </a:p>
        </p:txBody>
      </p:sp>
      <p:sp>
        <p:nvSpPr>
          <p:cNvPr id="17412" name="Line 13"/>
          <p:cNvSpPr>
            <a:spLocks noChangeShapeType="1"/>
          </p:cNvSpPr>
          <p:nvPr/>
        </p:nvSpPr>
        <p:spPr bwMode="auto">
          <a:xfrm>
            <a:off x="1042988" y="564357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>
            <a:off x="2082800" y="563564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触发器功能转换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将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触发器</a:t>
            </a:r>
            <a:r>
              <a:rPr lang="en-US" altLang="zh-CN" b="1" dirty="0" smtClean="0"/>
              <a:t>74HC74</a:t>
            </a:r>
            <a:r>
              <a:rPr lang="zh-CN" altLang="en-US" b="1" dirty="0" smtClean="0"/>
              <a:t>转换为</a:t>
            </a:r>
            <a:r>
              <a:rPr lang="en-US" altLang="zh-CN" b="1" dirty="0" smtClean="0"/>
              <a:t>T′</a:t>
            </a:r>
            <a:r>
              <a:rPr lang="zh-CN" altLang="en-US" b="1" dirty="0" smtClean="0"/>
              <a:t>触发器</a:t>
            </a:r>
            <a:endParaRPr lang="zh-CN" altLang="en-US" dirty="0" smtClean="0"/>
          </a:p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用示波器同时观察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CP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端波形，并记录频率</a:t>
            </a:r>
          </a:p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要点：</a:t>
            </a:r>
          </a:p>
          <a:p>
            <a:pPr eaLnBrk="1" hangingPunct="1">
              <a:buNone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CP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接</a:t>
            </a:r>
            <a:r>
              <a:rPr lang="ja-JP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⑯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方波信号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400Hz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200Hz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    示波器使用方法见实验指导书附录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提示：</a:t>
            </a:r>
            <a:r>
              <a:rPr lang="en-US" altLang="zh-CN" b="1" dirty="0" smtClean="0"/>
              <a:t>T′</a:t>
            </a:r>
            <a:r>
              <a:rPr lang="zh-CN" altLang="en-US" b="1" dirty="0" smtClean="0"/>
              <a:t>触发器特征方程：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        </a:t>
            </a:r>
            <a:r>
              <a:rPr lang="en-US" altLang="zh-CN" b="1" dirty="0" smtClean="0"/>
              <a:t>Q</a:t>
            </a:r>
            <a:r>
              <a:rPr lang="en-US" altLang="zh-CN" b="1" baseline="30000" dirty="0" smtClean="0"/>
              <a:t>n+1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Q</a:t>
            </a:r>
            <a:r>
              <a:rPr lang="en-US" altLang="zh-CN" b="1" baseline="30000" dirty="0" err="1" smtClean="0"/>
              <a:t>n</a:t>
            </a:r>
            <a:endParaRPr lang="en-US" altLang="zh-CN" b="1" baseline="30000" dirty="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786050" y="5072074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负边沿</a:t>
            </a:r>
            <a:r>
              <a:rPr lang="en-US" altLang="zh-CN" b="0" smtClean="0">
                <a:latin typeface="黑体" pitchFamily="2" charset="-122"/>
                <a:ea typeface="黑体" pitchFamily="2" charset="-122"/>
              </a:rPr>
              <a:t>J-K</a:t>
            </a:r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触发器功能测试</a:t>
            </a:r>
            <a:br>
              <a:rPr lang="zh-CN" altLang="en-US" b="0" smtClean="0">
                <a:latin typeface="黑体" pitchFamily="2" charset="-122"/>
                <a:ea typeface="黑体" pitchFamily="2" charset="-122"/>
              </a:rPr>
            </a:br>
            <a:endParaRPr lang="zh-CN" altLang="en-US" b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95288" y="981075"/>
          <a:ext cx="7632700" cy="5876925"/>
        </p:xfrm>
        <a:graphic>
          <a:graphicData uri="http://schemas.openxmlformats.org/presentationml/2006/ole">
            <p:oleObj spid="_x0000_s2050" name="位图图像" r:id="rId3" imgW="3828571" imgH="3572374" progId="PBrush">
              <p:embed/>
            </p:oleObj>
          </a:graphicData>
        </a:graphic>
      </p:graphicFrame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6011863" y="98107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71472" y="307181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643834" y="307181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负边沿</a:t>
            </a:r>
            <a:r>
              <a:rPr lang="en-US" altLang="zh-CN" b="0" smtClean="0">
                <a:latin typeface="黑体" pitchFamily="2" charset="-122"/>
                <a:ea typeface="黑体" pitchFamily="2" charset="-122"/>
              </a:rPr>
              <a:t>J-K</a:t>
            </a:r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触发器功能测试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None/>
            </a:pPr>
            <a:r>
              <a:rPr lang="zh-CN" altLang="en-US" b="1" dirty="0" smtClean="0">
                <a:ea typeface="黑体" pitchFamily="2" charset="-122"/>
              </a:rPr>
              <a:t>要点：</a:t>
            </a:r>
          </a:p>
          <a:p>
            <a:pPr marL="571500" indent="-571500" eaLnBrk="1" hangingPunct="1"/>
            <a:r>
              <a:rPr lang="en-US" altLang="zh-CN" b="1" dirty="0" smtClean="0">
                <a:ea typeface="黑体" pitchFamily="2" charset="-122"/>
              </a:rPr>
              <a:t>74LS55</a:t>
            </a:r>
            <a:r>
              <a:rPr lang="zh-CN" altLang="en-US" b="1" dirty="0" smtClean="0">
                <a:ea typeface="黑体" pitchFamily="2" charset="-122"/>
              </a:rPr>
              <a:t>位于实验台左下角的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⑥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扩展实验</a:t>
            </a:r>
            <a:r>
              <a:rPr lang="zh-CN" altLang="en-US" b="1" dirty="0" smtClean="0">
                <a:ea typeface="黑体" pitchFamily="2" charset="-122"/>
              </a:rPr>
              <a:t>单元</a:t>
            </a:r>
          </a:p>
          <a:p>
            <a:pPr marL="571500" indent="-571500" eaLnBrk="1" hangingPunct="1"/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扩展实验单元</a:t>
            </a:r>
            <a:r>
              <a:rPr lang="zh-CN" altLang="en-US" b="1" dirty="0" smtClean="0">
                <a:ea typeface="黑体" pitchFamily="2" charset="-122"/>
              </a:rPr>
              <a:t>的芯片</a:t>
            </a:r>
            <a:r>
              <a:rPr lang="en-US" altLang="zh-CN" b="1" dirty="0" smtClean="0">
                <a:ea typeface="黑体" pitchFamily="2" charset="-122"/>
              </a:rPr>
              <a:t>VCC</a:t>
            </a:r>
            <a:r>
              <a:rPr lang="zh-CN" altLang="en-US" b="1" dirty="0" smtClean="0">
                <a:ea typeface="黑体" pitchFamily="2" charset="-122"/>
              </a:rPr>
              <a:t>和</a:t>
            </a:r>
            <a:r>
              <a:rPr lang="en-US" altLang="zh-CN" b="1" dirty="0" smtClean="0">
                <a:ea typeface="黑体" pitchFamily="2" charset="-122"/>
              </a:rPr>
              <a:t>GND</a:t>
            </a:r>
            <a:r>
              <a:rPr lang="zh-CN" altLang="en-US" b="1" dirty="0" smtClean="0">
                <a:ea typeface="黑体" pitchFamily="2" charset="-122"/>
              </a:rPr>
              <a:t>须连接</a:t>
            </a:r>
            <a:r>
              <a:rPr lang="ja-JP" altLang="en-US" dirty="0" smtClean="0">
                <a:solidFill>
                  <a:srgbClr val="FF0000"/>
                </a:solidFill>
              </a:rPr>
              <a:t>⑪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电源</a:t>
            </a:r>
            <a:r>
              <a:rPr lang="zh-CN" altLang="en-US" b="1" dirty="0" smtClean="0">
                <a:ea typeface="黑体" pitchFamily="2" charset="-122"/>
              </a:rPr>
              <a:t>单元的</a:t>
            </a:r>
            <a:r>
              <a:rPr lang="en-US" altLang="zh-CN" b="1" dirty="0" smtClean="0">
                <a:ea typeface="黑体" pitchFamily="2" charset="-122"/>
              </a:rPr>
              <a:t>+5V</a:t>
            </a:r>
            <a:r>
              <a:rPr lang="zh-CN" altLang="en-US" b="1" dirty="0" smtClean="0">
                <a:ea typeface="黑体" pitchFamily="2" charset="-122"/>
              </a:rPr>
              <a:t>和</a:t>
            </a:r>
            <a:r>
              <a:rPr lang="en-US" altLang="zh-CN" b="1" dirty="0" smtClean="0">
                <a:ea typeface="黑体" pitchFamily="2" charset="-122"/>
              </a:rPr>
              <a:t>GND</a:t>
            </a:r>
            <a:endParaRPr lang="zh-CN" altLang="en-US" b="1" dirty="0" smtClean="0">
              <a:ea typeface="黑体" pitchFamily="2" charset="-122"/>
            </a:endParaRPr>
          </a:p>
          <a:p>
            <a:pPr marL="571500" indent="-571500" eaLnBrk="1" hangingPunct="1"/>
            <a:r>
              <a:rPr lang="en-US" altLang="zh-CN" b="1" dirty="0" smtClean="0">
                <a:ea typeface="黑体" pitchFamily="2" charset="-122"/>
              </a:rPr>
              <a:t>74HC20</a:t>
            </a:r>
            <a:r>
              <a:rPr lang="zh-CN" altLang="en-US" b="1" dirty="0" smtClean="0">
                <a:ea typeface="黑体" pitchFamily="2" charset="-122"/>
              </a:rPr>
              <a:t>位于实验台的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④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单元</a:t>
            </a:r>
            <a:r>
              <a:rPr lang="zh-CN" altLang="en-US" b="1" dirty="0" smtClean="0">
                <a:ea typeface="黑体" pitchFamily="2" charset="-122"/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74HC32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位置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（接线时要按照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20</a:t>
            </a:r>
            <a:r>
              <a:rPr lang="zh-CN" altLang="en-US" b="1" dirty="0" smtClean="0">
                <a:solidFill>
                  <a:srgbClr val="0000FF"/>
                </a:solidFill>
                <a:ea typeface="黑体" pitchFamily="2" charset="-122"/>
              </a:rPr>
              <a:t>芯片实际信号连接）</a:t>
            </a:r>
          </a:p>
          <a:p>
            <a:pPr marL="571500" indent="-571500" eaLnBrk="1" hangingPunct="1"/>
            <a:r>
              <a:rPr lang="en-US" altLang="zh-CN" b="1" dirty="0" smtClean="0">
                <a:ea typeface="黑体" pitchFamily="2" charset="-122"/>
              </a:rPr>
              <a:t>R</a:t>
            </a:r>
            <a:r>
              <a:rPr lang="zh-CN" altLang="en-US" b="1" dirty="0" smtClean="0">
                <a:ea typeface="黑体" pitchFamily="2" charset="-122"/>
              </a:rPr>
              <a:t>、</a:t>
            </a:r>
            <a:r>
              <a:rPr lang="en-US" altLang="zh-CN" b="1" dirty="0" smtClean="0">
                <a:ea typeface="黑体" pitchFamily="2" charset="-122"/>
              </a:rPr>
              <a:t>S</a:t>
            </a:r>
            <a:r>
              <a:rPr lang="zh-CN" altLang="en-US" b="1" dirty="0" smtClean="0">
                <a:ea typeface="黑体" pitchFamily="2" charset="-122"/>
              </a:rPr>
              <a:t>、</a:t>
            </a:r>
            <a:r>
              <a:rPr lang="en-US" altLang="zh-CN" b="1" dirty="0" smtClean="0">
                <a:ea typeface="黑体" pitchFamily="2" charset="-122"/>
              </a:rPr>
              <a:t>J</a:t>
            </a:r>
            <a:r>
              <a:rPr lang="zh-CN" altLang="en-US" b="1" dirty="0" smtClean="0">
                <a:ea typeface="黑体" pitchFamily="2" charset="-122"/>
              </a:rPr>
              <a:t>、</a:t>
            </a:r>
            <a:r>
              <a:rPr lang="en-US" altLang="zh-CN" b="1" dirty="0" smtClean="0">
                <a:ea typeface="黑体" pitchFamily="2" charset="-122"/>
              </a:rPr>
              <a:t>K</a:t>
            </a:r>
            <a:r>
              <a:rPr lang="zh-CN" altLang="en-US" b="1" dirty="0" smtClean="0">
                <a:ea typeface="黑体" pitchFamily="2" charset="-122"/>
              </a:rPr>
              <a:t>接实验台的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⑩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信号输入</a:t>
            </a:r>
            <a:r>
              <a:rPr lang="zh-CN" altLang="en-US" b="1" dirty="0" smtClean="0">
                <a:ea typeface="黑体" pitchFamily="2" charset="-122"/>
              </a:rPr>
              <a:t>单元</a:t>
            </a:r>
          </a:p>
          <a:p>
            <a:pPr marL="571500" indent="-571500" eaLnBrk="1" hangingPunct="1"/>
            <a:r>
              <a:rPr lang="en-US" altLang="zh-CN" b="1" dirty="0" smtClean="0">
                <a:ea typeface="黑体" pitchFamily="2" charset="-122"/>
              </a:rPr>
              <a:t>CP</a:t>
            </a:r>
            <a:r>
              <a:rPr lang="zh-CN" altLang="en-US" b="1" dirty="0" smtClean="0">
                <a:ea typeface="黑体" pitchFamily="2" charset="-122"/>
              </a:rPr>
              <a:t>接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⑰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单脉冲</a:t>
            </a:r>
            <a:r>
              <a:rPr lang="zh-CN" altLang="en-US" b="1" dirty="0" smtClean="0">
                <a:ea typeface="黑体" pitchFamily="2" charset="-122"/>
              </a:rPr>
              <a:t>单元的 负脉冲</a:t>
            </a:r>
          </a:p>
          <a:p>
            <a:pPr marL="571500" indent="-571500" eaLnBrk="1" hangingPunct="1"/>
            <a:r>
              <a:rPr lang="en-US" altLang="zh-CN" b="1" dirty="0" smtClean="0">
                <a:ea typeface="黑体" pitchFamily="2" charset="-122"/>
              </a:rPr>
              <a:t>Q</a:t>
            </a:r>
            <a:r>
              <a:rPr lang="zh-CN" altLang="en-US" b="1" dirty="0" smtClean="0">
                <a:ea typeface="黑体" pitchFamily="2" charset="-122"/>
              </a:rPr>
              <a:t>接</a:t>
            </a:r>
            <a:r>
              <a:rPr lang="ja-JP" altLang="en-US" b="1" dirty="0" smtClean="0">
                <a:solidFill>
                  <a:srgbClr val="FF0000"/>
                </a:solidFill>
                <a:ea typeface="黑体" pitchFamily="2" charset="-122"/>
              </a:rPr>
              <a:t>③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信号输出</a:t>
            </a:r>
            <a:r>
              <a:rPr lang="zh-CN" altLang="en-US" b="1" dirty="0" smtClean="0">
                <a:ea typeface="黑体" pitchFamily="2" charset="-122"/>
              </a:rPr>
              <a:t>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1258</TotalTime>
  <Words>808</Words>
  <Application>Microsoft Office PowerPoint</Application>
  <PresentationFormat>全屏显示(4:3)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Network</vt:lpstr>
      <vt:lpstr>位图图像</vt:lpstr>
      <vt:lpstr>实验三  利用中规模芯片设计时序电路（一）</vt:lpstr>
      <vt:lpstr>实验项目</vt:lpstr>
      <vt:lpstr>利用D触发器设计4位环形计数器 </vt:lpstr>
      <vt:lpstr>    D触发器基本功能介绍</vt:lpstr>
      <vt:lpstr>利用D触发器设计4位环形计数器</vt:lpstr>
      <vt:lpstr>利用D触发器设计4位环形计数器</vt:lpstr>
      <vt:lpstr>触发器功能转换</vt:lpstr>
      <vt:lpstr>负边沿J-K触发器功能测试 </vt:lpstr>
      <vt:lpstr>负边沿J-K触发器功能测试</vt:lpstr>
      <vt:lpstr>如果电路不稳定可在74HC20的6脚和8脚各加2个反相器(74HC04)  </vt:lpstr>
      <vt:lpstr>74LS55内部逻辑图</vt:lpstr>
      <vt:lpstr>计数器级连</vt:lpstr>
      <vt:lpstr>计数器级连</vt:lpstr>
      <vt:lpstr>可变模值计数器设计 </vt:lpstr>
      <vt:lpstr>基本R-S触发器功能测试（选做）</vt:lpstr>
      <vt:lpstr>负边沿J-K触发器功能测试（选做）</vt:lpstr>
      <vt:lpstr>下次课预习内容  实验考试内容：七段数码管显示译码器的设计</vt:lpstr>
      <vt:lpstr>幻灯片 18</vt:lpstr>
    </vt:vector>
  </TitlesOfParts>
  <Company>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hit</cp:lastModifiedBy>
  <cp:revision>146</cp:revision>
  <dcterms:created xsi:type="dcterms:W3CDTF">2011-05-18T12:19:16Z</dcterms:created>
  <dcterms:modified xsi:type="dcterms:W3CDTF">2015-10-26T07:52:33Z</dcterms:modified>
</cp:coreProperties>
</file>