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603200" cy="292608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2352" y="-78"/>
      </p:cViewPr>
      <p:guideLst>
        <p:guide orient="horz" pos="9216"/>
        <p:guide pos="80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9089815"/>
            <a:ext cx="21762720" cy="62721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0480" y="16581120"/>
            <a:ext cx="1792224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599F-F03B-4C1B-92FA-85DAA0B8FB6C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F666D-7D04-4902-B8B6-5C5F20D7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8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599F-F03B-4C1B-92FA-85DAA0B8FB6C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F666D-7D04-4902-B8B6-5C5F20D7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0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975388" y="4998722"/>
            <a:ext cx="16130904" cy="106524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2672" y="4998722"/>
            <a:ext cx="47965996" cy="1065242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599F-F03B-4C1B-92FA-85DAA0B8FB6C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F666D-7D04-4902-B8B6-5C5F20D7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7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599F-F03B-4C1B-92FA-85DAA0B8FB6C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F666D-7D04-4902-B8B6-5C5F20D7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7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476" y="18802775"/>
            <a:ext cx="21762720" cy="581152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76" y="12401978"/>
            <a:ext cx="21762720" cy="64007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599F-F03B-4C1B-92FA-85DAA0B8FB6C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F666D-7D04-4902-B8B6-5C5F20D7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1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2671" y="29132109"/>
            <a:ext cx="32048450" cy="82390827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57841" y="29132109"/>
            <a:ext cx="32048450" cy="82390827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599F-F03B-4C1B-92FA-85DAA0B8FB6C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F666D-7D04-4902-B8B6-5C5F20D7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4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1171789"/>
            <a:ext cx="23042880" cy="487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6549816"/>
            <a:ext cx="11312526" cy="2729651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9279467"/>
            <a:ext cx="11312526" cy="16858829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006071" y="6549816"/>
            <a:ext cx="11316970" cy="2729651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006071" y="9279467"/>
            <a:ext cx="11316970" cy="16858829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599F-F03B-4C1B-92FA-85DAA0B8FB6C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F666D-7D04-4902-B8B6-5C5F20D7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5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599F-F03B-4C1B-92FA-85DAA0B8FB6C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F666D-7D04-4902-B8B6-5C5F20D7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7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599F-F03B-4C1B-92FA-85DAA0B8FB6C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F666D-7D04-4902-B8B6-5C5F20D7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2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2" y="1165013"/>
            <a:ext cx="8423276" cy="495808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0140" y="1165016"/>
            <a:ext cx="14312900" cy="2497328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62" y="6123096"/>
            <a:ext cx="8423276" cy="200152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599F-F03B-4C1B-92FA-85DAA0B8FB6C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F666D-7D04-4902-B8B6-5C5F20D7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406" y="20482560"/>
            <a:ext cx="15361920" cy="241808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18406" y="2614507"/>
            <a:ext cx="15361920" cy="1755648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8406" y="22900642"/>
            <a:ext cx="15361920" cy="343407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599F-F03B-4C1B-92FA-85DAA0B8FB6C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F666D-7D04-4902-B8B6-5C5F20D7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3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160" y="1171789"/>
            <a:ext cx="23042880" cy="48768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6827522"/>
            <a:ext cx="23042880" cy="19310775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27120429"/>
            <a:ext cx="5974080" cy="1557867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8599F-F03B-4C1B-92FA-85DAA0B8FB6C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7760" y="27120429"/>
            <a:ext cx="8107680" cy="1557867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48960" y="27120429"/>
            <a:ext cx="5974080" cy="1557867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F666D-7D04-4902-B8B6-5C5F20D7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31350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18" Type="http://schemas.openxmlformats.org/officeDocument/2006/relationships/image" Target="../media/image20.emf"/><Relationship Id="rId26" Type="http://schemas.openxmlformats.org/officeDocument/2006/relationships/image" Target="../media/image4.wmf"/><Relationship Id="rId3" Type="http://schemas.openxmlformats.org/officeDocument/2006/relationships/image" Target="../media/image5.emf"/><Relationship Id="rId21" Type="http://schemas.openxmlformats.org/officeDocument/2006/relationships/oleObject" Target="../embeddings/oleObject2.bin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17" Type="http://schemas.openxmlformats.org/officeDocument/2006/relationships/image" Target="../media/image19.wmf"/><Relationship Id="rId25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8.wmf"/><Relationship Id="rId20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24" Type="http://schemas.openxmlformats.org/officeDocument/2006/relationships/image" Target="../media/image3.wmf"/><Relationship Id="rId5" Type="http://schemas.openxmlformats.org/officeDocument/2006/relationships/image" Target="../media/image7.wmf"/><Relationship Id="rId15" Type="http://schemas.openxmlformats.org/officeDocument/2006/relationships/image" Target="../media/image17.wmf"/><Relationship Id="rId23" Type="http://schemas.openxmlformats.org/officeDocument/2006/relationships/oleObject" Target="../embeddings/oleObject3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Relationship Id="rId22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0"/>
          <p:cNvSpPr/>
          <p:nvPr/>
        </p:nvSpPr>
        <p:spPr>
          <a:xfrm>
            <a:off x="-26439" y="-42837"/>
            <a:ext cx="25629639" cy="1402766"/>
          </a:xfrm>
          <a:prstGeom prst="rect">
            <a:avLst/>
          </a:prstGeom>
          <a:solidFill>
            <a:srgbClr val="99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0663" y="1607446"/>
            <a:ext cx="21381875" cy="1147560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rgbClr val="990000"/>
                </a:solidFill>
              </a:rPr>
              <a:t>The Evolution of Wikipedia</a:t>
            </a:r>
            <a:endParaRPr lang="zh-CN" altLang="en-US" sz="6600" dirty="0">
              <a:solidFill>
                <a:srgbClr val="99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8215" y="2837485"/>
            <a:ext cx="11846774" cy="685895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990000"/>
                </a:solidFill>
              </a:rPr>
              <a:t>CS </a:t>
            </a:r>
            <a:r>
              <a:rPr lang="en-US" altLang="zh-CN" sz="3600" b="1" dirty="0" smtClean="0">
                <a:solidFill>
                  <a:srgbClr val="990000"/>
                </a:solidFill>
              </a:rPr>
              <a:t>224W </a:t>
            </a:r>
            <a:r>
              <a:rPr lang="en-US" altLang="zh-CN" sz="3600" b="1" dirty="0">
                <a:solidFill>
                  <a:srgbClr val="990000"/>
                </a:solidFill>
              </a:rPr>
              <a:t>Project by </a:t>
            </a:r>
            <a:r>
              <a:rPr lang="en-US" altLang="zh-CN" sz="3600" b="1" dirty="0" err="1" smtClean="0">
                <a:solidFill>
                  <a:srgbClr val="990000"/>
                </a:solidFill>
              </a:rPr>
              <a:t>Jiaji</a:t>
            </a:r>
            <a:r>
              <a:rPr lang="en-US" altLang="zh-CN" sz="3600" b="1" dirty="0" smtClean="0">
                <a:solidFill>
                  <a:srgbClr val="990000"/>
                </a:solidFill>
              </a:rPr>
              <a:t> Hu, </a:t>
            </a:r>
            <a:r>
              <a:rPr lang="en-US" altLang="zh-CN" sz="3600" b="1" dirty="0" err="1" smtClean="0">
                <a:solidFill>
                  <a:srgbClr val="990000"/>
                </a:solidFill>
              </a:rPr>
              <a:t>Haozhun</a:t>
            </a:r>
            <a:r>
              <a:rPr lang="en-US" altLang="zh-CN" sz="3600" b="1" dirty="0" smtClean="0">
                <a:solidFill>
                  <a:srgbClr val="990000"/>
                </a:solidFill>
              </a:rPr>
              <a:t> Jin, Peng </a:t>
            </a:r>
            <a:r>
              <a:rPr lang="en-US" altLang="zh-CN" sz="3600" b="1" dirty="0" smtClean="0">
                <a:solidFill>
                  <a:srgbClr val="990000"/>
                </a:solidFill>
              </a:rPr>
              <a:t>Qi (Group 48)</a:t>
            </a:r>
            <a:endParaRPr lang="en-US" altLang="zh-CN" sz="3600" b="1" dirty="0">
              <a:solidFill>
                <a:srgbClr val="990000"/>
              </a:solidFill>
            </a:endParaRPr>
          </a:p>
        </p:txBody>
      </p:sp>
      <p:sp>
        <p:nvSpPr>
          <p:cNvPr id="7" name="圆角矩形 12"/>
          <p:cNvSpPr/>
          <p:nvPr/>
        </p:nvSpPr>
        <p:spPr>
          <a:xfrm>
            <a:off x="1187662" y="3924492"/>
            <a:ext cx="8918550" cy="2599019"/>
          </a:xfrm>
          <a:prstGeom prst="roundRect">
            <a:avLst>
              <a:gd name="adj" fmla="val 23832"/>
            </a:avLst>
          </a:prstGeom>
          <a:solidFill>
            <a:schemeClr val="bg1"/>
          </a:solidFill>
          <a:ln w="41275">
            <a:solidFill>
              <a:srgbClr val="991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155448" rIns="130622" bIns="65311" rtlCol="0" anchor="t" anchorCtr="0"/>
          <a:lstStyle/>
          <a:p>
            <a:pPr algn="ctr">
              <a:spcAft>
                <a:spcPts val="2200"/>
              </a:spcAft>
            </a:pPr>
            <a:r>
              <a:rPr lang="en-US" altLang="zh-CN" sz="2800" b="1" dirty="0" smtClean="0">
                <a:solidFill>
                  <a:srgbClr val="C00000"/>
                </a:solidFill>
              </a:rPr>
              <a:t>Introduction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S</a:t>
            </a:r>
            <a:r>
              <a:rPr lang="en-US" altLang="zh-CN" sz="2400" dirty="0" smtClean="0">
                <a:solidFill>
                  <a:schemeClr val="tx1"/>
                </a:solidFill>
              </a:rPr>
              <a:t>ocial vs Knowledge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D</a:t>
            </a:r>
            <a:r>
              <a:rPr lang="en-US" altLang="zh-CN" sz="2400" dirty="0" smtClean="0">
                <a:solidFill>
                  <a:schemeClr val="tx1"/>
                </a:solidFill>
              </a:rPr>
              <a:t>ynamic vs 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dirty="0" smtClean="0">
                <a:solidFill>
                  <a:schemeClr val="tx1"/>
                </a:solidFill>
              </a:rPr>
              <a:t>tatic viewpoints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Model proposal: Preferential Attachment by PageRank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.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8" name="圆角矩形 24"/>
          <p:cNvSpPr/>
          <p:nvPr/>
        </p:nvSpPr>
        <p:spPr>
          <a:xfrm>
            <a:off x="1176337" y="7140416"/>
            <a:ext cx="8911988" cy="4822983"/>
          </a:xfrm>
          <a:prstGeom prst="roundRect">
            <a:avLst>
              <a:gd name="adj" fmla="val 11466"/>
            </a:avLst>
          </a:prstGeom>
          <a:solidFill>
            <a:schemeClr val="bg1"/>
          </a:solidFill>
          <a:ln w="41275">
            <a:solidFill>
              <a:srgbClr val="991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155448" rIns="130622" bIns="65311" rtlCol="0" anchor="t" anchorCtr="0"/>
          <a:lstStyle/>
          <a:p>
            <a:pPr algn="ctr">
              <a:spcAft>
                <a:spcPts val="2200"/>
              </a:spcAft>
            </a:pPr>
            <a:r>
              <a:rPr lang="en-US" altLang="zh-CN" sz="2800" b="1" dirty="0" smtClean="0">
                <a:solidFill>
                  <a:srgbClr val="C00000"/>
                </a:solidFill>
              </a:rPr>
              <a:t>Data Collection and Processing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Dataset</a:t>
            </a:r>
          </a:p>
          <a:p>
            <a:pPr marL="99601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Wikipedia edit history before 1/1/2006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Preprocessing</a:t>
            </a:r>
          </a:p>
          <a:p>
            <a:pPr marL="99601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Extract title and link from revision history</a:t>
            </a:r>
          </a:p>
          <a:p>
            <a:pPr marL="99601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Sort all revisions by time</a:t>
            </a:r>
          </a:p>
          <a:p>
            <a:pPr marL="99601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Take snapshots as necessary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Special </a:t>
            </a:r>
            <a:r>
              <a:rPr lang="en-US" altLang="zh-CN" sz="2400" dirty="0" smtClean="0">
                <a:solidFill>
                  <a:schemeClr val="tx1"/>
                </a:solidFill>
              </a:rPr>
              <a:t>considerations</a:t>
            </a:r>
          </a:p>
          <a:p>
            <a:pPr marL="99601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Ignore special </a:t>
            </a:r>
            <a:r>
              <a:rPr lang="en-US" altLang="zh-CN" sz="2400" dirty="0" smtClean="0">
                <a:solidFill>
                  <a:schemeClr val="tx1"/>
                </a:solidFill>
              </a:rPr>
              <a:t>pages</a:t>
            </a:r>
          </a:p>
          <a:p>
            <a:pPr marL="99601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Remove r</a:t>
            </a:r>
            <a:r>
              <a:rPr lang="en-US" altLang="zh-CN" sz="2400" dirty="0" smtClean="0">
                <a:solidFill>
                  <a:schemeClr val="tx1"/>
                </a:solidFill>
              </a:rPr>
              <a:t>edirections</a:t>
            </a:r>
          </a:p>
          <a:p>
            <a:pPr marL="996010" lvl="1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9" name="圆角矩形 21"/>
          <p:cNvSpPr/>
          <p:nvPr/>
        </p:nvSpPr>
        <p:spPr>
          <a:xfrm>
            <a:off x="10820400" y="3912503"/>
            <a:ext cx="13469041" cy="8064896"/>
          </a:xfrm>
          <a:prstGeom prst="roundRect">
            <a:avLst>
              <a:gd name="adj" fmla="val 6720"/>
            </a:avLst>
          </a:prstGeom>
          <a:solidFill>
            <a:schemeClr val="bg1"/>
          </a:solidFill>
          <a:ln w="41275">
            <a:solidFill>
              <a:srgbClr val="991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t" anchorCtr="0"/>
          <a:lstStyle/>
          <a:p>
            <a:pPr algn="ctr">
              <a:spcAft>
                <a:spcPts val="1200"/>
              </a:spcAft>
            </a:pPr>
            <a:r>
              <a:rPr lang="en-US" altLang="zh-CN" sz="2800" b="1" dirty="0" smtClean="0">
                <a:solidFill>
                  <a:srgbClr val="C00000"/>
                </a:solidFill>
              </a:rPr>
              <a:t>Dynamic Analysis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tx1"/>
                </a:solidFill>
              </a:rPr>
              <a:t>Comparing snapshots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endParaRPr lang="en-US" altLang="zh-CN" sz="2800" b="1" dirty="0" smtClean="0">
              <a:solidFill>
                <a:srgbClr val="C00000"/>
              </a:solidFill>
            </a:endParaRPr>
          </a:p>
          <a:p>
            <a:endParaRPr lang="en-US" altLang="zh-CN" sz="2800" b="1" dirty="0" smtClean="0">
              <a:solidFill>
                <a:srgbClr val="C00000"/>
              </a:solidFill>
            </a:endParaRPr>
          </a:p>
          <a:p>
            <a:endParaRPr lang="en-US" altLang="zh-CN" sz="2800" b="1" dirty="0">
              <a:solidFill>
                <a:srgbClr val="C00000"/>
              </a:solidFill>
            </a:endParaRPr>
          </a:p>
          <a:p>
            <a:endParaRPr lang="en-US" altLang="zh-CN" sz="2800" b="1" dirty="0" smtClean="0">
              <a:solidFill>
                <a:srgbClr val="C00000"/>
              </a:solidFill>
            </a:endParaRPr>
          </a:p>
          <a:p>
            <a:endParaRPr lang="en-US" altLang="zh-CN" sz="2800" b="1" dirty="0" smtClean="0">
              <a:solidFill>
                <a:srgbClr val="C00000"/>
              </a:solidFill>
            </a:endParaRPr>
          </a:p>
          <a:p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tx1"/>
                </a:solidFill>
              </a:rPr>
              <a:t>Triangle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Closing</a:t>
            </a:r>
          </a:p>
          <a:p>
            <a:endParaRPr lang="en-US" altLang="zh-CN" sz="2400" dirty="0" smtClean="0">
              <a:solidFill>
                <a:srgbClr val="C00000"/>
              </a:solidFill>
            </a:endParaRPr>
          </a:p>
          <a:p>
            <a:endParaRPr lang="en-US" altLang="zh-CN" sz="2400" dirty="0">
              <a:solidFill>
                <a:srgbClr val="C00000"/>
              </a:solidFill>
            </a:endParaRPr>
          </a:p>
          <a:p>
            <a:endParaRPr lang="en-US" altLang="zh-CN" sz="2400" dirty="0" smtClean="0">
              <a:solidFill>
                <a:srgbClr val="C00000"/>
              </a:solidFill>
            </a:endParaRPr>
          </a:p>
          <a:p>
            <a:endParaRPr lang="en-US" altLang="zh-CN" sz="2400" dirty="0">
              <a:solidFill>
                <a:srgbClr val="C00000"/>
              </a:solidFill>
            </a:endParaRPr>
          </a:p>
          <a:p>
            <a:endParaRPr lang="en-US" altLang="zh-CN" sz="2400" dirty="0" smtClean="0">
              <a:solidFill>
                <a:srgbClr val="C00000"/>
              </a:solidFill>
            </a:endParaRPr>
          </a:p>
          <a:p>
            <a:endParaRPr lang="en-US" altLang="zh-CN" sz="2400" dirty="0" smtClean="0">
              <a:solidFill>
                <a:srgbClr val="C00000"/>
              </a:solidFill>
            </a:endParaRPr>
          </a:p>
          <a:p>
            <a:endParaRPr lang="en-US" altLang="zh-CN" sz="2400" dirty="0" smtClean="0">
              <a:solidFill>
                <a:srgbClr val="C00000"/>
              </a:solidFill>
            </a:endParaRPr>
          </a:p>
          <a:p>
            <a:endParaRPr lang="en-US" altLang="zh-CN" sz="2400" dirty="0">
              <a:solidFill>
                <a:srgbClr val="C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 smtClean="0">
                <a:solidFill>
                  <a:schemeClr val="tx1"/>
                </a:solidFill>
              </a:rPr>
              <a:t>Majority of new edges close triangles</a:t>
            </a:r>
          </a:p>
          <a:p>
            <a:endParaRPr lang="en-US" altLang="zh-CN" sz="2400" dirty="0" smtClean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6" y="5035909"/>
            <a:ext cx="5616623" cy="24049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4" t="3999" r="17894" b="8600"/>
          <a:stretch/>
        </p:blipFill>
        <p:spPr>
          <a:xfrm>
            <a:off x="12168366" y="8007132"/>
            <a:ext cx="3881490" cy="2813268"/>
          </a:xfrm>
          <a:prstGeom prst="rect">
            <a:avLst/>
          </a:prstGeom>
        </p:spPr>
      </p:pic>
      <p:sp>
        <p:nvSpPr>
          <p:cNvPr id="14" name="圆角矩形 21"/>
          <p:cNvSpPr/>
          <p:nvPr/>
        </p:nvSpPr>
        <p:spPr>
          <a:xfrm>
            <a:off x="17632662" y="4128919"/>
            <a:ext cx="7272807" cy="7910681"/>
          </a:xfrm>
          <a:prstGeom prst="roundRect">
            <a:avLst>
              <a:gd name="adj" fmla="val 8846"/>
            </a:avLst>
          </a:prstGeom>
          <a:noFill/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t" anchorCtr="0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tx1"/>
                </a:solidFill>
              </a:rPr>
              <a:t>Types of directed Triangles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endParaRPr lang="en-US" altLang="zh-CN" sz="2800" b="1" dirty="0" smtClean="0">
              <a:solidFill>
                <a:srgbClr val="C00000"/>
              </a:solidFill>
            </a:endParaRPr>
          </a:p>
          <a:p>
            <a:endParaRPr lang="en-US" altLang="zh-CN" sz="2800" b="1" dirty="0" smtClean="0">
              <a:solidFill>
                <a:srgbClr val="C00000"/>
              </a:solidFill>
            </a:endParaRPr>
          </a:p>
          <a:p>
            <a:endParaRPr lang="en-US" altLang="zh-CN" sz="2800" b="1" dirty="0">
              <a:solidFill>
                <a:srgbClr val="C00000"/>
              </a:solidFill>
            </a:endParaRPr>
          </a:p>
          <a:p>
            <a:endParaRPr lang="en-US" altLang="zh-CN" sz="2800" b="1" dirty="0" smtClean="0">
              <a:solidFill>
                <a:srgbClr val="C00000"/>
              </a:solidFill>
            </a:endParaRPr>
          </a:p>
          <a:p>
            <a:endParaRPr lang="en-US" altLang="zh-CN" sz="2800" b="1" dirty="0" smtClean="0">
              <a:solidFill>
                <a:srgbClr val="C00000"/>
              </a:solidFill>
            </a:endParaRPr>
          </a:p>
          <a:p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tx1"/>
                </a:solidFill>
              </a:rPr>
              <a:t>Triangle Closing</a:t>
            </a:r>
          </a:p>
          <a:p>
            <a:endParaRPr lang="en-US" altLang="zh-CN" sz="2400" b="1" dirty="0">
              <a:solidFill>
                <a:srgbClr val="C00000"/>
              </a:solidFill>
            </a:endParaRPr>
          </a:p>
          <a:p>
            <a:endParaRPr lang="en-US" altLang="zh-CN" sz="2400" b="1" dirty="0" smtClean="0">
              <a:solidFill>
                <a:srgbClr val="C00000"/>
              </a:solidFill>
            </a:endParaRPr>
          </a:p>
          <a:p>
            <a:endParaRPr lang="en-US" altLang="zh-CN" sz="2400" b="1" dirty="0">
              <a:solidFill>
                <a:srgbClr val="C00000"/>
              </a:solidFill>
            </a:endParaRPr>
          </a:p>
          <a:p>
            <a:endParaRPr lang="en-US" altLang="zh-CN" sz="2400" b="1" dirty="0" smtClean="0">
              <a:solidFill>
                <a:srgbClr val="C00000"/>
              </a:solidFill>
            </a:endParaRPr>
          </a:p>
          <a:p>
            <a:endParaRPr lang="en-US" altLang="zh-CN" sz="2400" b="1" dirty="0">
              <a:solidFill>
                <a:srgbClr val="C00000"/>
              </a:solidFill>
            </a:endParaRPr>
          </a:p>
          <a:p>
            <a:endParaRPr lang="en-US" altLang="zh-CN" sz="2400" b="1" dirty="0" smtClean="0">
              <a:solidFill>
                <a:srgbClr val="C00000"/>
              </a:solidFill>
            </a:endParaRPr>
          </a:p>
          <a:p>
            <a:endParaRPr lang="en-US" altLang="zh-CN" sz="2400" b="1" dirty="0">
              <a:solidFill>
                <a:srgbClr val="C00000"/>
              </a:solidFill>
            </a:endParaRPr>
          </a:p>
          <a:p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 smtClean="0">
                <a:solidFill>
                  <a:schemeClr val="tx1"/>
                </a:solidFill>
              </a:rPr>
              <a:t>Type 1 and 2 most popular</a:t>
            </a:r>
          </a:p>
          <a:p>
            <a:pPr marL="342900" indent="-342900">
              <a:buFontTx/>
              <a:buChar char="-"/>
            </a:pPr>
            <a:r>
              <a:rPr lang="en-US" altLang="zh-CN" sz="2400" dirty="0" smtClean="0">
                <a:solidFill>
                  <a:schemeClr val="tx1"/>
                </a:solidFill>
              </a:rPr>
              <a:t>Combinations ‘1+2’ and ‘1+3’ most popular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15" name="圆角矩形 9"/>
          <p:cNvSpPr/>
          <p:nvPr/>
        </p:nvSpPr>
        <p:spPr>
          <a:xfrm>
            <a:off x="1187662" y="12725400"/>
            <a:ext cx="13133527" cy="15692639"/>
          </a:xfrm>
          <a:prstGeom prst="roundRect">
            <a:avLst>
              <a:gd name="adj" fmla="val 5041"/>
            </a:avLst>
          </a:prstGeom>
          <a:solidFill>
            <a:schemeClr val="bg1"/>
          </a:solidFill>
          <a:ln w="41275">
            <a:solidFill>
              <a:srgbClr val="991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t" anchorCtr="0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</a:rPr>
              <a:t>Snapshot Analysis</a:t>
            </a: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tx1"/>
                </a:solidFill>
              </a:rPr>
              <a:t>Node &amp; Edge Growth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 smtClean="0">
                <a:solidFill>
                  <a:schemeClr val="tx1"/>
                </a:solidFill>
              </a:rPr>
              <a:t>Exponential growth for nodes and edges</a:t>
            </a:r>
          </a:p>
          <a:p>
            <a:pPr marL="342900" indent="-342900">
              <a:buFontTx/>
              <a:buChar char="-"/>
            </a:pPr>
            <a:r>
              <a:rPr lang="en-US" altLang="zh-CN" sz="2400" dirty="0" smtClean="0">
                <a:solidFill>
                  <a:schemeClr val="tx1"/>
                </a:solidFill>
              </a:rPr>
              <a:t>Roughly linear node/edge ratio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tx1"/>
                </a:solidFill>
              </a:rPr>
              <a:t>Connected Component Sizes &amp; Graph Diameter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 smtClean="0">
                <a:solidFill>
                  <a:schemeClr val="tx1"/>
                </a:solidFill>
              </a:rPr>
              <a:t>Removing redirections significantly reduces SCC size</a:t>
            </a:r>
          </a:p>
          <a:p>
            <a:pPr marL="342900" indent="-342900">
              <a:buFontTx/>
              <a:buChar char="-"/>
            </a:pPr>
            <a:r>
              <a:rPr lang="en-US" altLang="zh-CN" sz="2400" dirty="0" smtClean="0">
                <a:solidFill>
                  <a:schemeClr val="tx1"/>
                </a:solidFill>
              </a:rPr>
              <a:t>Removing redirections lower diameter by approx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r>
              <a:rPr lang="en-US" altLang="zh-CN" sz="2400" dirty="0" smtClean="0">
                <a:solidFill>
                  <a:schemeClr val="tx1"/>
                </a:solidFill>
              </a:rPr>
              <a:t> 1</a:t>
            </a: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tx1"/>
                </a:solidFill>
              </a:rPr>
              <a:t>Degree Distribution &amp; Power Law Exponent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 smtClean="0">
                <a:solidFill>
                  <a:schemeClr val="tx1"/>
                </a:solidFill>
              </a:rPr>
              <a:t>Power law degree distribution</a:t>
            </a:r>
          </a:p>
          <a:p>
            <a:pPr marL="342900" indent="-342900">
              <a:buFontTx/>
              <a:buChar char="-"/>
            </a:pPr>
            <a:r>
              <a:rPr lang="en-US" altLang="zh-CN" sz="2400" dirty="0" smtClean="0">
                <a:solidFill>
                  <a:schemeClr val="tx1"/>
                </a:solidFill>
              </a:rPr>
              <a:t>Exponent </a:t>
            </a:r>
            <a:r>
              <a:rPr lang="el-GR" altLang="zh-CN" sz="2400" dirty="0" smtClean="0">
                <a:solidFill>
                  <a:schemeClr val="tx1"/>
                </a:solidFill>
              </a:rPr>
              <a:t>α</a:t>
            </a:r>
            <a:r>
              <a:rPr lang="en-US" altLang="zh-CN" sz="2400" dirty="0" smtClean="0">
                <a:solidFill>
                  <a:schemeClr val="tx1"/>
                </a:solidFill>
              </a:rPr>
              <a:t> converges to approx. 2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4522396"/>
            <a:ext cx="4524374" cy="27527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24" y="24150839"/>
            <a:ext cx="4056019" cy="31959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68" y="14569540"/>
            <a:ext cx="3648075" cy="2895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362" y="14605826"/>
            <a:ext cx="3590924" cy="28860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561" y="14605826"/>
            <a:ext cx="3581400" cy="28860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650" y="19045439"/>
            <a:ext cx="5683150" cy="3352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096" y="19045439"/>
            <a:ext cx="5313329" cy="3352800"/>
          </a:xfrm>
          <a:prstGeom prst="rect">
            <a:avLst/>
          </a:prstGeom>
        </p:spPr>
      </p:pic>
      <p:sp>
        <p:nvSpPr>
          <p:cNvPr id="24" name="圆角矩形 21"/>
          <p:cNvSpPr/>
          <p:nvPr/>
        </p:nvSpPr>
        <p:spPr>
          <a:xfrm>
            <a:off x="14998929" y="12725400"/>
            <a:ext cx="9290513" cy="11044439"/>
          </a:xfrm>
          <a:prstGeom prst="roundRect">
            <a:avLst>
              <a:gd name="adj" fmla="val 6548"/>
            </a:avLst>
          </a:prstGeom>
          <a:solidFill>
            <a:schemeClr val="bg1"/>
          </a:solidFill>
          <a:ln w="41275">
            <a:solidFill>
              <a:srgbClr val="991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t" anchorCtr="0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</a:rPr>
              <a:t>Model Proposal</a:t>
            </a:r>
          </a:p>
          <a:p>
            <a:endParaRPr lang="en-US" altLang="zh-CN" sz="2400" b="1" dirty="0" smtClean="0">
              <a:solidFill>
                <a:srgbClr val="C00000"/>
              </a:solidFill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Edge Destination Prediction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tx1"/>
                </a:solidFill>
              </a:rPr>
              <a:t>Preferential Attachment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rgbClr val="C00000"/>
              </a:solidFill>
            </a:endParaRPr>
          </a:p>
          <a:p>
            <a:endParaRPr lang="en-US" altLang="zh-CN" sz="2400" dirty="0">
              <a:solidFill>
                <a:srgbClr val="C00000"/>
              </a:solidFill>
            </a:endParaRPr>
          </a:p>
          <a:p>
            <a:endParaRPr lang="en-US" altLang="zh-CN" sz="2400" dirty="0" smtClean="0">
              <a:solidFill>
                <a:srgbClr val="C00000"/>
              </a:solidFill>
            </a:endParaRPr>
          </a:p>
          <a:p>
            <a:endParaRPr lang="en-US" altLang="zh-CN" sz="2400" dirty="0">
              <a:solidFill>
                <a:srgbClr val="C00000"/>
              </a:solidFill>
            </a:endParaRPr>
          </a:p>
          <a:p>
            <a:endParaRPr lang="en-US" altLang="zh-CN" sz="2400" dirty="0" smtClean="0">
              <a:solidFill>
                <a:srgbClr val="C00000"/>
              </a:solidFill>
            </a:endParaRPr>
          </a:p>
          <a:p>
            <a:endParaRPr lang="en-US" altLang="zh-CN" sz="2400" dirty="0" smtClean="0">
              <a:solidFill>
                <a:srgbClr val="C00000"/>
              </a:solidFill>
            </a:endParaRPr>
          </a:p>
          <a:p>
            <a:endParaRPr lang="en-US" altLang="zh-CN" sz="2400" dirty="0">
              <a:solidFill>
                <a:srgbClr val="C00000"/>
              </a:solidFill>
            </a:endParaRPr>
          </a:p>
          <a:p>
            <a:endParaRPr lang="en-US" altLang="zh-CN" sz="2400" dirty="0" smtClean="0">
              <a:solidFill>
                <a:srgbClr val="C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 smtClean="0">
                <a:solidFill>
                  <a:schemeClr val="tx1"/>
                </a:solidFill>
              </a:rPr>
              <a:t>Roughly linear attachment by degree &amp; in-degree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tx1"/>
                </a:solidFill>
              </a:rPr>
              <a:t>Preferential Attachment by PageRank</a:t>
            </a: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altLang="zh-CN" sz="2400" dirty="0" smtClean="0">
                <a:solidFill>
                  <a:schemeClr val="tx1"/>
                </a:solidFill>
              </a:rPr>
              <a:t>PA-PageRank generation model creates scale-free network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0" y="19437802"/>
            <a:ext cx="4019172" cy="280803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798" y="14625839"/>
            <a:ext cx="3759131" cy="275222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558" y="14702039"/>
            <a:ext cx="3756071" cy="275222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882" y="19403618"/>
            <a:ext cx="3737065" cy="2794947"/>
          </a:xfrm>
          <a:prstGeom prst="rect">
            <a:avLst/>
          </a:prstGeom>
        </p:spPr>
      </p:pic>
      <p:sp>
        <p:nvSpPr>
          <p:cNvPr id="29" name="圆角矩形 21"/>
          <p:cNvSpPr/>
          <p:nvPr/>
        </p:nvSpPr>
        <p:spPr>
          <a:xfrm>
            <a:off x="14998928" y="24379439"/>
            <a:ext cx="9290513" cy="4022835"/>
          </a:xfrm>
          <a:prstGeom prst="roundRect">
            <a:avLst>
              <a:gd name="adj" fmla="val 16856"/>
            </a:avLst>
          </a:prstGeom>
          <a:solidFill>
            <a:schemeClr val="bg1"/>
          </a:solidFill>
          <a:ln w="41275">
            <a:solidFill>
              <a:srgbClr val="991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t" anchorCtr="0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</a:rPr>
              <a:t>Conclusion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Static and dynamic analysis of Wikipedia network.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Snapshot analysis indicates Wikipedia is a scale-free network similar to social networks.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Dynamic analysis confirms previous triangle closing observations. Types </a:t>
            </a:r>
            <a:r>
              <a:rPr lang="en-US" altLang="zh-CN" sz="2400" dirty="0" smtClean="0">
                <a:solidFill>
                  <a:schemeClr val="tx1"/>
                </a:solidFill>
              </a:rPr>
              <a:t>of </a:t>
            </a:r>
            <a:r>
              <a:rPr lang="en-US" altLang="zh-CN" sz="2400" dirty="0" smtClean="0">
                <a:solidFill>
                  <a:schemeClr val="tx1"/>
                </a:solidFill>
              </a:rPr>
              <a:t>closed </a:t>
            </a:r>
            <a:r>
              <a:rPr lang="en-US" altLang="zh-CN" sz="2400" dirty="0" smtClean="0">
                <a:solidFill>
                  <a:schemeClr val="tx1"/>
                </a:solidFill>
              </a:rPr>
              <a:t>d</a:t>
            </a:r>
            <a:r>
              <a:rPr lang="en-US" altLang="zh-CN" sz="2400" dirty="0" smtClean="0">
                <a:solidFill>
                  <a:schemeClr val="tx1"/>
                </a:solidFill>
              </a:rPr>
              <a:t>irected triangles studied with intuitive findings.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Preferential attachment by degree confirmed on Wikipedia.  Preferential attachment by PageRank proposed and confirmed.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PA-PageRank generation model proposed and implemented.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rgbClr val="C00000"/>
              </a:solidFill>
            </a:endParaRPr>
          </a:p>
          <a:p>
            <a:endParaRPr lang="en-US" altLang="zh-CN" sz="2400" dirty="0">
              <a:solidFill>
                <a:srgbClr val="C00000"/>
              </a:solidFill>
            </a:endParaRPr>
          </a:p>
          <a:p>
            <a:endParaRPr lang="en-US" altLang="zh-CN" sz="2400" dirty="0" smtClean="0">
              <a:solidFill>
                <a:srgbClr val="C00000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rgbClr val="C0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18" y="24150839"/>
            <a:ext cx="4257675" cy="3171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2" t="11279" r="7159" b="10943"/>
          <a:stretch/>
        </p:blipFill>
        <p:spPr>
          <a:xfrm>
            <a:off x="18669000" y="8151167"/>
            <a:ext cx="4223931" cy="26877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3688" y="5198840"/>
            <a:ext cx="3168353" cy="2649343"/>
          </a:xfrm>
          <a:prstGeom prst="rect">
            <a:avLst/>
          </a:prstGeom>
        </p:spPr>
      </p:pic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423214"/>
              </p:ext>
            </p:extLst>
          </p:nvPr>
        </p:nvGraphicFramePr>
        <p:xfrm>
          <a:off x="18916650" y="21585237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19" imgW="914400" imgH="198720" progId="Equation.DSMT4">
                  <p:embed/>
                </p:oleObj>
              </mc:Choice>
              <mc:Fallback>
                <p:oleObj name="Equation" r:id="rId1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916650" y="21585237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329871"/>
              </p:ext>
            </p:extLst>
          </p:nvPr>
        </p:nvGraphicFramePr>
        <p:xfrm>
          <a:off x="15631798" y="17419668"/>
          <a:ext cx="1475138" cy="452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21" imgW="787320" imgH="241200" progId="Equation.DSMT4">
                  <p:embed/>
                </p:oleObj>
              </mc:Choice>
              <mc:Fallback>
                <p:oleObj name="Equation" r:id="rId21" imgW="787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631798" y="17419668"/>
                        <a:ext cx="1475138" cy="4520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252594"/>
              </p:ext>
            </p:extLst>
          </p:nvPr>
        </p:nvGraphicFramePr>
        <p:xfrm>
          <a:off x="15634291" y="17754600"/>
          <a:ext cx="1586909" cy="43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23" imgW="876240" imgH="241200" progId="Equation.DSMT4">
                  <p:embed/>
                </p:oleObj>
              </mc:Choice>
              <mc:Fallback>
                <p:oleObj name="Equation" r:id="rId23" imgW="876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634291" y="17754600"/>
                        <a:ext cx="1586909" cy="43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329909"/>
              </p:ext>
            </p:extLst>
          </p:nvPr>
        </p:nvGraphicFramePr>
        <p:xfrm>
          <a:off x="15631798" y="22479000"/>
          <a:ext cx="1787233" cy="458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25" imgW="939600" imgH="241200" progId="Equation.DSMT4">
                  <p:embed/>
                </p:oleObj>
              </mc:Choice>
              <mc:Fallback>
                <p:oleObj name="Equation" r:id="rId25" imgW="939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631798" y="22479000"/>
                        <a:ext cx="1787233" cy="458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405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216</Words>
  <Application>Microsoft Office PowerPoint</Application>
  <PresentationFormat>Custom</PresentationFormat>
  <Paragraphs>134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MathType 6.0 Equation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Haozhun</dc:creator>
  <cp:lastModifiedBy>Haozhun</cp:lastModifiedBy>
  <cp:revision>12</cp:revision>
  <dcterms:created xsi:type="dcterms:W3CDTF">2013-12-11T23:56:23Z</dcterms:created>
  <dcterms:modified xsi:type="dcterms:W3CDTF">2013-12-12T00:42:50Z</dcterms:modified>
</cp:coreProperties>
</file>