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503" r:id="rId3"/>
    <p:sldId id="499" r:id="rId4"/>
    <p:sldId id="502" r:id="rId5"/>
    <p:sldId id="505" r:id="rId6"/>
    <p:sldId id="507" r:id="rId7"/>
    <p:sldId id="506" r:id="rId8"/>
    <p:sldId id="508" r:id="rId9"/>
    <p:sldId id="509" r:id="rId10"/>
    <p:sldId id="510" r:id="rId11"/>
    <p:sldId id="511" r:id="rId12"/>
    <p:sldId id="512" r:id="rId13"/>
    <p:sldId id="513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3" r:id="rId22"/>
    <p:sldId id="522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8E5"/>
    <a:srgbClr val="A9D18E"/>
    <a:srgbClr val="B2D2DE"/>
    <a:srgbClr val="E2EFDA"/>
    <a:srgbClr val="23E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47B27-1306-4FDB-B304-D869B0911DD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49BDD-8E68-4F4E-AA23-D03EDB09B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59FAE-2A00-4DF6-9EF6-EFABEA24A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CF7109-3B79-402E-B195-51FC9B0D2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37612-B18C-46D3-AB30-B862BCA7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F60EC-B67D-4AFE-A0F4-B058AA71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41C27-A24C-42E9-8AEF-B838C24B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D6D2E-DB62-437F-8BFF-01E01E8C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32D92A-E049-4608-8BE4-CF060626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337FF-B134-4F93-B522-446C0ACF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B949A-A776-42FE-ADD3-847B9777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D115B-C89F-46E7-A28B-45DE4DA0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0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A1D4AB-2A46-4D63-9E85-67896DFBD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313D38-2CC5-448B-A580-8D33E6359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1DE55-022E-4C91-98BA-D35F8FBB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38D61-B06F-4767-9A7B-8F20BE3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D101A-8677-422A-8F46-A208B232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9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56B31-79BB-4198-9CE4-7C427F14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2564C-8CE4-4DBC-B563-F37E5842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A8241-EE5B-4BBE-A2BA-66A1B927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7F378-F987-4D7F-A29B-7AEBA2C7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C9CF9-3E76-43E3-BB1C-584AF381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8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9D926-7DEB-46FB-AE0B-3D2D8E9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6724D-85FC-4E4D-8149-9FBDFFAF9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5831F-76D2-4EB6-B1F4-7C6FB465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609D7-88DF-44A4-A286-02360498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418A4-4214-4E60-B8EA-184C0AFB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1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D7FEB-844F-4401-9BC5-B5127A17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2508B-D029-4763-805B-B49FC65B9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ABD3C-7BB6-4BD1-93A2-7856F0D42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5B7FF-6427-47AF-84AC-D85B533D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92064-0D92-4E7F-98F9-BF723A99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17C07E-A70D-4BEC-AD9F-7003A800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49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E156A-550C-49E3-8F27-6C935000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67D422-45E2-43A4-8044-AE8938114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87A28-7E90-489C-A38C-C4394EEE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D9194D-FA15-454C-A8F2-05131BDE6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AC0249-F941-4393-88E3-9191557A1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515B62-9F0D-46E5-ABDB-02BDAF5F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68A6EC-08E0-457D-8378-D4AAF858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724769-24EC-4BDB-8D73-33F32AC3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0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C5F77-38F9-4F3E-A44E-854F53DA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E5564-9565-4254-AE70-EBA6755C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944370-E228-490E-82C7-A74FC59C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40AA6B-D1E9-4311-8BDE-EB7B7C69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5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3D565-1C80-4370-8D65-E429B4EA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E04600-99B2-4F4A-9318-AD859FA6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3E82BA-23A6-4013-BA48-4F6A197C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87DB3-95DC-42B0-9238-4FDA20A3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5450C-9ACE-48C1-927F-89CFF89A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41F86-C7AB-4AEC-9260-7B47BAD10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43B70-CE61-4A68-A06E-E45C2439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CFA20-C53B-425B-BC69-F45DC076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3FE33-8DFC-4568-8976-8451E5DF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5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8E309-9750-4311-BC14-0AC8A2A6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87AB87-F5A6-4B1E-8318-8DFAD3466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E5942-E4A9-41C5-9F25-61C9CE45F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19897-4F20-49A2-94DD-36884D5F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E28-371B-4735-A04A-A5C72554239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E40B0-CE08-44AA-8A82-D5B166B4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75D3CB-7066-474C-B848-7274FEB3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6622C1-3F01-43E0-8F0F-CF6F9B10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251A9-D31D-48C1-B158-8AABF79E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CF484-CC4D-4CDE-B0AC-7502D7C0B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1E28-371B-4735-A04A-A5C72554239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5D44D-8A0A-48C7-B4CA-D0D9B1271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AFC99-ECCF-4570-A999-AA4BB855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A1C9-0FA8-45CC-89CA-1472F4904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6">
                <a:lumMod val="20000"/>
                <a:lumOff val="80000"/>
              </a:schemeClr>
            </a:gs>
            <a:gs pos="66000">
              <a:schemeClr val="accent1">
                <a:lumMod val="45000"/>
                <a:lumOff val="55000"/>
                <a:alpha val="5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5CFE69-4291-40A9-A068-95B71CC7B0EB}"/>
              </a:ext>
            </a:extLst>
          </p:cNvPr>
          <p:cNvCxnSpPr>
            <a:cxnSpLocks/>
          </p:cNvCxnSpPr>
          <p:nvPr/>
        </p:nvCxnSpPr>
        <p:spPr>
          <a:xfrm>
            <a:off x="677140" y="2105891"/>
            <a:ext cx="10825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BC4DBEA-CB1C-44C5-8DAE-020624A8B288}"/>
              </a:ext>
            </a:extLst>
          </p:cNvPr>
          <p:cNvCxnSpPr>
            <a:cxnSpLocks/>
          </p:cNvCxnSpPr>
          <p:nvPr/>
        </p:nvCxnSpPr>
        <p:spPr>
          <a:xfrm>
            <a:off x="660400" y="3429000"/>
            <a:ext cx="1085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ABDB82-15D0-4AE5-A206-1EAF60F4742F}"/>
              </a:ext>
            </a:extLst>
          </p:cNvPr>
          <p:cNvSpPr txBox="1"/>
          <p:nvPr/>
        </p:nvSpPr>
        <p:spPr>
          <a:xfrm>
            <a:off x="1123256" y="2505836"/>
            <a:ext cx="10083224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cs typeface="+mn-ea"/>
                <a:sym typeface="+mn-lt"/>
              </a:rPr>
              <a:t>How to measure if e-commerce operation is healthy?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AE9D87F6-A8DB-43B6-94A9-CC2CFD1FAD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0400" y="4959612"/>
            <a:ext cx="10083224" cy="838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1800" b="1" dirty="0">
                <a:cs typeface="+mn-ea"/>
                <a:sym typeface="+mn-lt"/>
              </a:rPr>
              <a:t>Author: Qiqi Luo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en-US" sz="1800" b="1" dirty="0">
                <a:cs typeface="+mn-ea"/>
                <a:sym typeface="+mn-lt"/>
              </a:rPr>
              <a:t>Date: 2020/8/25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99D82-CD18-4F1D-8DC9-BB7768D31189}"/>
              </a:ext>
            </a:extLst>
          </p:cNvPr>
          <p:cNvSpPr txBox="1"/>
          <p:nvPr/>
        </p:nvSpPr>
        <p:spPr>
          <a:xfrm>
            <a:off x="660400" y="3619710"/>
            <a:ext cx="609600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en-US" sz="1600" b="1" dirty="0">
                <a:cs typeface="+mn-ea"/>
                <a:sym typeface="+mn-lt"/>
              </a:rPr>
              <a:t>Website</a:t>
            </a:r>
            <a:r>
              <a:rPr lang="en-US" altLang="en-US" b="1" dirty="0">
                <a:cs typeface="+mn-ea"/>
                <a:sym typeface="+mn-lt"/>
              </a:rPr>
              <a:t>: https://github.com/qiqi-luo/Order-Report.git</a:t>
            </a:r>
            <a:endParaRPr lang="en-US" altLang="en-US" sz="1800" u="sng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31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</a:t>
            </a:r>
            <a:r>
              <a:rPr lang="en-US" altLang="zh-CN" sz="2000" b="1" dirty="0"/>
              <a:t>Consumption level and frequency of different groups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C90031-A0AA-4DD0-8005-7453E6E0208B}"/>
              </a:ext>
            </a:extLst>
          </p:cNvPr>
          <p:cNvSpPr/>
          <p:nvPr/>
        </p:nvSpPr>
        <p:spPr>
          <a:xfrm>
            <a:off x="1038686" y="2148424"/>
            <a:ext cx="5175683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High value user contribute less revenue in Apr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C03ECF0-E37D-4FBF-9247-006E57F0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41000"/>
              </p:ext>
            </p:extLst>
          </p:nvPr>
        </p:nvGraphicFramePr>
        <p:xfrm>
          <a:off x="1380475" y="2660508"/>
          <a:ext cx="4492104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69002">
                  <a:extLst>
                    <a:ext uri="{9D8B030D-6E8A-4147-A177-3AD203B41FA5}">
                      <a16:colId xmlns:a16="http://schemas.microsoft.com/office/drawing/2014/main" val="985246089"/>
                    </a:ext>
                  </a:extLst>
                </a:gridCol>
                <a:gridCol w="1411551">
                  <a:extLst>
                    <a:ext uri="{9D8B030D-6E8A-4147-A177-3AD203B41FA5}">
                      <a16:colId xmlns:a16="http://schemas.microsoft.com/office/drawing/2014/main" val="3844731795"/>
                    </a:ext>
                  </a:extLst>
                </a:gridCol>
                <a:gridCol w="1411551">
                  <a:extLst>
                    <a:ext uri="{9D8B030D-6E8A-4147-A177-3AD203B41FA5}">
                      <a16:colId xmlns:a16="http://schemas.microsoft.com/office/drawing/2014/main" val="232241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1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Users: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4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amount: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6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orders: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price: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Revenue: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7.99M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7.40M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98776"/>
                  </a:ext>
                </a:extLst>
              </a:tr>
            </a:tbl>
          </a:graphicData>
        </a:graphic>
      </p:graphicFrame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DA098752-B1BF-4EC8-901C-C56D5173EE6F}"/>
              </a:ext>
            </a:extLst>
          </p:cNvPr>
          <p:cNvSpPr/>
          <p:nvPr/>
        </p:nvSpPr>
        <p:spPr>
          <a:xfrm>
            <a:off x="6427433" y="2179912"/>
            <a:ext cx="4651899" cy="24058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High value users are users who spent over 2k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      (user 11211 excluded) 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High value users spent 30 more in Apr and made 0.13 less orders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The price in Apr is 35 more than in Mar 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96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</a:t>
            </a:r>
            <a:r>
              <a:rPr lang="en-US" altLang="zh-CN" sz="2000" b="1" dirty="0"/>
              <a:t>Consumption level and frequency of different groups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C90031-A0AA-4DD0-8005-7453E6E0208B}"/>
              </a:ext>
            </a:extLst>
          </p:cNvPr>
          <p:cNvSpPr/>
          <p:nvPr/>
        </p:nvSpPr>
        <p:spPr>
          <a:xfrm>
            <a:off x="941033" y="1917670"/>
            <a:ext cx="5154967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Normal value user contribute less revenue in Apr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C03ECF0-E37D-4FBF-9247-006E57F0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66382"/>
              </p:ext>
            </p:extLst>
          </p:nvPr>
        </p:nvGraphicFramePr>
        <p:xfrm>
          <a:off x="1272464" y="2418058"/>
          <a:ext cx="4492104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69002">
                  <a:extLst>
                    <a:ext uri="{9D8B030D-6E8A-4147-A177-3AD203B41FA5}">
                      <a16:colId xmlns:a16="http://schemas.microsoft.com/office/drawing/2014/main" val="985246089"/>
                    </a:ext>
                  </a:extLst>
                </a:gridCol>
                <a:gridCol w="1411551">
                  <a:extLst>
                    <a:ext uri="{9D8B030D-6E8A-4147-A177-3AD203B41FA5}">
                      <a16:colId xmlns:a16="http://schemas.microsoft.com/office/drawing/2014/main" val="3844731795"/>
                    </a:ext>
                  </a:extLst>
                </a:gridCol>
                <a:gridCol w="1411551">
                  <a:extLst>
                    <a:ext uri="{9D8B030D-6E8A-4147-A177-3AD203B41FA5}">
                      <a16:colId xmlns:a16="http://schemas.microsoft.com/office/drawing/2014/main" val="232241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1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Users: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50877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41653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4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amount: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6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orders: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price: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Revenue: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36.87M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30.98M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1341"/>
                  </a:ext>
                </a:extLst>
              </a:tr>
            </a:tbl>
          </a:graphicData>
        </a:graphic>
      </p:graphicFrame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DA098752-B1BF-4EC8-901C-C56D5173EE6F}"/>
              </a:ext>
            </a:extLst>
          </p:cNvPr>
          <p:cNvSpPr/>
          <p:nvPr/>
        </p:nvSpPr>
        <p:spPr>
          <a:xfrm>
            <a:off x="6312023" y="1935519"/>
            <a:ext cx="4725881" cy="272542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Normal value users are users who spent less than 2k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      (user 11211 excluded) 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Near 10k normal value users churned in Apr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Normal value users spent 10 more in Apr and made 0.1 less orders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The price in Apr is 57 more than in Mar 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20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05327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</a:t>
            </a:r>
            <a:r>
              <a:rPr lang="en-US" altLang="zh-CN" sz="2000" b="1" dirty="0"/>
              <a:t>Increase price or not?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9A7F969-9899-46A9-8983-377CA9E16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82159"/>
              </p:ext>
            </p:extLst>
          </p:nvPr>
        </p:nvGraphicFramePr>
        <p:xfrm>
          <a:off x="1047564" y="2614154"/>
          <a:ext cx="4048220" cy="2595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22774">
                  <a:extLst>
                    <a:ext uri="{9D8B030D-6E8A-4147-A177-3AD203B41FA5}">
                      <a16:colId xmlns:a16="http://schemas.microsoft.com/office/drawing/2014/main" val="985246089"/>
                    </a:ext>
                  </a:extLst>
                </a:gridCol>
                <a:gridCol w="1367161">
                  <a:extLst>
                    <a:ext uri="{9D8B030D-6E8A-4147-A177-3AD203B41FA5}">
                      <a16:colId xmlns:a16="http://schemas.microsoft.com/office/drawing/2014/main" val="3844731795"/>
                    </a:ext>
                  </a:extLst>
                </a:gridCol>
                <a:gridCol w="1358285">
                  <a:extLst>
                    <a:ext uri="{9D8B030D-6E8A-4147-A177-3AD203B41FA5}">
                      <a16:colId xmlns:a16="http://schemas.microsoft.com/office/drawing/2014/main" val="232241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1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1.44M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1.08M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4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High: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7.99M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7.40M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6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36.87M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30.98M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Subtotal: 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46.29M </a:t>
                      </a:r>
                      <a:endParaRPr lang="zh-CN" altLang="en-US" sz="18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39.47M</a:t>
                      </a:r>
                      <a:endParaRPr lang="zh-CN" altLang="en-US" sz="18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Plus 11211: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107.16M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120.16M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Total: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153.45M</a:t>
                      </a:r>
                      <a:endParaRPr lang="zh-CN" altLang="en-US" sz="18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159.63M</a:t>
                      </a:r>
                      <a:endParaRPr lang="zh-CN" altLang="en-US" sz="18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09270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526C35-FE09-44D6-8B63-164C33F03EB7}"/>
              </a:ext>
            </a:extLst>
          </p:cNvPr>
          <p:cNvSpPr/>
          <p:nvPr/>
        </p:nvSpPr>
        <p:spPr>
          <a:xfrm>
            <a:off x="984265" y="2027333"/>
            <a:ext cx="4219854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11211 reversed Apr’s revenue</a:t>
            </a:r>
            <a:endParaRPr lang="zh-CN" altLang="en-US" dirty="0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1A14D37A-4C3F-410F-B969-883B994E8545}"/>
              </a:ext>
            </a:extLst>
          </p:cNvPr>
          <p:cNvSpPr>
            <a:spLocks/>
          </p:cNvSpPr>
          <p:nvPr/>
        </p:nvSpPr>
        <p:spPr bwMode="blackWhite">
          <a:xfrm rot="1046501">
            <a:off x="5957097" y="783039"/>
            <a:ext cx="4997450" cy="1728787"/>
          </a:xfrm>
          <a:custGeom>
            <a:avLst/>
            <a:gdLst>
              <a:gd name="T0" fmla="*/ 0 w 2042"/>
              <a:gd name="T1" fmla="*/ 2147483647 h 789"/>
              <a:gd name="T2" fmla="*/ 2147483647 w 2042"/>
              <a:gd name="T3" fmla="*/ 2147483647 h 789"/>
              <a:gd name="T4" fmla="*/ 2147483647 w 2042"/>
              <a:gd name="T5" fmla="*/ 0 h 789"/>
              <a:gd name="T6" fmla="*/ 2147483647 w 2042"/>
              <a:gd name="T7" fmla="*/ 2147483647 h 789"/>
              <a:gd name="T8" fmla="*/ 2147483647 w 2042"/>
              <a:gd name="T9" fmla="*/ 2147483647 h 789"/>
              <a:gd name="T10" fmla="*/ 2147483647 w 2042"/>
              <a:gd name="T11" fmla="*/ 2147483647 h 789"/>
              <a:gd name="T12" fmla="*/ 0 w 2042"/>
              <a:gd name="T13" fmla="*/ 2147483647 h 7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42" h="789">
                <a:moveTo>
                  <a:pt x="0" y="788"/>
                </a:moveTo>
                <a:lnTo>
                  <a:pt x="2041" y="78"/>
                </a:lnTo>
                <a:lnTo>
                  <a:pt x="1996" y="0"/>
                </a:lnTo>
                <a:lnTo>
                  <a:pt x="985" y="178"/>
                </a:lnTo>
                <a:lnTo>
                  <a:pt x="834" y="230"/>
                </a:lnTo>
                <a:lnTo>
                  <a:pt x="8" y="682"/>
                </a:lnTo>
                <a:lnTo>
                  <a:pt x="0" y="788"/>
                </a:lnTo>
              </a:path>
            </a:pathLst>
          </a:custGeom>
          <a:solidFill>
            <a:srgbClr val="A9D18E"/>
          </a:solidFill>
          <a:ln w="9525" cap="rnd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69" name="组合 7168">
            <a:extLst>
              <a:ext uri="{FF2B5EF4-FFF2-40B4-BE49-F238E27FC236}">
                <a16:creationId xmlns:a16="http://schemas.microsoft.com/office/drawing/2014/main" id="{26F79F9F-9471-426C-9543-18960F37C4F8}"/>
              </a:ext>
            </a:extLst>
          </p:cNvPr>
          <p:cNvGrpSpPr/>
          <p:nvPr/>
        </p:nvGrpSpPr>
        <p:grpSpPr>
          <a:xfrm>
            <a:off x="5577021" y="1269093"/>
            <a:ext cx="5762625" cy="4574758"/>
            <a:chOff x="6012028" y="1269093"/>
            <a:chExt cx="5762625" cy="4574758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7E6DF279-93A1-49E4-ACA4-56AD2BB05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0969" y="2438974"/>
              <a:ext cx="1952484" cy="2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700" b="0" dirty="0"/>
                <a:t>Increase</a:t>
              </a:r>
            </a:p>
          </p:txBody>
        </p:sp>
        <p:sp>
          <p:nvSpPr>
            <p:cNvPr id="15" name="Arc 4">
              <a:extLst>
                <a:ext uri="{FF2B5EF4-FFF2-40B4-BE49-F238E27FC236}">
                  <a16:creationId xmlns:a16="http://schemas.microsoft.com/office/drawing/2014/main" id="{965586E7-A94B-49E5-B93C-E401C36A9DB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633203" y="1758160"/>
              <a:ext cx="845212" cy="2080545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96"/>
                    <a:pt x="11980" y="43153"/>
                    <a:pt x="83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96"/>
                    <a:pt x="11980" y="43153"/>
                    <a:pt x="83" y="431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EB386F38-36AD-4E4A-ACB1-8CB14EE49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2028" y="2375826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7" name="AutoShape 6">
              <a:extLst>
                <a:ext uri="{FF2B5EF4-FFF2-40B4-BE49-F238E27FC236}">
                  <a16:creationId xmlns:a16="http://schemas.microsoft.com/office/drawing/2014/main" id="{0FB2DEBC-C666-4F53-90AC-3A91A40D18C5}"/>
                </a:ext>
              </a:extLst>
            </p:cNvPr>
            <p:cNvCxnSpPr>
              <a:cxnSpLocks noChangeShapeType="1"/>
              <a:stCxn id="16" idx="0"/>
              <a:endCxn id="20" idx="4"/>
            </p:cNvCxnSpPr>
            <p:nvPr/>
          </p:nvCxnSpPr>
          <p:spPr bwMode="auto">
            <a:xfrm flipV="1">
              <a:off x="6012028" y="1851212"/>
              <a:ext cx="1043781" cy="5246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7">
              <a:extLst>
                <a:ext uri="{FF2B5EF4-FFF2-40B4-BE49-F238E27FC236}">
                  <a16:creationId xmlns:a16="http://schemas.microsoft.com/office/drawing/2014/main" id="{0C7CC805-E68C-49E7-9BE8-739F78B573F2}"/>
                </a:ext>
              </a:extLst>
            </p:cNvPr>
            <p:cNvCxnSpPr>
              <a:cxnSpLocks noChangeShapeType="1"/>
              <a:stCxn id="16" idx="1"/>
              <a:endCxn id="20" idx="4"/>
            </p:cNvCxnSpPr>
            <p:nvPr/>
          </p:nvCxnSpPr>
          <p:spPr bwMode="auto">
            <a:xfrm flipH="1" flipV="1">
              <a:off x="7055809" y="1851212"/>
              <a:ext cx="1043781" cy="5246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8">
              <a:extLst>
                <a:ext uri="{FF2B5EF4-FFF2-40B4-BE49-F238E27FC236}">
                  <a16:creationId xmlns:a16="http://schemas.microsoft.com/office/drawing/2014/main" id="{9BE72814-8FCF-4AC9-8795-3A25B296BF2A}"/>
                </a:ext>
              </a:extLst>
            </p:cNvPr>
            <p:cNvCxnSpPr>
              <a:cxnSpLocks noChangeShapeType="1"/>
              <a:stCxn id="15" idx="2"/>
              <a:endCxn id="20" idx="4"/>
            </p:cNvCxnSpPr>
            <p:nvPr/>
          </p:nvCxnSpPr>
          <p:spPr bwMode="auto">
            <a:xfrm flipV="1">
              <a:off x="7054055" y="1851212"/>
              <a:ext cx="1754" cy="5229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54399732-BDF8-48FF-AD0D-9E10B889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6690" y="1760538"/>
              <a:ext cx="98238" cy="9067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67C9316C-F215-4750-927C-B59FAEAD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4504" y="2438974"/>
              <a:ext cx="1953970" cy="2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700" b="0" dirty="0"/>
                <a:t>Stop increasing</a:t>
              </a:r>
            </a:p>
          </p:txBody>
        </p:sp>
        <p:sp>
          <p:nvSpPr>
            <p:cNvPr id="23" name="Arc 12">
              <a:extLst>
                <a:ext uri="{FF2B5EF4-FFF2-40B4-BE49-F238E27FC236}">
                  <a16:creationId xmlns:a16="http://schemas.microsoft.com/office/drawing/2014/main" id="{1A4F9431-DF85-464F-84FA-5961BD00FC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07472" y="1757368"/>
              <a:ext cx="845212" cy="2082128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96"/>
                    <a:pt x="11980" y="43153"/>
                    <a:pt x="83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96"/>
                    <a:pt x="11980" y="43153"/>
                    <a:pt x="83" y="431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6CFD067F-92DC-4E3A-AB36-C4F522B5B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503" y="2375826"/>
              <a:ext cx="208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" name="AutoShape 14">
              <a:extLst>
                <a:ext uri="{FF2B5EF4-FFF2-40B4-BE49-F238E27FC236}">
                  <a16:creationId xmlns:a16="http://schemas.microsoft.com/office/drawing/2014/main" id="{303A4327-79BA-4FBD-A30B-0641CC5F1EC8}"/>
                </a:ext>
              </a:extLst>
            </p:cNvPr>
            <p:cNvCxnSpPr>
              <a:cxnSpLocks noChangeShapeType="1"/>
              <a:stCxn id="24" idx="0"/>
              <a:endCxn id="28" idx="4"/>
            </p:cNvCxnSpPr>
            <p:nvPr/>
          </p:nvCxnSpPr>
          <p:spPr bwMode="auto">
            <a:xfrm flipV="1">
              <a:off x="9685503" y="1851212"/>
              <a:ext cx="1044575" cy="5246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5">
              <a:extLst>
                <a:ext uri="{FF2B5EF4-FFF2-40B4-BE49-F238E27FC236}">
                  <a16:creationId xmlns:a16="http://schemas.microsoft.com/office/drawing/2014/main" id="{81E28EB9-4C43-44C7-9945-EB8796A66BF9}"/>
                </a:ext>
              </a:extLst>
            </p:cNvPr>
            <p:cNvCxnSpPr>
              <a:cxnSpLocks noChangeShapeType="1"/>
              <a:stCxn id="24" idx="1"/>
              <a:endCxn id="28" idx="4"/>
            </p:cNvCxnSpPr>
            <p:nvPr/>
          </p:nvCxnSpPr>
          <p:spPr bwMode="auto">
            <a:xfrm flipH="1" flipV="1">
              <a:off x="10730078" y="1851212"/>
              <a:ext cx="1044575" cy="5246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6">
              <a:extLst>
                <a:ext uri="{FF2B5EF4-FFF2-40B4-BE49-F238E27FC236}">
                  <a16:creationId xmlns:a16="http://schemas.microsoft.com/office/drawing/2014/main" id="{3BDF0C32-48B0-42F0-98FA-F8348A88464A}"/>
                </a:ext>
              </a:extLst>
            </p:cNvPr>
            <p:cNvCxnSpPr>
              <a:cxnSpLocks noChangeShapeType="1"/>
              <a:stCxn id="23" idx="2"/>
              <a:endCxn id="28" idx="4"/>
            </p:cNvCxnSpPr>
            <p:nvPr/>
          </p:nvCxnSpPr>
          <p:spPr bwMode="auto">
            <a:xfrm flipV="1">
              <a:off x="10728322" y="1851212"/>
              <a:ext cx="1756" cy="5229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889E0075-4DA7-451C-B9DE-4A6153856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0922" y="1760538"/>
              <a:ext cx="98313" cy="9067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B1213BEC-E66D-4704-B1D1-794E0A39EAFC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6769265" y="1562363"/>
              <a:ext cx="4221163" cy="4281488"/>
            </a:xfrm>
            <a:custGeom>
              <a:avLst/>
              <a:gdLst>
                <a:gd name="T0" fmla="*/ 2147483647 w 2405"/>
                <a:gd name="T1" fmla="*/ 0 h 2643"/>
                <a:gd name="T2" fmla="*/ 2147483647 w 2405"/>
                <a:gd name="T3" fmla="*/ 2147483647 h 2643"/>
                <a:gd name="T4" fmla="*/ 2147483647 w 2405"/>
                <a:gd name="T5" fmla="*/ 2147483647 h 2643"/>
                <a:gd name="T6" fmla="*/ 2147483647 w 2405"/>
                <a:gd name="T7" fmla="*/ 2147483647 h 2643"/>
                <a:gd name="T8" fmla="*/ 2147483647 w 2405"/>
                <a:gd name="T9" fmla="*/ 2147483647 h 2643"/>
                <a:gd name="T10" fmla="*/ 2147483647 w 2405"/>
                <a:gd name="T11" fmla="*/ 2147483647 h 2643"/>
                <a:gd name="T12" fmla="*/ 0 w 2405"/>
                <a:gd name="T13" fmla="*/ 2147483647 h 2643"/>
                <a:gd name="T14" fmla="*/ 0 w 2405"/>
                <a:gd name="T15" fmla="*/ 2147483647 h 2643"/>
                <a:gd name="T16" fmla="*/ 2147483647 w 2405"/>
                <a:gd name="T17" fmla="*/ 2147483647 h 2643"/>
                <a:gd name="T18" fmla="*/ 2147483647 w 2405"/>
                <a:gd name="T19" fmla="*/ 2147483647 h 2643"/>
                <a:gd name="T20" fmla="*/ 2147483647 w 2405"/>
                <a:gd name="T21" fmla="*/ 2147483647 h 2643"/>
                <a:gd name="T22" fmla="*/ 2147483647 w 2405"/>
                <a:gd name="T23" fmla="*/ 2147483647 h 2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05" h="2643">
                  <a:moveTo>
                    <a:pt x="1172" y="0"/>
                  </a:moveTo>
                  <a:lnTo>
                    <a:pt x="1384" y="1201"/>
                  </a:lnTo>
                  <a:lnTo>
                    <a:pt x="1382" y="2253"/>
                  </a:lnTo>
                  <a:lnTo>
                    <a:pt x="1522" y="2253"/>
                  </a:lnTo>
                  <a:lnTo>
                    <a:pt x="2405" y="2367"/>
                  </a:lnTo>
                  <a:lnTo>
                    <a:pt x="2405" y="2643"/>
                  </a:lnTo>
                  <a:lnTo>
                    <a:pt x="0" y="2641"/>
                  </a:lnTo>
                  <a:lnTo>
                    <a:pt x="0" y="2381"/>
                  </a:lnTo>
                  <a:lnTo>
                    <a:pt x="821" y="2253"/>
                  </a:lnTo>
                  <a:lnTo>
                    <a:pt x="982" y="2253"/>
                  </a:lnTo>
                  <a:lnTo>
                    <a:pt x="987" y="1178"/>
                  </a:lnTo>
                  <a:lnTo>
                    <a:pt x="1204" y="8"/>
                  </a:lnTo>
                </a:path>
              </a:pathLst>
            </a:custGeom>
            <a:solidFill>
              <a:srgbClr val="A9D18E"/>
            </a:solidFill>
            <a:ln w="9525" cap="rnd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0">
              <a:extLst>
                <a:ext uri="{FF2B5EF4-FFF2-40B4-BE49-F238E27FC236}">
                  <a16:creationId xmlns:a16="http://schemas.microsoft.com/office/drawing/2014/main" id="{B24B2AB7-B1F5-453D-BF83-F068F08B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03" y="5380038"/>
              <a:ext cx="4162425" cy="2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700" b="0" dirty="0"/>
                <a:t>Risk management </a:t>
              </a: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11577578-4788-4DCB-B08C-5FC7D081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7699" y="1269093"/>
              <a:ext cx="250031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74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700" b="0" dirty="0"/>
                <a:t>Increase price or not?</a:t>
              </a: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E036AA4E-89EA-4DC2-91DC-F89A52873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042" y="3386138"/>
              <a:ext cx="2080547" cy="1723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4463" indent="-142875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buFontTx/>
                <a:buChar char="•"/>
              </a:pPr>
              <a:r>
                <a:rPr kumimoji="1" lang="en-US" altLang="ko-KR" sz="1400" b="0" dirty="0"/>
                <a:t>Release the consumption potential of 11211</a:t>
              </a:r>
            </a:p>
            <a:p>
              <a:pPr lvl="1">
                <a:buFontTx/>
                <a:buChar char="•"/>
              </a:pPr>
              <a:r>
                <a:rPr kumimoji="1" lang="en-US" altLang="ko-KR" sz="1400" b="0" dirty="0"/>
                <a:t> 11211 is equal to 43966 </a:t>
              </a:r>
              <a:r>
                <a:rPr kumimoji="1" lang="zh-CN" altLang="en-US" sz="1400" b="0" dirty="0"/>
                <a:t>*</a:t>
              </a:r>
              <a:r>
                <a:rPr kumimoji="1" lang="en-US" altLang="zh-CN" sz="1400" b="0" dirty="0"/>
                <a:t>3</a:t>
              </a:r>
              <a:r>
                <a:rPr kumimoji="1" lang="en-US" altLang="ko-KR" sz="1400" b="0" dirty="0"/>
                <a:t> users in April</a:t>
              </a:r>
            </a:p>
            <a:p>
              <a:pPr lvl="1">
                <a:buFontTx/>
                <a:buChar char="•"/>
              </a:pPr>
              <a:r>
                <a:rPr kumimoji="1" lang="en-US" altLang="ko-KR" sz="1400" b="0" dirty="0"/>
                <a:t> Increase price may lead to higher profit</a:t>
              </a:r>
              <a:r>
                <a:rPr kumimoji="1" lang="zh-CN" altLang="en-US" sz="1400" b="0" dirty="0"/>
                <a:t>，</a:t>
              </a:r>
              <a:r>
                <a:rPr kumimoji="1" lang="en-US" altLang="zh-CN" sz="1400" b="0" dirty="0"/>
                <a:t>keep loyal users only</a:t>
              </a:r>
              <a:endParaRPr kumimoji="1" lang="en-US" altLang="ko-KR" sz="1400" b="0" dirty="0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E0E5B24C-1C3B-4F9A-AC71-5F2A111EB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8503" y="3386138"/>
              <a:ext cx="2159971" cy="150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4463" indent="-142875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953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buFontTx/>
                <a:buChar char="•"/>
              </a:pPr>
              <a:r>
                <a:rPr kumimoji="1" lang="en-US" altLang="ko-KR" sz="1400" b="0" dirty="0"/>
                <a:t>11211 is an outlier</a:t>
              </a:r>
            </a:p>
            <a:p>
              <a:pPr lvl="1">
                <a:buFontTx/>
                <a:buChar char="•"/>
              </a:pPr>
              <a:r>
                <a:rPr kumimoji="1" lang="en-US" altLang="ko-KR" sz="1400" b="0" dirty="0"/>
                <a:t>can not rely on one user too much</a:t>
              </a:r>
            </a:p>
            <a:p>
              <a:pPr lvl="1">
                <a:buFontTx/>
                <a:buChar char="•"/>
              </a:pPr>
              <a:r>
                <a:rPr kumimoji="1" lang="en-US" altLang="ko-KR" sz="1400" b="0" dirty="0"/>
                <a:t> especially we need to stop increasing price for super user to recall them 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51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</a:t>
            </a:r>
            <a:r>
              <a:rPr lang="en-US" altLang="zh-CN" sz="2000" b="1" dirty="0"/>
              <a:t>Relationship between amount and frequency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E0060048-9461-4E3C-9EFF-DFEB4755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5926"/>
            <a:ext cx="3485225" cy="289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C12B39F-A725-4B8C-99B9-2F8B46CF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22" y="3018039"/>
            <a:ext cx="3645993" cy="28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1D83678-B968-47FE-B376-7ECC8AC8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15" y="3018039"/>
            <a:ext cx="3207385" cy="28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93A82F1-A815-49F2-B084-13F517E37EED}"/>
              </a:ext>
            </a:extLst>
          </p:cNvPr>
          <p:cNvSpPr/>
          <p:nvPr/>
        </p:nvSpPr>
        <p:spPr>
          <a:xfrm>
            <a:off x="1065319" y="2492140"/>
            <a:ext cx="3258105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Super user’ price is stable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88C9E5-6568-499C-BD8F-A7BDA5DF532B}"/>
              </a:ext>
            </a:extLst>
          </p:cNvPr>
          <p:cNvSpPr/>
          <p:nvPr/>
        </p:nvSpPr>
        <p:spPr>
          <a:xfrm>
            <a:off x="4664996" y="2502495"/>
            <a:ext cx="3353030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High value user’ price is stable</a:t>
            </a:r>
            <a:endParaRPr lang="zh-CN" altLang="en-US" sz="16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038AAEA-45CC-4771-950A-C014AE41711D}"/>
              </a:ext>
            </a:extLst>
          </p:cNvPr>
          <p:cNvSpPr/>
          <p:nvPr/>
        </p:nvSpPr>
        <p:spPr>
          <a:xfrm>
            <a:off x="8146415" y="2502024"/>
            <a:ext cx="3137103" cy="412112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Normal value user’ price varies a lot</a:t>
            </a:r>
            <a:endParaRPr lang="zh-CN" altLang="en-US" sz="14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7DEE53C-DEB0-4DAC-A941-76C518C82884}"/>
              </a:ext>
            </a:extLst>
          </p:cNvPr>
          <p:cNvSpPr/>
          <p:nvPr/>
        </p:nvSpPr>
        <p:spPr>
          <a:xfrm>
            <a:off x="1055700" y="1176690"/>
            <a:ext cx="10218199" cy="953950"/>
          </a:xfrm>
          <a:prstGeom prst="round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There is linear relationship between amount and frequency for users who spent over 2k.</a:t>
            </a:r>
          </a:p>
          <a:p>
            <a:pPr algn="ctr"/>
            <a:r>
              <a:rPr lang="en-US" altLang="zh-CN" dirty="0"/>
              <a:t>For the majority normal users, they often made less than 5 orders at totally different price.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5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6">
                <a:lumMod val="20000"/>
                <a:lumOff val="80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5CFE69-4291-40A9-A068-95B71CC7B0EB}"/>
              </a:ext>
            </a:extLst>
          </p:cNvPr>
          <p:cNvCxnSpPr>
            <a:cxnSpLocks/>
          </p:cNvCxnSpPr>
          <p:nvPr/>
        </p:nvCxnSpPr>
        <p:spPr>
          <a:xfrm>
            <a:off x="677140" y="2105891"/>
            <a:ext cx="10825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BC4DBEA-CB1C-44C5-8DAE-020624A8B288}"/>
              </a:ext>
            </a:extLst>
          </p:cNvPr>
          <p:cNvCxnSpPr>
            <a:cxnSpLocks/>
          </p:cNvCxnSpPr>
          <p:nvPr/>
        </p:nvCxnSpPr>
        <p:spPr>
          <a:xfrm>
            <a:off x="660400" y="3429000"/>
            <a:ext cx="1085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ABDB82-15D0-4AE5-A206-1EAF60F4742F}"/>
              </a:ext>
            </a:extLst>
          </p:cNvPr>
          <p:cNvSpPr txBox="1"/>
          <p:nvPr/>
        </p:nvSpPr>
        <p:spPr>
          <a:xfrm>
            <a:off x="2418194" y="2505836"/>
            <a:ext cx="7342909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cs typeface="+mn-ea"/>
                <a:sym typeface="+mn-lt"/>
              </a:rPr>
              <a:t>User Label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442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Label – User acquisition and churn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F4B7E-0A31-42D1-9765-40640A42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05" y="2522220"/>
            <a:ext cx="5164455" cy="350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939324-6077-4A7F-A202-E1AB55D69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53" y="2519680"/>
            <a:ext cx="4822447" cy="34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D99BE952-D083-4564-A125-4C72E6C2E7FA}"/>
              </a:ext>
            </a:extLst>
          </p:cNvPr>
          <p:cNvSpPr/>
          <p:nvPr/>
        </p:nvSpPr>
        <p:spPr>
          <a:xfrm>
            <a:off x="1094105" y="1943500"/>
            <a:ext cx="5001895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User acquisition shows declining trend</a:t>
            </a:r>
            <a:endParaRPr lang="zh-CN" altLang="en-US" sz="16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3A6B9E7-87DE-4336-97DE-923CD6521DDC}"/>
              </a:ext>
            </a:extLst>
          </p:cNvPr>
          <p:cNvSpPr/>
          <p:nvPr/>
        </p:nvSpPr>
        <p:spPr>
          <a:xfrm>
            <a:off x="6531353" y="1963820"/>
            <a:ext cx="4705607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Churn rate is stable</a:t>
            </a:r>
            <a:endParaRPr lang="zh-CN" altLang="en-US" sz="16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4F832DD-C5C9-4896-8AD6-A54D2AF9BD1E}"/>
              </a:ext>
            </a:extLst>
          </p:cNvPr>
          <p:cNvSpPr/>
          <p:nvPr/>
        </p:nvSpPr>
        <p:spPr>
          <a:xfrm>
            <a:off x="1069561" y="1107343"/>
            <a:ext cx="10218199" cy="630012"/>
          </a:xfrm>
          <a:prstGeom prst="round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Acquisition becomes hard when increase price.</a:t>
            </a:r>
          </a:p>
          <a:p>
            <a:pPr algn="ctr"/>
            <a:r>
              <a:rPr lang="en-US" altLang="zh-CN" dirty="0"/>
              <a:t>Around between 1300 and 1400 users churn per day from March to April.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59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Label – User acquisition and churn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99BE952-D083-4564-A125-4C72E6C2E7FA}"/>
              </a:ext>
            </a:extLst>
          </p:cNvPr>
          <p:cNvSpPr/>
          <p:nvPr/>
        </p:nvSpPr>
        <p:spPr>
          <a:xfrm>
            <a:off x="1094105" y="1587900"/>
            <a:ext cx="10142855" cy="630012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Less users purchase more than once in April</a:t>
            </a:r>
            <a:endParaRPr lang="zh-CN" alt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4144DF-9191-4E95-830C-92FD23A4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76" y="2750453"/>
            <a:ext cx="9989584" cy="287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3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Label – RFM structure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99BE952-D083-4564-A125-4C72E6C2E7FA}"/>
              </a:ext>
            </a:extLst>
          </p:cNvPr>
          <p:cNvSpPr/>
          <p:nvPr/>
        </p:nvSpPr>
        <p:spPr>
          <a:xfrm>
            <a:off x="1024572" y="1354220"/>
            <a:ext cx="10142855" cy="630012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 big change in user structure in terms of RFM model</a:t>
            </a:r>
            <a:endParaRPr lang="zh-CN" alt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CC5A10-085E-4787-8534-50A3E22AF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4" y="2348548"/>
            <a:ext cx="4251887" cy="414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3">
            <a:extLst>
              <a:ext uri="{FF2B5EF4-FFF2-40B4-BE49-F238E27FC236}">
                <a16:creationId xmlns:a16="http://schemas.microsoft.com/office/drawing/2014/main" id="{4C4FAA85-62F3-4DC2-8231-F3C7029DB8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4882" y="4283816"/>
            <a:ext cx="5142545" cy="370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758C3CA6-198E-4902-BC91-0A64D39B6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040" y="2348549"/>
            <a:ext cx="20320" cy="393033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43967D0-E6B9-4DC7-AC3C-F1D99C99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050" y="3413627"/>
            <a:ext cx="2042111" cy="1731977"/>
          </a:xfrm>
          <a:prstGeom prst="diamond">
            <a:avLst/>
          </a:prstGeom>
          <a:solidFill>
            <a:srgbClr val="A9D18E"/>
          </a:solidFill>
          <a:ln>
            <a:noFill/>
          </a:ln>
          <a:effectLst/>
        </p:spPr>
        <p:txBody>
          <a:bodyPr wrap="none" lIns="0" tIns="0" rIns="0" bIns="0" anchor="ctr"/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User label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29E6EB-8BCD-479C-AFC9-3211DA67C132}"/>
              </a:ext>
            </a:extLst>
          </p:cNvPr>
          <p:cNvSpPr txBox="1"/>
          <p:nvPr/>
        </p:nvSpPr>
        <p:spPr>
          <a:xfrm>
            <a:off x="5842737" y="2415173"/>
            <a:ext cx="2528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Important to keep: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Contribute larger revenue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Purchase frequently</a:t>
            </a:r>
          </a:p>
          <a:p>
            <a:r>
              <a:rPr lang="en-US" altLang="zh-CN" sz="1400" dirty="0"/>
              <a:t>      </a:t>
            </a:r>
          </a:p>
          <a:p>
            <a:r>
              <a:rPr lang="en-US" altLang="zh-CN" sz="1400" dirty="0"/>
              <a:t>      Purchase recently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0691CC-9DB7-4F7D-8C6D-E92D1FB54E79}"/>
              </a:ext>
            </a:extLst>
          </p:cNvPr>
          <p:cNvSpPr txBox="1"/>
          <p:nvPr/>
        </p:nvSpPr>
        <p:spPr>
          <a:xfrm>
            <a:off x="8900839" y="2415173"/>
            <a:ext cx="2528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Important value: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Contribute larger revenue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Purchase frequently</a:t>
            </a:r>
          </a:p>
          <a:p>
            <a:r>
              <a:rPr lang="en-US" altLang="zh-CN" sz="1400" dirty="0"/>
              <a:t>      </a:t>
            </a:r>
          </a:p>
          <a:p>
            <a:r>
              <a:rPr lang="en-US" altLang="zh-CN" sz="1400" dirty="0"/>
              <a:t>      No Purchase recently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8E0C5-22D3-49CA-A305-CBBECC98A78C}"/>
              </a:ext>
            </a:extLst>
          </p:cNvPr>
          <p:cNvSpPr txBox="1"/>
          <p:nvPr/>
        </p:nvSpPr>
        <p:spPr>
          <a:xfrm>
            <a:off x="5755751" y="4688172"/>
            <a:ext cx="2528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Normal to keep: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Contribute smaller rev.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Purchase frequently</a:t>
            </a:r>
          </a:p>
          <a:p>
            <a:r>
              <a:rPr lang="en-US" altLang="zh-CN" sz="1400" dirty="0"/>
              <a:t>      </a:t>
            </a:r>
          </a:p>
          <a:p>
            <a:r>
              <a:rPr lang="en-US" altLang="zh-CN" sz="1400" dirty="0"/>
              <a:t>      Purchase recently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4875BF-8613-4055-9119-87D528B72358}"/>
              </a:ext>
            </a:extLst>
          </p:cNvPr>
          <p:cNvSpPr txBox="1"/>
          <p:nvPr/>
        </p:nvSpPr>
        <p:spPr>
          <a:xfrm>
            <a:off x="8993047" y="4688172"/>
            <a:ext cx="2528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Normal value: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Contribute smaller rev.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/>
              <a:t>      Purchase frequently</a:t>
            </a:r>
          </a:p>
          <a:p>
            <a:r>
              <a:rPr lang="en-US" altLang="zh-CN" sz="1400" dirty="0"/>
              <a:t>      </a:t>
            </a:r>
          </a:p>
          <a:p>
            <a:r>
              <a:rPr lang="en-US" altLang="zh-CN" sz="1400" dirty="0"/>
              <a:t>      No Purchase recently</a:t>
            </a:r>
          </a:p>
        </p:txBody>
      </p:sp>
    </p:spTree>
    <p:extLst>
      <p:ext uri="{BB962C8B-B14F-4D97-AF65-F5344CB8AC3E}">
        <p14:creationId xmlns:p14="http://schemas.microsoft.com/office/powerpoint/2010/main" val="154441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Label – Life Cycle Period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B24404B6-346E-4241-A83C-E766E6F9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43" y="2210753"/>
            <a:ext cx="4813617" cy="400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29D3722-0A38-4D6E-96DC-E186F3FF6529}"/>
              </a:ext>
            </a:extLst>
          </p:cNvPr>
          <p:cNvSpPr/>
          <p:nvPr/>
        </p:nvSpPr>
        <p:spPr>
          <a:xfrm>
            <a:off x="1024573" y="1354220"/>
            <a:ext cx="4878388" cy="630012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Healthy structure</a:t>
            </a:r>
            <a:endParaRPr lang="zh-CN" altLang="en-US" sz="2400" dirty="0"/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D2721BD1-6867-4EAC-A4A3-D9D3E3D34DD0}"/>
              </a:ext>
            </a:extLst>
          </p:cNvPr>
          <p:cNvSpPr/>
          <p:nvPr/>
        </p:nvSpPr>
        <p:spPr>
          <a:xfrm>
            <a:off x="6376776" y="1725926"/>
            <a:ext cx="4725881" cy="272542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                           active         return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New                      churn                        inactive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                                               </a:t>
            </a: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37373D5-E8C7-4CB3-B09C-3B3C9DD6D5BB}"/>
              </a:ext>
            </a:extLst>
          </p:cNvPr>
          <p:cNvCxnSpPr/>
          <p:nvPr/>
        </p:nvCxnSpPr>
        <p:spPr>
          <a:xfrm flipV="1">
            <a:off x="6837680" y="2468880"/>
            <a:ext cx="894080" cy="670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96CF647-6170-475C-8CA0-B87F4F2E67E2}"/>
              </a:ext>
            </a:extLst>
          </p:cNvPr>
          <p:cNvCxnSpPr/>
          <p:nvPr/>
        </p:nvCxnSpPr>
        <p:spPr>
          <a:xfrm>
            <a:off x="6837680" y="3139440"/>
            <a:ext cx="8940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574FF5D-4A5D-4CD6-9CFC-346107BC0BF9}"/>
              </a:ext>
            </a:extLst>
          </p:cNvPr>
          <p:cNvCxnSpPr/>
          <p:nvPr/>
        </p:nvCxnSpPr>
        <p:spPr>
          <a:xfrm>
            <a:off x="8495876" y="3139440"/>
            <a:ext cx="8940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901D0F-E87E-4B8B-8053-5E29106D429E}"/>
              </a:ext>
            </a:extLst>
          </p:cNvPr>
          <p:cNvCxnSpPr>
            <a:cxnSpLocks/>
          </p:cNvCxnSpPr>
          <p:nvPr/>
        </p:nvCxnSpPr>
        <p:spPr>
          <a:xfrm flipH="1" flipV="1">
            <a:off x="9062720" y="2611120"/>
            <a:ext cx="466248" cy="406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FDDABB7-31D7-4FBF-9BF7-1E1473EC3624}"/>
              </a:ext>
            </a:extLst>
          </p:cNvPr>
          <p:cNvCxnSpPr>
            <a:cxnSpLocks/>
          </p:cNvCxnSpPr>
          <p:nvPr/>
        </p:nvCxnSpPr>
        <p:spPr>
          <a:xfrm flipV="1">
            <a:off x="8205575" y="2611120"/>
            <a:ext cx="559277" cy="40640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直接箭头连接符 7172">
            <a:extLst>
              <a:ext uri="{FF2B5EF4-FFF2-40B4-BE49-F238E27FC236}">
                <a16:creationId xmlns:a16="http://schemas.microsoft.com/office/drawing/2014/main" id="{511A338B-C440-444C-A815-F2537352B4DD}"/>
              </a:ext>
            </a:extLst>
          </p:cNvPr>
          <p:cNvCxnSpPr>
            <a:cxnSpLocks/>
          </p:cNvCxnSpPr>
          <p:nvPr/>
        </p:nvCxnSpPr>
        <p:spPr>
          <a:xfrm flipH="1">
            <a:off x="8331200" y="246888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8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Label – Life Cycle Period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D3688968-12D1-478E-84C9-25EA7F18E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3"/>
          <a:stretch/>
        </p:blipFill>
        <p:spPr bwMode="auto">
          <a:xfrm>
            <a:off x="941034" y="2225040"/>
            <a:ext cx="5154966" cy="409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D5E5617-2852-4F25-BD2C-D539D5927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"/>
          <a:stretch/>
        </p:blipFill>
        <p:spPr bwMode="auto">
          <a:xfrm>
            <a:off x="6096000" y="2225040"/>
            <a:ext cx="4678976" cy="409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32541C2-0719-4BD0-8C8C-C32F9575850C}"/>
              </a:ext>
            </a:extLst>
          </p:cNvPr>
          <p:cNvSpPr/>
          <p:nvPr/>
        </p:nvSpPr>
        <p:spPr>
          <a:xfrm>
            <a:off x="1137920" y="1506619"/>
            <a:ext cx="9637056" cy="433934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People are more likely to return in Mar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641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Introduction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7235A2-133F-4D8B-A17E-C7B0E624F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43669"/>
              </p:ext>
            </p:extLst>
          </p:nvPr>
        </p:nvGraphicFramePr>
        <p:xfrm>
          <a:off x="1056442" y="3879542"/>
          <a:ext cx="5228955" cy="215899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57529">
                  <a:extLst>
                    <a:ext uri="{9D8B030D-6E8A-4147-A177-3AD203B41FA5}">
                      <a16:colId xmlns:a16="http://schemas.microsoft.com/office/drawing/2014/main" val="2114908719"/>
                    </a:ext>
                  </a:extLst>
                </a:gridCol>
                <a:gridCol w="1046409">
                  <a:extLst>
                    <a:ext uri="{9D8B030D-6E8A-4147-A177-3AD203B41FA5}">
                      <a16:colId xmlns:a16="http://schemas.microsoft.com/office/drawing/2014/main" val="2912182516"/>
                    </a:ext>
                  </a:extLst>
                </a:gridCol>
                <a:gridCol w="1111554">
                  <a:extLst>
                    <a:ext uri="{9D8B030D-6E8A-4147-A177-3AD203B41FA5}">
                      <a16:colId xmlns:a16="http://schemas.microsoft.com/office/drawing/2014/main" val="1596153497"/>
                    </a:ext>
                  </a:extLst>
                </a:gridCol>
                <a:gridCol w="1335802">
                  <a:extLst>
                    <a:ext uri="{9D8B030D-6E8A-4147-A177-3AD203B41FA5}">
                      <a16:colId xmlns:a16="http://schemas.microsoft.com/office/drawing/2014/main" val="643241173"/>
                    </a:ext>
                  </a:extLst>
                </a:gridCol>
                <a:gridCol w="577661">
                  <a:extLst>
                    <a:ext uri="{9D8B030D-6E8A-4147-A177-3AD203B41FA5}">
                      <a16:colId xmlns:a16="http://schemas.microsoft.com/office/drawing/2014/main" val="473735484"/>
                    </a:ext>
                  </a:extLst>
                </a:gridCol>
              </a:tblGrid>
              <a:tr h="420822"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</a:rPr>
                        <a:t>order_id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</a:rPr>
                        <a:t>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</a:rPr>
                        <a:t>paytime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</a:rPr>
                        <a:t>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42207"/>
                  </a:ext>
                </a:extLst>
              </a:tr>
              <a:tr h="347635"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539420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11211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657.0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2016/5/1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434900"/>
                  </a:ext>
                </a:extLst>
              </a:tr>
              <a:tr h="347635"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539421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11211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472.0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2016/4/30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85156"/>
                  </a:ext>
                </a:extLst>
              </a:tr>
              <a:tr h="347635"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539422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101208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767.0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2016/5/1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415508"/>
                  </a:ext>
                </a:extLst>
              </a:tr>
              <a:tr h="347635"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539423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11211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1036.0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2016/5/1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139759"/>
                  </a:ext>
                </a:extLst>
              </a:tr>
              <a:tr h="347635"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539425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11211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>
                          <a:effectLst/>
                        </a:rPr>
                        <a:t>801.0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2016/4/30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19229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BCE7999-C4EA-4A71-977C-AB2DECF8B9C8}"/>
              </a:ext>
            </a:extLst>
          </p:cNvPr>
          <p:cNvSpPr txBox="1"/>
          <p:nvPr/>
        </p:nvSpPr>
        <p:spPr>
          <a:xfrm>
            <a:off x="993565" y="3031923"/>
            <a:ext cx="2228295" cy="3942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The data sample: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381161A-3CA9-44F1-948A-3B2BA0153E56}"/>
              </a:ext>
            </a:extLst>
          </p:cNvPr>
          <p:cNvCxnSpPr>
            <a:cxnSpLocks/>
          </p:cNvCxnSpPr>
          <p:nvPr/>
        </p:nvCxnSpPr>
        <p:spPr>
          <a:xfrm>
            <a:off x="6640503" y="3825541"/>
            <a:ext cx="0" cy="223251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778161-73CF-44D4-B242-D15E303A75CE}"/>
              </a:ext>
            </a:extLst>
          </p:cNvPr>
          <p:cNvCxnSpPr>
            <a:cxnSpLocks/>
          </p:cNvCxnSpPr>
          <p:nvPr/>
        </p:nvCxnSpPr>
        <p:spPr>
          <a:xfrm>
            <a:off x="7084383" y="4287918"/>
            <a:ext cx="3817396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7E40B18-3D86-460E-BD03-E976E0FF6F0B}"/>
              </a:ext>
            </a:extLst>
          </p:cNvPr>
          <p:cNvCxnSpPr>
            <a:cxnSpLocks/>
          </p:cNvCxnSpPr>
          <p:nvPr/>
        </p:nvCxnSpPr>
        <p:spPr>
          <a:xfrm>
            <a:off x="7094741" y="4697766"/>
            <a:ext cx="3807038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F2A7F3B-33C2-4F13-8561-A9BB7B69486C}"/>
              </a:ext>
            </a:extLst>
          </p:cNvPr>
          <p:cNvCxnSpPr>
            <a:cxnSpLocks/>
          </p:cNvCxnSpPr>
          <p:nvPr/>
        </p:nvCxnSpPr>
        <p:spPr>
          <a:xfrm>
            <a:off x="7103618" y="5115019"/>
            <a:ext cx="3798161" cy="3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CA4894-26CA-4862-A8BE-167C0A448BA1}"/>
              </a:ext>
            </a:extLst>
          </p:cNvPr>
          <p:cNvCxnSpPr>
            <a:cxnSpLocks/>
          </p:cNvCxnSpPr>
          <p:nvPr/>
        </p:nvCxnSpPr>
        <p:spPr>
          <a:xfrm>
            <a:off x="7112494" y="5576658"/>
            <a:ext cx="3789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22040D1-DE2A-4BD2-BEAF-692F9FC4AF04}"/>
              </a:ext>
            </a:extLst>
          </p:cNvPr>
          <p:cNvCxnSpPr>
            <a:cxnSpLocks/>
          </p:cNvCxnSpPr>
          <p:nvPr/>
        </p:nvCxnSpPr>
        <p:spPr>
          <a:xfrm>
            <a:off x="7103615" y="6002789"/>
            <a:ext cx="379816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62851FA-17E4-4098-908B-2249DCC75770}"/>
              </a:ext>
            </a:extLst>
          </p:cNvPr>
          <p:cNvSpPr txBox="1"/>
          <p:nvPr/>
        </p:nvSpPr>
        <p:spPr>
          <a:xfrm>
            <a:off x="7014842" y="3910490"/>
            <a:ext cx="369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order_id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: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u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nique ID for orders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75ACB6-1D0B-44DC-9691-8B24F40267CD}"/>
              </a:ext>
            </a:extLst>
          </p:cNvPr>
          <p:cNvSpPr txBox="1"/>
          <p:nvPr/>
        </p:nvSpPr>
        <p:spPr>
          <a:xfrm>
            <a:off x="7014842" y="4346955"/>
            <a:ext cx="369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us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er_id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: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u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nique ID for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client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s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FBC770B-1F12-4D6B-99FE-04B442517C7B}"/>
              </a:ext>
            </a:extLst>
          </p:cNvPr>
          <p:cNvSpPr txBox="1"/>
          <p:nvPr/>
        </p:nvSpPr>
        <p:spPr>
          <a:xfrm>
            <a:off x="7014842" y="4749583"/>
            <a:ext cx="369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amount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:  price of each order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84773E-C72E-4628-AF6F-424C96076FDF}"/>
              </a:ext>
            </a:extLst>
          </p:cNvPr>
          <p:cNvSpPr txBox="1"/>
          <p:nvPr/>
        </p:nvSpPr>
        <p:spPr>
          <a:xfrm>
            <a:off x="7014842" y="5152211"/>
            <a:ext cx="41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paytime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:  payment date of each order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D1B8A1-AE5E-49D6-879A-A358A441C659}"/>
              </a:ext>
            </a:extLst>
          </p:cNvPr>
          <p:cNvSpPr txBox="1"/>
          <p:nvPr/>
        </p:nvSpPr>
        <p:spPr>
          <a:xfrm>
            <a:off x="6995605" y="5614638"/>
            <a:ext cx="41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day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:  the day of the month</a:t>
            </a:r>
          </a:p>
        </p:txBody>
      </p:sp>
      <p:sp>
        <p:nvSpPr>
          <p:cNvPr id="28" name="AutoShape 71">
            <a:extLst>
              <a:ext uri="{FF2B5EF4-FFF2-40B4-BE49-F238E27FC236}">
                <a16:creationId xmlns:a16="http://schemas.microsoft.com/office/drawing/2014/main" id="{8FC850D3-1293-4B75-A010-A9B03C61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23" y="1916621"/>
            <a:ext cx="2077375" cy="984885"/>
          </a:xfrm>
          <a:prstGeom prst="homePlate">
            <a:avLst>
              <a:gd name="adj" fmla="val 21490"/>
            </a:avLst>
          </a:prstGeom>
          <a:solidFill>
            <a:srgbClr val="B2D2D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/>
              <a:t>Time Period</a:t>
            </a:r>
            <a:endParaRPr lang="zh-CN" altLang="en-US" sz="3200" dirty="0"/>
          </a:p>
        </p:txBody>
      </p:sp>
      <p:sp>
        <p:nvSpPr>
          <p:cNvPr id="30" name="Freeform 73">
            <a:extLst>
              <a:ext uri="{FF2B5EF4-FFF2-40B4-BE49-F238E27FC236}">
                <a16:creationId xmlns:a16="http://schemas.microsoft.com/office/drawing/2014/main" id="{6AF76D35-6CFB-490E-A42F-57FCB9F5DF26}"/>
              </a:ext>
            </a:extLst>
          </p:cNvPr>
          <p:cNvSpPr>
            <a:spLocks/>
          </p:cNvSpPr>
          <p:nvPr/>
        </p:nvSpPr>
        <p:spPr bwMode="auto">
          <a:xfrm>
            <a:off x="3116062" y="1937227"/>
            <a:ext cx="8167455" cy="973196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558E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AA48563-10A9-47F4-844F-AAC5BDC93047}"/>
              </a:ext>
            </a:extLst>
          </p:cNvPr>
          <p:cNvCxnSpPr>
            <a:cxnSpLocks/>
          </p:cNvCxnSpPr>
          <p:nvPr/>
        </p:nvCxnSpPr>
        <p:spPr>
          <a:xfrm>
            <a:off x="7122849" y="5587014"/>
            <a:ext cx="379816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C610A88-BC1E-407D-BA2C-AB1084E23EFD}"/>
              </a:ext>
            </a:extLst>
          </p:cNvPr>
          <p:cNvCxnSpPr>
            <a:cxnSpLocks/>
          </p:cNvCxnSpPr>
          <p:nvPr/>
        </p:nvCxnSpPr>
        <p:spPr>
          <a:xfrm>
            <a:off x="7133204" y="5126853"/>
            <a:ext cx="379816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文本框 7175">
            <a:extLst>
              <a:ext uri="{FF2B5EF4-FFF2-40B4-BE49-F238E27FC236}">
                <a16:creationId xmlns:a16="http://schemas.microsoft.com/office/drawing/2014/main" id="{3C9435BF-43DF-4F77-AAEE-68C635CB4635}"/>
              </a:ext>
            </a:extLst>
          </p:cNvPr>
          <p:cNvSpPr txBox="1"/>
          <p:nvPr/>
        </p:nvSpPr>
        <p:spPr>
          <a:xfrm>
            <a:off x="7103615" y="3067105"/>
            <a:ext cx="2228295" cy="3942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Field Description:</a:t>
            </a:r>
            <a:endParaRPr lang="zh-CN" altLang="en-US" dirty="0"/>
          </a:p>
        </p:txBody>
      </p:sp>
      <p:sp>
        <p:nvSpPr>
          <p:cNvPr id="7177" name="文本框 7176">
            <a:extLst>
              <a:ext uri="{FF2B5EF4-FFF2-40B4-BE49-F238E27FC236}">
                <a16:creationId xmlns:a16="http://schemas.microsoft.com/office/drawing/2014/main" id="{FC769EB6-BB1C-4195-83AD-CC8128B6814C}"/>
              </a:ext>
            </a:extLst>
          </p:cNvPr>
          <p:cNvSpPr txBox="1"/>
          <p:nvPr/>
        </p:nvSpPr>
        <p:spPr>
          <a:xfrm>
            <a:off x="3603598" y="1952329"/>
            <a:ext cx="7554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From 2016/3/1 to 2016/5/1. 461804 Records</a:t>
            </a:r>
            <a:r>
              <a:rPr lang="en-US" altLang="zh-CN" sz="2400" dirty="0"/>
              <a:t>.</a:t>
            </a:r>
          </a:p>
          <a:p>
            <a:r>
              <a:rPr lang="en-US" altLang="zh-CN" sz="1600" dirty="0"/>
              <a:t>Data_Mar: 2016/3/1 – 2016/3/30 (to compare with April, 3/31 excluded) </a:t>
            </a:r>
          </a:p>
          <a:p>
            <a:r>
              <a:rPr lang="en-US" altLang="zh-CN" sz="1600" dirty="0"/>
              <a:t>Data_Apr: 2016/4/1 – 2016/4/30</a:t>
            </a:r>
            <a:endParaRPr lang="zh-CN" altLang="en-US" sz="1600" dirty="0"/>
          </a:p>
        </p:txBody>
      </p:sp>
      <p:sp>
        <p:nvSpPr>
          <p:cNvPr id="7178" name="AutoShape 71">
            <a:extLst>
              <a:ext uri="{FF2B5EF4-FFF2-40B4-BE49-F238E27FC236}">
                <a16:creationId xmlns:a16="http://schemas.microsoft.com/office/drawing/2014/main" id="{DD5865D3-567C-4A16-9208-7E2737CB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47" y="1312064"/>
            <a:ext cx="2077375" cy="492443"/>
          </a:xfrm>
          <a:prstGeom prst="homePlate">
            <a:avLst>
              <a:gd name="adj" fmla="val 21490"/>
            </a:avLst>
          </a:prstGeom>
          <a:solidFill>
            <a:srgbClr val="B2D2D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/>
              <a:t>The Goal</a:t>
            </a:r>
            <a:endParaRPr lang="zh-CN" altLang="en-US" sz="3200" dirty="0"/>
          </a:p>
        </p:txBody>
      </p:sp>
      <p:sp>
        <p:nvSpPr>
          <p:cNvPr id="7179" name="Freeform 73">
            <a:extLst>
              <a:ext uri="{FF2B5EF4-FFF2-40B4-BE49-F238E27FC236}">
                <a16:creationId xmlns:a16="http://schemas.microsoft.com/office/drawing/2014/main" id="{AFE5042B-D6E4-47DC-A401-7DA0D29D249A}"/>
              </a:ext>
            </a:extLst>
          </p:cNvPr>
          <p:cNvSpPr>
            <a:spLocks/>
          </p:cNvSpPr>
          <p:nvPr/>
        </p:nvSpPr>
        <p:spPr bwMode="auto">
          <a:xfrm>
            <a:off x="3107185" y="1312512"/>
            <a:ext cx="8167455" cy="562094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558E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文本框 7179">
            <a:extLst>
              <a:ext uri="{FF2B5EF4-FFF2-40B4-BE49-F238E27FC236}">
                <a16:creationId xmlns:a16="http://schemas.microsoft.com/office/drawing/2014/main" id="{3614EE5D-BC7F-43A5-8DA6-C68E81810CEE}"/>
              </a:ext>
            </a:extLst>
          </p:cNvPr>
          <p:cNvSpPr txBox="1"/>
          <p:nvPr/>
        </p:nvSpPr>
        <p:spPr>
          <a:xfrm>
            <a:off x="3613213" y="1314426"/>
            <a:ext cx="754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The report is to oversee if operation is healthy in April by comparing key indicators in Mar and Apr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9267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Life Cycle – How long users stay on avg?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32541C2-0719-4BD0-8C8C-C32F9575850C}"/>
              </a:ext>
            </a:extLst>
          </p:cNvPr>
          <p:cNvSpPr/>
          <p:nvPr/>
        </p:nvSpPr>
        <p:spPr>
          <a:xfrm>
            <a:off x="1137920" y="1506619"/>
            <a:ext cx="9956800" cy="433934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For users who stay longer than 5, the remaining days distribute more evenly</a:t>
            </a:r>
            <a:endParaRPr lang="zh-CN" altLang="en-US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AF788D-7DA9-48B3-85AE-FC59EB9C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448" y="2442612"/>
            <a:ext cx="48863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FD3E916-9549-4F5D-928A-EE7262AF9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3" y="2442612"/>
            <a:ext cx="49720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CA3A3CB-69E3-460A-884D-EC7283EC4F20}"/>
              </a:ext>
            </a:extLst>
          </p:cNvPr>
          <p:cNvSpPr/>
          <p:nvPr/>
        </p:nvSpPr>
        <p:spPr>
          <a:xfrm>
            <a:off x="3744995" y="6177280"/>
            <a:ext cx="4734560" cy="433934"/>
          </a:xfrm>
          <a:prstGeom prst="rect">
            <a:avLst/>
          </a:prstGeom>
          <a:solidFill>
            <a:srgbClr val="7BB8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After filtering users just purchase once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137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6">
                <a:lumMod val="20000"/>
                <a:lumOff val="80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5CFE69-4291-40A9-A068-95B71CC7B0EB}"/>
              </a:ext>
            </a:extLst>
          </p:cNvPr>
          <p:cNvCxnSpPr>
            <a:cxnSpLocks/>
          </p:cNvCxnSpPr>
          <p:nvPr/>
        </p:nvCxnSpPr>
        <p:spPr>
          <a:xfrm>
            <a:off x="677140" y="2105891"/>
            <a:ext cx="10825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BC4DBEA-CB1C-44C5-8DAE-020624A8B288}"/>
              </a:ext>
            </a:extLst>
          </p:cNvPr>
          <p:cNvCxnSpPr>
            <a:cxnSpLocks/>
          </p:cNvCxnSpPr>
          <p:nvPr/>
        </p:nvCxnSpPr>
        <p:spPr>
          <a:xfrm>
            <a:off x="660400" y="3429000"/>
            <a:ext cx="1085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ABDB82-15D0-4AE5-A206-1EAF60F4742F}"/>
              </a:ext>
            </a:extLst>
          </p:cNvPr>
          <p:cNvSpPr txBox="1"/>
          <p:nvPr/>
        </p:nvSpPr>
        <p:spPr>
          <a:xfrm>
            <a:off x="2418194" y="2505836"/>
            <a:ext cx="7342909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cs typeface="+mn-ea"/>
                <a:sym typeface="+mn-lt"/>
              </a:rPr>
              <a:t>Repurchase and purchase back ratio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8890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Repurchase Ratio – do users purchase more than once in a day?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32541C2-0719-4BD0-8C8C-C32F9575850C}"/>
              </a:ext>
            </a:extLst>
          </p:cNvPr>
          <p:cNvSpPr/>
          <p:nvPr/>
        </p:nvSpPr>
        <p:spPr>
          <a:xfrm>
            <a:off x="1170186" y="1342905"/>
            <a:ext cx="6224507" cy="433934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Repurchase ratio in last half of Apr is less than in Mar </a:t>
            </a:r>
            <a:endParaRPr lang="zh-CN" alt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A86EE0-8DAE-47B4-A5A7-4D18542C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73" y="1952625"/>
            <a:ext cx="642592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9E4EFC-E4E4-41B9-BF35-460AC10BF36D}"/>
              </a:ext>
            </a:extLst>
          </p:cNvPr>
          <p:cNvSpPr/>
          <p:nvPr/>
        </p:nvSpPr>
        <p:spPr>
          <a:xfrm>
            <a:off x="7650608" y="1596323"/>
            <a:ext cx="3572619" cy="4338399"/>
          </a:xfrm>
          <a:prstGeom prst="round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After calculation, 24% users in March purchase again in April. </a:t>
            </a:r>
          </a:p>
          <a:p>
            <a:pPr algn="ctr"/>
            <a:endParaRPr lang="en-US" altLang="zh-CN" dirty="0"/>
          </a:p>
          <a:p>
            <a:r>
              <a:rPr lang="en-US" altLang="zh-CN" dirty="0"/>
              <a:t>And users in Mar tend to purchase more than once in  a day.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28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Table of Contents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3805B03-DE87-4E0F-8915-F2607F29DF0E}"/>
              </a:ext>
            </a:extLst>
          </p:cNvPr>
          <p:cNvSpPr txBox="1"/>
          <p:nvPr/>
        </p:nvSpPr>
        <p:spPr>
          <a:xfrm>
            <a:off x="941033" y="1207365"/>
            <a:ext cx="10342485" cy="488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zh-CN" b="1" dirty="0"/>
              <a:t>Overall Trend Analysis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Three index -- Revenue, Orders, Revenue per order </a:t>
            </a:r>
          </a:p>
          <a:p>
            <a:pPr marL="400050" indent="-400050">
              <a:lnSpc>
                <a:spcPct val="150000"/>
              </a:lnSpc>
              <a:buAutoNum type="romanUcPeriod" startAt="2"/>
            </a:pPr>
            <a:r>
              <a:rPr lang="en-US" altLang="zh-CN" b="1" dirty="0"/>
              <a:t>User Behavior Analysis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Three index – Active Users, Avg revenue / user (consumption level),  Avg orders / user (frequency)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Did 20% users contribute 80% revenue?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Relationship between consumption amount and frequency</a:t>
            </a:r>
          </a:p>
          <a:p>
            <a:pPr marL="400050" indent="-400050">
              <a:lnSpc>
                <a:spcPct val="150000"/>
              </a:lnSpc>
              <a:buAutoNum type="romanUcPeriod" startAt="3"/>
            </a:pPr>
            <a:r>
              <a:rPr lang="en-US" altLang="zh-CN" b="1" dirty="0"/>
              <a:t>User Label Analysis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New users and churned users per day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/>
              <a:t>User Group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1200" dirty="0"/>
              <a:t>RFM Model and ‘New, active, inactive, churn, return’ model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1200" dirty="0"/>
              <a:t>User life cycle -- by days user remained</a:t>
            </a:r>
          </a:p>
          <a:p>
            <a:pPr marL="400050" indent="-400050">
              <a:lnSpc>
                <a:spcPct val="150000"/>
              </a:lnSpc>
              <a:buAutoNum type="romanUcPeriod" startAt="4"/>
            </a:pPr>
            <a:r>
              <a:rPr lang="en-US" altLang="zh-CN" b="1" dirty="0"/>
              <a:t>Repurchase Rate and Purchase Back Rate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6">
                <a:lumMod val="20000"/>
                <a:lumOff val="80000"/>
              </a:schemeClr>
            </a:gs>
            <a:gs pos="66000">
              <a:schemeClr val="accent1">
                <a:lumMod val="45000"/>
                <a:lumOff val="55000"/>
                <a:alpha val="5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5CFE69-4291-40A9-A068-95B71CC7B0EB}"/>
              </a:ext>
            </a:extLst>
          </p:cNvPr>
          <p:cNvCxnSpPr>
            <a:cxnSpLocks/>
          </p:cNvCxnSpPr>
          <p:nvPr/>
        </p:nvCxnSpPr>
        <p:spPr>
          <a:xfrm>
            <a:off x="677140" y="2105891"/>
            <a:ext cx="10825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BC4DBEA-CB1C-44C5-8DAE-020624A8B288}"/>
              </a:ext>
            </a:extLst>
          </p:cNvPr>
          <p:cNvCxnSpPr>
            <a:cxnSpLocks/>
          </p:cNvCxnSpPr>
          <p:nvPr/>
        </p:nvCxnSpPr>
        <p:spPr>
          <a:xfrm>
            <a:off x="660400" y="3429000"/>
            <a:ext cx="1085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ABDB82-15D0-4AE5-A206-1EAF60F4742F}"/>
              </a:ext>
            </a:extLst>
          </p:cNvPr>
          <p:cNvSpPr txBox="1"/>
          <p:nvPr/>
        </p:nvSpPr>
        <p:spPr>
          <a:xfrm>
            <a:off x="2418194" y="2505836"/>
            <a:ext cx="7342909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cs typeface="+mn-ea"/>
                <a:sym typeface="+mn-lt"/>
              </a:rPr>
              <a:t>Overall Trend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688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Overall Trend -- Revenue = Price * Orders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63576B-8B01-4907-A337-A36073F8C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8"/>
          <a:stretch/>
        </p:blipFill>
        <p:spPr bwMode="auto">
          <a:xfrm>
            <a:off x="1012053" y="1725569"/>
            <a:ext cx="4021586" cy="474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2EE729F-D193-43CB-9E08-A8EA5B513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8"/>
          <a:stretch/>
        </p:blipFill>
        <p:spPr bwMode="auto">
          <a:xfrm>
            <a:off x="5144599" y="1627609"/>
            <a:ext cx="3410615" cy="225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C90031-A0AA-4DD0-8005-7453E6E0208B}"/>
              </a:ext>
            </a:extLst>
          </p:cNvPr>
          <p:cNvSpPr/>
          <p:nvPr/>
        </p:nvSpPr>
        <p:spPr>
          <a:xfrm>
            <a:off x="1109703" y="1313927"/>
            <a:ext cx="3861786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Cumulative Revenue in Apr is beyond Mar </a:t>
            </a:r>
            <a:endParaRPr lang="zh-CN" altLang="en-US" sz="1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AAA13F4-BC58-4CA3-872A-8BB001807C0C}"/>
              </a:ext>
            </a:extLst>
          </p:cNvPr>
          <p:cNvSpPr/>
          <p:nvPr/>
        </p:nvSpPr>
        <p:spPr>
          <a:xfrm>
            <a:off x="5310425" y="1324285"/>
            <a:ext cx="3244789" cy="238186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Average Price increases by 48 in Apr 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D82D751-F203-495C-BE5F-FCA13C405B1B}"/>
              </a:ext>
            </a:extLst>
          </p:cNvPr>
          <p:cNvSpPr/>
          <p:nvPr/>
        </p:nvSpPr>
        <p:spPr>
          <a:xfrm>
            <a:off x="5310425" y="3935793"/>
            <a:ext cx="3262553" cy="254447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Orders declined in Apr and tend to continue</a:t>
            </a:r>
            <a:endParaRPr lang="zh-CN" altLang="en-US" sz="12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6BF3B51-4D78-40D7-8AA9-CC47675C1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6"/>
          <a:stretch/>
        </p:blipFill>
        <p:spPr bwMode="auto">
          <a:xfrm>
            <a:off x="5179973" y="4287922"/>
            <a:ext cx="3393005" cy="218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82D44383-D7FD-425A-88D9-10344CB4F7C9}"/>
              </a:ext>
            </a:extLst>
          </p:cNvPr>
          <p:cNvSpPr/>
          <p:nvPr/>
        </p:nvSpPr>
        <p:spPr>
          <a:xfrm>
            <a:off x="8692671" y="1282132"/>
            <a:ext cx="2578875" cy="517894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b="1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Helvetica Neue"/>
              </a:rPr>
              <a:t>Revenue:</a:t>
            </a:r>
          </a:p>
          <a:p>
            <a:endParaRPr lang="en-US" altLang="zh-CN" sz="1400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sz="1400" b="1" i="0" dirty="0">
                <a:solidFill>
                  <a:srgbClr val="000000"/>
                </a:solidFill>
                <a:effectLst/>
                <a:latin typeface="Helvetica Neue"/>
              </a:rPr>
              <a:t>Mar:153.45 M  Apr: 159.63 M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An effort to increase price since around 3/15, and the trend continued in April.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Accordingly, 240 less orders were made every day on average. And the trend is still going down.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But overall, the revenue increased by 6M in Apr.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65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6">
                <a:lumMod val="20000"/>
                <a:lumOff val="80000"/>
              </a:schemeClr>
            </a:gs>
            <a:gs pos="66000">
              <a:schemeClr val="accent1">
                <a:lumMod val="45000"/>
                <a:lumOff val="55000"/>
                <a:alpha val="5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5CFE69-4291-40A9-A068-95B71CC7B0EB}"/>
              </a:ext>
            </a:extLst>
          </p:cNvPr>
          <p:cNvCxnSpPr>
            <a:cxnSpLocks/>
          </p:cNvCxnSpPr>
          <p:nvPr/>
        </p:nvCxnSpPr>
        <p:spPr>
          <a:xfrm>
            <a:off x="677140" y="2105891"/>
            <a:ext cx="10825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BC4DBEA-CB1C-44C5-8DAE-020624A8B288}"/>
              </a:ext>
            </a:extLst>
          </p:cNvPr>
          <p:cNvCxnSpPr>
            <a:cxnSpLocks/>
          </p:cNvCxnSpPr>
          <p:nvPr/>
        </p:nvCxnSpPr>
        <p:spPr>
          <a:xfrm>
            <a:off x="660400" y="3429000"/>
            <a:ext cx="10858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ABDB82-15D0-4AE5-A206-1EAF60F4742F}"/>
              </a:ext>
            </a:extLst>
          </p:cNvPr>
          <p:cNvSpPr txBox="1"/>
          <p:nvPr/>
        </p:nvSpPr>
        <p:spPr>
          <a:xfrm>
            <a:off x="2418194" y="2505836"/>
            <a:ext cx="7342909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cs typeface="+mn-ea"/>
                <a:sym typeface="+mn-lt"/>
              </a:rPr>
              <a:t>User Behavior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718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Active User, consumption level and frequency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C90031-A0AA-4DD0-8005-7453E6E0208B}"/>
              </a:ext>
            </a:extLst>
          </p:cNvPr>
          <p:cNvSpPr/>
          <p:nvPr/>
        </p:nvSpPr>
        <p:spPr>
          <a:xfrm>
            <a:off x="1029801" y="1313927"/>
            <a:ext cx="3861786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9K less users in Apr 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52C4D26-CE07-4C2F-AA9E-B2BF68058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"/>
          <a:stretch/>
        </p:blipFill>
        <p:spPr bwMode="auto">
          <a:xfrm>
            <a:off x="1020923" y="1775531"/>
            <a:ext cx="3861787" cy="43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折角 1">
            <a:extLst>
              <a:ext uri="{FF2B5EF4-FFF2-40B4-BE49-F238E27FC236}">
                <a16:creationId xmlns:a16="http://schemas.microsoft.com/office/drawing/2014/main" id="{61B7AAC4-FAFC-4A37-9B0A-A44272808158}"/>
              </a:ext>
            </a:extLst>
          </p:cNvPr>
          <p:cNvSpPr/>
          <p:nvPr/>
        </p:nvSpPr>
        <p:spPr>
          <a:xfrm>
            <a:off x="5250476" y="1271006"/>
            <a:ext cx="5902846" cy="136529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The data is highly skewed and there are super high value users who contributed over 70%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Most users consumed just once and 75% of them spent less than 1000.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7B1563C-02EC-4CC1-9952-7BCEF4E41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9401"/>
              </p:ext>
            </p:extLst>
          </p:nvPr>
        </p:nvGraphicFramePr>
        <p:xfrm>
          <a:off x="5250476" y="2984023"/>
          <a:ext cx="5902846" cy="304800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820505">
                  <a:extLst>
                    <a:ext uri="{9D8B030D-6E8A-4147-A177-3AD203B41FA5}">
                      <a16:colId xmlns:a16="http://schemas.microsoft.com/office/drawing/2014/main" val="3225115690"/>
                    </a:ext>
                  </a:extLst>
                </a:gridCol>
                <a:gridCol w="1269941">
                  <a:extLst>
                    <a:ext uri="{9D8B030D-6E8A-4147-A177-3AD203B41FA5}">
                      <a16:colId xmlns:a16="http://schemas.microsoft.com/office/drawing/2014/main" val="3781010692"/>
                    </a:ext>
                  </a:extLst>
                </a:gridCol>
                <a:gridCol w="1270800">
                  <a:extLst>
                    <a:ext uri="{9D8B030D-6E8A-4147-A177-3AD203B41FA5}">
                      <a16:colId xmlns:a16="http://schemas.microsoft.com/office/drawing/2014/main" val="3340464722"/>
                    </a:ext>
                  </a:extLst>
                </a:gridCol>
                <a:gridCol w="1270800">
                  <a:extLst>
                    <a:ext uri="{9D8B030D-6E8A-4147-A177-3AD203B41FA5}">
                      <a16:colId xmlns:a16="http://schemas.microsoft.com/office/drawing/2014/main" val="1248181731"/>
                    </a:ext>
                  </a:extLst>
                </a:gridCol>
                <a:gridCol w="1270800">
                  <a:extLst>
                    <a:ext uri="{9D8B030D-6E8A-4147-A177-3AD203B41FA5}">
                      <a16:colId xmlns:a16="http://schemas.microsoft.com/office/drawing/2014/main" val="441859002"/>
                    </a:ext>
                  </a:extLst>
                </a:gridCol>
              </a:tblGrid>
              <a:tr h="335066">
                <a:tc>
                  <a:txBody>
                    <a:bodyPr/>
                    <a:lstStyle/>
                    <a:p>
                      <a:pPr algn="r" fontAlgn="ctr"/>
                      <a:endParaRPr lang="zh-CN" alt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amount_Mar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effectLst/>
                        </a:rPr>
                        <a:t>orders_Mar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effectLst/>
                        </a:rPr>
                        <a:t>amount_Apr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effectLst/>
                        </a:rPr>
                        <a:t>orders_Apr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128015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53394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53394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43967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43967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635422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2874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3631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5.1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394538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463,759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573,054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772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212876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036822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629469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086269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419413"/>
                  </a:ext>
                </a:extLst>
              </a:tr>
              <a:tr h="3071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107.16M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151,362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120.16M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>
                          <a:effectLst/>
                        </a:rPr>
                        <a:t>161,973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10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06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</a:t>
            </a:r>
            <a:r>
              <a:rPr lang="en-US" altLang="zh-CN" sz="2000" b="1" dirty="0"/>
              <a:t>Did 20% users contribute 80% revenue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C90031-A0AA-4DD0-8005-7453E6E0208B}"/>
              </a:ext>
            </a:extLst>
          </p:cNvPr>
          <p:cNvSpPr/>
          <p:nvPr/>
        </p:nvSpPr>
        <p:spPr>
          <a:xfrm>
            <a:off x="941033" y="1313927"/>
            <a:ext cx="4190260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8.5% users contribute to 80% revenue</a:t>
            </a:r>
            <a:endParaRPr lang="zh-CN" altLang="en-US" dirty="0"/>
          </a:p>
        </p:txBody>
      </p:sp>
      <p:sp>
        <p:nvSpPr>
          <p:cNvPr id="2" name="矩形: 折角 1">
            <a:extLst>
              <a:ext uri="{FF2B5EF4-FFF2-40B4-BE49-F238E27FC236}">
                <a16:creationId xmlns:a16="http://schemas.microsoft.com/office/drawing/2014/main" id="{61B7AAC4-FAFC-4A37-9B0A-A44272808158}"/>
              </a:ext>
            </a:extLst>
          </p:cNvPr>
          <p:cNvSpPr/>
          <p:nvPr/>
        </p:nvSpPr>
        <p:spPr>
          <a:xfrm>
            <a:off x="5250476" y="1271006"/>
            <a:ext cx="5902846" cy="136529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There is one super high value user (id=11211), who contributed over 70% revenue. And the average price for this user is 741 in Apr, 667 in Mar, which are not too high, so this user made huge amount of orders at a high-level price. 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Helvetica Neue"/>
              </a:rPr>
              <a:t>The list showed part of high value users..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6BCEA8D-87C5-415F-8ECB-F80A498F1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8"/>
          <a:stretch/>
        </p:blipFill>
        <p:spPr bwMode="auto">
          <a:xfrm>
            <a:off x="856686" y="1904999"/>
            <a:ext cx="4274607" cy="437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783FF6-AF4D-4643-B124-55C0EB1B1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11478"/>
              </p:ext>
            </p:extLst>
          </p:nvPr>
        </p:nvGraphicFramePr>
        <p:xfrm>
          <a:off x="5250476" y="2815727"/>
          <a:ext cx="5654280" cy="35397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13570">
                  <a:extLst>
                    <a:ext uri="{9D8B030D-6E8A-4147-A177-3AD203B41FA5}">
                      <a16:colId xmlns:a16="http://schemas.microsoft.com/office/drawing/2014/main" val="2450688086"/>
                    </a:ext>
                  </a:extLst>
                </a:gridCol>
                <a:gridCol w="1413570">
                  <a:extLst>
                    <a:ext uri="{9D8B030D-6E8A-4147-A177-3AD203B41FA5}">
                      <a16:colId xmlns:a16="http://schemas.microsoft.com/office/drawing/2014/main" val="2525016571"/>
                    </a:ext>
                  </a:extLst>
                </a:gridCol>
                <a:gridCol w="1413570">
                  <a:extLst>
                    <a:ext uri="{9D8B030D-6E8A-4147-A177-3AD203B41FA5}">
                      <a16:colId xmlns:a16="http://schemas.microsoft.com/office/drawing/2014/main" val="2755778892"/>
                    </a:ext>
                  </a:extLst>
                </a:gridCol>
                <a:gridCol w="1413570">
                  <a:extLst>
                    <a:ext uri="{9D8B030D-6E8A-4147-A177-3AD203B41FA5}">
                      <a16:colId xmlns:a16="http://schemas.microsoft.com/office/drawing/2014/main" val="4057365429"/>
                    </a:ext>
                  </a:extLst>
                </a:gridCol>
              </a:tblGrid>
              <a:tr h="516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user_id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amount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month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contribution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956226106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11211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1.201601e+08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Apr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0.383794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04689081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11211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1.071615e+08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Mar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dirty="0">
                          <a:solidFill>
                            <a:srgbClr val="FF0000"/>
                          </a:solidFill>
                          <a:effectLst/>
                        </a:rPr>
                        <a:t>0.726070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244722985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57282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2.338080e+05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Mar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0.726817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275233266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57282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2.191870e+05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Apr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0.727517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149625486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68226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1.624153e+05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Mar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0.728036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016271898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62590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1.344430e+05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Apr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0.728465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466380627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14427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1.152400e+05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Mar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0.728833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949211133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53616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1.072430e+05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Mar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0.729176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80613247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14427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1.023990e+05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Apr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0.729503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938837555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>
                          <a:effectLst/>
                        </a:rPr>
                        <a:t>14271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9.679000e+04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Mar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dirty="0">
                          <a:effectLst/>
                        </a:rPr>
                        <a:t>0.729812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97508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12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EE3BB0-28CE-4503-9824-0AAF769DD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User Behavior – </a:t>
            </a:r>
            <a:r>
              <a:rPr lang="en-US" altLang="zh-CN" sz="2000" b="1" dirty="0"/>
              <a:t>Consumption level and frequency of different groups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2291D8-6790-4C65-9822-1BD229F30C98}"/>
              </a:ext>
            </a:extLst>
          </p:cNvPr>
          <p:cNvCxnSpPr/>
          <p:nvPr/>
        </p:nvCxnSpPr>
        <p:spPr>
          <a:xfrm>
            <a:off x="941033" y="923278"/>
            <a:ext cx="10342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C90031-A0AA-4DD0-8005-7453E6E0208B}"/>
              </a:ext>
            </a:extLst>
          </p:cNvPr>
          <p:cNvSpPr/>
          <p:nvPr/>
        </p:nvSpPr>
        <p:spPr>
          <a:xfrm>
            <a:off x="1260627" y="2281591"/>
            <a:ext cx="4592717" cy="411641"/>
          </a:xfrm>
          <a:prstGeom prst="roundRect">
            <a:avLst/>
          </a:prstGeom>
          <a:solidFill>
            <a:srgbClr val="7BB8E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 user contribute less revenue in Apr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C03ECF0-E37D-4FBF-9247-006E57F0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20941"/>
              </p:ext>
            </p:extLst>
          </p:nvPr>
        </p:nvGraphicFramePr>
        <p:xfrm>
          <a:off x="1310933" y="2788819"/>
          <a:ext cx="4492104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69002">
                  <a:extLst>
                    <a:ext uri="{9D8B030D-6E8A-4147-A177-3AD203B41FA5}">
                      <a16:colId xmlns:a16="http://schemas.microsoft.com/office/drawing/2014/main" val="985246089"/>
                    </a:ext>
                  </a:extLst>
                </a:gridCol>
                <a:gridCol w="1411551">
                  <a:extLst>
                    <a:ext uri="{9D8B030D-6E8A-4147-A177-3AD203B41FA5}">
                      <a16:colId xmlns:a16="http://schemas.microsoft.com/office/drawing/2014/main" val="3844731795"/>
                    </a:ext>
                  </a:extLst>
                </a:gridCol>
                <a:gridCol w="1411551">
                  <a:extLst>
                    <a:ext uri="{9D8B030D-6E8A-4147-A177-3AD203B41FA5}">
                      <a16:colId xmlns:a16="http://schemas.microsoft.com/office/drawing/2014/main" val="232241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1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Users: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4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amount: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58192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41607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6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orders: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Avg price: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Revenue:           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1.44M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1.08M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2103"/>
                  </a:ext>
                </a:extLst>
              </a:tr>
            </a:tbl>
          </a:graphicData>
        </a:graphic>
      </p:graphicFrame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DA098752-B1BF-4EC8-901C-C56D5173EE6F}"/>
              </a:ext>
            </a:extLst>
          </p:cNvPr>
          <p:cNvSpPr/>
          <p:nvPr/>
        </p:nvSpPr>
        <p:spPr>
          <a:xfrm>
            <a:off x="6169979" y="2281590"/>
            <a:ext cx="4725881" cy="279643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Super high value users are users who spent over 150k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      (user 11211 excluded) 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Half of super high value users churned in Apr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Super high value users spent 16k less in Apr and made 35 less orders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The Avg price in Apr is 100 more than in Mar</a:t>
            </a: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endParaRPr lang="en-US" altLang="zh-CN" sz="1400" dirty="0">
              <a:solidFill>
                <a:srgbClr val="000000"/>
              </a:solidFill>
              <a:latin typeface="Helvetica Neue"/>
            </a:endParaRP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5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rkz1vjg">
      <a:majorFont>
        <a:latin typeface="" panose="020F0302020204030204"/>
        <a:ea typeface="微软雅黑"/>
        <a:cs typeface=""/>
      </a:majorFont>
      <a:minorFont>
        <a:latin typeface="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1290</Words>
  <Application>Microsoft Office PowerPoint</Application>
  <PresentationFormat>宽屏</PresentationFormat>
  <Paragraphs>443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Helvetica Neue</vt:lpstr>
      <vt:lpstr>等线</vt:lpstr>
      <vt:lpstr>Arial</vt:lpstr>
      <vt:lpstr>Office 主题​​</vt:lpstr>
      <vt:lpstr>PowerPoint 演示文稿</vt:lpstr>
      <vt:lpstr>Introduction</vt:lpstr>
      <vt:lpstr>Table of Contents</vt:lpstr>
      <vt:lpstr>PowerPoint 演示文稿</vt:lpstr>
      <vt:lpstr>Overall Trend -- Revenue = Price * Orders</vt:lpstr>
      <vt:lpstr>PowerPoint 演示文稿</vt:lpstr>
      <vt:lpstr>User Behavior – Active User, consumption level and frequency</vt:lpstr>
      <vt:lpstr>User Behavior – Did 20% users contribute 80% revenue</vt:lpstr>
      <vt:lpstr>User Behavior – Consumption level and frequency of different groups</vt:lpstr>
      <vt:lpstr>User Behavior – Consumption level and frequency of different groups</vt:lpstr>
      <vt:lpstr>User Behavior – Consumption level and frequency of different groups</vt:lpstr>
      <vt:lpstr>User Behavior – Increase price or not?</vt:lpstr>
      <vt:lpstr>User Behavior – Relationship between amount and frequency</vt:lpstr>
      <vt:lpstr>PowerPoint 演示文稿</vt:lpstr>
      <vt:lpstr>User Label – User acquisition and churn</vt:lpstr>
      <vt:lpstr>User Label – User acquisition and churn</vt:lpstr>
      <vt:lpstr>User Label – RFM structure</vt:lpstr>
      <vt:lpstr>User Label – Life Cycle Period</vt:lpstr>
      <vt:lpstr>User Label – Life Cycle Period</vt:lpstr>
      <vt:lpstr>Life Cycle – How long users stay on avg? </vt:lpstr>
      <vt:lpstr>PowerPoint 演示文稿</vt:lpstr>
      <vt:lpstr>Repurchase Ratio – do users purchase more than once in a day?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Qiqi Luo</dc:creator>
  <cp:lastModifiedBy>Qiqi Luo</cp:lastModifiedBy>
  <cp:revision>73</cp:revision>
  <dcterms:created xsi:type="dcterms:W3CDTF">2020-08-25T23:26:08Z</dcterms:created>
  <dcterms:modified xsi:type="dcterms:W3CDTF">2020-10-07T20:06:26Z</dcterms:modified>
</cp:coreProperties>
</file>