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-1736" y="-112"/>
      </p:cViewPr>
      <p:guideLst>
        <p:guide orient="horz" pos="2160"/>
        <p:guide pos="2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701F-8249-F048-9149-70CBD14AF7CE}" type="datetimeFigureOut">
              <a:rPr lang="en-US" smtClean="0"/>
              <a:t>11/16/12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9B36-3B18-C84E-8F83-2E83D54FD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6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IOC</a:t>
            </a:r>
          </a:p>
          <a:p>
            <a:r>
              <a:rPr lang="en-US" dirty="0" smtClean="0"/>
              <a:t>Integration of DTA with IOC approach</a:t>
            </a:r>
          </a:p>
          <a:p>
            <a:r>
              <a:rPr lang="en-US" dirty="0" smtClean="0"/>
              <a:t>Information flow tracking</a:t>
            </a:r>
          </a:p>
          <a:p>
            <a:pPr lvl="1"/>
            <a:r>
              <a:rPr lang="en-US" dirty="0" smtClean="0"/>
              <a:t>Tagging for error variables (overflow, invalid conversion)</a:t>
            </a:r>
          </a:p>
          <a:p>
            <a:pPr lvl="1"/>
            <a:r>
              <a:rPr lang="en-US" dirty="0" smtClean="0"/>
              <a:t>Checking from</a:t>
            </a:r>
          </a:p>
          <a:p>
            <a:pPr lvl="2"/>
            <a:r>
              <a:rPr lang="en-US" dirty="0" smtClean="0"/>
              <a:t>Memory allocation</a:t>
            </a:r>
          </a:p>
          <a:p>
            <a:pPr lvl="2"/>
            <a:r>
              <a:rPr lang="en-US" dirty="0" smtClean="0"/>
              <a:t>Bound checking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Checking as a Sink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</a:t>
            </a:r>
          </a:p>
          <a:p>
            <a:pPr lvl="1"/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 smtClean="0"/>
              <a:t>Checking for </a:t>
            </a:r>
            <a:r>
              <a:rPr lang="en-US" smtClean="0"/>
              <a:t>bound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23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r>
              <a:rPr lang="en-US" dirty="0"/>
              <a:t>E</a:t>
            </a:r>
            <a:r>
              <a:rPr lang="en-US" dirty="0" smtClean="0"/>
              <a:t>rror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Overflow/Underflow</a:t>
            </a:r>
          </a:p>
          <a:p>
            <a:r>
              <a:rPr lang="en-US" dirty="0" smtClean="0"/>
              <a:t>Sign/</a:t>
            </a:r>
            <a:r>
              <a:rPr lang="en-US" dirty="0" err="1" smtClean="0"/>
              <a:t>Unsign</a:t>
            </a:r>
            <a:r>
              <a:rPr lang="en-US" dirty="0" smtClean="0"/>
              <a:t> Conversion</a:t>
            </a:r>
          </a:p>
          <a:p>
            <a:r>
              <a:rPr lang="en-US" dirty="0" err="1" smtClean="0"/>
              <a:t>Devide</a:t>
            </a:r>
            <a:r>
              <a:rPr lang="en-US" dirty="0" smtClean="0"/>
              <a:t> by zero</a:t>
            </a:r>
          </a:p>
          <a:p>
            <a:r>
              <a:rPr lang="en-US" dirty="0" smtClean="0"/>
              <a:t>Truncations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0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INTEL CPU(ALU) see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arithmetic</a:t>
            </a:r>
          </a:p>
          <a:p>
            <a:r>
              <a:rPr lang="en-US" dirty="0" smtClean="0"/>
              <a:t>Signed arithmetic</a:t>
            </a:r>
          </a:p>
          <a:p>
            <a:pPr lvl="1"/>
            <a:r>
              <a:rPr lang="en-US" dirty="0" smtClean="0"/>
              <a:t>Implement 2</a:t>
            </a:r>
            <a:r>
              <a:rPr lang="en-US" dirty="0" smtClean="0"/>
              <a:t>’s complement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4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Overflow </a:t>
            </a:r>
            <a:r>
              <a:rPr lang="en-US" dirty="0"/>
              <a:t>A</a:t>
            </a:r>
            <a:r>
              <a:rPr lang="en-US" dirty="0" smtClean="0"/>
              <a:t>lways </a:t>
            </a:r>
            <a:r>
              <a:rPr lang="en-US" dirty="0"/>
              <a:t>W</a:t>
            </a:r>
            <a:r>
              <a:rPr lang="en-US" dirty="0" smtClean="0"/>
              <a:t>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overflow is legal</a:t>
            </a:r>
          </a:p>
          <a:p>
            <a:pPr lvl="1"/>
            <a:r>
              <a:rPr lang="en-US" dirty="0" smtClean="0"/>
              <a:t>Defined from C standard</a:t>
            </a:r>
          </a:p>
          <a:p>
            <a:pPr lvl="1"/>
            <a:r>
              <a:rPr lang="en-US" dirty="0" smtClean="0"/>
              <a:t>UINT_MAX + 1 </a:t>
            </a:r>
            <a:r>
              <a:rPr lang="en-US" dirty="0" smtClean="0">
                <a:sym typeface="Wingdings"/>
              </a:rPr>
              <a:t> 0</a:t>
            </a:r>
          </a:p>
          <a:p>
            <a:r>
              <a:rPr lang="en-US" dirty="0" smtClean="0">
                <a:sym typeface="Wingdings"/>
              </a:rPr>
              <a:t>Still can cause logic error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a = UINT_MAX;</a:t>
            </a:r>
          </a:p>
          <a:p>
            <a:pPr marL="457200" lvl="1" indent="0">
              <a:buNone/>
            </a:pPr>
            <a:r>
              <a:rPr lang="en-US" dirty="0" err="1" smtClean="0">
                <a:sym typeface="Wingdings"/>
              </a:rPr>
              <a:t>malloc</a:t>
            </a:r>
            <a:r>
              <a:rPr lang="en-US" dirty="0" smtClean="0">
                <a:sym typeface="Wingdings"/>
              </a:rPr>
              <a:t>(a + 100);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5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language standard specific</a:t>
            </a:r>
            <a:endParaRPr lang="en-US" dirty="0" smtClean="0"/>
          </a:p>
          <a:p>
            <a:r>
              <a:rPr lang="en-US" dirty="0" smtClean="0"/>
              <a:t>Signed Overflow</a:t>
            </a:r>
          </a:p>
          <a:p>
            <a:pPr lvl="1"/>
            <a:r>
              <a:rPr lang="en-US" dirty="0" smtClean="0"/>
              <a:t>INT_MAX + 1 </a:t>
            </a:r>
            <a:r>
              <a:rPr lang="en-US" dirty="0" smtClean="0">
                <a:sym typeface="Wingdings"/>
              </a:rPr>
              <a:t> ???</a:t>
            </a:r>
            <a:endParaRPr lang="en-US" dirty="0" smtClean="0"/>
          </a:p>
          <a:p>
            <a:r>
              <a:rPr lang="en-US" dirty="0" smtClean="0"/>
              <a:t>Divide-by-zero</a:t>
            </a:r>
          </a:p>
          <a:p>
            <a:r>
              <a:rPr lang="en-US" dirty="0" smtClean="0"/>
              <a:t>And some corner cases</a:t>
            </a:r>
          </a:p>
          <a:p>
            <a:pPr lvl="1"/>
            <a:r>
              <a:rPr lang="en-US" dirty="0" smtClean="0"/>
              <a:t>INT_MAX /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Ex) KINT</a:t>
            </a:r>
          </a:p>
          <a:p>
            <a:pPr lvl="1"/>
            <a:r>
              <a:rPr lang="en-US" dirty="0" smtClean="0"/>
              <a:t>High coverage</a:t>
            </a:r>
          </a:p>
          <a:p>
            <a:pPr lvl="1"/>
            <a:r>
              <a:rPr lang="en-US" dirty="0" smtClean="0"/>
              <a:t>High FP	s</a:t>
            </a:r>
          </a:p>
          <a:p>
            <a:r>
              <a:rPr lang="en-US" dirty="0" smtClean="0"/>
              <a:t>Dynamic analysis</a:t>
            </a:r>
          </a:p>
          <a:p>
            <a:pPr lvl="1"/>
            <a:r>
              <a:rPr lang="en-US" dirty="0" smtClean="0"/>
              <a:t>Ex) IOC</a:t>
            </a:r>
          </a:p>
          <a:p>
            <a:pPr lvl="1"/>
            <a:r>
              <a:rPr lang="en-US" dirty="0" smtClean="0"/>
              <a:t>Low coverage</a:t>
            </a:r>
          </a:p>
          <a:p>
            <a:pPr lvl="1"/>
            <a:r>
              <a:rPr lang="en-US" dirty="0" smtClean="0"/>
              <a:t>Still some FPs</a:t>
            </a:r>
          </a:p>
          <a:p>
            <a:r>
              <a:rPr lang="en-US" dirty="0" smtClean="0"/>
              <a:t>Source vs. Binary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30799"/>
            <a:ext cx="8229600" cy="995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666" y="1629305"/>
            <a:ext cx="62737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/>
                <a:cs typeface="Arial"/>
              </a:rPr>
              <a:t>off_t</a:t>
            </a:r>
            <a:r>
              <a:rPr lang="en-US" dirty="0">
                <a:latin typeface="Arial"/>
                <a:cs typeface="Arial"/>
              </a:rPr>
              <a:t> j, </a:t>
            </a:r>
            <a:r>
              <a:rPr lang="en-US" dirty="0" err="1">
                <a:latin typeface="Arial"/>
                <a:cs typeface="Arial"/>
              </a:rPr>
              <a:t>pg_start</a:t>
            </a:r>
            <a:r>
              <a:rPr lang="en-US" dirty="0">
                <a:latin typeface="Arial"/>
                <a:cs typeface="Arial"/>
              </a:rPr>
              <a:t> = /* from user space */;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size_t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page_count</a:t>
            </a:r>
            <a:r>
              <a:rPr lang="en-US" dirty="0">
                <a:latin typeface="Arial"/>
                <a:cs typeface="Arial"/>
              </a:rPr>
              <a:t> = ...;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num_entries</a:t>
            </a:r>
            <a:r>
              <a:rPr lang="en-US" dirty="0">
                <a:latin typeface="Arial"/>
                <a:cs typeface="Arial"/>
              </a:rPr>
              <a:t> = ...;</a:t>
            </a:r>
            <a:br>
              <a:rPr lang="en-US" dirty="0">
                <a:latin typeface="Arial"/>
                <a:cs typeface="Arial"/>
              </a:rPr>
            </a:b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if </a:t>
            </a:r>
            <a:r>
              <a:rPr lang="en-US" dirty="0">
                <a:latin typeface="Arial"/>
                <a:cs typeface="Arial"/>
              </a:rPr>
              <a:t>((</a:t>
            </a:r>
            <a:r>
              <a:rPr lang="en-US" dirty="0" err="1">
                <a:latin typeface="Arial"/>
                <a:cs typeface="Arial"/>
              </a:rPr>
              <a:t>pg_start</a:t>
            </a:r>
            <a:r>
              <a:rPr lang="en-US" dirty="0">
                <a:latin typeface="Arial"/>
                <a:cs typeface="Arial"/>
              </a:rPr>
              <a:t> + </a:t>
            </a:r>
            <a:r>
              <a:rPr lang="en-US" dirty="0" err="1">
                <a:latin typeface="Arial"/>
                <a:cs typeface="Arial"/>
              </a:rPr>
              <a:t>page_count</a:t>
            </a:r>
            <a:r>
              <a:rPr lang="en-US" dirty="0">
                <a:latin typeface="Arial"/>
                <a:cs typeface="Arial"/>
              </a:rPr>
              <a:t> &gt; </a:t>
            </a:r>
            <a:r>
              <a:rPr lang="en-US" dirty="0" err="1">
                <a:latin typeface="Arial"/>
                <a:cs typeface="Arial"/>
              </a:rPr>
              <a:t>num_entries</a:t>
            </a:r>
            <a:r>
              <a:rPr lang="en-US" dirty="0">
                <a:latin typeface="Arial"/>
                <a:cs typeface="Arial"/>
              </a:rPr>
              <a:t>) || 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pg_start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+ 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page_count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pg_start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)) 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    return </a:t>
            </a:r>
            <a:r>
              <a:rPr lang="en-US" dirty="0">
                <a:latin typeface="Arial"/>
                <a:cs typeface="Arial"/>
              </a:rPr>
              <a:t>-EINVAL; 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...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for (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= 0, j = </a:t>
            </a:r>
            <a:r>
              <a:rPr lang="en-US" dirty="0" err="1">
                <a:latin typeface="Arial"/>
                <a:cs typeface="Arial"/>
              </a:rPr>
              <a:t>pg_start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&lt; </a:t>
            </a:r>
            <a:r>
              <a:rPr lang="en-US" dirty="0" err="1">
                <a:latin typeface="Arial"/>
                <a:cs typeface="Arial"/>
              </a:rPr>
              <a:t>page_count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++, j++) 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	</a:t>
            </a:r>
            <a:r>
              <a:rPr lang="en-US" dirty="0" err="1" smtClean="0">
                <a:latin typeface="Arial"/>
                <a:cs typeface="Arial"/>
              </a:rPr>
              <a:t>arr</a:t>
            </a:r>
            <a:r>
              <a:rPr lang="en-US" dirty="0" smtClean="0">
                <a:latin typeface="Arial"/>
                <a:cs typeface="Arial"/>
              </a:rPr>
              <a:t>[j] = /* some value */; 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34440"/>
            <a:ext cx="554566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solidFill>
                  <a:srgbClr val="FF0000"/>
                </a:solidFill>
              </a:rPr>
              <a:t>end = </a:t>
            </a:r>
            <a:r>
              <a:rPr lang="nb-NO" sz="1400" dirty="0" err="1">
                <a:solidFill>
                  <a:srgbClr val="FF0000"/>
                </a:solidFill>
              </a:rPr>
              <a:t>getInteger</a:t>
            </a:r>
            <a:r>
              <a:rPr lang="nb-NO" sz="1400" dirty="0">
                <a:solidFill>
                  <a:srgbClr val="FF0000"/>
                </a:solidFill>
              </a:rPr>
              <a:t>(</a:t>
            </a:r>
            <a:r>
              <a:rPr lang="nb-NO" sz="1400" dirty="0" err="1">
                <a:solidFill>
                  <a:srgbClr val="FF0000"/>
                </a:solidFill>
              </a:rPr>
              <a:t>argv</a:t>
            </a:r>
            <a:r>
              <a:rPr lang="nb-NO" sz="1400" dirty="0">
                <a:solidFill>
                  <a:srgbClr val="FF0000"/>
                </a:solidFill>
              </a:rPr>
              <a:t>[holder + 2])</a:t>
            </a:r>
            <a:r>
              <a:rPr lang="nb-NO" sz="1400" dirty="0" smtClean="0">
                <a:solidFill>
                  <a:srgbClr val="FF0000"/>
                </a:solidFill>
              </a:rPr>
              <a:t>;</a:t>
            </a:r>
          </a:p>
          <a:p>
            <a:r>
              <a:rPr lang="nb-NO" sz="1400" dirty="0" smtClean="0">
                <a:solidFill>
                  <a:srgbClr val="000000"/>
                </a:solidFill>
              </a:rPr>
              <a:t>...</a:t>
            </a:r>
          </a:p>
          <a:p>
            <a:r>
              <a:rPr lang="de-DE" sz="1400" dirty="0" err="1"/>
              <a:t>copyRegs</a:t>
            </a:r>
            <a:r>
              <a:rPr lang="de-DE" sz="1400" dirty="0"/>
              <a:t>(</a:t>
            </a:r>
            <a:r>
              <a:rPr lang="de-DE" sz="1400" dirty="0" err="1"/>
              <a:t>registers</a:t>
            </a:r>
            <a:r>
              <a:rPr lang="de-DE" sz="1400" dirty="0"/>
              <a:t>, </a:t>
            </a:r>
            <a:r>
              <a:rPr lang="de-DE" sz="1400" dirty="0" err="1"/>
              <a:t>start</a:t>
            </a:r>
            <a:r>
              <a:rPr lang="de-DE" sz="1400" dirty="0"/>
              <a:t>, end, </a:t>
            </a:r>
            <a:r>
              <a:rPr lang="de-DE" sz="1400" dirty="0" err="1"/>
              <a:t>otfil</a:t>
            </a:r>
            <a:r>
              <a:rPr lang="de-DE" sz="1400" dirty="0"/>
              <a:t>);</a:t>
            </a:r>
            <a:endParaRPr lang="nb-NO" sz="1400" dirty="0"/>
          </a:p>
          <a:p>
            <a:endParaRPr lang="nb-NO" sz="1400" dirty="0" smtClean="0"/>
          </a:p>
          <a:p>
            <a:r>
              <a:rPr lang="en-US" sz="1400" dirty="0"/>
              <a:t>void </a:t>
            </a:r>
            <a:r>
              <a:rPr lang="en-US" sz="1400" dirty="0" err="1"/>
              <a:t>copyRegs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*registers, unsigned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unsigned </a:t>
            </a:r>
            <a:r>
              <a:rPr lang="en-US" sz="1400" dirty="0" err="1"/>
              <a:t>int</a:t>
            </a:r>
            <a:r>
              <a:rPr lang="en-US" sz="1400" dirty="0"/>
              <a:t> end, FILE* </a:t>
            </a:r>
            <a:r>
              <a:rPr lang="en-US" sz="1400" dirty="0" err="1"/>
              <a:t>otfil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if (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 &lt; end) 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copyReg</a:t>
            </a:r>
            <a:r>
              <a:rPr lang="en-US" sz="1400" dirty="0"/>
              <a:t>(registers, </a:t>
            </a:r>
            <a:r>
              <a:rPr lang="en-US" sz="1400" dirty="0" err="1"/>
              <a:t>i</a:t>
            </a:r>
            <a:r>
              <a:rPr lang="en-US" sz="1400" dirty="0"/>
              <a:t>, end, </a:t>
            </a:r>
            <a:r>
              <a:rPr lang="en-US" sz="1400" dirty="0" err="1"/>
              <a:t>otfil</a:t>
            </a:r>
            <a:r>
              <a:rPr lang="en-US" sz="1400" dirty="0"/>
              <a:t>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copyReg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*registers, unsigned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, unsigned </a:t>
            </a:r>
            <a:r>
              <a:rPr lang="en-US" sz="1400" dirty="0" err="1"/>
              <a:t>int</a:t>
            </a:r>
            <a:r>
              <a:rPr lang="en-US" sz="1400" dirty="0"/>
              <a:t> end, FILE* </a:t>
            </a:r>
            <a:r>
              <a:rPr lang="en-US" sz="1400" dirty="0" err="1"/>
              <a:t>otfil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n = 2;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value = *(registers + (</a:t>
            </a:r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) (n * n - 4 + (3 - 2) *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r>
              <a:rPr lang="en-US" sz="1400" dirty="0" smtClean="0">
                <a:solidFill>
                  <a:srgbClr val="FF0000"/>
                </a:solidFill>
              </a:rPr>
              <a:t>);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    //print the contents                                                                                                                               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("Register %d is: %d\n", </a:t>
            </a:r>
            <a:r>
              <a:rPr lang="en-US" sz="1400" dirty="0" err="1"/>
              <a:t>i</a:t>
            </a:r>
            <a:r>
              <a:rPr lang="en-US" sz="1400" dirty="0"/>
              <a:t>, value);</a:t>
            </a:r>
          </a:p>
          <a:p>
            <a:r>
              <a:rPr lang="en-US" sz="1400" dirty="0"/>
              <a:t>    //Copy everything into one string                                                                                                                  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fprintf</a:t>
            </a:r>
            <a:r>
              <a:rPr lang="en-US" sz="1400" dirty="0"/>
              <a:t>(</a:t>
            </a:r>
            <a:r>
              <a:rPr lang="en-US" sz="1400" dirty="0" err="1"/>
              <a:t>otfil</a:t>
            </a:r>
            <a:r>
              <a:rPr lang="en-US" sz="1400" dirty="0"/>
              <a:t>, "Register %d is: %d\n", </a:t>
            </a:r>
            <a:r>
              <a:rPr lang="en-US" sz="1400" dirty="0" err="1"/>
              <a:t>i</a:t>
            </a:r>
            <a:r>
              <a:rPr lang="en-US" sz="1400" dirty="0"/>
              <a:t>, value);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copyRegs</a:t>
            </a:r>
            <a:r>
              <a:rPr lang="en-US" sz="1400" dirty="0"/>
              <a:t>(registers, ++</a:t>
            </a:r>
            <a:r>
              <a:rPr lang="en-US" sz="1400" dirty="0" err="1"/>
              <a:t>i</a:t>
            </a:r>
            <a:r>
              <a:rPr lang="en-US" sz="1400" dirty="0"/>
              <a:t>, end, </a:t>
            </a:r>
            <a:r>
              <a:rPr lang="en-US" sz="1400" dirty="0" err="1"/>
              <a:t>otfil</a:t>
            </a:r>
            <a:r>
              <a:rPr lang="en-US" sz="1400" dirty="0"/>
              <a:t>); 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191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mitigation</a:t>
            </a:r>
          </a:p>
          <a:p>
            <a:r>
              <a:rPr lang="en-US" dirty="0" smtClean="0"/>
              <a:t>With no FPs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373</Words>
  <Application>Microsoft Macintosh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Number handling</vt:lpstr>
      <vt:lpstr>Integer Error Classes</vt:lpstr>
      <vt:lpstr>How INTEL CPU(ALU) see it?</vt:lpstr>
      <vt:lpstr>Is Overflow Always Wrong?</vt:lpstr>
      <vt:lpstr>Undefined Behaviors</vt:lpstr>
      <vt:lpstr>Defenses</vt:lpstr>
      <vt:lpstr>Example 1</vt:lpstr>
      <vt:lpstr>Example 2</vt:lpstr>
      <vt:lpstr>Goal</vt:lpstr>
      <vt:lpstr>Approach</vt:lpstr>
      <vt:lpstr>Bound Checking as a Sink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handling</dc:title>
  <dc:creator>Kangkook Jee</dc:creator>
  <cp:lastModifiedBy>Kangkook Jee</cp:lastModifiedBy>
  <cp:revision>148</cp:revision>
  <dcterms:created xsi:type="dcterms:W3CDTF">2012-11-16T18:25:57Z</dcterms:created>
  <dcterms:modified xsi:type="dcterms:W3CDTF">2012-11-16T20:38:02Z</dcterms:modified>
</cp:coreProperties>
</file>