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59"/>
  </p:notesMasterIdLst>
  <p:handoutMasterIdLst>
    <p:handoutMasterId r:id="rId60"/>
  </p:handoutMasterIdLst>
  <p:sldIdLst>
    <p:sldId id="399" r:id="rId2"/>
    <p:sldId id="400" r:id="rId3"/>
    <p:sldId id="660" r:id="rId4"/>
    <p:sldId id="626" r:id="rId5"/>
    <p:sldId id="698" r:id="rId6"/>
    <p:sldId id="664" r:id="rId7"/>
    <p:sldId id="662" r:id="rId8"/>
    <p:sldId id="700" r:id="rId9"/>
    <p:sldId id="701" r:id="rId10"/>
    <p:sldId id="702" r:id="rId11"/>
    <p:sldId id="703" r:id="rId12"/>
    <p:sldId id="713" r:id="rId13"/>
    <p:sldId id="705" r:id="rId14"/>
    <p:sldId id="706" r:id="rId15"/>
    <p:sldId id="707" r:id="rId16"/>
    <p:sldId id="708" r:id="rId17"/>
    <p:sldId id="709" r:id="rId18"/>
    <p:sldId id="710" r:id="rId19"/>
    <p:sldId id="711" r:id="rId20"/>
    <p:sldId id="712" r:id="rId21"/>
    <p:sldId id="693" r:id="rId22"/>
    <p:sldId id="715" r:id="rId23"/>
    <p:sldId id="716" r:id="rId24"/>
    <p:sldId id="717" r:id="rId25"/>
    <p:sldId id="718" r:id="rId26"/>
    <p:sldId id="719" r:id="rId27"/>
    <p:sldId id="665" r:id="rId28"/>
    <p:sldId id="721" r:id="rId29"/>
    <p:sldId id="722" r:id="rId30"/>
    <p:sldId id="723" r:id="rId31"/>
    <p:sldId id="725" r:id="rId32"/>
    <p:sldId id="726" r:id="rId33"/>
    <p:sldId id="727" r:id="rId34"/>
    <p:sldId id="728" r:id="rId35"/>
    <p:sldId id="729" r:id="rId36"/>
    <p:sldId id="730" r:id="rId37"/>
    <p:sldId id="731" r:id="rId38"/>
    <p:sldId id="735" r:id="rId39"/>
    <p:sldId id="733" r:id="rId40"/>
    <p:sldId id="714" r:id="rId41"/>
    <p:sldId id="736" r:id="rId42"/>
    <p:sldId id="737" r:id="rId43"/>
    <p:sldId id="738" r:id="rId44"/>
    <p:sldId id="739" r:id="rId45"/>
    <p:sldId id="740" r:id="rId46"/>
    <p:sldId id="741" r:id="rId47"/>
    <p:sldId id="734" r:id="rId48"/>
    <p:sldId id="743" r:id="rId49"/>
    <p:sldId id="744" r:id="rId50"/>
    <p:sldId id="745" r:id="rId51"/>
    <p:sldId id="746" r:id="rId52"/>
    <p:sldId id="747" r:id="rId53"/>
    <p:sldId id="742" r:id="rId54"/>
    <p:sldId id="458" r:id="rId55"/>
    <p:sldId id="748" r:id="rId56"/>
    <p:sldId id="749" r:id="rId57"/>
    <p:sldId id="750" r:id="rId58"/>
  </p:sldIdLst>
  <p:sldSz cx="12192000" cy="6858000"/>
  <p:notesSz cx="6400800" cy="11728450"/>
  <p:defaultTextStyle>
    <a:defPPr>
      <a:defRPr lang="en-US"/>
    </a:defPPr>
    <a:lvl1pPr marL="0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8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85"/>
    <a:srgbClr val="FF5050"/>
    <a:srgbClr val="4285F4"/>
    <a:srgbClr val="FF9900"/>
    <a:srgbClr val="00CC66"/>
    <a:srgbClr val="33CC33"/>
    <a:srgbClr val="00CC00"/>
    <a:srgbClr val="339933"/>
    <a:srgbClr val="FF0066"/>
    <a:srgbClr val="008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94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773680" cy="5884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639" y="3"/>
            <a:ext cx="2773680" cy="5884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5E759-3E83-4CC0-B01C-4E933710B16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1139996"/>
            <a:ext cx="2773680" cy="588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25639" y="11139996"/>
            <a:ext cx="2773680" cy="588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E005A-7C51-4C20-94C0-A624EDFA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6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773680" cy="5884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3"/>
            <a:ext cx="2773680" cy="5884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7FD5B-B0F6-48D6-A92D-832960E8688B}" type="datetimeFigureOut">
              <a:rPr lang="th-TH" smtClean="0"/>
              <a:t>01/11/67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19088" y="1466850"/>
            <a:ext cx="7038976" cy="39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5644319"/>
            <a:ext cx="5120640" cy="461807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39996"/>
            <a:ext cx="2773680" cy="588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11139996"/>
            <a:ext cx="2773680" cy="588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63EC6-896B-4608-8612-E5F3BC765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20976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4" y="685810"/>
            <a:ext cx="8001001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70"/>
            <a:ext cx="6400800" cy="1947334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E914-E48A-4C34-AFA2-FFEEC25B0661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5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8" y="91548"/>
            <a:ext cx="6080655" cy="6080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9" y="228600"/>
            <a:ext cx="4953001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42" y="32280"/>
            <a:ext cx="4852991" cy="48529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35" y="609613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0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6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7" y="3843868"/>
            <a:ext cx="8304211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ABE8-BFEA-4074-9DF3-290C38297C22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6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5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7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F5C4-7790-43DF-8272-0611C54B0DB2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8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2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7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7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DED7-44CC-4314-AE43-1FD99C67ED71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5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3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99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22" y="5132981"/>
            <a:ext cx="853599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7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985F-8B15-437F-A0E4-D6F7DECBACAE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21" y="3928535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21" y="4978401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bg2">
                    <a:lumMod val="50000"/>
                  </a:schemeClr>
                </a:solidFill>
              </a:defRPr>
            </a:lvl1pPr>
            <a:lvl2pPr marL="45717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0311-E6EB-4BD5-91E5-5E43B7E92797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5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3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08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21" y="476674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bg2">
                    <a:lumMod val="50000"/>
                  </a:schemeClr>
                </a:solidFill>
              </a:defRPr>
            </a:lvl1pPr>
            <a:lvl2pPr marL="45717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6381-DEE9-45DC-8A32-340F4DC71568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88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33D7-E2CF-4566-A542-20E5D13F446A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8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3" y="685800"/>
            <a:ext cx="2057401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6F77-5347-4DF4-BFE2-E2A059DC9051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8DB2-E660-4F91-84A9-B3431B89AA4F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5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21" y="2006602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bg2">
                    <a:lumMod val="50000"/>
                  </a:schemeClr>
                </a:solidFill>
              </a:defRPr>
            </a:lvl1pPr>
            <a:lvl2pPr marL="45717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D5B9-585E-4CBB-A977-8D1DBEA30839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4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22" y="685804"/>
            <a:ext cx="4937655" cy="36152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41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06F4-CA91-437B-8477-AFA8A8B1727A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5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22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73" y="685800"/>
            <a:ext cx="466513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9" y="1262063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E838-6946-4044-BB1F-E08FB5A656F4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8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D08E-1A61-4F9F-871C-1630D0950303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5704-0B96-440C-802F-647B6A05D3DD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9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20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803"/>
            <a:ext cx="3657600" cy="20912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78" indent="0">
              <a:buNone/>
              <a:defRPr sz="1200"/>
            </a:lvl2pPr>
            <a:lvl3pPr marL="914354" indent="0">
              <a:buNone/>
              <a:defRPr sz="1001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7E7E-A96F-4F51-A927-DC69CDA30D7A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4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3" y="1447800"/>
            <a:ext cx="6019801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21" y="914400"/>
            <a:ext cx="3280975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5" y="2777075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1"/>
            </a:lvl1pPr>
            <a:lvl2pPr marL="457178" indent="0">
              <a:buNone/>
              <a:defRPr sz="1200"/>
            </a:lvl2pPr>
            <a:lvl3pPr marL="914354" indent="0">
              <a:buNone/>
              <a:defRPr sz="1001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BC26-6725-4AC2-823F-15A6A89B11F5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3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73" y="2963343"/>
            <a:ext cx="2981859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4"/>
            <a:ext cx="8534400" cy="361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6" y="6172210"/>
            <a:ext cx="160020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1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097655-624F-4789-9CDC-F038058C0625}" type="datetime1">
              <a:rPr lang="en-US" smtClean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4" y="6172210"/>
            <a:ext cx="754380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1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6" y="557848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11556797" y="6455805"/>
            <a:ext cx="102235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  <a:cs typeface="Angsana New" panose="02020603050405020304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  <a:cs typeface="Angsana New" panose="02020603050405020304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  <a:cs typeface="Angsana New" panose="02020603050405020304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  <a:cs typeface="Angsana New" panose="02020603050405020304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  <a:cs typeface="Angsana New" panose="02020603050405020304" pitchFamily="18" charset="-34"/>
              </a:defRPr>
            </a:lvl9pPr>
          </a:lstStyle>
          <a:p>
            <a:pPr marL="0" marR="0" lvl="0" indent="0" defTabSz="91435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A7C23E-749E-41BB-BF3D-004CE854FD73}" type="slidenum">
              <a:rPr kumimoji="0" lang="en-GB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cs typeface="Angsana New" panose="02020603050405020304" pitchFamily="18" charset="-34"/>
              </a:rPr>
              <a:pPr marL="0" marR="0" lvl="0" indent="0" defTabSz="91435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008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457178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37" indent="-285737" algn="l" defTabSz="457178" rtl="0" eaLnBrk="1" latinLnBrk="0" hangingPunct="1">
        <a:spcBef>
          <a:spcPct val="20000"/>
        </a:spcBef>
        <a:spcAft>
          <a:spcPts val="60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13" indent="-285737" algn="l" defTabSz="457178" rtl="0" eaLnBrk="1" latinLnBrk="0" hangingPunct="1">
        <a:spcBef>
          <a:spcPct val="20000"/>
        </a:spcBef>
        <a:spcAft>
          <a:spcPts val="60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091" indent="-285737" algn="l" defTabSz="457178" rtl="0" eaLnBrk="1" latinLnBrk="0" hangingPunct="1">
        <a:spcBef>
          <a:spcPct val="20000"/>
        </a:spcBef>
        <a:spcAft>
          <a:spcPts val="60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2973" indent="-171442" algn="l" defTabSz="457178" rtl="0" eaLnBrk="1" latinLnBrk="0" hangingPunct="1">
        <a:spcBef>
          <a:spcPct val="20000"/>
        </a:spcBef>
        <a:spcAft>
          <a:spcPts val="60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446" indent="-285737" algn="l" defTabSz="457178" rtl="0" eaLnBrk="1" latinLnBrk="0" hangingPunct="1">
        <a:spcBef>
          <a:spcPct val="20000"/>
        </a:spcBef>
        <a:spcAft>
          <a:spcPts val="60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ct val="20000"/>
        </a:spcBef>
        <a:spcAft>
          <a:spcPts val="60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spcAft>
          <a:spcPts val="60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spcAft>
          <a:spcPts val="60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spcAft>
          <a:spcPts val="60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rgbClr val="F5F5F5"/>
          </a:fgClr>
          <a:bgClr>
            <a:srgbClr val="FDFD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0">
            <a:extLst>
              <a:ext uri="{FF2B5EF4-FFF2-40B4-BE49-F238E27FC236}">
                <a16:creationId xmlns:a16="http://schemas.microsoft.com/office/drawing/2014/main" id="{65293897-7CD3-4437-8058-0FA3C421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2973792" y="482150"/>
            <a:ext cx="1146555" cy="7094133"/>
          </a:xfrm>
          <a:prstGeom prst="round2SameRect">
            <a:avLst/>
          </a:prstGeom>
          <a:gradFill flip="none" rotWithShape="1">
            <a:gsLst>
              <a:gs pos="0">
                <a:srgbClr val="85D1A2"/>
              </a:gs>
              <a:gs pos="44000">
                <a:srgbClr val="65C58A"/>
              </a:gs>
              <a:gs pos="100000">
                <a:srgbClr val="00B451"/>
              </a:gs>
            </a:gsLst>
            <a:lin ang="9000000" scaled="0"/>
            <a:tileRect/>
          </a:gra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972C2A84-8EF2-4DCA-A88D-4826D5B041BD}"/>
              </a:ext>
            </a:extLst>
          </p:cNvPr>
          <p:cNvSpPr txBox="1"/>
          <p:nvPr/>
        </p:nvSpPr>
        <p:spPr>
          <a:xfrm>
            <a:off x="-1" y="606481"/>
            <a:ext cx="12191999" cy="4638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8"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11 (Lecture-1)</a:t>
            </a:r>
            <a:endParaRPr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D1C96CA5-7C48-46A2-A1A1-726DA0C7F4C0}"/>
              </a:ext>
            </a:extLst>
          </p:cNvPr>
          <p:cNvSpPr txBox="1"/>
          <p:nvPr/>
        </p:nvSpPr>
        <p:spPr>
          <a:xfrm>
            <a:off x="402378" y="3555980"/>
            <a:ext cx="6691758" cy="946457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698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Chapter 9</a:t>
            </a:r>
          </a:p>
          <a:p>
            <a:pPr marL="12698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Objects and Classes</a:t>
            </a:r>
          </a:p>
        </p:txBody>
      </p:sp>
      <p:sp>
        <p:nvSpPr>
          <p:cNvPr id="26" name="Round Same Side Corner Rectangle 3">
            <a:extLst>
              <a:ext uri="{FF2B5EF4-FFF2-40B4-BE49-F238E27FC236}">
                <a16:creationId xmlns:a16="http://schemas.microsoft.com/office/drawing/2014/main" id="{A80A9490-9FE0-4E15-9704-889129E3B4EC}"/>
              </a:ext>
            </a:extLst>
          </p:cNvPr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A0B01DB8-B55F-4DF6-B68B-ABD81D6576AD}"/>
              </a:ext>
            </a:extLst>
          </p:cNvPr>
          <p:cNvSpPr txBox="1">
            <a:spLocks/>
          </p:cNvSpPr>
          <p:nvPr/>
        </p:nvSpPr>
        <p:spPr>
          <a:xfrm>
            <a:off x="11647650" y="17888"/>
            <a:ext cx="464821" cy="562547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858D64-E7E4-42C6-9010-BEB94A4DB20A}"/>
              </a:ext>
            </a:extLst>
          </p:cNvPr>
          <p:cNvSpPr/>
          <p:nvPr/>
        </p:nvSpPr>
        <p:spPr>
          <a:xfrm>
            <a:off x="0" y="13914"/>
            <a:ext cx="12192000" cy="1038341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12698" algn="ctr" defTabSz="457171">
              <a:defRPr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Object-Oriented Programming</a:t>
            </a:r>
          </a:p>
        </p:txBody>
      </p:sp>
      <p:pic>
        <p:nvPicPr>
          <p:cNvPr id="3" name="Graphic 2" descr="Internet with solid fill">
            <a:extLst>
              <a:ext uri="{FF2B5EF4-FFF2-40B4-BE49-F238E27FC236}">
                <a16:creationId xmlns:a16="http://schemas.microsoft.com/office/drawing/2014/main" id="{6849F458-126A-4F33-96A6-81902F90C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451" t="15405" r="10392" b="15976"/>
          <a:stretch/>
        </p:blipFill>
        <p:spPr>
          <a:xfrm>
            <a:off x="5201264" y="1372546"/>
            <a:ext cx="1632155" cy="14148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699B12-8CD1-46DE-ABD7-579A64F46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702" y="943922"/>
            <a:ext cx="2681257" cy="32741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DBBDB13-06DF-A97F-A3BC-B9F8450FD074}"/>
              </a:ext>
            </a:extLst>
          </p:cNvPr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1F11E3-D1AD-73A7-DE3D-1AA338023523}"/>
              </a:ext>
            </a:extLst>
          </p:cNvPr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D33157-5F44-7F2F-662D-82370877FCFA}"/>
              </a:ext>
            </a:extLst>
          </p:cNvPr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81A3E90F-249A-41AC-BB5B-4D9D02026A92}"/>
              </a:ext>
            </a:extLst>
          </p:cNvPr>
          <p:cNvSpPr txBox="1"/>
          <p:nvPr/>
        </p:nvSpPr>
        <p:spPr>
          <a:xfrm>
            <a:off x="3353191" y="4775185"/>
            <a:ext cx="6167887" cy="1732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8"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Aneeka Azmat</a:t>
            </a:r>
          </a:p>
          <a:p>
            <a:pPr marL="12698" algn="ctr"/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</a:t>
            </a:r>
          </a:p>
          <a:p>
            <a:pPr marL="12698" algn="ctr"/>
            <a:r>
              <a:rPr lang="af-ZA" altLang="zh-TW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Zhejiang Normal University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98" algn="ctr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aneekaazmat89@gmail.com</a:t>
            </a:r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id="{E91C93F4-ED9C-4A92-AC3B-BC93E38F5BF3}"/>
              </a:ext>
            </a:extLst>
          </p:cNvPr>
          <p:cNvSpPr txBox="1"/>
          <p:nvPr/>
        </p:nvSpPr>
        <p:spPr>
          <a:xfrm>
            <a:off x="640177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280640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10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 Java class uses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variables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to define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data fields 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and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methods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to define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actions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 addition, a class provides methods of a special type, known as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constructors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, which are used to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create a new object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</a:t>
            </a:r>
            <a:endParaRPr lang="en-US" sz="2400" kern="0" dirty="0">
              <a:solidFill>
                <a:schemeClr val="bg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1C542293-725B-48A4-84C9-73C42887A604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405404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11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kern="0" dirty="0">
              <a:solidFill>
                <a:schemeClr val="bg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UML Class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29445A-DE2A-D797-4992-3BCC7C28582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3487" y="1437893"/>
            <a:ext cx="10753315" cy="4951811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D4735F8D-59C8-4AD0-B8C5-4D18AA436C7F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122014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12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Example 9.1 is a program that defines the 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Circle class 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and uses it to create objects.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The program constructs 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three circle objects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with 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radius 1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, 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25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, and 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125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and displays the radius and area of each of the three circles.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It then changes the 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radius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of the 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second object 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100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and displays its new radius and area.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9.1: Circle Class (Alternative 1)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3A1F5C18-06A5-4CDF-82A7-E33F94609728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63866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13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9.1: Circle Class (Alternative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9E2A5-C34F-935F-5FE6-AC0D5EDB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907" y="1130918"/>
            <a:ext cx="5666185" cy="5346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C95673-205E-418F-44B6-BA6D76421A45}"/>
              </a:ext>
            </a:extLst>
          </p:cNvPr>
          <p:cNvSpPr txBox="1"/>
          <p:nvPr/>
        </p:nvSpPr>
        <p:spPr>
          <a:xfrm>
            <a:off x="10084081" y="1130918"/>
            <a:ext cx="1402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 of 2)</a:t>
            </a:r>
            <a:endParaRPr lang="en-US" sz="1600" dirty="0"/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50C49A87-517A-4B26-8BB0-9FB6F409C445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141322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14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9.1: Circle Class (Alternative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95673-205E-418F-44B6-BA6D76421A45}"/>
              </a:ext>
            </a:extLst>
          </p:cNvPr>
          <p:cNvSpPr txBox="1"/>
          <p:nvPr/>
        </p:nvSpPr>
        <p:spPr>
          <a:xfrm>
            <a:off x="10084081" y="1130918"/>
            <a:ext cx="1402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(2 of 2)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A83F19-9754-6898-C775-08E5BAB16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141" y="1105006"/>
            <a:ext cx="5670396" cy="5403839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DAEB50EF-EB3F-4A53-8BA8-B4A5CDA2C325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427872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15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9.2: Circle Class (Alternative 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318AF-B188-40F1-4D3C-77E84A9C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750" y="1110104"/>
            <a:ext cx="5548500" cy="5279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E83855-5058-580A-B0D4-69DBB9335283}"/>
              </a:ext>
            </a:extLst>
          </p:cNvPr>
          <p:cNvSpPr txBox="1"/>
          <p:nvPr/>
        </p:nvSpPr>
        <p:spPr>
          <a:xfrm>
            <a:off x="10084081" y="1130918"/>
            <a:ext cx="1402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 of 2)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38579-4BFB-16EB-577F-B1F8F068305E}"/>
              </a:ext>
            </a:extLst>
          </p:cNvPr>
          <p:cNvSpPr txBox="1"/>
          <p:nvPr/>
        </p:nvSpPr>
        <p:spPr>
          <a:xfrm>
            <a:off x="701041" y="1178567"/>
            <a:ext cx="26207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Combine two classes in Example 9.1 into one class</a:t>
            </a:r>
            <a:endParaRPr lang="en-US" sz="2200" dirty="0"/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12797264-0B57-45FA-9FA9-5487E747DA8B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98062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16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9.2: Circle Class (Alternative 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B4815-15F5-6E20-3C4A-66CEEEE2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99" y="1178567"/>
            <a:ext cx="5143202" cy="5287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AA751-A514-2456-513B-3977F63914FF}"/>
              </a:ext>
            </a:extLst>
          </p:cNvPr>
          <p:cNvSpPr txBox="1"/>
          <p:nvPr/>
        </p:nvSpPr>
        <p:spPr>
          <a:xfrm>
            <a:off x="10084081" y="1130918"/>
            <a:ext cx="1402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(2 of 2)</a:t>
            </a:r>
            <a:endParaRPr lang="en-US" sz="1600" dirty="0"/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6DB94ABA-0823-4501-958A-BAC485435483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1174084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17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Each TV is an object with 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states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(current channel, current volume level, and power on or off) and 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behaviors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(change channels, adjust volume, and turn on/off).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9.3: Television Sets (Alternative 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738C0D-05FA-2525-12CE-C7710DCAA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8241" y="2885660"/>
            <a:ext cx="8865056" cy="3562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FA9C92-8316-6008-3C50-311606CA0390}"/>
              </a:ext>
            </a:extLst>
          </p:cNvPr>
          <p:cNvSpPr txBox="1"/>
          <p:nvPr/>
        </p:nvSpPr>
        <p:spPr>
          <a:xfrm>
            <a:off x="3722018" y="2454773"/>
            <a:ext cx="47375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The UML diagram for the TV class</a:t>
            </a:r>
            <a:endParaRPr lang="en-US" sz="2200" dirty="0"/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CBD17BFB-B80F-4B18-B152-F4BD7B4934A9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2208080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18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9.3: Television Sets (Alternative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C29B6-C187-5A15-8EA6-06F6A527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659" y="1166963"/>
            <a:ext cx="5166219" cy="5311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981EFB-D5C6-B997-4A62-DAB829CA6A79}"/>
              </a:ext>
            </a:extLst>
          </p:cNvPr>
          <p:cNvSpPr txBox="1"/>
          <p:nvPr/>
        </p:nvSpPr>
        <p:spPr>
          <a:xfrm>
            <a:off x="10084081" y="1130918"/>
            <a:ext cx="1402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 of 2)</a:t>
            </a:r>
            <a:endParaRPr lang="en-US" sz="1600" dirty="0"/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F729E001-97B3-4745-83B9-5AA2A97CA608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1841602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19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9.3: Television Sets (Alternative 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2DB85B-B3EC-6ADB-9BCF-62235F19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107" y="1282589"/>
            <a:ext cx="3713785" cy="4981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4C5B86-2280-6649-15CD-4CE98A09D6C8}"/>
              </a:ext>
            </a:extLst>
          </p:cNvPr>
          <p:cNvSpPr txBox="1"/>
          <p:nvPr/>
        </p:nvSpPr>
        <p:spPr>
          <a:xfrm>
            <a:off x="10084081" y="1130918"/>
            <a:ext cx="1402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(2 of 2)</a:t>
            </a:r>
            <a:endParaRPr lang="en-US" sz="1600" dirty="0"/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308C67CC-EDF4-4D8B-9EDB-F18D4AEDA239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842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0871" y="1042206"/>
            <a:ext cx="11459795" cy="748895"/>
          </a:xfrm>
          <a:prstGeom prst="rect">
            <a:avLst/>
          </a:prstGeom>
        </p:spPr>
        <p:txBody>
          <a:bodyPr wrap="square" lIns="0" anchor="ctr">
            <a:no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Objectives:</a:t>
            </a:r>
          </a:p>
        </p:txBody>
      </p:sp>
      <p:sp>
        <p:nvSpPr>
          <p:cNvPr id="22" name="object 3"/>
          <p:cNvSpPr txBox="1"/>
          <p:nvPr/>
        </p:nvSpPr>
        <p:spPr>
          <a:xfrm>
            <a:off x="360871" y="1791101"/>
            <a:ext cx="11459796" cy="47510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7171" indent="-457171" algn="just">
              <a:spcAft>
                <a:spcPts val="180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171" indent="-457171" algn="just">
              <a:spcAft>
                <a:spcPts val="180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Classes for Objects</a:t>
            </a:r>
          </a:p>
          <a:p>
            <a:pPr marL="457171" indent="-457171" algn="just">
              <a:spcAft>
                <a:spcPts val="180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Constructing Objects Using Constructors</a:t>
            </a:r>
          </a:p>
          <a:p>
            <a:pPr marL="457171" indent="-457171" algn="just">
              <a:spcAft>
                <a:spcPts val="180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Objects via Reference Variables</a:t>
            </a:r>
          </a:p>
          <a:p>
            <a:pPr marL="457171" indent="-457171" algn="just">
              <a:spcAft>
                <a:spcPts val="180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Classes from the Java Library</a:t>
            </a:r>
          </a:p>
          <a:p>
            <a:pPr marL="457171" indent="-457171" algn="just">
              <a:spcAft>
                <a:spcPts val="180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Variables, Constants, and Methods</a:t>
            </a:r>
          </a:p>
          <a:p>
            <a:pPr marL="457171" indent="-457171" algn="just">
              <a:spcAft>
                <a:spcPts val="180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Todays 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EC408-0840-EF63-CF64-A22AAA14DEB9}"/>
              </a:ext>
            </a:extLst>
          </p:cNvPr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2EE014-C870-BC81-9E14-F2C4872B3176}"/>
              </a:ext>
            </a:extLst>
          </p:cNvPr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40A848-CF9B-3576-EDDC-31AC6B387F4E}"/>
              </a:ext>
            </a:extLst>
          </p:cNvPr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30">
            <a:extLst>
              <a:ext uri="{FF2B5EF4-FFF2-40B4-BE49-F238E27FC236}">
                <a16:creationId xmlns:a16="http://schemas.microsoft.com/office/drawing/2014/main" id="{9A34877A-FBED-4CC5-9B53-0537B30E75FA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283030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20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Create a separate 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TestTV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class to create two TV objects using TV class.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9.3: Television Sets (Alternative 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A8DB80-4F48-E5E6-9703-9733F2FA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59" y="1677312"/>
            <a:ext cx="5334681" cy="4721819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8510A8D7-781E-433D-B138-9D1738E35F88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15277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chemeClr val="tx1">
              <a:lumMod val="95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21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EC82671F-6649-4609-83C7-6AFFDBEBE808}"/>
              </a:ext>
            </a:extLst>
          </p:cNvPr>
          <p:cNvSpPr txBox="1">
            <a:spLocks/>
          </p:cNvSpPr>
          <p:nvPr/>
        </p:nvSpPr>
        <p:spPr>
          <a:xfrm rot="5400000">
            <a:off x="5522727" y="-2667003"/>
            <a:ext cx="1146555" cy="12192005"/>
          </a:xfrm>
          <a:prstGeom prst="rect">
            <a:avLst/>
          </a:prstGeom>
          <a:gradFill flip="none" rotWithShape="1">
            <a:gsLst>
              <a:gs pos="0">
                <a:srgbClr val="85D1A2"/>
              </a:gs>
              <a:gs pos="44000">
                <a:srgbClr val="65C58A"/>
              </a:gs>
              <a:gs pos="100000">
                <a:srgbClr val="00B451"/>
              </a:gs>
            </a:gsLst>
            <a:lin ang="9000000" scaled="0"/>
            <a:tileRect/>
          </a:gradFill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178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4823860F-5DD9-4E28-8902-D63CC7512EE0}"/>
              </a:ext>
            </a:extLst>
          </p:cNvPr>
          <p:cNvSpPr txBox="1"/>
          <p:nvPr/>
        </p:nvSpPr>
        <p:spPr>
          <a:xfrm>
            <a:off x="-5" y="2956537"/>
            <a:ext cx="12192006" cy="9464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698"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Constructing Objects Using Constructors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A55824AD-2DA8-4804-8741-54D4F5C8306A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09847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22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Constructors are a special kind of methods that are invoked to construct objects.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Constructors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43FD2-1C6E-094A-FCB3-D4F632EB8EAB}"/>
              </a:ext>
            </a:extLst>
          </p:cNvPr>
          <p:cNvSpPr txBox="1"/>
          <p:nvPr/>
        </p:nvSpPr>
        <p:spPr>
          <a:xfrm>
            <a:off x="832970" y="2366179"/>
            <a:ext cx="6094324" cy="2573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Circle()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endParaRPr kumimoji="0" lang="en-US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B85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Circle(double </a:t>
            </a:r>
            <a:r>
              <a:rPr kumimoji="0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newRadius</a:t>
            </a: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{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radius = </a:t>
            </a:r>
            <a:r>
              <a:rPr kumimoji="0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newRadius</a:t>
            </a: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4685F-67E3-CA13-9C4A-A028E6CCC219}"/>
              </a:ext>
            </a:extLst>
          </p:cNvPr>
          <p:cNvSpPr txBox="1"/>
          <p:nvPr/>
        </p:nvSpPr>
        <p:spPr>
          <a:xfrm>
            <a:off x="7297491" y="2366179"/>
            <a:ext cx="4189311" cy="185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 Circle();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endParaRPr kumimoji="0" lang="en-US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B85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 Circle(5.0);</a:t>
            </a: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</a:t>
            </a:r>
            <a:endParaRPr kumimoji="0" lang="en-US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B85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F01A66B1-4BEB-4CAC-B463-1DE573EA3DD6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429925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23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 constructor with no parameters is referred to as a 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no-</a:t>
            </a:r>
            <a:r>
              <a:rPr lang="en-US" sz="2600" b="1" kern="0" dirty="0" err="1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arg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constructor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Constructors must have the 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same name as the class itself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Constructors do not have a return type—not even void.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Constructors are 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invoked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using the 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new operator 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when an object is created.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Constructors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54585DEC-C61C-4C8E-AD3D-32701AE9AC30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2532189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24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 class may be defined without constructors.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 this case, a no-</a:t>
            </a:r>
            <a:r>
              <a:rPr lang="en-US" sz="2600" kern="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arg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constructor with an empty body is implicitly defined in the class.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This constructor, called a </a:t>
            </a:r>
            <a:r>
              <a:rPr lang="en-US" sz="26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default constructor</a:t>
            </a: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, is provided automatically only if no constructors are explicitly defined in the class.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Default Constructor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07C3AF12-C657-498B-8C9F-4ED2F3644392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925047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25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You can declare and create an object of a class using the following syntax: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Declaring/Creating Objects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 a Single Step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C16201-9079-7871-9CC9-46F5F52F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477" y="2133600"/>
            <a:ext cx="890458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ClassName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objectRefVar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new </a:t>
            </a:r>
            <a:r>
              <a:rPr kumimoji="0" lang="en-US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ClassName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Char char="F"/>
              <a:tabLst/>
              <a:defRPr/>
            </a:pP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B85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Circle </a:t>
            </a:r>
            <a:r>
              <a:rPr kumimoji="0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myCircle</a:t>
            </a: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new Circle();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9368328B-8E7F-4ADE-98E6-2AAF1A6F5EC8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073895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chemeClr val="tx1">
              <a:lumMod val="95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26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EC82671F-6649-4609-83C7-6AFFDBEBE808}"/>
              </a:ext>
            </a:extLst>
          </p:cNvPr>
          <p:cNvSpPr txBox="1">
            <a:spLocks/>
          </p:cNvSpPr>
          <p:nvPr/>
        </p:nvSpPr>
        <p:spPr>
          <a:xfrm rot="5400000">
            <a:off x="5522727" y="-2667003"/>
            <a:ext cx="1146555" cy="12192005"/>
          </a:xfrm>
          <a:prstGeom prst="rect">
            <a:avLst/>
          </a:prstGeom>
          <a:gradFill flip="none" rotWithShape="1">
            <a:gsLst>
              <a:gs pos="0">
                <a:srgbClr val="85D1A2"/>
              </a:gs>
              <a:gs pos="44000">
                <a:srgbClr val="65C58A"/>
              </a:gs>
              <a:gs pos="100000">
                <a:srgbClr val="00B451"/>
              </a:gs>
            </a:gsLst>
            <a:lin ang="9000000" scaled="0"/>
            <a:tileRect/>
          </a:gradFill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178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4823860F-5DD9-4E28-8902-D63CC7512EE0}"/>
              </a:ext>
            </a:extLst>
          </p:cNvPr>
          <p:cNvSpPr txBox="1"/>
          <p:nvPr/>
        </p:nvSpPr>
        <p:spPr>
          <a:xfrm>
            <a:off x="-5" y="2956537"/>
            <a:ext cx="12192006" cy="9464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698"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Accessing Objects via Reference Variables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8B65110C-1993-4971-A151-945C6CBA39D4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750917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27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Referencing the object’s data: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Referencing the object’s data: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Accessing Object’s Data and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E8882-37E6-4C6B-3B04-08A0F065232E}"/>
              </a:ext>
            </a:extLst>
          </p:cNvPr>
          <p:cNvSpPr txBox="1"/>
          <p:nvPr/>
        </p:nvSpPr>
        <p:spPr>
          <a:xfrm>
            <a:off x="4297805" y="1896386"/>
            <a:ext cx="358592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objectRefVar.data</a:t>
            </a:r>
            <a:endParaRPr kumimoji="0" lang="en-US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B85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9397D-0987-8B06-625A-2395F6292A02}"/>
              </a:ext>
            </a:extLst>
          </p:cNvPr>
          <p:cNvSpPr txBox="1"/>
          <p:nvPr/>
        </p:nvSpPr>
        <p:spPr>
          <a:xfrm>
            <a:off x="4297805" y="2481785"/>
            <a:ext cx="321194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myCircle.radius</a:t>
            </a:r>
            <a:endParaRPr lang="en-US" sz="2600" b="1" dirty="0">
              <a:solidFill>
                <a:srgbClr val="007B8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359CC-1B42-1C0A-021F-2142B5DE50FC}"/>
              </a:ext>
            </a:extLst>
          </p:cNvPr>
          <p:cNvSpPr txBox="1"/>
          <p:nvPr/>
        </p:nvSpPr>
        <p:spPr>
          <a:xfrm>
            <a:off x="4297805" y="3976729"/>
            <a:ext cx="697655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objectRefVar.methodName</a:t>
            </a: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(arguments)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A322D-1418-6299-B6CB-FD532838820D}"/>
              </a:ext>
            </a:extLst>
          </p:cNvPr>
          <p:cNvSpPr txBox="1"/>
          <p:nvPr/>
        </p:nvSpPr>
        <p:spPr>
          <a:xfrm>
            <a:off x="4297805" y="4562128"/>
            <a:ext cx="583841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myCircle.getArea</a:t>
            </a: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600" b="1" dirty="0">
              <a:solidFill>
                <a:srgbClr val="007B8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C42C138E-CB1A-4F93-A648-865512D0D912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5235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28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Trace Code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6EF4A939-6230-A76A-A872-F6EA174D4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294" y="2255196"/>
            <a:ext cx="480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Circle </a:t>
            </a:r>
            <a:r>
              <a:rPr lang="en-US" altLang="en-US" sz="1800" b="1" dirty="0" err="1">
                <a:solidFill>
                  <a:srgbClr val="000000"/>
                </a:solidFill>
                <a:cs typeface="Arial" panose="020B0604020202020204" pitchFamily="34" charset="0"/>
              </a:rPr>
              <a:t>myCircle</a:t>
            </a: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 = new Circle(5.0);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Circle </a:t>
            </a:r>
            <a:r>
              <a:rPr lang="en-US" altLang="en-US" sz="1800" b="1" dirty="0" err="1">
                <a:solidFill>
                  <a:srgbClr val="000000"/>
                </a:solidFill>
                <a:cs typeface="Arial" panose="020B0604020202020204" pitchFamily="34" charset="0"/>
              </a:rPr>
              <a:t>yourCircle</a:t>
            </a: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 = new Circle();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rgbClr val="000000"/>
                </a:solidFill>
                <a:cs typeface="Arial" panose="020B0604020202020204" pitchFamily="34" charset="0"/>
              </a:rPr>
              <a:t>yourCircle.radius</a:t>
            </a: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 = 100;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5CA5C07-B6D8-1CDE-F911-33F542D7E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494" y="2331396"/>
            <a:ext cx="1577975" cy="228600"/>
          </a:xfrm>
          <a:prstGeom prst="rect">
            <a:avLst/>
          </a:prstGeom>
          <a:solidFill>
            <a:srgbClr val="CBCBCB">
              <a:alpha val="45097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7115D446-37C5-878C-9263-23B9A7FD4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719" y="1359846"/>
            <a:ext cx="2265363" cy="344488"/>
          </a:xfrm>
          <a:prstGeom prst="wedgeRoundRectCallout">
            <a:avLst>
              <a:gd name="adj1" fmla="val -25824"/>
              <a:gd name="adj2" fmla="val 245852"/>
              <a:gd name="adj3" fmla="val 1666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Declare myCircle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D26F9D2-9D41-7AAB-0809-777B2E5A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257" y="2396484"/>
            <a:ext cx="1524000" cy="3063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no value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C3092E78-3105-DEA5-9F9C-B44D47740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419" y="2371084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myCircle</a:t>
            </a:r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id="{92A19F6B-A64D-432F-B108-AA882A22C31A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159479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29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Trace Code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2E80DE65-BE27-C196-04E8-CB2F58A40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31" y="1846634"/>
            <a:ext cx="480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Circle myCircle = new Circle(5.0);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Circle yourCircle = new Circle();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yourCircle.radius = 100;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F2CA6615-2953-8900-E755-6AE7037B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81" y="1911722"/>
            <a:ext cx="1651000" cy="266700"/>
          </a:xfrm>
          <a:prstGeom prst="rect">
            <a:avLst/>
          </a:prstGeom>
          <a:solidFill>
            <a:srgbClr val="CBCBCB">
              <a:alpha val="45097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4" name="Object 8">
            <a:extLst>
              <a:ext uri="{FF2B5EF4-FFF2-40B4-BE49-F238E27FC236}">
                <a16:creationId xmlns:a16="http://schemas.microsoft.com/office/drawing/2014/main" id="{DEB0F296-D4A0-AD40-0414-B6E3DC7EB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587747"/>
              </p:ext>
            </p:extLst>
          </p:nvPr>
        </p:nvGraphicFramePr>
        <p:xfrm>
          <a:off x="7397769" y="2794372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icture" r:id="rId3" imgW="1026429" imgH="457200" progId="Word.Picture.8">
                  <p:embed/>
                </p:oleObj>
              </mc:Choice>
              <mc:Fallback>
                <p:oleObj name="Picture" r:id="rId3" imgW="1026429" imgH="457200" progId="Word.Picture.8">
                  <p:embed/>
                  <p:pic>
                    <p:nvPicPr>
                      <p:cNvPr id="23560" name="Object 8">
                        <a:extLst>
                          <a:ext uri="{FF2B5EF4-FFF2-40B4-BE49-F238E27FC236}">
                            <a16:creationId xmlns:a16="http://schemas.microsoft.com/office/drawing/2014/main" id="{6308055B-7DAD-B447-1DDC-3ED4FA0634F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69" y="2794372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1">
            <a:extLst>
              <a:ext uri="{FF2B5EF4-FFF2-40B4-BE49-F238E27FC236}">
                <a16:creationId xmlns:a16="http://schemas.microsoft.com/office/drawing/2014/main" id="{5F775CBE-007D-9DDA-5665-7B3D54D61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594" y="1987922"/>
            <a:ext cx="1524000" cy="3063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no value</a:t>
            </a:r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id="{D035BDCD-7ADD-1890-181A-7D0E4F373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56" y="1962522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myCircle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0869FD72-A8A7-40EC-E112-E5ECB327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69" y="4637459"/>
            <a:ext cx="1689100" cy="422275"/>
          </a:xfrm>
          <a:prstGeom prst="wedgeRoundRectCallout">
            <a:avLst>
              <a:gd name="adj1" fmla="val 77162"/>
              <a:gd name="adj2" fmla="val -407144"/>
              <a:gd name="adj3" fmla="val 1666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Create a circle</a:t>
            </a:r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212033CB-EDC7-448D-9604-8E582FCC0E51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274237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chemeClr val="tx1">
              <a:lumMod val="95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EC82671F-6649-4609-83C7-6AFFDBEBE808}"/>
              </a:ext>
            </a:extLst>
          </p:cNvPr>
          <p:cNvSpPr txBox="1">
            <a:spLocks/>
          </p:cNvSpPr>
          <p:nvPr/>
        </p:nvSpPr>
        <p:spPr>
          <a:xfrm rot="5400000">
            <a:off x="5522727" y="-2667003"/>
            <a:ext cx="1146555" cy="12192005"/>
          </a:xfrm>
          <a:prstGeom prst="rect">
            <a:avLst/>
          </a:prstGeom>
          <a:gradFill flip="none" rotWithShape="1">
            <a:gsLst>
              <a:gs pos="0">
                <a:srgbClr val="85D1A2"/>
              </a:gs>
              <a:gs pos="44000">
                <a:srgbClr val="65C58A"/>
              </a:gs>
              <a:gs pos="100000">
                <a:srgbClr val="00B451"/>
              </a:gs>
            </a:gsLst>
            <a:lin ang="9000000" scaled="0"/>
            <a:tileRect/>
          </a:gradFill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178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4823860F-5DD9-4E28-8902-D63CC7512EE0}"/>
              </a:ext>
            </a:extLst>
          </p:cNvPr>
          <p:cNvSpPr txBox="1"/>
          <p:nvPr/>
        </p:nvSpPr>
        <p:spPr>
          <a:xfrm>
            <a:off x="-5" y="2956537"/>
            <a:ext cx="12192006" cy="9464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698"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id="{34D40708-DA3C-48A1-889B-23589B1A815C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938257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30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Trace Code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D5C28301-13FD-AD2D-39D7-04604A36A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31" y="1856729"/>
            <a:ext cx="480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Circle myCircle = new Circle(5.0);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Circle yourCircle = new Circle();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yourCircle.radius = 100;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C9794C2-FC42-E5A5-D6E8-93F38363A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430" y="1921817"/>
            <a:ext cx="192088" cy="268287"/>
          </a:xfrm>
          <a:prstGeom prst="rect">
            <a:avLst/>
          </a:prstGeom>
          <a:solidFill>
            <a:srgbClr val="CBCBCB">
              <a:alpha val="45097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2BC152F4-B2CD-FEE0-60D1-23BE260C5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377610"/>
              </p:ext>
            </p:extLst>
          </p:nvPr>
        </p:nvGraphicFramePr>
        <p:xfrm>
          <a:off x="7397769" y="2804467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icture" r:id="rId3" imgW="1026429" imgH="457200" progId="Word.Picture.8">
                  <p:embed/>
                </p:oleObj>
              </mc:Choice>
              <mc:Fallback>
                <p:oleObj name="Picture" r:id="rId3" imgW="1026429" imgH="457200" progId="Word.Picture.8">
                  <p:embed/>
                  <p:pic>
                    <p:nvPicPr>
                      <p:cNvPr id="24584" name="Object 7">
                        <a:extLst>
                          <a:ext uri="{FF2B5EF4-FFF2-40B4-BE49-F238E27FC236}">
                            <a16:creationId xmlns:a16="http://schemas.microsoft.com/office/drawing/2014/main" id="{37380D7B-5D7C-738F-4C4E-0F31067638E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69" y="2804467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>
            <a:extLst>
              <a:ext uri="{FF2B5EF4-FFF2-40B4-BE49-F238E27FC236}">
                <a16:creationId xmlns:a16="http://schemas.microsoft.com/office/drawing/2014/main" id="{50C0B5DD-9A3F-C64E-935B-12FF73F2F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594" y="1998017"/>
            <a:ext cx="1524000" cy="3063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reference value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76D639D6-450D-A1D1-3D95-50B1FD23E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56" y="1972617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myCircle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06430AC1-B724-4D82-024A-FFC4FDE4DB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8581" y="2190104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8EFEBE52-9B88-3CDA-F7F7-C677DCDDD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19" y="2880667"/>
            <a:ext cx="2497137" cy="730250"/>
          </a:xfrm>
          <a:prstGeom prst="wedgeRoundRectCallout">
            <a:avLst>
              <a:gd name="adj1" fmla="val 113509"/>
              <a:gd name="adj2" fmla="val -77606"/>
              <a:gd name="adj3" fmla="val 1666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Assign object reference to myCircle</a:t>
            </a: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18E0F6CE-6673-4664-9302-772D76A861C6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697393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31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Trace Code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34CD49BE-BBAF-FB90-50EA-97D90C7EC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31" y="1646113"/>
            <a:ext cx="480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Circle myCircle = new Circle(5.0);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Circle yourCircle = new Circle();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yourCircle.radius = 100;</a:t>
            </a: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BE9B331E-83CC-9FD3-4B47-A98AB5468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962744"/>
              </p:ext>
            </p:extLst>
          </p:nvPr>
        </p:nvGraphicFramePr>
        <p:xfrm>
          <a:off x="7397769" y="2593851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icture" r:id="rId3" imgW="1026429" imgH="457200" progId="Word.Picture.8">
                  <p:embed/>
                </p:oleObj>
              </mc:Choice>
              <mc:Fallback>
                <p:oleObj name="Picture" r:id="rId3" imgW="1026429" imgH="457200" progId="Word.Picture.8">
                  <p:embed/>
                  <p:pic>
                    <p:nvPicPr>
                      <p:cNvPr id="25607" name="Object 7">
                        <a:extLst>
                          <a:ext uri="{FF2B5EF4-FFF2-40B4-BE49-F238E27FC236}">
                            <a16:creationId xmlns:a16="http://schemas.microsoft.com/office/drawing/2014/main" id="{E9C9C0EB-FFA3-B5A6-2CF6-923EA5BFCE4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69" y="2593851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>
            <a:extLst>
              <a:ext uri="{FF2B5EF4-FFF2-40B4-BE49-F238E27FC236}">
                <a16:creationId xmlns:a16="http://schemas.microsoft.com/office/drawing/2014/main" id="{D9C5C32B-66C3-98FF-928E-79FAD4ABE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594" y="1787401"/>
            <a:ext cx="1524000" cy="3063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reference value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A325A55A-2EFD-7D93-641E-9BA09C39B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56" y="1762001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myCircle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EECA6BFF-896B-7AFF-C64E-7461418BE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8581" y="1979488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290243E1-8044-947A-BFD2-51909F9FE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44" y="2260476"/>
            <a:ext cx="1720850" cy="268287"/>
          </a:xfrm>
          <a:prstGeom prst="rect">
            <a:avLst/>
          </a:prstGeom>
          <a:solidFill>
            <a:srgbClr val="CBCBCB">
              <a:alpha val="45097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D17A9222-1BC5-3449-DF0B-E208A7E5F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594" y="4143251"/>
            <a:ext cx="1524000" cy="3063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no value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3431E13F-DBC4-F720-0721-CC8B3CD34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56" y="4117851"/>
            <a:ext cx="1228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yourCircle</a:t>
            </a:r>
          </a:p>
        </p:txBody>
      </p:sp>
      <p:sp>
        <p:nvSpPr>
          <p:cNvPr id="26" name="AutoShape 11">
            <a:extLst>
              <a:ext uri="{FF2B5EF4-FFF2-40B4-BE49-F238E27FC236}">
                <a16:creationId xmlns:a16="http://schemas.microsoft.com/office/drawing/2014/main" id="{36498272-F120-2E57-D194-31F2EF79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69" y="5448176"/>
            <a:ext cx="2843212" cy="500062"/>
          </a:xfrm>
          <a:prstGeom prst="wedgeRoundRectCallout">
            <a:avLst>
              <a:gd name="adj1" fmla="val -5444"/>
              <a:gd name="adj2" fmla="val -261431"/>
              <a:gd name="adj3" fmla="val 1666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Declare yourCircle</a:t>
            </a:r>
          </a:p>
        </p:txBody>
      </p:sp>
      <p:sp>
        <p:nvSpPr>
          <p:cNvPr id="23" name="TextBox 30">
            <a:extLst>
              <a:ext uri="{FF2B5EF4-FFF2-40B4-BE49-F238E27FC236}">
                <a16:creationId xmlns:a16="http://schemas.microsoft.com/office/drawing/2014/main" id="{FF3EFF64-E0CD-4BCF-BDAF-9E8E79A2C893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293755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32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Trace Code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0FDC93BF-F7EA-AE87-636A-66A9E54F9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31" y="1669510"/>
            <a:ext cx="480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Circle myCircle = new Circle(5.0);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Circle yourCircle = new Circle();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yourCircle.radius = 100;</a:t>
            </a:r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3000087D-CC1E-FF20-06CC-51235EDDC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655204"/>
              </p:ext>
            </p:extLst>
          </p:nvPr>
        </p:nvGraphicFramePr>
        <p:xfrm>
          <a:off x="7397769" y="261724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Picture" r:id="rId3" imgW="1026429" imgH="457200" progId="Word.Picture.8">
                  <p:embed/>
                </p:oleObj>
              </mc:Choice>
              <mc:Fallback>
                <p:oleObj name="Picture" r:id="rId3" imgW="1026429" imgH="457200" progId="Word.Picture.8">
                  <p:embed/>
                  <p:pic>
                    <p:nvPicPr>
                      <p:cNvPr id="26631" name="Object 6">
                        <a:extLst>
                          <a:ext uri="{FF2B5EF4-FFF2-40B4-BE49-F238E27FC236}">
                            <a16:creationId xmlns:a16="http://schemas.microsoft.com/office/drawing/2014/main" id="{F5D457AD-FDBE-ED88-58DE-6DC5120CD66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69" y="261724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>
            <a:extLst>
              <a:ext uri="{FF2B5EF4-FFF2-40B4-BE49-F238E27FC236}">
                <a16:creationId xmlns:a16="http://schemas.microsoft.com/office/drawing/2014/main" id="{B075675F-A76D-E645-CB22-E42C47402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594" y="1810798"/>
            <a:ext cx="1524000" cy="3063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reference value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639E608F-D41B-6B41-BEF8-B7F52E075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56" y="178539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myCircle</a:t>
            </a: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0FDFF12C-0F6A-E541-9A74-87F8BBCF0A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8581" y="200288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A9178D77-2D19-A365-DE7E-CAD97882B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594" y="4166648"/>
            <a:ext cx="1524000" cy="3063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no value</a:t>
            </a: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E0596C7C-CAE3-5A66-5404-CB267A45A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56" y="4141248"/>
            <a:ext cx="1228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yourCircle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D972F760-2AE6-D081-0186-8882D302F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69" y="2245773"/>
            <a:ext cx="1266825" cy="307975"/>
          </a:xfrm>
          <a:prstGeom prst="rect">
            <a:avLst/>
          </a:prstGeom>
          <a:solidFill>
            <a:srgbClr val="CBCBCB">
              <a:alpha val="45097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8" name="Object 15">
            <a:extLst>
              <a:ext uri="{FF2B5EF4-FFF2-40B4-BE49-F238E27FC236}">
                <a16:creationId xmlns:a16="http://schemas.microsoft.com/office/drawing/2014/main" id="{415C6E0D-D416-B842-6987-363D34E26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305020"/>
              </p:ext>
            </p:extLst>
          </p:nvPr>
        </p:nvGraphicFramePr>
        <p:xfrm>
          <a:off x="7627956" y="4934998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Picture" r:id="rId5" imgW="1028700" imgH="457200" progId="Word.Picture.8">
                  <p:embed/>
                </p:oleObj>
              </mc:Choice>
              <mc:Fallback>
                <p:oleObj name="Picture" r:id="rId5" imgW="1028700" imgH="457200" progId="Word.Picture.8">
                  <p:embed/>
                  <p:pic>
                    <p:nvPicPr>
                      <p:cNvPr id="26638" name="Object 15">
                        <a:extLst>
                          <a:ext uri="{FF2B5EF4-FFF2-40B4-BE49-F238E27FC236}">
                            <a16:creationId xmlns:a16="http://schemas.microsoft.com/office/drawing/2014/main" id="{C1F3D4AC-C040-827F-2465-E20088A01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56" y="4934998"/>
                        <a:ext cx="2687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16">
            <a:extLst>
              <a:ext uri="{FF2B5EF4-FFF2-40B4-BE49-F238E27FC236}">
                <a16:creationId xmlns:a16="http://schemas.microsoft.com/office/drawing/2014/main" id="{FD418C34-806D-F7A2-3657-AC5043241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694" y="5511260"/>
            <a:ext cx="1804987" cy="652463"/>
          </a:xfrm>
          <a:prstGeom prst="wedgeRoundRectCallout">
            <a:avLst>
              <a:gd name="adj1" fmla="val 89227"/>
              <a:gd name="adj2" fmla="val -87227"/>
              <a:gd name="adj3" fmla="val 1666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Create a new Circle object</a:t>
            </a: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3265066A-8805-424D-8398-BBE4D52D7CD4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305492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33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Trace Code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8B3756D7-2F59-0D90-6983-4617B1375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31" y="1708420"/>
            <a:ext cx="480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Circle myCircle = new Circle(5.0);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Circle yourCircle = new Circle();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yourCircle.radius = 100;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F682A832-A1EC-015E-04D2-F7F5322772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112348"/>
              </p:ext>
            </p:extLst>
          </p:nvPr>
        </p:nvGraphicFramePr>
        <p:xfrm>
          <a:off x="7397769" y="265615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Picture" r:id="rId3" imgW="1026429" imgH="457200" progId="Word.Picture.8">
                  <p:embed/>
                </p:oleObj>
              </mc:Choice>
              <mc:Fallback>
                <p:oleObj name="Picture" r:id="rId3" imgW="1026429" imgH="457200" progId="Word.Picture.8">
                  <p:embed/>
                  <p:pic>
                    <p:nvPicPr>
                      <p:cNvPr id="27655" name="Object 6">
                        <a:extLst>
                          <a:ext uri="{FF2B5EF4-FFF2-40B4-BE49-F238E27FC236}">
                            <a16:creationId xmlns:a16="http://schemas.microsoft.com/office/drawing/2014/main" id="{319A785A-F9CB-C96F-89A6-7970E0D2205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69" y="265615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>
            <a:extLst>
              <a:ext uri="{FF2B5EF4-FFF2-40B4-BE49-F238E27FC236}">
                <a16:creationId xmlns:a16="http://schemas.microsoft.com/office/drawing/2014/main" id="{C415643B-1341-0095-6A25-612CBA0B0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594" y="1849708"/>
            <a:ext cx="1524000" cy="3063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reference value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BEE49212-BF54-8B3B-4197-63D12867D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56" y="182430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myCircle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494E058D-09F4-2BA7-7F74-994DF6C36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8581" y="204179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5678047-853B-7ADC-1B60-530CA994E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594" y="4205558"/>
            <a:ext cx="1524000" cy="3063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reference value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9950C3F2-1092-68BD-EDEB-1C66F7D98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56" y="4180158"/>
            <a:ext cx="1228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yourCircle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3CF35F92-E687-A462-1F28-BF84F0AB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94" y="2322783"/>
            <a:ext cx="230187" cy="268287"/>
          </a:xfrm>
          <a:prstGeom prst="rect">
            <a:avLst/>
          </a:prstGeom>
          <a:solidFill>
            <a:srgbClr val="CBCBCB">
              <a:alpha val="45097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6" name="Object 13">
            <a:extLst>
              <a:ext uri="{FF2B5EF4-FFF2-40B4-BE49-F238E27FC236}">
                <a16:creationId xmlns:a16="http://schemas.microsoft.com/office/drawing/2014/main" id="{A0D884F5-84B5-CDD8-46FD-2B84C50888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923155"/>
              </p:ext>
            </p:extLst>
          </p:nvPr>
        </p:nvGraphicFramePr>
        <p:xfrm>
          <a:off x="7627956" y="4973908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Picture" r:id="rId5" imgW="1028510" imgH="456439" progId="Word.Picture.8">
                  <p:embed/>
                </p:oleObj>
              </mc:Choice>
              <mc:Fallback>
                <p:oleObj name="Picture" r:id="rId5" imgW="1028510" imgH="456439" progId="Word.Picture.8">
                  <p:embed/>
                  <p:pic>
                    <p:nvPicPr>
                      <p:cNvPr id="27662" name="Object 13">
                        <a:extLst>
                          <a:ext uri="{FF2B5EF4-FFF2-40B4-BE49-F238E27FC236}">
                            <a16:creationId xmlns:a16="http://schemas.microsoft.com/office/drawing/2014/main" id="{73E71045-920A-F7AA-39B8-B97A0042D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56" y="4973908"/>
                        <a:ext cx="2687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15">
            <a:extLst>
              <a:ext uri="{FF2B5EF4-FFF2-40B4-BE49-F238E27FC236}">
                <a16:creationId xmlns:a16="http://schemas.microsoft.com/office/drawing/2014/main" id="{3446A17A-3A25-2A0E-3763-33F130920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506" y="4742133"/>
            <a:ext cx="2495550" cy="692150"/>
          </a:xfrm>
          <a:prstGeom prst="wedgeRoundRectCallout">
            <a:avLst>
              <a:gd name="adj1" fmla="val 98028"/>
              <a:gd name="adj2" fmla="val -52523"/>
              <a:gd name="adj3" fmla="val 1666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Assign object reference to yourCircle</a:t>
            </a: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B7B2A515-57BF-17B7-2331-C449CD5883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4469" y="4435745"/>
            <a:ext cx="652462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TextBox 30">
            <a:extLst>
              <a:ext uri="{FF2B5EF4-FFF2-40B4-BE49-F238E27FC236}">
                <a16:creationId xmlns:a16="http://schemas.microsoft.com/office/drawing/2014/main" id="{C2389A5A-3DA3-4BA8-8127-632600E39797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577908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34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Trace Code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67D814B-4EA6-089C-29A6-BBD963D31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31" y="1747331"/>
            <a:ext cx="480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Circle myCircle = new Circle(5.0);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Circle yourCircle = new Circle();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yourCircle.radius = 100;</a:t>
            </a:r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97FF827F-C627-C57D-B476-BD22EAB03E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814445"/>
              </p:ext>
            </p:extLst>
          </p:nvPr>
        </p:nvGraphicFramePr>
        <p:xfrm>
          <a:off x="7397769" y="2707769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Picture" r:id="rId3" imgW="1026429" imgH="457200" progId="Word.Picture.8">
                  <p:embed/>
                </p:oleObj>
              </mc:Choice>
              <mc:Fallback>
                <p:oleObj name="Picture" r:id="rId3" imgW="1026429" imgH="457200" progId="Word.Picture.8">
                  <p:embed/>
                  <p:pic>
                    <p:nvPicPr>
                      <p:cNvPr id="28679" name="Object 6">
                        <a:extLst>
                          <a:ext uri="{FF2B5EF4-FFF2-40B4-BE49-F238E27FC236}">
                            <a16:creationId xmlns:a16="http://schemas.microsoft.com/office/drawing/2014/main" id="{FE422EDE-5187-8FE2-290D-9500E35FBDC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69" y="2707769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>
            <a:extLst>
              <a:ext uri="{FF2B5EF4-FFF2-40B4-BE49-F238E27FC236}">
                <a16:creationId xmlns:a16="http://schemas.microsoft.com/office/drawing/2014/main" id="{347CDB1E-196D-E7DD-C047-FD27905BC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594" y="1888619"/>
            <a:ext cx="1524000" cy="3063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reference value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9DDD07A7-6393-9D67-074F-A135DE74F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56" y="1863219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myCircle</a:t>
            </a: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FFCE2B7F-65B8-4A3B-9306-5A792802B9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8581" y="2080706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52A5EE6E-F3B2-9B7E-7AE7-83227466B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594" y="4244469"/>
            <a:ext cx="1524000" cy="3063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reference value</a:t>
            </a:r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9B380718-8046-46E0-907C-171DA6DFA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56" y="4219069"/>
            <a:ext cx="1228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yourCircle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F118CE2F-936F-3B16-EAAC-32B2AC02E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906" y="2899856"/>
            <a:ext cx="4456113" cy="268288"/>
          </a:xfrm>
          <a:prstGeom prst="rect">
            <a:avLst/>
          </a:prstGeom>
          <a:solidFill>
            <a:srgbClr val="CBCBCB">
              <a:alpha val="45097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8" name="Object 13">
            <a:extLst>
              <a:ext uri="{FF2B5EF4-FFF2-40B4-BE49-F238E27FC236}">
                <a16:creationId xmlns:a16="http://schemas.microsoft.com/office/drawing/2014/main" id="{D841F2F2-4FDA-6747-FEC0-4984563A5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918146"/>
              </p:ext>
            </p:extLst>
          </p:nvPr>
        </p:nvGraphicFramePr>
        <p:xfrm>
          <a:off x="7627956" y="5012819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Picture" r:id="rId5" imgW="1026429" imgH="457200" progId="Word.Picture.8">
                  <p:embed/>
                </p:oleObj>
              </mc:Choice>
              <mc:Fallback>
                <p:oleObj name="Picture" r:id="rId5" imgW="1026429" imgH="457200" progId="Word.Picture.8">
                  <p:embed/>
                  <p:pic>
                    <p:nvPicPr>
                      <p:cNvPr id="28686" name="Object 13">
                        <a:extLst>
                          <a:ext uri="{FF2B5EF4-FFF2-40B4-BE49-F238E27FC236}">
                            <a16:creationId xmlns:a16="http://schemas.microsoft.com/office/drawing/2014/main" id="{3825FAB5-5E3C-84BD-AD6E-42E961BC3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56" y="5012819"/>
                        <a:ext cx="2687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14">
            <a:extLst>
              <a:ext uri="{FF2B5EF4-FFF2-40B4-BE49-F238E27FC236}">
                <a16:creationId xmlns:a16="http://schemas.microsoft.com/office/drawing/2014/main" id="{ECE04B2E-E478-4998-6AA4-B53A7F141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31" y="5511294"/>
            <a:ext cx="2497138" cy="806450"/>
          </a:xfrm>
          <a:prstGeom prst="wedgeRoundRectCallout">
            <a:avLst>
              <a:gd name="adj1" fmla="val 73269"/>
              <a:gd name="adj2" fmla="val -7875"/>
              <a:gd name="adj3" fmla="val 1666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Change radius in yourCircle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8FB89518-2F17-03E5-5AED-458A40F17A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4469" y="4474656"/>
            <a:ext cx="652462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9BAFCAE0-8278-4947-A82F-315B021FC264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914440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35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Recall that you use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invoke a method in the Math class. Can you invoke </a:t>
            </a:r>
            <a:r>
              <a:rPr lang="en-US" sz="2601" kern="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getArea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() using </a:t>
            </a:r>
            <a:r>
              <a:rPr lang="en-US" sz="2601" kern="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SimpleCircle.getArea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()? The answer is no. All the methods used before this chapter are static methods, which are defined using the static keyword. However, </a:t>
            </a:r>
            <a:r>
              <a:rPr lang="en-US" sz="2601" kern="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getArea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() is non-static. It must be invoked from an object using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Caution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53F67-4E07-34D0-16B1-841BF866666E}"/>
              </a:ext>
            </a:extLst>
          </p:cNvPr>
          <p:cNvSpPr txBox="1"/>
          <p:nvPr/>
        </p:nvSpPr>
        <p:spPr>
          <a:xfrm>
            <a:off x="3377539" y="1798422"/>
            <a:ext cx="5426456" cy="97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Math.methodName(arguments)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(e.g., </a:t>
            </a:r>
            <a:r>
              <a:rPr kumimoji="0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(3, 2.5))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FA004-80EF-200D-C1E2-0D972D074C2E}"/>
              </a:ext>
            </a:extLst>
          </p:cNvPr>
          <p:cNvSpPr txBox="1"/>
          <p:nvPr/>
        </p:nvSpPr>
        <p:spPr>
          <a:xfrm>
            <a:off x="2477731" y="5078523"/>
            <a:ext cx="7226073" cy="97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objectRefVar.methodName(arguments)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(e.g., </a:t>
            </a:r>
            <a:r>
              <a:rPr kumimoji="0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myCircle.getArea</a:t>
            </a: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()). 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E65EEDD4-170A-4337-846B-A815ACEB1991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1632752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36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The data fields can be of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reference types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 For example, the following Student class contains a data field name of the String type.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If a data field of a reference type does not reference any object, the data field holds a special literal value,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null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 Data Fields and The Null Value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45627-F4ED-2A08-AE36-48FF0548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22" y="2299793"/>
            <a:ext cx="9261894" cy="1678820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7033886D-188F-4067-B30B-B4FB4F0A867C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4037490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37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The default value of a data field is null for a reference type.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0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for a numeric type,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false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for a boolean type, and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'\u0000' 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a char type.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However, Java assigns no default value to a local variable inside a method.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 Data Fields and The Null Value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E8DB92-3FA3-224A-AB8D-A644ACE4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17" y="3784136"/>
            <a:ext cx="8817104" cy="2423370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38197FD0-34A4-4962-A185-ADE633CE3C15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1064474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38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Java assigns no default value to a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local variable 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inside a method.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 Data Fields and The Null Value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81F86-9902-9855-E762-D44A08EE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474" y="1989461"/>
            <a:ext cx="5427051" cy="2193433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7EF7B638-EC9B-45E7-A844-3E49618515F3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314285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39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Differences between Variables of 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Primitive Data Types and Object Types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864A0A-3C64-B789-7DBD-C804360D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07" y="1432155"/>
            <a:ext cx="8612124" cy="2125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19355D-4584-AA41-6FFA-E37B4D41F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6" y="3899407"/>
            <a:ext cx="3139712" cy="2490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AAB76-252C-8FD8-6758-ED3A59901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473" y="3788810"/>
            <a:ext cx="6539329" cy="2672378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FFB1B7CF-9820-4661-9CC4-C9B33E3EF6AB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24317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 the preceding chapters, you are able to solve many programming problems using 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Selections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Loops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Methods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lang="en-US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rrays</a:t>
            </a: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However, these Java features are not sufficient for developing graphical user interfaces and large-scale software systems.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Motivations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DC60C498-5E1D-42A5-A090-613E6F648AA0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2194758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chemeClr val="tx1">
              <a:lumMod val="95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40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EC82671F-6649-4609-83C7-6AFFDBEBE808}"/>
              </a:ext>
            </a:extLst>
          </p:cNvPr>
          <p:cNvSpPr txBox="1">
            <a:spLocks/>
          </p:cNvSpPr>
          <p:nvPr/>
        </p:nvSpPr>
        <p:spPr>
          <a:xfrm rot="5400000">
            <a:off x="5522727" y="-2667003"/>
            <a:ext cx="1146555" cy="12192005"/>
          </a:xfrm>
          <a:prstGeom prst="rect">
            <a:avLst/>
          </a:prstGeom>
          <a:gradFill flip="none" rotWithShape="1">
            <a:gsLst>
              <a:gs pos="0">
                <a:srgbClr val="85D1A2"/>
              </a:gs>
              <a:gs pos="44000">
                <a:srgbClr val="65C58A"/>
              </a:gs>
              <a:gs pos="100000">
                <a:srgbClr val="00B451"/>
              </a:gs>
            </a:gsLst>
            <a:lin ang="9000000" scaled="0"/>
            <a:tileRect/>
          </a:gradFill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178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4823860F-5DD9-4E28-8902-D63CC7512EE0}"/>
              </a:ext>
            </a:extLst>
          </p:cNvPr>
          <p:cNvSpPr txBox="1"/>
          <p:nvPr/>
        </p:nvSpPr>
        <p:spPr>
          <a:xfrm>
            <a:off x="-5" y="2956537"/>
            <a:ext cx="12192006" cy="9464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698"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Using Classes from the Java Library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9230DB19-0DE7-4B54-BCA0-A6FB52777483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2576367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41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Java provides a system-independent encapsulation of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date and time 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 the </a:t>
            </a:r>
            <a:r>
              <a:rPr lang="en-US" sz="2601" b="1" kern="0" dirty="0" err="1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java.util.Date</a:t>
            </a:r>
            <a:r>
              <a:rPr lang="en-US" sz="2601" b="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class.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You can use the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Date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class to create an instance for the current date and time and use its </a:t>
            </a:r>
            <a:r>
              <a:rPr lang="en-US" sz="2601" b="1" kern="0" dirty="0" err="1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toString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method to return the date and time as a string.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 Date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5F294-8BF1-BADB-E320-1E6C5D3CC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51" y="3575028"/>
            <a:ext cx="10277836" cy="2814677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954E44B7-2461-40AF-BBB1-9A083B26B11B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4135810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42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 Date Class (Example 9.4)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817011-F468-B74D-2037-0D1FC6796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94" y="1695208"/>
            <a:ext cx="10278909" cy="3467584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F6776D5B-4E4A-4607-9D63-96A465B47231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867336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43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You have used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Math.random() 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obtain a random double value between 0.0 and 1.0 (excluding 1.0).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 more useful random number generator is provided in the </a:t>
            </a:r>
            <a:r>
              <a:rPr lang="en-US" sz="2601" b="1" kern="0" dirty="0" err="1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java.util.Random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class.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 Random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E045B-7976-A18B-386E-F5AFBE198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71" y="3608783"/>
            <a:ext cx="9798996" cy="2907232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16B69FCC-26F0-4A65-BD1B-728AFA3872D5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1682158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44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If two Random objects have the same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seed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, they will generate identical sequences of numbers. For example, the following code creates two Random objects with the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same seed 3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 Random Class (Example 9.5)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07C4B3-7B79-CC21-74B3-BBBA6C4F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42" y="2550270"/>
            <a:ext cx="5886253" cy="3956021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566F653F-758D-4A92-8087-E01123290C54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948918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45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Java API has a convenient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Point2D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class in the </a:t>
            </a:r>
            <a:r>
              <a:rPr lang="en-US" sz="2601" b="1" kern="0" dirty="0" err="1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javafx.geometry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package for representing a point in a two-dimensional plane.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 Point2D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2D13F-B65A-C70B-22A9-B98F0B32D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95" y="2331414"/>
            <a:ext cx="10936747" cy="2589674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9D946D20-2725-4FA6-8377-5EC8CE20F1E2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2214873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46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 Point2D Class (Example 9.6)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D8406-8E31-9D77-3EF3-C524BE84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97" y="1119091"/>
            <a:ext cx="6169544" cy="5375624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FC89A092-BC14-4F06-A3E5-108F260AAD54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40710761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chemeClr val="tx1">
              <a:lumMod val="95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47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EC82671F-6649-4609-83C7-6AFFDBEBE808}"/>
              </a:ext>
            </a:extLst>
          </p:cNvPr>
          <p:cNvSpPr txBox="1">
            <a:spLocks/>
          </p:cNvSpPr>
          <p:nvPr/>
        </p:nvSpPr>
        <p:spPr>
          <a:xfrm rot="5400000">
            <a:off x="5522727" y="-2667003"/>
            <a:ext cx="1146555" cy="12192005"/>
          </a:xfrm>
          <a:prstGeom prst="rect">
            <a:avLst/>
          </a:prstGeom>
          <a:gradFill flip="none" rotWithShape="1">
            <a:gsLst>
              <a:gs pos="0">
                <a:srgbClr val="85D1A2"/>
              </a:gs>
              <a:gs pos="44000">
                <a:srgbClr val="65C58A"/>
              </a:gs>
              <a:gs pos="100000">
                <a:srgbClr val="00B451"/>
              </a:gs>
            </a:gsLst>
            <a:lin ang="9000000" scaled="0"/>
            <a:tileRect/>
          </a:gradFill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178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4823860F-5DD9-4E28-8902-D63CC7512EE0}"/>
              </a:ext>
            </a:extLst>
          </p:cNvPr>
          <p:cNvSpPr txBox="1"/>
          <p:nvPr/>
        </p:nvSpPr>
        <p:spPr>
          <a:xfrm>
            <a:off x="-5" y="2956537"/>
            <a:ext cx="12192006" cy="9464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698"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Static Variables, Constants, and Methods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AB138DD9-C82F-4D51-AD8B-EE2F90802DA4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2273052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48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An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instance variable 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is tied to a specific instance of the class; it is not shared among objects of the same class.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example, suppose that you create the following objects: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The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radius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in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circle1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is independent of the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radius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in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circle2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and is stored in a different memory location.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Changes made to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circle1’s radius 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do not affect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circle2’s radius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, and vice versa.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Instance Variables and Methods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068A2-1D74-4FCD-BF98-9F640210E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34" y="3429000"/>
            <a:ext cx="4801270" cy="676369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8846AAED-4DCD-421A-95BC-A7EBE247916E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166317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49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Static variables 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are shared by all the instances of the class.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Static methods 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are not tied to a specific object.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Static constants 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are final variables shared by all the instances of the class.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declaration, put the modifier static in the variable or method declaration.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Static Variables, Constants, and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CEFB0-41BB-C53B-299B-F236E54C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737" y="4504784"/>
            <a:ext cx="4556063" cy="1512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0A714-3F52-F8AD-60F7-CFF82AC6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42" y="6082271"/>
            <a:ext cx="7182852" cy="419158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D207F7DA-4685-470E-884F-05734F4CA05A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94924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Suppose you want to develop a graphical user interface as shown below. How do you program it?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This chapter introduces object-oriented programming, which you can use to develop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GUI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and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large-scale software systems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Motivations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1A9D4-352A-4BA0-2216-DA5F9ADA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87" y="2498909"/>
            <a:ext cx="9281964" cy="1699407"/>
          </a:xfrm>
          <a:prstGeom prst="rect">
            <a:avLst/>
          </a:prstGeom>
        </p:spPr>
      </p:pic>
      <p:sp>
        <p:nvSpPr>
          <p:cNvPr id="16" name="TextBox 30">
            <a:extLst>
              <a:ext uri="{FF2B5EF4-FFF2-40B4-BE49-F238E27FC236}">
                <a16:creationId xmlns:a16="http://schemas.microsoft.com/office/drawing/2014/main" id="{B12FF9F3-2843-481D-BD63-70EA8635A420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29513895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50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Circle class is modified by adding a static variable </a:t>
            </a:r>
            <a:r>
              <a:rPr lang="en-US" sz="2601" b="1" kern="0" dirty="0" err="1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numberOfObjects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to count the number of circle objects created.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The new circle class is defined in Example 9.7.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Static Variables, Constants, and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1DC20-53E6-EE0B-BACF-4093760D4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30" y="2373549"/>
            <a:ext cx="10287677" cy="3044025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286F8F79-9EBD-4916-BCF9-7576672EE8AD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932431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51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Static Variables, Constants, and Methods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(Example 9.7)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1407D-2150-0A4C-5A48-4E3A9184C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587" y="1159111"/>
            <a:ext cx="4256363" cy="5341555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7C32066C-6AFF-46EB-8C34-6A506579EF2E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879448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52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Static Variables, Constants, and Methods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(Example 9.7)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00693-C387-91F2-FAD0-EBBC40D2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06" y="1178568"/>
            <a:ext cx="5669125" cy="5363529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FF806D1E-17AC-4074-8719-C49C55D634BB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675579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chemeClr val="tx1">
              <a:lumMod val="95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53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EC82671F-6649-4609-83C7-6AFFDBEBE808}"/>
              </a:ext>
            </a:extLst>
          </p:cNvPr>
          <p:cNvSpPr txBox="1">
            <a:spLocks/>
          </p:cNvSpPr>
          <p:nvPr/>
        </p:nvSpPr>
        <p:spPr>
          <a:xfrm rot="5400000">
            <a:off x="5522727" y="-2667003"/>
            <a:ext cx="1146555" cy="12192005"/>
          </a:xfrm>
          <a:prstGeom prst="rect">
            <a:avLst/>
          </a:prstGeom>
          <a:gradFill flip="none" rotWithShape="1">
            <a:gsLst>
              <a:gs pos="0">
                <a:srgbClr val="85D1A2"/>
              </a:gs>
              <a:gs pos="44000">
                <a:srgbClr val="65C58A"/>
              </a:gs>
              <a:gs pos="100000">
                <a:srgbClr val="00B451"/>
              </a:gs>
            </a:gsLst>
            <a:lin ang="9000000" scaled="0"/>
            <a:tileRect/>
          </a:gradFill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178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4823860F-5DD9-4E28-8902-D63CC7512EE0}"/>
              </a:ext>
            </a:extLst>
          </p:cNvPr>
          <p:cNvSpPr txBox="1"/>
          <p:nvPr/>
        </p:nvSpPr>
        <p:spPr>
          <a:xfrm>
            <a:off x="-5" y="2956537"/>
            <a:ext cx="12192006" cy="9464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698"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1778CA95-591A-4548-8179-102E68739898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2752518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54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(The Rectangle class) </a:t>
            </a:r>
            <a:r>
              <a:rPr kumimoji="0" lang="en-US" sz="2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Following the example of the Circle class, design a class named Rectangle to represent a rectangle. The class contains: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Two double data fields named width and height that specify the width and height of the rectangle. The default values are 1 for both width and height.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A no-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arg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constructor that creates a default rectangle.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A constructor that creates a rectangle with the specified width and height.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A method named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getArea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() that returns the area of this rectangle.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A method named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getPerimeter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() that returns the perimeter.</a:t>
            </a:r>
            <a:endParaRPr kumimoji="0" lang="en-US" sz="2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Exercise 9.1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F8AA5935-CE55-45D8-8EEF-401107AE026B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289234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55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Draw the UML diagram for the class then implement the class.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Write a test program that creates two Rectangle objects—one with width 4 and height 40, and the other with width 3.5 and height 35.9.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Display the width, height, area, and perimeter of each rectangle in this order.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Exercise 9.1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5C1D99CB-41F9-49BE-841B-2861EB69A9DD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981174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56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(The Stock class) </a:t>
            </a:r>
            <a:r>
              <a:rPr kumimoji="0" lang="en-US" sz="2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Following the example of the Circle class,</a:t>
            </a:r>
            <a:r>
              <a:rPr lang="en-US" sz="2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US" sz="2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design a class named Stock that contains: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A string data field named symbol for the stock’s symbol.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A string data field named name for the stock’s name.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A double data field named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previousClosingPrice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that stores the stock price for the previous day.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A double data field named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currentPrice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that stores the stock price for the current time.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A constructor that creates a stock with the specified symbol and name.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A method named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getChangePercent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() that returns the percentage changed from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previousClosingPrice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to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currentPrice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.</a:t>
            </a:r>
            <a:endParaRPr kumimoji="0" lang="en-US" sz="2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Exercise 9.2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83EB3389-3246-4E87-8AD4-B7447A8B34C2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37139144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57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6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Draw the UML diagram for the class then implement the class.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6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Write a test program that creates a Stock object with the stock symbol ORCL, the name Oracle Corporation, and the previous closing price of 34.5.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6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Set a new current price to 34.35 and display the price-change percentage.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Exercise 9.2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85E8A2F8-168C-4046-81E6-A9FA345C2CF3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173146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chemeClr val="tx1">
              <a:lumMod val="95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6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EC82671F-6649-4609-83C7-6AFFDBEBE808}"/>
              </a:ext>
            </a:extLst>
          </p:cNvPr>
          <p:cNvSpPr txBox="1">
            <a:spLocks/>
          </p:cNvSpPr>
          <p:nvPr/>
        </p:nvSpPr>
        <p:spPr>
          <a:xfrm rot="5400000">
            <a:off x="5522727" y="-2667003"/>
            <a:ext cx="1146555" cy="12192005"/>
          </a:xfrm>
          <a:prstGeom prst="rect">
            <a:avLst/>
          </a:prstGeom>
          <a:gradFill flip="none" rotWithShape="1">
            <a:gsLst>
              <a:gs pos="0">
                <a:srgbClr val="85D1A2"/>
              </a:gs>
              <a:gs pos="44000">
                <a:srgbClr val="65C58A"/>
              </a:gs>
              <a:gs pos="100000">
                <a:srgbClr val="00B451"/>
              </a:gs>
            </a:gsLst>
            <a:lin ang="9000000" scaled="0"/>
            <a:tileRect/>
          </a:gradFill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178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4823860F-5DD9-4E28-8902-D63CC7512EE0}"/>
              </a:ext>
            </a:extLst>
          </p:cNvPr>
          <p:cNvSpPr txBox="1"/>
          <p:nvPr/>
        </p:nvSpPr>
        <p:spPr>
          <a:xfrm>
            <a:off x="-5" y="2956537"/>
            <a:ext cx="12192006" cy="9464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698"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Defining Classes for Objects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97036642-FE9C-4C66-8EE6-9794C811C58A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186692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7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Object-oriented programming (OOP) 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involves programming using objects.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An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object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represents an entity in the real world that can be distinctly identified. 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example, </a:t>
            </a:r>
            <a:endParaRPr lang="en-US" sz="2400" b="1" kern="0" dirty="0">
              <a:solidFill>
                <a:srgbClr val="007B85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OO Programming Concepts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44D67-70C5-D0E0-F95D-FE65BAB64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" t="23987" r="2335" b="5546"/>
          <a:stretch/>
        </p:blipFill>
        <p:spPr>
          <a:xfrm>
            <a:off x="4146995" y="4616686"/>
            <a:ext cx="1188720" cy="1062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2B4C78-5F61-3405-CF53-565808CE2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606" y="4616686"/>
            <a:ext cx="1188720" cy="1062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B3BAEA-A465-106F-87BE-D01F981A0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384" y="4616685"/>
            <a:ext cx="1188720" cy="1062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EB29C9-385E-B73A-419B-420D7FF05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0218" y="4616685"/>
            <a:ext cx="1188720" cy="10627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D49F8A-09E3-A8AD-C9FF-F5925C3C0174}"/>
              </a:ext>
            </a:extLst>
          </p:cNvPr>
          <p:cNvSpPr txBox="1"/>
          <p:nvPr/>
        </p:nvSpPr>
        <p:spPr>
          <a:xfrm>
            <a:off x="1458543" y="5872015"/>
            <a:ext cx="1330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Student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CE5933-8EF6-FE36-41CF-CE4C278CEFB7}"/>
              </a:ext>
            </a:extLst>
          </p:cNvPr>
          <p:cNvSpPr txBox="1"/>
          <p:nvPr/>
        </p:nvSpPr>
        <p:spPr>
          <a:xfrm>
            <a:off x="4076074" y="5872015"/>
            <a:ext cx="1330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Desk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E1E58-BCEC-4E8B-9BD2-757DC7F54995}"/>
              </a:ext>
            </a:extLst>
          </p:cNvPr>
          <p:cNvSpPr txBox="1"/>
          <p:nvPr/>
        </p:nvSpPr>
        <p:spPr>
          <a:xfrm>
            <a:off x="6617809" y="5872015"/>
            <a:ext cx="1330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Button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E3C3C2-96E0-DD68-EEE0-2468A9AFAE52}"/>
              </a:ext>
            </a:extLst>
          </p:cNvPr>
          <p:cNvSpPr txBox="1"/>
          <p:nvPr/>
        </p:nvSpPr>
        <p:spPr>
          <a:xfrm>
            <a:off x="9219238" y="5872015"/>
            <a:ext cx="1330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Circle</a:t>
            </a:r>
            <a:endParaRPr lang="en-US" dirty="0"/>
          </a:p>
        </p:txBody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id="{0DC2197C-3E79-48E3-9ED7-96F4F141C796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43330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8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An object has a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state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and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behavior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State</a:t>
            </a:r>
            <a:r>
              <a:rPr lang="en-US" sz="2601" b="1" kern="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Defines attributes or properties of an object (represented </a:t>
            </a:r>
            <a:r>
              <a:rPr lang="en-US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by data field). 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lang="en-US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example, a </a:t>
            </a:r>
            <a:r>
              <a:rPr lang="en-US" sz="24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circle</a:t>
            </a:r>
            <a:r>
              <a:rPr lang="en-US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object has a data field </a:t>
            </a:r>
            <a:r>
              <a:rPr lang="en-US" sz="2400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radius</a:t>
            </a:r>
            <a:r>
              <a:rPr lang="en-US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, which is the property that characterizes a circle.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  <a:p>
            <a:pPr marL="342878" marR="0" lvl="0" indent="-342878" algn="just" defTabSz="4571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601" b="1" i="0" u="none" strike="noStrike" kern="0" cap="none" spc="0" normalizeH="0" baseline="0" noProof="0" dirty="0">
              <a:ln>
                <a:noFill/>
              </a:ln>
              <a:solidFill>
                <a:srgbClr val="007B8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  <a:p>
            <a:pPr marL="342878" marR="0" lvl="0" indent="-342878" algn="just" defTabSz="4571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601" b="1" i="0" u="none" strike="noStrike" kern="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Behavior</a:t>
            </a:r>
            <a:r>
              <a:rPr kumimoji="0" lang="en-US" sz="2601" b="1" i="0" u="none" strike="noStrike" kern="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Defines what the object does (defined by methods). </a:t>
            </a:r>
          </a:p>
          <a:p>
            <a:pPr marL="731472" marR="0" lvl="1" indent="-274301" algn="l" defTabSz="91434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For example, you may define methods named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getArea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()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and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getPerimeter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B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()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for circle objects.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kern="0" dirty="0">
              <a:solidFill>
                <a:schemeClr val="bg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7870064E-9B0A-483C-BFC7-6D9256A0A341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28022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-4465"/>
            <a:ext cx="12192000" cy="1056719"/>
          </a:xfrm>
          <a:solidFill>
            <a:srgbClr val="4285F4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ound Same Side Corner Rectangle 3"/>
          <p:cNvSpPr/>
          <p:nvPr/>
        </p:nvSpPr>
        <p:spPr>
          <a:xfrm flipV="1">
            <a:off x="11650984" y="13914"/>
            <a:ext cx="464821" cy="57861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3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7650" y="17888"/>
            <a:ext cx="464821" cy="562547"/>
          </a:xfrm>
        </p:spPr>
        <p:txBody>
          <a:bodyPr anchor="ctr"/>
          <a:lstStyle/>
          <a:p>
            <a:pPr algn="ctr"/>
            <a:fld id="{D57F1E4F-1CFF-5643-939E-217C01CDF565}" type="slidenum"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9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60871" y="1178568"/>
            <a:ext cx="11459796" cy="5211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Objects of the same type are defined using a common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class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</a:t>
            </a: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601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878" indent="-342878" algn="just" defTabSz="457171">
              <a:spcAft>
                <a:spcPts val="601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example, a class named </a:t>
            </a:r>
            <a:r>
              <a:rPr lang="en-US" sz="2601" b="1" kern="0" dirty="0">
                <a:solidFill>
                  <a:srgbClr val="007B85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Circle</a:t>
            </a:r>
            <a:r>
              <a:rPr lang="en-US" sz="2601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and its three objects are shown below.</a:t>
            </a:r>
            <a:endParaRPr lang="en-US" sz="2400" kern="0" dirty="0">
              <a:solidFill>
                <a:schemeClr val="bg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" y="6542097"/>
            <a:ext cx="10789920" cy="23774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2E2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2E288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71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7787" y="6542097"/>
            <a:ext cx="182880" cy="2377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h-TH" sz="4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0FF95-AE68-40B3-B8F1-4D9E59EA68D7}"/>
              </a:ext>
            </a:extLst>
          </p:cNvPr>
          <p:cNvSpPr/>
          <p:nvPr/>
        </p:nvSpPr>
        <p:spPr>
          <a:xfrm>
            <a:off x="701043" y="13912"/>
            <a:ext cx="10785759" cy="103834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06069-13BC-FD4F-5232-ADFF70918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61" y="2896889"/>
            <a:ext cx="8710415" cy="3093988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1D4C02B2-EE77-45C8-B7C3-906F0D591CC3}"/>
              </a:ext>
            </a:extLst>
          </p:cNvPr>
          <p:cNvSpPr txBox="1"/>
          <p:nvPr/>
        </p:nvSpPr>
        <p:spPr>
          <a:xfrm>
            <a:off x="696161" y="6532670"/>
            <a:ext cx="1225942" cy="2693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 rtl="1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Aneeka Azmat</a:t>
            </a:r>
          </a:p>
        </p:txBody>
      </p:sp>
    </p:spTree>
    <p:extLst>
      <p:ext uri="{BB962C8B-B14F-4D97-AF65-F5344CB8AC3E}">
        <p14:creationId xmlns:p14="http://schemas.microsoft.com/office/powerpoint/2010/main" val="4462186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37223</TotalTime>
  <Words>2390</Words>
  <Application>Microsoft Office PowerPoint</Application>
  <PresentationFormat>寬螢幕</PresentationFormat>
  <Paragraphs>659</Paragraphs>
  <Slides>57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72" baseType="lpstr">
      <vt:lpstr>Monotype Sorts</vt:lpstr>
      <vt:lpstr>微軟正黑體</vt:lpstr>
      <vt:lpstr>Angsana New</vt:lpstr>
      <vt:lpstr>Arial</vt:lpstr>
      <vt:lpstr>Book Antiqua</vt:lpstr>
      <vt:lpstr>Calibri</vt:lpstr>
      <vt:lpstr>Century Gothic</vt:lpstr>
      <vt:lpstr>Cordia New</vt:lpstr>
      <vt:lpstr>Courier New</vt:lpstr>
      <vt:lpstr>DilleniaUPC</vt:lpstr>
      <vt:lpstr>Times New Roman</vt:lpstr>
      <vt:lpstr>Wingdings</vt:lpstr>
      <vt:lpstr>Wingdings 3</vt:lpstr>
      <vt:lpstr>Slice</vt:lpstr>
      <vt:lpstr>Picture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Transistor</dc:title>
  <dc:creator>Nb-Asus</dc:creator>
  <cp:lastModifiedBy>Azmat Aneeka</cp:lastModifiedBy>
  <cp:revision>2600</cp:revision>
  <cp:lastPrinted>2022-07-18T06:09:04Z</cp:lastPrinted>
  <dcterms:created xsi:type="dcterms:W3CDTF">2017-05-01T08:06:06Z</dcterms:created>
  <dcterms:modified xsi:type="dcterms:W3CDTF">2024-11-01T02:08:48Z</dcterms:modified>
</cp:coreProperties>
</file>