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50"/>
  </p:notesMasterIdLst>
  <p:sldIdLst>
    <p:sldId id="478" r:id="rId3"/>
    <p:sldId id="387" r:id="rId4"/>
    <p:sldId id="363" r:id="rId5"/>
    <p:sldId id="428" r:id="rId6"/>
    <p:sldId id="429" r:id="rId7"/>
    <p:sldId id="388" r:id="rId8"/>
    <p:sldId id="389" r:id="rId9"/>
    <p:sldId id="480" r:id="rId10"/>
    <p:sldId id="390" r:id="rId11"/>
    <p:sldId id="306" r:id="rId12"/>
    <p:sldId id="393" r:id="rId13"/>
    <p:sldId id="430" r:id="rId14"/>
    <p:sldId id="392" r:id="rId15"/>
    <p:sldId id="310" r:id="rId16"/>
    <p:sldId id="263" r:id="rId17"/>
    <p:sldId id="401" r:id="rId18"/>
    <p:sldId id="394" r:id="rId19"/>
    <p:sldId id="395" r:id="rId20"/>
    <p:sldId id="397" r:id="rId21"/>
    <p:sldId id="398" r:id="rId22"/>
    <p:sldId id="399" r:id="rId23"/>
    <p:sldId id="400" r:id="rId24"/>
    <p:sldId id="402" r:id="rId25"/>
    <p:sldId id="403" r:id="rId26"/>
    <p:sldId id="404" r:id="rId27"/>
    <p:sldId id="293" r:id="rId28"/>
    <p:sldId id="479" r:id="rId29"/>
    <p:sldId id="405" r:id="rId30"/>
    <p:sldId id="313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314" r:id="rId40"/>
    <p:sldId id="415" r:id="rId41"/>
    <p:sldId id="274" r:id="rId42"/>
    <p:sldId id="315" r:id="rId43"/>
    <p:sldId id="276" r:id="rId44"/>
    <p:sldId id="299" r:id="rId45"/>
    <p:sldId id="416" r:id="rId46"/>
    <p:sldId id="294" r:id="rId47"/>
    <p:sldId id="295" r:id="rId48"/>
    <p:sldId id="423" r:id="rId4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84021" autoAdjust="0"/>
  </p:normalViewPr>
  <p:slideViewPr>
    <p:cSldViewPr snapToGrid="0" snapToObjects="1">
      <p:cViewPr varScale="1">
        <p:scale>
          <a:sx n="60" d="100"/>
          <a:sy n="60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78F5D-46F4-4BD5-91FB-10FE9EBAAA88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75268-7F3D-4A13-ADC5-7716194FD1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Warm-up exercise. </a:t>
            </a:r>
          </a:p>
          <a:p>
            <a:r>
              <a:rPr lang="en-US" altLang="zh-CN" dirty="0"/>
              <a:t>Think about a tree, and state values. Two</a:t>
            </a:r>
            <a:r>
              <a:rPr lang="zh-CN" altLang="en-US" dirty="0"/>
              <a:t> </a:t>
            </a:r>
            <a:r>
              <a:rPr lang="en-US" altLang="zh-CN" dirty="0"/>
              <a:t>actions:</a:t>
            </a:r>
            <a:r>
              <a:rPr lang="zh-CN" altLang="en-US" dirty="0"/>
              <a:t> </a:t>
            </a:r>
            <a:r>
              <a:rPr lang="en-US" altLang="zh-CN" dirty="0"/>
              <a:t>Q1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Q2,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 better expected reward.</a:t>
            </a:r>
          </a:p>
          <a:p>
            <a:r>
              <a:rPr lang="en-US" altLang="zh-CN" dirty="0"/>
              <a:t>Could be taking Q1 first over Q2, 160 vs. 140.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65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Absolute independence is very rare.</a:t>
            </a:r>
          </a:p>
          <a:p>
            <a:r>
              <a:rPr lang="en-US" altLang="zh-CN" dirty="0"/>
              <a:t>Catch: robot probes to catch a</a:t>
            </a:r>
            <a:r>
              <a:rPr lang="zh-CN" altLang="en-US" dirty="0"/>
              <a:t> </a:t>
            </a:r>
            <a:r>
              <a:rPr lang="en-US" altLang="zh-CN" dirty="0"/>
              <a:t>cavity</a:t>
            </a:r>
            <a:r>
              <a:rPr lang="zh-CN" altLang="en-US" dirty="0"/>
              <a:t> </a:t>
            </a:r>
            <a:r>
              <a:rPr lang="en-US" altLang="zh-CN" dirty="0"/>
              <a:t>if you have one.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5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P(</a:t>
            </a:r>
            <a:r>
              <a:rPr lang="en-US" altLang="zh-CN" dirty="0" err="1"/>
              <a:t>x,y</a:t>
            </a:r>
            <a:r>
              <a:rPr lang="en-US" altLang="zh-CN" dirty="0"/>
              <a:t> | z) = P(x | </a:t>
            </a:r>
            <a:r>
              <a:rPr lang="en-US" altLang="zh-CN" dirty="0" err="1"/>
              <a:t>y,z</a:t>
            </a:r>
            <a:r>
              <a:rPr lang="en-US" altLang="zh-CN" dirty="0"/>
              <a:t>) * P(y | z)</a:t>
            </a:r>
          </a:p>
          <a:p>
            <a:r>
              <a:rPr lang="en-US" altLang="zh-CN" dirty="0"/>
              <a:t>              = P(x | z) * P(y | z)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主要指第一个条件概率里竖条后多了一项，不是感知模型给出的。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guess: Rain -&gt; umbrella, Rain -&gt; traffic; given raining,</a:t>
            </a:r>
            <a:r>
              <a:rPr lang="en-US" altLang="zh-CN" baseline="0" dirty="0"/>
              <a:t> traffic and umbrella are independent.</a:t>
            </a:r>
          </a:p>
          <a:p>
            <a:r>
              <a:rPr lang="en-US" altLang="zh-CN" baseline="0" dirty="0"/>
              <a:t>(Two variables interaction is completely mediated (influence) by the third variable.)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25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Fire -&gt; flame -&gt; alarm</a:t>
            </a:r>
            <a:r>
              <a:rPr lang="zh-CN" altLang="en-US" dirty="0"/>
              <a:t>； </a:t>
            </a:r>
            <a:r>
              <a:rPr lang="en-US" altLang="zh-CN" dirty="0"/>
              <a:t>flame</a:t>
            </a:r>
            <a:r>
              <a:rPr lang="en-US" altLang="zh-CN" baseline="0" dirty="0"/>
              <a:t> is the condition.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7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obvious from ghostbusters example</a:t>
            </a:r>
          </a:p>
          <a:p>
            <a:r>
              <a:rPr lang="zh-CN" altLang="en-US" dirty="0"/>
              <a:t>连锁法则也叫乘法法则。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T,B,G: all </a:t>
            </a:r>
            <a:r>
              <a:rPr lang="en-US" altLang="zh-CN" dirty="0" err="1"/>
              <a:t>boolean</a:t>
            </a:r>
            <a:r>
              <a:rPr lang="en-US" altLang="zh-CN" dirty="0"/>
              <a:t> variables.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1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56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Complex joint distributions over large number of variables represented by local interactions of variables.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16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parameters (table entry probabilities) needs more sample to learn. Sample complexity cost is high.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2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infer probability distributions</a:t>
            </a:r>
            <a:r>
              <a:rPr lang="en-US" baseline="0" dirty="0"/>
              <a:t> of </a:t>
            </a:r>
            <a:r>
              <a:rPr lang="en-US" dirty="0"/>
              <a:t>the inquiry variables (for example, Accident).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5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encapsulates knowledge of cars in the graph. It helps to infer reasons of car problems.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4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 want to see evidence, and infer somethings about other variables (updates beliefs of other variables.)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03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可以展开下面的表达式。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19138"/>
            <a:ext cx="479425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DE18D-B477-5540-A418-45080CBABEB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19138"/>
            <a:ext cx="479425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Notice: conditional prob distribution families (including multiple conditional distributions).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7DE18D-B477-5540-A418-45080CBABEB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2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model not reflects causal relation, but it gives the same joint distribution as the last one on previous slide.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7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vars</a:t>
            </a:r>
            <a:r>
              <a:rPr lang="en-US" altLang="zh-CN" baseline="0" dirty="0"/>
              <a:t>, such as Total and Die1, Total for two dice is set {2, .., 12} and Die1 is {1,…,6}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82081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5186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8292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81397" indent="-216553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two variables have no interactions.</a:t>
            </a:r>
          </a:p>
          <a:p>
            <a:r>
              <a:rPr lang="en-US" altLang="zh-CN" dirty="0"/>
              <a:t>Perpendicular sign (independence sign)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Intuitively, independence means that the value of Y provides no information on the value of X.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8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 has the property that T and W are independent, but not in P1 joint distribution.</a:t>
            </a:r>
          </a:p>
          <a:p>
            <a:r>
              <a:rPr lang="en-US" altLang="zh-CN" dirty="0"/>
              <a:t>P2 is simpler than P1 in terms that it can represented by two marginal distributions, P(T) and P(W). </a:t>
            </a:r>
            <a:r>
              <a:rPr lang="zh-CN" altLang="en-US" dirty="0"/>
              <a:t>（</a:t>
            </a:r>
            <a:r>
              <a:rPr lang="en-US" altLang="zh-CN" dirty="0"/>
              <a:t>more compact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0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结果是这两者是不独立的。</a:t>
            </a:r>
            <a:endParaRPr kumimoji="1" lang="en-US" altLang="zh-CN" dirty="0"/>
          </a:p>
          <a:p>
            <a:r>
              <a:rPr lang="en-US" altLang="zh-CN" dirty="0"/>
              <a:t>P2 is simpler than P1 in terms that it can represented by two marginal distributions, P(T) and P(W). </a:t>
            </a:r>
            <a:r>
              <a:rPr lang="zh-CN" altLang="en-US" dirty="0"/>
              <a:t>（</a:t>
            </a:r>
            <a:r>
              <a:rPr lang="en-US" altLang="zh-CN" dirty="0"/>
              <a:t>more compact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8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need to write down the giant joint distribution table, instead, use n smaller marginal distributions to represent. When asked about the joint probability, can multiply corresponding marginal probabilities.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5268-7F3D-4A13-ADC5-7716194FD1B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8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E624-47FC-4015-845D-11C1F9FA743F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7A0E-0323-4B58-A6A0-EF90747F7E8A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2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0EF-02A3-4117-AB6A-9797B0442246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10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425"/>
            </a:lvl2pPr>
            <a:lvl3pPr marL="685766" indent="0">
              <a:buNone/>
              <a:defRPr sz="1200"/>
            </a:lvl3pPr>
            <a:lvl4pPr marL="1028649" indent="0">
              <a:buNone/>
              <a:defRPr sz="1125"/>
            </a:lvl4pPr>
            <a:lvl5pPr marL="1371532" indent="0">
              <a:buNone/>
              <a:defRPr sz="1125"/>
            </a:lvl5pPr>
            <a:lvl6pPr marL="1714415" indent="0">
              <a:buNone/>
              <a:defRPr sz="1125"/>
            </a:lvl6pPr>
            <a:lvl7pPr marL="2057297" indent="0">
              <a:buNone/>
              <a:defRPr sz="1125"/>
            </a:lvl7pPr>
            <a:lvl8pPr marL="2400180" indent="0">
              <a:buNone/>
              <a:defRPr sz="1125"/>
            </a:lvl8pPr>
            <a:lvl9pPr marL="2743064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4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2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2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4"/>
            <a:ext cx="303014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4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3"/>
            <a:ext cx="2256235" cy="4691063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D4C-2184-400D-86DA-6B81E653446E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59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2"/>
            <a:ext cx="41148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0"/>
            <a:ext cx="4114800" cy="804863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5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2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D977-436F-4741-AE08-B582159622A9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FCB7-4BE7-44C7-95EB-B11ABB1D474E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2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C809-562A-496A-A59B-24D5B6E59F70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4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ADF7-F3D4-4B3C-BD28-F311B960D7A6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44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F3-3723-4C2D-80DC-7F2CAA9108E0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2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18C9386-6CF7-4780-B804-BC07964A95E4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3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005A-045A-4003-B01C-6D6B02673941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6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D12F58-DBA0-4C97-8EDC-3DDE5993D960}" type="datetime1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/>
              <a:t>人工智能导论 </a:t>
            </a:r>
            <a:r>
              <a:rPr kumimoji="1" lang="en-US" altLang="zh-CN"/>
              <a:t>--- </a:t>
            </a:r>
            <a:r>
              <a:rPr kumimoji="1" lang="zh-CN" altLang="en-US"/>
              <a:t>齐琦  海南大学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FE4D2-0CC8-AC44-A073-4478A968B8D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4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6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125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7" tIns="34289" rIns="68577" bIns="34289" anchor="ctr"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73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9.xml"/><Relationship Id="rId7" Type="http://schemas.openxmlformats.org/officeDocument/2006/relationships/image" Target="../media/image4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4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7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7.xml"/><Relationship Id="rId7" Type="http://schemas.openxmlformats.org/officeDocument/2006/relationships/image" Target="../media/image5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8.xml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1.xml"/><Relationship Id="rId7" Type="http://schemas.openxmlformats.org/officeDocument/2006/relationships/image" Target="../media/image5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57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34.xml"/><Relationship Id="rId7" Type="http://schemas.openxmlformats.org/officeDocument/2006/relationships/image" Target="../media/image6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37.xml"/><Relationship Id="rId7" Type="http://schemas.openxmlformats.org/officeDocument/2006/relationships/image" Target="../media/image6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练习：决策问题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+mn-ea"/>
              </a:rPr>
              <a:t>在一个答题游戏里，有两个问题</a:t>
            </a:r>
            <a:r>
              <a:rPr kumimoji="1" lang="en-US" altLang="zh-CN" dirty="0">
                <a:latin typeface="+mn-ea"/>
              </a:rPr>
              <a:t>Q1</a:t>
            </a:r>
            <a:r>
              <a:rPr kumimoji="1" lang="zh-CN" altLang="en-US" dirty="0">
                <a:latin typeface="+mn-ea"/>
              </a:rPr>
              <a:t> 和 </a:t>
            </a:r>
            <a:r>
              <a:rPr kumimoji="1" lang="en-US" altLang="zh-CN" dirty="0">
                <a:latin typeface="+mn-ea"/>
              </a:rPr>
              <a:t>Q2</a:t>
            </a:r>
            <a:r>
              <a:rPr kumimoji="1" lang="zh-CN" altLang="en-US" dirty="0">
                <a:latin typeface="+mn-ea"/>
              </a:rPr>
              <a:t>。</a:t>
            </a:r>
            <a:r>
              <a:rPr kumimoji="1" lang="en-US" altLang="zh-CN" dirty="0">
                <a:latin typeface="+mn-ea"/>
              </a:rPr>
              <a:t>Q1</a:t>
            </a:r>
            <a:r>
              <a:rPr kumimoji="1" lang="zh-CN" altLang="en-US" dirty="0">
                <a:latin typeface="+mn-ea"/>
              </a:rPr>
              <a:t>被答对的概率是</a:t>
            </a:r>
            <a:r>
              <a:rPr kumimoji="1" lang="en-US" altLang="zh-CN" dirty="0">
                <a:latin typeface="+mn-ea"/>
              </a:rPr>
              <a:t>0.8</a:t>
            </a:r>
            <a:r>
              <a:rPr kumimoji="1" lang="zh-CN" altLang="en-US" dirty="0">
                <a:latin typeface="+mn-ea"/>
              </a:rPr>
              <a:t>，可以获得</a:t>
            </a:r>
            <a:r>
              <a:rPr kumimoji="1" lang="en-US" altLang="zh-CN" dirty="0">
                <a:latin typeface="+mn-ea"/>
              </a:rPr>
              <a:t>100</a:t>
            </a:r>
            <a:r>
              <a:rPr kumimoji="1" lang="zh-CN" altLang="en-US" dirty="0">
                <a:latin typeface="+mn-ea"/>
              </a:rPr>
              <a:t>元奖励；</a:t>
            </a:r>
            <a:r>
              <a:rPr kumimoji="1" lang="en-US" altLang="zh-CN" dirty="0">
                <a:latin typeface="+mn-ea"/>
              </a:rPr>
              <a:t>Q2</a:t>
            </a:r>
            <a:r>
              <a:rPr kumimoji="1" lang="zh-CN" altLang="en-US" dirty="0">
                <a:latin typeface="+mn-ea"/>
              </a:rPr>
              <a:t>被答对的概率是</a:t>
            </a:r>
            <a:r>
              <a:rPr kumimoji="1" lang="en-US" altLang="zh-CN" dirty="0">
                <a:latin typeface="+mn-ea"/>
              </a:rPr>
              <a:t>0.5</a:t>
            </a:r>
            <a:r>
              <a:rPr kumimoji="1" lang="zh-CN" altLang="en-US" dirty="0">
                <a:latin typeface="+mn-ea"/>
              </a:rPr>
              <a:t>，可以获得</a:t>
            </a:r>
            <a:r>
              <a:rPr kumimoji="1" lang="en-US" altLang="zh-CN" dirty="0">
                <a:latin typeface="+mn-ea"/>
              </a:rPr>
              <a:t>200</a:t>
            </a:r>
            <a:r>
              <a:rPr kumimoji="1" lang="zh-CN" altLang="en-US" dirty="0">
                <a:latin typeface="+mn-ea"/>
              </a:rPr>
              <a:t>元奖励。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+mn-ea"/>
              </a:rPr>
              <a:t>如果第一个问题回答正确，将被允许尝试第二个问题；如果第一个问题回答不正确，则该游戏即刻终止。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+mn-ea"/>
              </a:rPr>
              <a:t>问：应该先回答哪一个问题从而能最大化获得奖励金的期望值？</a:t>
            </a:r>
          </a:p>
        </p:txBody>
      </p:sp>
    </p:spTree>
    <p:extLst>
      <p:ext uri="{BB962C8B-B14F-4D97-AF65-F5344CB8AC3E}">
        <p14:creationId xmlns:p14="http://schemas.microsoft.com/office/powerpoint/2010/main" val="61534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</a:t>
            </a:r>
            <a:r>
              <a:rPr lang="en-US" dirty="0"/>
              <a:t>: </a:t>
            </a:r>
            <a:r>
              <a:rPr lang="zh-CN" altLang="en-US" dirty="0"/>
              <a:t>是否具备独立性</a:t>
            </a:r>
            <a:r>
              <a:rPr lang="en-US" dirty="0"/>
              <a:t>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1708586" y="3315293"/>
          <a:ext cx="1657350" cy="1409700"/>
        </p:xfrm>
        <a:graphic>
          <a:graphicData uri="http://schemas.openxmlformats.org/drawingml/2006/table">
            <a:tbl>
              <a:tblPr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5545970" y="3321246"/>
          <a:ext cx="1657350" cy="1409700"/>
        </p:xfrm>
        <a:graphic>
          <a:graphicData uri="http://schemas.openxmlformats.org/drawingml/2006/table">
            <a:tbl>
              <a:tblPr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3851710" y="2438993"/>
          <a:ext cx="1071563" cy="84582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3855282" y="4664271"/>
          <a:ext cx="1071563" cy="84582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61" y="2993824"/>
            <a:ext cx="972740" cy="2236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842" y="2155624"/>
            <a:ext cx="548878" cy="224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3407" y="4385664"/>
            <a:ext cx="638175" cy="2239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442" y="2997396"/>
            <a:ext cx="973931" cy="2238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4976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天气和温度（的独立性）</a:t>
            </a:r>
            <a:r>
              <a:rPr lang="en-US" dirty="0"/>
              <a:t>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1081668" y="3277391"/>
          <a:ext cx="2284268" cy="1854201"/>
        </p:xfrm>
        <a:graphic>
          <a:graphicData uri="http://schemas.openxmlformats.org/drawingml/2006/table">
            <a:tbl>
              <a:tblPr/>
              <a:tblGrid>
                <a:gridCol w="8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5545968" y="3285328"/>
          <a:ext cx="2237582" cy="1854201"/>
        </p:xfrm>
        <a:graphic>
          <a:graphicData uri="http://schemas.openxmlformats.org/drawingml/2006/table">
            <a:tbl>
              <a:tblPr/>
              <a:tblGrid>
                <a:gridCol w="83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3851710" y="2108991"/>
          <a:ext cx="1071563" cy="1114425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3855282" y="5076028"/>
          <a:ext cx="1071563" cy="1114425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961" y="2848765"/>
            <a:ext cx="972740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842" y="1731166"/>
            <a:ext cx="548878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3407" y="4704553"/>
            <a:ext cx="638175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442" y="2853528"/>
            <a:ext cx="973931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323385" y="1524000"/>
            <a:ext cx="1951464" cy="584991"/>
          </a:xfrm>
          <a:prstGeom prst="wedgeRoundRectCallout">
            <a:avLst>
              <a:gd name="adj1" fmla="val 103198"/>
              <a:gd name="adj2" fmla="val 968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计算边缘分布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97082" y="1438670"/>
            <a:ext cx="1951464" cy="584991"/>
          </a:xfrm>
          <a:prstGeom prst="wedgeRoundRectCallout">
            <a:avLst>
              <a:gd name="adj1" fmla="val 2055"/>
              <a:gd name="adj2" fmla="val 2188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验证独立性，与</a:t>
            </a:r>
            <a:r>
              <a:rPr lang="en-US" altLang="zh-CN" dirty="0"/>
              <a:t>P1</a:t>
            </a:r>
            <a:r>
              <a:rPr lang="zh-CN" altLang="en-US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6422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altLang="zh-CN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独立性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cs typeface="Calibri"/>
              </a:rPr>
              <a:t>n</a:t>
            </a:r>
            <a:r>
              <a:rPr lang="en-US" altLang="zh-CN" sz="3600" dirty="0">
                <a:cs typeface="Calibri"/>
              </a:rPr>
              <a:t> </a:t>
            </a:r>
            <a:r>
              <a:rPr lang="zh-CN" altLang="en-US" sz="2800" dirty="0">
                <a:cs typeface="Calibri"/>
              </a:rPr>
              <a:t>个公平，独立的硬币翻转</a:t>
            </a:r>
            <a:r>
              <a:rPr lang="en-US" altLang="zh-CN" dirty="0">
                <a:cs typeface="Calibri"/>
              </a:rPr>
              <a:t>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524757" y="3026569"/>
          <a:ext cx="1071563" cy="56388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1853494" y="3024187"/>
          <a:ext cx="1071563" cy="56388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4310944" y="3024187"/>
          <a:ext cx="1071563" cy="56388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07" y="3234929"/>
            <a:ext cx="352425" cy="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2853620" y="1300163"/>
            <a:ext cx="285750" cy="5343525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010657" y="4743450"/>
            <a:ext cx="2171700" cy="971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1724907" y="4686300"/>
            <a:ext cx="114300" cy="10287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latin typeface="Calibri"/>
              <a:cs typeface="Calibri"/>
            </a:endParaRPr>
          </a:p>
        </p:txBody>
      </p:sp>
      <p:sp>
        <p:nvSpPr>
          <p:cNvPr id="27694" name="Freeform 60"/>
          <p:cNvSpPr>
            <a:spLocks/>
          </p:cNvSpPr>
          <p:nvPr/>
        </p:nvSpPr>
        <p:spPr bwMode="auto">
          <a:xfrm>
            <a:off x="1953507" y="5200650"/>
            <a:ext cx="2228850" cy="3429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93" y="1720390"/>
            <a:ext cx="2422246" cy="2314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7" y="4419260"/>
            <a:ext cx="3086448" cy="1395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1701" y="4286250"/>
            <a:ext cx="185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(</a:t>
            </a:r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X</a:t>
            </a:r>
            <a:r>
              <a:rPr lang="en-US" sz="2400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1</a:t>
            </a:r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,X</a:t>
            </a:r>
            <a:r>
              <a:rPr lang="en-US" sz="2400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2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,.</a:t>
            </a:r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..,X</a:t>
            </a:r>
            <a:r>
              <a:rPr lang="en-US" sz="2400" i="1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n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) </a:t>
            </a:r>
            <a:endParaRPr lang="en-US" sz="1350" dirty="0"/>
          </a:p>
        </p:txBody>
      </p:sp>
      <p:sp>
        <p:nvSpPr>
          <p:cNvPr id="20" name="Rectangle 19"/>
          <p:cNvSpPr/>
          <p:nvPr/>
        </p:nvSpPr>
        <p:spPr>
          <a:xfrm>
            <a:off x="4457701" y="257175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(</a:t>
            </a:r>
            <a:r>
              <a:rPr lang="en-US" sz="2400" i="1" kern="0" dirty="0" err="1">
                <a:solidFill>
                  <a:srgbClr val="CC00CC"/>
                </a:solidFill>
                <a:latin typeface="Calibri" pitchFamily="34" charset="0"/>
                <a:sym typeface="Symbol"/>
              </a:rPr>
              <a:t>X</a:t>
            </a:r>
            <a:r>
              <a:rPr lang="en-US" sz="2400" i="1" kern="0" baseline="-25000" dirty="0" err="1">
                <a:solidFill>
                  <a:srgbClr val="CC00CC"/>
                </a:solidFill>
                <a:latin typeface="Calibri" pitchFamily="34" charset="0"/>
                <a:sym typeface="Symbol"/>
              </a:rPr>
              <a:t>n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) </a:t>
            </a: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742950" y="2571750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(</a:t>
            </a:r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X</a:t>
            </a:r>
            <a:r>
              <a:rPr lang="en-US" sz="2400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1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) 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2000250" y="2571750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P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(</a:t>
            </a:r>
            <a:r>
              <a:rPr lang="en-US" sz="2400" i="1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X</a:t>
            </a:r>
            <a:r>
              <a:rPr lang="en-US" sz="2400" kern="0" baseline="-25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2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) </a:t>
            </a:r>
            <a:endParaRPr lang="en-US" sz="1350" dirty="0"/>
          </a:p>
        </p:txBody>
      </p:sp>
      <p:sp>
        <p:nvSpPr>
          <p:cNvPr id="23" name="Rectangle 22"/>
          <p:cNvSpPr/>
          <p:nvPr/>
        </p:nvSpPr>
        <p:spPr>
          <a:xfrm>
            <a:off x="1314511" y="4914900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2</a:t>
            </a:r>
            <a:r>
              <a:rPr lang="en-US" sz="2400" i="1" kern="0" baseline="30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n</a:t>
            </a:r>
            <a:r>
              <a:rPr lang="en-US" sz="24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9430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4"/>
            <a:ext cx="9144000" cy="145075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真实世界里的（概率事件）独立性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3600" dirty="0">
                <a:latin typeface="Calibri"/>
                <a:cs typeface="Calibri"/>
              </a:rPr>
              <a:t>独立性是简化建模的假设</a:t>
            </a:r>
            <a:endParaRPr lang="en-US" sz="1800" i="1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Calibri"/>
                <a:cs typeface="Calibri"/>
              </a:rPr>
              <a:t>有时对于真实世界的变量是合理的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cs typeface="Calibri"/>
              </a:rPr>
              <a:t>对于这些变量</a:t>
            </a:r>
            <a:r>
              <a:rPr lang="en-US" altLang="zh-CN" sz="3200" dirty="0">
                <a:cs typeface="Calibri"/>
              </a:rPr>
              <a:t> {</a:t>
            </a:r>
            <a:r>
              <a:rPr lang="zh-CN" altLang="en-US" sz="3200" dirty="0">
                <a:cs typeface="Calibri"/>
              </a:rPr>
              <a:t>天气</a:t>
            </a:r>
            <a:r>
              <a:rPr lang="en-US" altLang="zh-CN" sz="3200" dirty="0">
                <a:cs typeface="Calibri"/>
              </a:rPr>
              <a:t>, </a:t>
            </a:r>
            <a:r>
              <a:rPr lang="zh-CN" altLang="en-US" sz="3200" dirty="0">
                <a:cs typeface="Calibri"/>
              </a:rPr>
              <a:t>温度</a:t>
            </a:r>
            <a:r>
              <a:rPr lang="en-US" altLang="zh-CN" sz="3200" dirty="0">
                <a:cs typeface="Calibri"/>
              </a:rPr>
              <a:t>, </a:t>
            </a:r>
            <a:r>
              <a:rPr lang="zh-CN" altLang="en-US" sz="3200" dirty="0">
                <a:cs typeface="Calibri"/>
              </a:rPr>
              <a:t>蛀牙</a:t>
            </a:r>
            <a:r>
              <a:rPr lang="en-US" altLang="zh-CN" sz="3200" dirty="0">
                <a:cs typeface="Calibri"/>
              </a:rPr>
              <a:t>, </a:t>
            </a:r>
            <a:r>
              <a:rPr lang="zh-CN" altLang="en-US" sz="3200" dirty="0">
                <a:cs typeface="Calibri"/>
              </a:rPr>
              <a:t>牙疼</a:t>
            </a:r>
            <a:r>
              <a:rPr lang="en-US" altLang="zh-CN" sz="3200" dirty="0">
                <a:cs typeface="Calibri"/>
              </a:rPr>
              <a:t>}</a:t>
            </a:r>
            <a:r>
              <a:rPr lang="zh-CN" altLang="en-US" sz="3200" dirty="0">
                <a:cs typeface="Calibri"/>
              </a:rPr>
              <a:t>，</a:t>
            </a:r>
            <a:r>
              <a:rPr lang="zh-CN" altLang="en-US" sz="3200" dirty="0">
                <a:latin typeface="Calibri"/>
                <a:cs typeface="Calibri"/>
              </a:rPr>
              <a:t>我们可以做什么样的假设</a:t>
            </a:r>
            <a:r>
              <a:rPr lang="en-US" sz="3200" dirty="0">
                <a:latin typeface="Calibri"/>
                <a:cs typeface="Calibri"/>
              </a:rPr>
              <a:t>?</a:t>
            </a:r>
            <a:endParaRPr lang="en-US" sz="44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/>
                <a:cs typeface="Calibri"/>
              </a:rPr>
              <a:t>蛀牙和牙疼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大致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800" dirty="0">
                <a:latin typeface="Calibri"/>
                <a:cs typeface="Calibri"/>
              </a:rPr>
              <a:t>是独立于天气和温度的</a:t>
            </a:r>
            <a:endParaRPr lang="en-US"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/>
                <a:cs typeface="Calibri"/>
              </a:rPr>
              <a:t>蛀牙和牙疼相互间</a:t>
            </a:r>
            <a:r>
              <a:rPr lang="zh-CN" alt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不是  </a:t>
            </a:r>
            <a:r>
              <a:rPr lang="zh-CN" altLang="en-US" sz="2800" dirty="0">
                <a:latin typeface="Calibri"/>
                <a:cs typeface="Calibri"/>
              </a:rPr>
              <a:t>独立的</a:t>
            </a:r>
            <a:endParaRPr lang="en-US"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/>
                <a:cs typeface="Calibri"/>
              </a:rPr>
              <a:t>天气和温度相互间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不是</a:t>
            </a:r>
            <a:r>
              <a:rPr lang="en-US" sz="2800" dirty="0">
                <a:latin typeface="Calibri"/>
                <a:cs typeface="Calibri"/>
              </a:rPr>
              <a:t>  </a:t>
            </a:r>
            <a:r>
              <a:rPr lang="zh-CN" altLang="en-US" sz="2800" dirty="0">
                <a:latin typeface="Calibri"/>
                <a:cs typeface="Calibri"/>
              </a:rPr>
              <a:t>独立的</a:t>
            </a:r>
            <a:endParaRPr lang="en-US" sz="2800" dirty="0">
              <a:cs typeface="Calibri"/>
            </a:endParaRPr>
          </a:p>
          <a:p>
            <a:pPr marL="1371531" lvl="3" indent="0">
              <a:lnSpc>
                <a:spcPct val="8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72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32" y="2898604"/>
            <a:ext cx="1773891" cy="1060791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条件独立性 </a:t>
            </a:r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1403498"/>
            <a:ext cx="7256721" cy="532691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zh-CN" altLang="en-US" sz="2000" i="1" dirty="0">
                <a:latin typeface="Calibri"/>
                <a:cs typeface="Calibri"/>
              </a:rPr>
              <a:t>条件独立于</a:t>
            </a:r>
            <a:r>
              <a:rPr lang="en-US" sz="2000" dirty="0">
                <a:latin typeface="Calibri"/>
                <a:cs typeface="Calibri"/>
              </a:rPr>
              <a:t> of Toothache </a:t>
            </a:r>
            <a:r>
              <a:rPr lang="zh-CN" altLang="en-US" sz="2000" dirty="0">
                <a:latin typeface="Calibri"/>
                <a:cs typeface="Calibri"/>
              </a:rPr>
              <a:t>给定</a:t>
            </a:r>
            <a:r>
              <a:rPr lang="en-US" sz="2000" dirty="0">
                <a:latin typeface="Calibri"/>
                <a:cs typeface="Calibri"/>
              </a:rPr>
              <a:t>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599" y="5020873"/>
            <a:ext cx="7256720" cy="199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62" indent="-257162" defTabSz="685800">
              <a:lnSpc>
                <a:spcPct val="80000"/>
              </a:lnSpc>
              <a:buClr>
                <a:srgbClr val="333399"/>
              </a:buClr>
            </a:pPr>
            <a:r>
              <a:rPr lang="zh-CN" altLang="en-US" sz="2000" dirty="0">
                <a:solidFill>
                  <a:srgbClr val="333399"/>
                </a:solidFill>
                <a:latin typeface="Calibri"/>
                <a:cs typeface="Calibri"/>
              </a:rPr>
              <a:t>等效的表达式</a:t>
            </a:r>
            <a:r>
              <a:rPr lang="en-US" sz="2000" dirty="0">
                <a:solidFill>
                  <a:srgbClr val="333399"/>
                </a:solidFill>
                <a:latin typeface="Calibri"/>
                <a:cs typeface="Calibri"/>
              </a:rPr>
              <a:t>:</a:t>
            </a: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P(Toothache | Catch , Cavity) = P(Toothache | Cavity)</a:t>
            </a: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P(Toothache, Catch | Cavity) = P(Toothache | Cavity) P(Catch | Cavity)</a:t>
            </a:r>
          </a:p>
          <a:p>
            <a:pPr marL="557185" lvl="1" indent="-214303" defTabSz="685800">
              <a:lnSpc>
                <a:spcPct val="80000"/>
              </a:lnSpc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条件独立性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407347" y="1479183"/>
            <a:ext cx="8534634" cy="4985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Calibri"/>
                <a:cs typeface="Calibri"/>
              </a:rPr>
              <a:t>无条件的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zh-CN" altLang="en-US" dirty="0">
                <a:latin typeface="Calibri"/>
                <a:cs typeface="Calibri"/>
              </a:rPr>
              <a:t>绝对的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zh-CN" altLang="en-US" dirty="0">
                <a:latin typeface="Calibri"/>
                <a:cs typeface="Calibri"/>
              </a:rPr>
              <a:t>独立性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是非常少的</a:t>
            </a:r>
            <a:r>
              <a:rPr lang="en-US" dirty="0">
                <a:latin typeface="Calibri"/>
                <a:cs typeface="Calibri"/>
              </a:rPr>
              <a:t> (why?)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i="1" dirty="0">
                <a:latin typeface="Calibri"/>
                <a:cs typeface="Calibri"/>
              </a:rPr>
              <a:t>条件独立性</a:t>
            </a:r>
            <a:r>
              <a:rPr lang="en-US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X </a:t>
            </a:r>
            <a:r>
              <a:rPr lang="zh-CN" altLang="en-US" dirty="0">
                <a:latin typeface="Calibri"/>
                <a:cs typeface="Calibri"/>
              </a:rPr>
              <a:t>条件独立于</a:t>
            </a:r>
            <a:r>
              <a:rPr lang="en-US" dirty="0">
                <a:latin typeface="Calibri"/>
                <a:cs typeface="Calibri"/>
              </a:rPr>
              <a:t>  Y </a:t>
            </a:r>
            <a:r>
              <a:rPr lang="zh-CN" altLang="en-US" dirty="0">
                <a:latin typeface="Calibri"/>
                <a:cs typeface="Calibri"/>
              </a:rPr>
              <a:t>当给定</a:t>
            </a:r>
            <a:r>
              <a:rPr lang="en-US" dirty="0">
                <a:latin typeface="Calibri"/>
                <a:cs typeface="Calibri"/>
              </a:rPr>
              <a:t> Z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latin typeface="Calibri"/>
                <a:cs typeface="Calibri"/>
              </a:rPr>
              <a:t>      if and only if: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8475" y="4286199"/>
            <a:ext cx="4257852" cy="275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3371851"/>
            <a:ext cx="1051322" cy="275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3613" y="5664494"/>
            <a:ext cx="3416783" cy="2759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3" y="286605"/>
            <a:ext cx="8723085" cy="11212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条件独立性（条件无关）</a:t>
            </a:r>
            <a:br>
              <a:rPr lang="en-US" altLang="zh-CN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7828"/>
            <a:ext cx="8512628" cy="461917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无条件的</a:t>
            </a:r>
            <a:r>
              <a:rPr lang="en-US" sz="2400" dirty="0">
                <a:latin typeface="+mn-ea"/>
                <a:cs typeface="Calibri"/>
              </a:rPr>
              <a:t> (</a:t>
            </a:r>
            <a:r>
              <a:rPr lang="zh-CN" altLang="en-US" sz="2400" dirty="0">
                <a:latin typeface="+mn-ea"/>
                <a:cs typeface="Calibri"/>
              </a:rPr>
              <a:t>绝对的</a:t>
            </a:r>
            <a:r>
              <a:rPr lang="en-US" sz="2400" dirty="0">
                <a:latin typeface="+mn-ea"/>
                <a:cs typeface="Calibri"/>
              </a:rPr>
              <a:t>) </a:t>
            </a:r>
            <a:r>
              <a:rPr lang="zh-CN" altLang="en-US" sz="2400" dirty="0">
                <a:latin typeface="+mn-ea"/>
                <a:cs typeface="Calibri"/>
              </a:rPr>
              <a:t>独立性非常稀少</a:t>
            </a:r>
            <a:r>
              <a:rPr lang="en-US" sz="2400" dirty="0">
                <a:latin typeface="+mn-ea"/>
                <a:cs typeface="Calibri"/>
              </a:rPr>
              <a:t> (</a:t>
            </a:r>
            <a:r>
              <a:rPr lang="zh-CN" altLang="en-US" sz="2400" dirty="0">
                <a:latin typeface="+mn-ea"/>
                <a:cs typeface="Calibri"/>
              </a:rPr>
              <a:t>为什么</a:t>
            </a:r>
            <a:r>
              <a:rPr lang="en-US" sz="2400" dirty="0">
                <a:latin typeface="+mn-ea"/>
                <a:cs typeface="Calibri"/>
              </a:rPr>
              <a:t>?)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条件独立性是我们对于不确定环境的最基本和鲁棒的知识蕴藏形式</a:t>
            </a:r>
            <a:endParaRPr lang="en-US" sz="2400" dirty="0">
              <a:latin typeface="+mn-ea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sz="2400" dirty="0">
                <a:latin typeface="+mn-ea"/>
                <a:cs typeface="Calibri"/>
              </a:rPr>
              <a:t>X </a:t>
            </a:r>
            <a:r>
              <a:rPr lang="zh-CN" altLang="en-US" sz="2400" dirty="0">
                <a:latin typeface="+mn-ea"/>
                <a:cs typeface="Calibri"/>
              </a:rPr>
              <a:t>是</a:t>
            </a:r>
            <a:r>
              <a:rPr lang="en-US" sz="2400" dirty="0">
                <a:latin typeface="+mn-ea"/>
                <a:cs typeface="Calibri"/>
              </a:rPr>
              <a:t> </a:t>
            </a:r>
            <a:r>
              <a:rPr lang="zh-CN" altLang="en-US" sz="2400" dirty="0">
                <a:latin typeface="+mn-ea"/>
                <a:cs typeface="Calibri"/>
              </a:rPr>
              <a:t>条件独立于</a:t>
            </a:r>
            <a:r>
              <a:rPr lang="en-US" altLang="zh-CN" sz="2400" dirty="0">
                <a:latin typeface="+mn-ea"/>
                <a:cs typeface="Calibri"/>
              </a:rPr>
              <a:t>(</a:t>
            </a:r>
            <a:r>
              <a:rPr lang="en-US" sz="2400" dirty="0">
                <a:latin typeface="+mn-ea"/>
                <a:cs typeface="Calibri"/>
              </a:rPr>
              <a:t>conditionally independent) Y, </a:t>
            </a:r>
            <a:r>
              <a:rPr lang="zh-CN" altLang="en-US" sz="2400" dirty="0">
                <a:latin typeface="+mn-ea"/>
                <a:cs typeface="Calibri"/>
              </a:rPr>
              <a:t>给定</a:t>
            </a:r>
            <a:r>
              <a:rPr lang="en-US" sz="2400" dirty="0">
                <a:latin typeface="+mn-ea"/>
                <a:cs typeface="Calibri"/>
              </a:rPr>
              <a:t> Z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</a:t>
            </a:r>
            <a:r>
              <a:rPr lang="zh-CN" altLang="en-US" sz="2400" dirty="0">
                <a:latin typeface="Calibri"/>
                <a:cs typeface="Calibri"/>
              </a:rPr>
              <a:t>当且仅当</a:t>
            </a:r>
            <a:r>
              <a:rPr lang="en-US" sz="2800" dirty="0">
                <a:latin typeface="Calibri"/>
                <a:cs typeface="Calibri"/>
              </a:rPr>
              <a:t>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</a:t>
            </a:r>
            <a:r>
              <a:rPr lang="zh-CN" altLang="en-US" sz="2400" dirty="0">
                <a:latin typeface="Calibri"/>
                <a:cs typeface="Calibri"/>
              </a:rPr>
              <a:t>或，等价地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zh-CN" altLang="en-US" sz="2400" dirty="0">
                <a:latin typeface="Calibri"/>
                <a:cs typeface="Calibri"/>
              </a:rPr>
              <a:t>当且仅当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y,z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z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5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条件独立性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Conditional Independence)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6" y="1600201"/>
            <a:ext cx="4743449" cy="41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68585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举例：幽灵探测者</a:t>
            </a:r>
            <a:endParaRPr lang="en-US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1705970"/>
            <a:ext cx="6789859" cy="461863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变量和值域</a:t>
            </a:r>
            <a:r>
              <a:rPr lang="en-US" sz="2800" dirty="0"/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/>
              <a:t> (</a:t>
            </a:r>
            <a:r>
              <a:rPr lang="zh-CN" altLang="en-US" sz="2000" dirty="0"/>
              <a:t>幽灵位置</a:t>
            </a:r>
            <a:r>
              <a:rPr lang="en-US" sz="2400" dirty="0"/>
              <a:t>) </a:t>
            </a:r>
            <a:r>
              <a:rPr lang="zh-CN" altLang="en-US" sz="2400" dirty="0"/>
              <a:t>在</a:t>
            </a:r>
            <a:r>
              <a:rPr lang="en-US" sz="2400" dirty="0">
                <a:solidFill>
                  <a:srgbClr val="CC00CC"/>
                </a:solidFill>
              </a:rPr>
              <a:t> {(1,1),…,(3,3)}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sz="2400" i="1" dirty="0" err="1">
                <a:solidFill>
                  <a:srgbClr val="CC00CC"/>
                </a:solidFill>
              </a:rPr>
              <a:t>C</a:t>
            </a:r>
            <a:r>
              <a:rPr lang="en-US" sz="2800" i="1" baseline="-25000" dirty="0" err="1">
                <a:solidFill>
                  <a:srgbClr val="CC00CC"/>
                </a:solidFill>
              </a:rPr>
              <a:t>x,y</a:t>
            </a:r>
            <a:r>
              <a:rPr lang="en-US" sz="2800" i="1" baseline="-25000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(</a:t>
            </a:r>
            <a:r>
              <a:rPr lang="zh-CN" altLang="en-US" sz="2000" dirty="0"/>
              <a:t>在方格</a:t>
            </a:r>
            <a:r>
              <a:rPr lang="en-US" sz="2400" dirty="0"/>
              <a:t> </a:t>
            </a:r>
            <a:r>
              <a:rPr lang="en-US" sz="2400" dirty="0" err="1"/>
              <a:t>x,y</a:t>
            </a:r>
            <a:r>
              <a:rPr lang="en-US" sz="2400" dirty="0"/>
              <a:t> </a:t>
            </a:r>
            <a:r>
              <a:rPr lang="zh-CN" altLang="en-US" sz="2400" dirty="0"/>
              <a:t>探测到的颜色；颜色越深离幽灵越近</a:t>
            </a:r>
            <a:r>
              <a:rPr lang="en-US" sz="2400" dirty="0"/>
              <a:t>) </a:t>
            </a:r>
            <a:r>
              <a:rPr lang="zh-CN" altLang="en-US" sz="2400" dirty="0"/>
              <a:t>：</a:t>
            </a:r>
            <a:r>
              <a:rPr lang="en-US" sz="2400" dirty="0">
                <a:solidFill>
                  <a:srgbClr val="CC00CC"/>
                </a:solidFill>
              </a:rPr>
              <a:t> {</a:t>
            </a:r>
            <a:r>
              <a:rPr lang="zh-CN" altLang="en-US" sz="2400" dirty="0">
                <a:solidFill>
                  <a:srgbClr val="CC00CC"/>
                </a:solidFill>
              </a:rPr>
              <a:t>红</a:t>
            </a:r>
            <a:r>
              <a:rPr lang="en-US" sz="2400" dirty="0">
                <a:solidFill>
                  <a:srgbClr val="CC00CC"/>
                </a:solidFill>
              </a:rPr>
              <a:t>red,</a:t>
            </a:r>
            <a:r>
              <a:rPr lang="zh-CN" altLang="en-US" sz="2400" dirty="0">
                <a:solidFill>
                  <a:srgbClr val="CC00CC"/>
                </a:solidFill>
              </a:rPr>
              <a:t>橙</a:t>
            </a:r>
            <a:r>
              <a:rPr lang="en-US" sz="2400" dirty="0">
                <a:solidFill>
                  <a:srgbClr val="CC00CC"/>
                </a:solidFill>
              </a:rPr>
              <a:t>orange,</a:t>
            </a:r>
            <a:r>
              <a:rPr lang="zh-CN" altLang="en-US" sz="2400" dirty="0">
                <a:solidFill>
                  <a:srgbClr val="CC00CC"/>
                </a:solidFill>
              </a:rPr>
              <a:t>黄</a:t>
            </a:r>
            <a:r>
              <a:rPr lang="en-US" sz="2400" dirty="0">
                <a:solidFill>
                  <a:srgbClr val="CC00CC"/>
                </a:solidFill>
              </a:rPr>
              <a:t>yellow,</a:t>
            </a:r>
            <a:r>
              <a:rPr lang="zh-CN" altLang="en-US" sz="2400" dirty="0">
                <a:solidFill>
                  <a:srgbClr val="CC00CC"/>
                </a:solidFill>
              </a:rPr>
              <a:t>绿</a:t>
            </a:r>
            <a:r>
              <a:rPr lang="en-US" sz="2400" dirty="0">
                <a:solidFill>
                  <a:srgbClr val="CC00CC"/>
                </a:solidFill>
              </a:rPr>
              <a:t>green}</a:t>
            </a:r>
            <a:endParaRPr lang="en-US" sz="2400" i="1" baseline="-250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假设我们有两个概率分布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b="1" i="1" dirty="0">
                <a:solidFill>
                  <a:srgbClr val="FF0000"/>
                </a:solidFill>
              </a:rPr>
              <a:t>先验概率 </a:t>
            </a:r>
            <a:r>
              <a:rPr lang="en-US" altLang="zh-CN" sz="2400" b="1" i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Prior distribution) </a:t>
            </a:r>
            <a:r>
              <a:rPr lang="zh-CN" altLang="en-US" sz="2400" dirty="0"/>
              <a:t>幽灵的位置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/>
              <a:t>假设是均匀</a:t>
            </a:r>
            <a:r>
              <a:rPr lang="en-US" altLang="zh-CN" sz="1800" dirty="0"/>
              <a:t>(</a:t>
            </a:r>
            <a:r>
              <a:rPr lang="en-US" sz="2400" dirty="0"/>
              <a:t>uniform)</a:t>
            </a:r>
            <a:r>
              <a:rPr lang="zh-CN" altLang="en-US" sz="2400" dirty="0"/>
              <a:t>分布</a:t>
            </a: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b="1" i="1" dirty="0">
                <a:solidFill>
                  <a:srgbClr val="FF0000"/>
                </a:solidFill>
              </a:rPr>
              <a:t>传感器模型 </a:t>
            </a:r>
            <a:r>
              <a:rPr lang="en-US" altLang="zh-CN" sz="2400" b="1" i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Sensor model)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C</a:t>
            </a:r>
            <a:r>
              <a:rPr lang="en-US" sz="2400" i="1" baseline="-25000" dirty="0" err="1">
                <a:solidFill>
                  <a:srgbClr val="CC00CC"/>
                </a:solidFill>
              </a:rPr>
              <a:t>x,y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dirty="0"/>
              <a:t>(</a:t>
            </a:r>
            <a:r>
              <a:rPr lang="zh-CN" altLang="en-US" sz="2000" dirty="0"/>
              <a:t>只依赖于到</a:t>
            </a:r>
            <a:r>
              <a:rPr lang="en-US" sz="2400" dirty="0"/>
              <a:t> G</a:t>
            </a:r>
            <a:r>
              <a:rPr lang="zh-CN" altLang="en-US" sz="2400" dirty="0"/>
              <a:t>的距离</a:t>
            </a:r>
            <a:r>
              <a:rPr lang="en-US" sz="2400" dirty="0"/>
              <a:t>)</a:t>
            </a:r>
            <a:endParaRPr lang="en-US" sz="2400" dirty="0">
              <a:solidFill>
                <a:srgbClr val="CC00CC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/>
              <a:t>例如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0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i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= yellow |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 = (1,1) ) = 0.1</a:t>
            </a:r>
            <a:endParaRPr lang="en-US" sz="2800" dirty="0"/>
          </a:p>
        </p:txBody>
      </p:sp>
      <p:grpSp>
        <p:nvGrpSpPr>
          <p:cNvPr id="2" name="Group 8"/>
          <p:cNvGrpSpPr/>
          <p:nvPr/>
        </p:nvGrpSpPr>
        <p:grpSpPr>
          <a:xfrm>
            <a:off x="7090996" y="1981200"/>
            <a:ext cx="1885950" cy="1669143"/>
            <a:chOff x="2438400" y="4648200"/>
            <a:chExt cx="1981200" cy="1981200"/>
          </a:xfrm>
        </p:grpSpPr>
        <p:sp>
          <p:nvSpPr>
            <p:cNvPr id="10" name="Rectangle 9"/>
            <p:cNvSpPr/>
            <p:nvPr/>
          </p:nvSpPr>
          <p:spPr>
            <a:xfrm>
              <a:off x="24384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384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2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58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幽灵搜寻者 计算</a:t>
            </a:r>
            <a:r>
              <a:rPr lang="en-US" dirty="0"/>
              <a:t>: </a:t>
            </a:r>
            <a:r>
              <a:rPr lang="zh-CN" altLang="en-US" dirty="0"/>
              <a:t>第一步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当检测到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 </a:t>
            </a:r>
            <a:r>
              <a:rPr lang="zh-CN" altLang="en-US" dirty="0"/>
              <a:t>时，幽灵可能在哪</a:t>
            </a:r>
            <a:r>
              <a:rPr lang="en-US" dirty="0"/>
              <a:t>?</a:t>
            </a:r>
          </a:p>
          <a:p>
            <a:r>
              <a:rPr lang="zh-CN" altLang="en-US" dirty="0"/>
              <a:t>换句话说</a:t>
            </a:r>
            <a:r>
              <a:rPr lang="en-US" dirty="0"/>
              <a:t>, </a:t>
            </a:r>
            <a:r>
              <a:rPr lang="zh-CN" altLang="en-US" dirty="0"/>
              <a:t>概率分布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yellow) </a:t>
            </a:r>
            <a:r>
              <a:rPr lang="en-US" dirty="0"/>
              <a:t>?</a:t>
            </a:r>
          </a:p>
          <a:p>
            <a:r>
              <a:rPr lang="zh-CN" altLang="en-US" dirty="0"/>
              <a:t>我们的模型给出了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i="1" baseline="-25000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zh-CN" altLang="en-US" dirty="0"/>
              <a:t>所以我们需要应用</a:t>
            </a:r>
            <a:r>
              <a:rPr lang="en-US" dirty="0" err="1"/>
              <a:t>Bayes</a:t>
            </a:r>
            <a:r>
              <a:rPr lang="en-US" dirty="0"/>
              <a:t>’ rule: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yellow) =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 | 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/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yellow) 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 | 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             </a:t>
            </a:r>
            <a:r>
              <a:rPr lang="en-US" dirty="0"/>
              <a:t>(</a:t>
            </a:r>
            <a:r>
              <a:rPr lang="zh-CN" altLang="en-US" dirty="0"/>
              <a:t>贝叶斯</a:t>
            </a:r>
            <a:r>
              <a:rPr lang="en-US" b="1" i="1" dirty="0">
                <a:solidFill>
                  <a:srgbClr val="FF0000"/>
                </a:solidFill>
              </a:rPr>
              <a:t>Bayesian </a:t>
            </a:r>
            <a:r>
              <a:rPr lang="zh-CN" altLang="en-US" b="1" i="1" dirty="0">
                <a:solidFill>
                  <a:srgbClr val="FF0000"/>
                </a:solidFill>
              </a:rPr>
              <a:t>更新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8576" y="4648200"/>
            <a:ext cx="2166124" cy="1981200"/>
            <a:chOff x="2438400" y="4648200"/>
            <a:chExt cx="1981200" cy="1981200"/>
          </a:xfrm>
        </p:grpSpPr>
        <p:sp>
          <p:nvSpPr>
            <p:cNvPr id="5" name="Rectangle 4"/>
            <p:cNvSpPr/>
            <p:nvPr/>
          </p:nvSpPr>
          <p:spPr>
            <a:xfrm>
              <a:off x="24384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2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</p:grpSp>
      <p:grpSp>
        <p:nvGrpSpPr>
          <p:cNvPr id="15" name="Group 47"/>
          <p:cNvGrpSpPr/>
          <p:nvPr/>
        </p:nvGrpSpPr>
        <p:grpSpPr>
          <a:xfrm>
            <a:off x="3829050" y="4648200"/>
            <a:ext cx="1485900" cy="1981200"/>
            <a:chOff x="9525000" y="4648200"/>
            <a:chExt cx="1981200" cy="1981200"/>
          </a:xfrm>
        </p:grpSpPr>
        <p:grpSp>
          <p:nvGrpSpPr>
            <p:cNvPr id="26" name="Group 36"/>
            <p:cNvGrpSpPr/>
            <p:nvPr/>
          </p:nvGrpSpPr>
          <p:grpSpPr>
            <a:xfrm>
              <a:off x="9525000" y="4648200"/>
              <a:ext cx="1981200" cy="1981200"/>
              <a:chOff x="2438400" y="4648200"/>
              <a:chExt cx="1981200" cy="1981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384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1242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384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1242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100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4384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242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00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95250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4857750" y="2438400"/>
            <a:ext cx="1257300" cy="685800"/>
          </a:xfrm>
          <a:prstGeom prst="wedgeRoundRectCallout">
            <a:avLst>
              <a:gd name="adj1" fmla="val -107533"/>
              <a:gd name="adj2" fmla="val 140689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先验</a:t>
            </a:r>
            <a:r>
              <a:rPr lang="en-US" sz="2000" b="1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2628900" y="2438400"/>
            <a:ext cx="2171700" cy="685800"/>
          </a:xfrm>
          <a:prstGeom prst="wedgeRoundRectCallout">
            <a:avLst>
              <a:gd name="adj1" fmla="val -28214"/>
              <a:gd name="adj2" fmla="val 132991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可能性</a:t>
            </a:r>
            <a:r>
              <a:rPr lang="en-US" sz="2000" b="1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507488" y="2438400"/>
            <a:ext cx="2057400" cy="685800"/>
          </a:xfrm>
          <a:prstGeom prst="wedgeRoundRectCallout">
            <a:avLst>
              <a:gd name="adj1" fmla="val -11442"/>
              <a:gd name="adj2" fmla="val 1391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正规化</a:t>
            </a:r>
            <a:r>
              <a:rPr lang="en-US" sz="2000" b="1" dirty="0">
                <a:solidFill>
                  <a:srgbClr val="FF0000"/>
                </a:solidFill>
              </a:rPr>
              <a:t>Normalize</a:t>
            </a:r>
          </a:p>
        </p:txBody>
      </p:sp>
      <p:grpSp>
        <p:nvGrpSpPr>
          <p:cNvPr id="27" name="Group 48"/>
          <p:cNvGrpSpPr/>
          <p:nvPr/>
        </p:nvGrpSpPr>
        <p:grpSpPr>
          <a:xfrm>
            <a:off x="3829049" y="4648200"/>
            <a:ext cx="1991887" cy="1981200"/>
            <a:chOff x="5943600" y="4648200"/>
            <a:chExt cx="1981200" cy="1981200"/>
          </a:xfrm>
        </p:grpSpPr>
        <p:grpSp>
          <p:nvGrpSpPr>
            <p:cNvPr id="28" name="Group 14"/>
            <p:cNvGrpSpPr/>
            <p:nvPr/>
          </p:nvGrpSpPr>
          <p:grpSpPr>
            <a:xfrm>
              <a:off x="5943600" y="4648200"/>
              <a:ext cx="1981200" cy="1981200"/>
              <a:chOff x="2438400" y="4648200"/>
              <a:chExt cx="1981200" cy="1981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4384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0.17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0.10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100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384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0.09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42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0.17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100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0.10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384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0.01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242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0.09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100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0.17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59436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9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9144000" cy="14700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144000" cy="1524000"/>
          </a:xfrm>
        </p:spPr>
        <p:txBody>
          <a:bodyPr/>
          <a:lstStyle/>
          <a:p>
            <a:pPr eaLnBrk="1" hangingPunct="1"/>
            <a:r>
              <a:rPr lang="zh-CN" altLang="en-US" sz="4300" dirty="0"/>
              <a:t>贝叶斯网络</a:t>
            </a:r>
            <a:r>
              <a:rPr lang="en-US" sz="4300" dirty="0"/>
              <a:t>(</a:t>
            </a:r>
            <a:r>
              <a:rPr lang="en-US" sz="4300" dirty="0" err="1"/>
              <a:t>Bayes</a:t>
            </a:r>
            <a:r>
              <a:rPr lang="en-US" sz="4300" dirty="0"/>
              <a:t> Nets)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6248403"/>
            <a:ext cx="440055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2133600"/>
            <a:ext cx="3600449" cy="3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1"/>
            <a:ext cx="8229600" cy="990600"/>
          </a:xfrm>
        </p:spPr>
        <p:txBody>
          <a:bodyPr/>
          <a:lstStyle/>
          <a:p>
            <a:r>
              <a:rPr lang="zh-CN" altLang="en-US" dirty="0"/>
              <a:t>幽灵搜寻者 计算</a:t>
            </a:r>
            <a:r>
              <a:rPr lang="en-US" altLang="zh-CN" dirty="0"/>
              <a:t>: </a:t>
            </a:r>
            <a:r>
              <a:rPr lang="zh-CN" altLang="en-US" dirty="0"/>
              <a:t>第二步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9144000" cy="47291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当看到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yellow,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green </a:t>
            </a:r>
            <a:r>
              <a:rPr lang="zh-CN" altLang="en-US" dirty="0"/>
              <a:t>，幽灵在哪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换句话说，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yellow,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green) </a:t>
            </a:r>
            <a:r>
              <a:rPr lang="zh-CN" altLang="en-US" dirty="0"/>
              <a:t>概率是什么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我们的模型给出了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i="1" baseline="-25000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zh-CN" altLang="en-US" dirty="0"/>
              <a:t>需要应用贝叶斯规则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dirty="0">
                <a:solidFill>
                  <a:srgbClr val="CC00CC"/>
                </a:solidFill>
              </a:rPr>
              <a:t>=y,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3,1</a:t>
            </a:r>
            <a:r>
              <a:rPr lang="en-US" sz="2400" dirty="0">
                <a:solidFill>
                  <a:srgbClr val="CC00CC"/>
                </a:solidFill>
              </a:rPr>
              <a:t>=g)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    =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dirty="0">
                <a:solidFill>
                  <a:srgbClr val="CC00CC"/>
                </a:solidFill>
              </a:rPr>
              <a:t>=y,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3,1</a:t>
            </a:r>
            <a:r>
              <a:rPr lang="en-US" sz="2400" dirty="0">
                <a:solidFill>
                  <a:srgbClr val="CC00CC"/>
                </a:solidFill>
              </a:rPr>
              <a:t>=g|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  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3,1</a:t>
            </a:r>
            <a:r>
              <a:rPr lang="en-US" sz="2400" dirty="0">
                <a:solidFill>
                  <a:srgbClr val="CC00CC"/>
                </a:solidFill>
              </a:rPr>
              <a:t>=g |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dirty="0">
                <a:solidFill>
                  <a:srgbClr val="CC00CC"/>
                </a:solidFill>
              </a:rPr>
              <a:t>=y,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dirty="0">
                <a:solidFill>
                  <a:srgbClr val="CC00CC"/>
                </a:solidFill>
              </a:rPr>
              <a:t>=y |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条件后多了一项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25"/>
          <p:cNvGrpSpPr/>
          <p:nvPr/>
        </p:nvGrpSpPr>
        <p:grpSpPr>
          <a:xfrm>
            <a:off x="1257300" y="4648200"/>
            <a:ext cx="2057400" cy="1981200"/>
            <a:chOff x="2438400" y="4648200"/>
            <a:chExt cx="1981200" cy="1981200"/>
          </a:xfrm>
        </p:grpSpPr>
        <p:sp>
          <p:nvSpPr>
            <p:cNvPr id="27" name="Rectangle 26"/>
            <p:cNvSpPr/>
            <p:nvPr/>
          </p:nvSpPr>
          <p:spPr>
            <a:xfrm>
              <a:off x="24384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242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84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242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384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3702205" y="4648200"/>
            <a:ext cx="2085277" cy="1981200"/>
            <a:chOff x="2438400" y="4648200"/>
            <a:chExt cx="1981200" cy="1981200"/>
          </a:xfrm>
        </p:grpSpPr>
        <p:sp>
          <p:nvSpPr>
            <p:cNvPr id="37" name="Rectangle 36"/>
            <p:cNvSpPr/>
            <p:nvPr/>
          </p:nvSpPr>
          <p:spPr>
            <a:xfrm>
              <a:off x="24384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00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384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42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0.17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384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0.09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0.17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02205" y="6019800"/>
            <a:ext cx="698345" cy="6096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7" name="Group 97"/>
          <p:cNvGrpSpPr/>
          <p:nvPr/>
        </p:nvGrpSpPr>
        <p:grpSpPr>
          <a:xfrm>
            <a:off x="6057900" y="4648200"/>
            <a:ext cx="1885950" cy="1981200"/>
            <a:chOff x="9525000" y="4648200"/>
            <a:chExt cx="1981200" cy="1981200"/>
          </a:xfrm>
        </p:grpSpPr>
        <p:grpSp>
          <p:nvGrpSpPr>
            <p:cNvPr id="8" name="Group 46"/>
            <p:cNvGrpSpPr/>
            <p:nvPr/>
          </p:nvGrpSpPr>
          <p:grpSpPr>
            <a:xfrm>
              <a:off x="9525000" y="4648200"/>
              <a:ext cx="1981200" cy="1981200"/>
              <a:chOff x="2438400" y="4648200"/>
              <a:chExt cx="1981200" cy="1981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4384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1242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810000" y="46482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384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242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810000" y="53340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4384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242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810000" y="6019800"/>
                <a:ext cx="609600" cy="609600"/>
              </a:xfrm>
              <a:prstGeom prst="rect">
                <a:avLst/>
              </a:prstGeom>
              <a:solidFill>
                <a:srgbClr val="000090"/>
              </a:solidFill>
              <a:ln w="5715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?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95250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8966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04EF0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91" name="Rounded Rectangular Callout 90"/>
          <p:cNvSpPr/>
          <p:nvPr/>
        </p:nvSpPr>
        <p:spPr>
          <a:xfrm>
            <a:off x="5542134" y="3795590"/>
            <a:ext cx="3497773" cy="685800"/>
          </a:xfrm>
          <a:prstGeom prst="wedgeRoundRectCallout">
            <a:avLst>
              <a:gd name="adj1" fmla="val -51367"/>
              <a:gd name="adj2" fmla="val -114035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应用乘法规则</a:t>
            </a:r>
            <a:r>
              <a:rPr lang="en-US" sz="2800" b="1" dirty="0">
                <a:solidFill>
                  <a:srgbClr val="FF0000"/>
                </a:solidFill>
              </a:rPr>
              <a:t> | G</a:t>
            </a:r>
          </a:p>
        </p:txBody>
      </p:sp>
    </p:spTree>
    <p:extLst>
      <p:ext uri="{BB962C8B-B14F-4D97-AF65-F5344CB8AC3E}">
        <p14:creationId xmlns:p14="http://schemas.microsoft.com/office/powerpoint/2010/main" val="7412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幽灵搜寻者 计算</a:t>
            </a:r>
            <a:r>
              <a:rPr lang="en-US" altLang="zh-CN" dirty="0"/>
              <a:t>: </a:t>
            </a:r>
            <a:r>
              <a:rPr lang="zh-CN" altLang="en-US" dirty="0"/>
              <a:t>第二步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1845734"/>
            <a:ext cx="80329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如何计算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3,1</a:t>
            </a:r>
            <a:r>
              <a:rPr lang="en-US" sz="2400" dirty="0">
                <a:solidFill>
                  <a:srgbClr val="CC00CC"/>
                </a:solidFill>
              </a:rPr>
              <a:t>=g |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dirty="0">
                <a:solidFill>
                  <a:srgbClr val="CC00CC"/>
                </a:solidFill>
              </a:rPr>
              <a:t>=y,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dirty="0"/>
              <a:t>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i="1" dirty="0">
                <a:solidFill>
                  <a:srgbClr val="0000FF"/>
                </a:solidFill>
              </a:rPr>
              <a:t>给定幽灵的位置</a:t>
            </a:r>
            <a:r>
              <a:rPr lang="en-US" sz="2400" dirty="0"/>
              <a:t>, </a:t>
            </a:r>
            <a:r>
              <a:rPr lang="zh-CN" altLang="en-US" sz="2400" dirty="0"/>
              <a:t>在位置</a:t>
            </a:r>
            <a:r>
              <a:rPr lang="en-US" sz="2400" dirty="0"/>
              <a:t> 1,1 </a:t>
            </a:r>
            <a:r>
              <a:rPr lang="zh-CN" altLang="en-US" sz="2400" dirty="0"/>
              <a:t>观察到的黄色是否影响到在</a:t>
            </a:r>
            <a:r>
              <a:rPr lang="en-US" sz="2400" dirty="0"/>
              <a:t> 3,1 </a:t>
            </a:r>
            <a:r>
              <a:rPr lang="zh-CN" altLang="en-US" sz="2400" dirty="0"/>
              <a:t>为绿色的概率</a:t>
            </a:r>
            <a:r>
              <a:rPr lang="en-US" sz="2400" dirty="0"/>
              <a:t>?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不影响</a:t>
            </a:r>
            <a:r>
              <a:rPr lang="en-US" sz="2000" dirty="0"/>
              <a:t>!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400" dirty="0"/>
              <a:t>(</a:t>
            </a:r>
            <a:r>
              <a:rPr lang="zh-CN" altLang="en-US" sz="2000" dirty="0"/>
              <a:t>只依赖于到幽灵的距离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当给定幽灵的位置后，在位置</a:t>
            </a:r>
            <a:r>
              <a:rPr lang="en-US" sz="2400" dirty="0"/>
              <a:t> 3,1</a:t>
            </a:r>
            <a:r>
              <a:rPr lang="zh-CN" altLang="en-US" sz="2400" dirty="0"/>
              <a:t>的颜色是</a:t>
            </a:r>
            <a:r>
              <a:rPr 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条件独立（无关的）</a:t>
            </a:r>
            <a:r>
              <a:rPr lang="en-US" altLang="zh-CN" sz="2400" dirty="0"/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conditionally independent )</a:t>
            </a:r>
            <a:r>
              <a:rPr lang="en-US" sz="2400" dirty="0"/>
              <a:t> </a:t>
            </a:r>
            <a:r>
              <a:rPr lang="zh-CN" altLang="en-US" sz="2400" dirty="0"/>
              <a:t>对于在位置</a:t>
            </a:r>
            <a:r>
              <a:rPr lang="en-US" sz="2400" dirty="0"/>
              <a:t>1,1</a:t>
            </a:r>
            <a:r>
              <a:rPr lang="zh-CN" altLang="en-US" sz="2400" dirty="0"/>
              <a:t>的颜色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3,1</a:t>
            </a:r>
            <a:r>
              <a:rPr lang="en-US" sz="2400" dirty="0">
                <a:solidFill>
                  <a:srgbClr val="CC00CC"/>
                </a:solidFill>
              </a:rPr>
              <a:t>=g |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1,1</a:t>
            </a:r>
            <a:r>
              <a:rPr lang="en-US" sz="2400" dirty="0">
                <a:solidFill>
                  <a:srgbClr val="CC00CC"/>
                </a:solidFill>
              </a:rPr>
              <a:t>=y,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  =  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baseline="-25000" dirty="0">
                <a:solidFill>
                  <a:srgbClr val="CC00CC"/>
                </a:solidFill>
              </a:rPr>
              <a:t>3,1</a:t>
            </a:r>
            <a:r>
              <a:rPr lang="en-US" sz="2400" dirty="0">
                <a:solidFill>
                  <a:srgbClr val="CC00CC"/>
                </a:solidFill>
              </a:rPr>
              <a:t>=g |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0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/>
          <p:nvPr/>
        </p:nvGrpSpPr>
        <p:grpSpPr>
          <a:xfrm>
            <a:off x="6743700" y="4648200"/>
            <a:ext cx="1485900" cy="1981200"/>
            <a:chOff x="8991600" y="4648200"/>
            <a:chExt cx="1981200" cy="1981200"/>
          </a:xfrm>
        </p:grpSpPr>
        <p:grpSp>
          <p:nvGrpSpPr>
            <p:cNvPr id="6" name="Group 6"/>
            <p:cNvGrpSpPr/>
            <p:nvPr/>
          </p:nvGrpSpPr>
          <p:grpSpPr>
            <a:xfrm>
              <a:off x="8991600" y="4648200"/>
              <a:ext cx="1981200" cy="1981200"/>
              <a:chOff x="9525000" y="4648200"/>
              <a:chExt cx="1981200" cy="1981200"/>
            </a:xfrm>
          </p:grpSpPr>
          <p:grpSp>
            <p:nvGrpSpPr>
              <p:cNvPr id="7" name="Group 46"/>
              <p:cNvGrpSpPr/>
              <p:nvPr/>
            </p:nvGrpSpPr>
            <p:grpSpPr>
              <a:xfrm>
                <a:off x="9525000" y="4648200"/>
                <a:ext cx="1981200" cy="1981200"/>
                <a:chOff x="2438400" y="4648200"/>
                <a:chExt cx="1981200" cy="19812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4384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1242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8100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4384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1242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8100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4384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1242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8100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?</a:t>
                  </a:r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10896600" y="6019800"/>
                <a:ext cx="609600" cy="609600"/>
              </a:xfrm>
              <a:prstGeom prst="rect">
                <a:avLst/>
              </a:prstGeom>
              <a:noFill/>
              <a:ln w="57150" cmpd="sng">
                <a:solidFill>
                  <a:srgbClr val="04EF0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89916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76200"/>
            <a:ext cx="8229600" cy="990600"/>
          </a:xfrm>
        </p:spPr>
        <p:txBody>
          <a:bodyPr/>
          <a:lstStyle/>
          <a:p>
            <a:r>
              <a:rPr lang="zh-CN" altLang="en-US" dirty="0"/>
              <a:t>幽灵搜寻者 计算</a:t>
            </a:r>
            <a:r>
              <a:rPr lang="en-US" altLang="zh-CN" dirty="0"/>
              <a:t>: </a:t>
            </a:r>
            <a:r>
              <a:rPr lang="zh-CN" altLang="en-US" dirty="0"/>
              <a:t>第二步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39671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观察到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yellow,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green </a:t>
            </a:r>
            <a:r>
              <a:rPr lang="zh-CN" altLang="en-US" dirty="0"/>
              <a:t>后，幽灵的位置在哪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yellow,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3,1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= green) 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我们的模型给出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i="1" baseline="-25000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/>
              <a:t> </a:t>
            </a:r>
            <a:r>
              <a:rPr lang="zh-CN" altLang="en-US" dirty="0"/>
              <a:t>只需应用</a:t>
            </a:r>
            <a:r>
              <a:rPr lang="en-US" dirty="0"/>
              <a:t> Bayes’ rule: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i="1" dirty="0">
                <a:solidFill>
                  <a:srgbClr val="CC00CC"/>
                </a:solidFill>
              </a:rPr>
              <a:t>P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en-US" altLang="zh-CN" i="1" dirty="0">
                <a:solidFill>
                  <a:srgbClr val="CC00CC"/>
                </a:solidFill>
              </a:rPr>
              <a:t>G</a:t>
            </a:r>
            <a:r>
              <a:rPr lang="en-US" altLang="zh-CN" dirty="0">
                <a:solidFill>
                  <a:srgbClr val="CC00CC"/>
                </a:solidFill>
              </a:rPr>
              <a:t> | 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1,1</a:t>
            </a:r>
            <a:r>
              <a:rPr lang="en-US" altLang="zh-CN" dirty="0">
                <a:solidFill>
                  <a:srgbClr val="CC00CC"/>
                </a:solidFill>
              </a:rPr>
              <a:t>=y, 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3,1</a:t>
            </a:r>
            <a:r>
              <a:rPr lang="en-US" altLang="zh-CN" dirty="0">
                <a:solidFill>
                  <a:srgbClr val="CC00CC"/>
                </a:solidFill>
              </a:rPr>
              <a:t>=g) </a:t>
            </a:r>
          </a:p>
          <a:p>
            <a:pPr marL="457176" lvl="1" indent="0">
              <a:buNone/>
            </a:pPr>
            <a:r>
              <a:rPr lang="en-US" altLang="zh-CN" dirty="0">
                <a:solidFill>
                  <a:srgbClr val="CC00CC"/>
                </a:solidFill>
              </a:rPr>
              <a:t>	= </a:t>
            </a:r>
            <a:r>
              <a:rPr lang="en-US" altLang="zh-CN" i="1" dirty="0">
                <a:solidFill>
                  <a:srgbClr val="CC00CC"/>
                </a:solidFill>
                <a:sym typeface="Symbol"/>
              </a:rPr>
              <a:t>α</a:t>
            </a:r>
            <a:r>
              <a:rPr lang="en-US" altLang="zh-CN" dirty="0">
                <a:solidFill>
                  <a:srgbClr val="CC00CC"/>
                </a:solidFill>
              </a:rPr>
              <a:t> P(G) </a:t>
            </a:r>
            <a:r>
              <a:rPr lang="en-US" altLang="zh-CN" i="1" dirty="0">
                <a:solidFill>
                  <a:srgbClr val="CC00CC"/>
                </a:solidFill>
              </a:rPr>
              <a:t>P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1,1</a:t>
            </a:r>
            <a:r>
              <a:rPr lang="en-US" altLang="zh-CN" dirty="0">
                <a:solidFill>
                  <a:srgbClr val="CC00CC"/>
                </a:solidFill>
              </a:rPr>
              <a:t>=y, 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3,1</a:t>
            </a:r>
            <a:r>
              <a:rPr lang="en-US" altLang="zh-CN" dirty="0">
                <a:solidFill>
                  <a:srgbClr val="CC00CC"/>
                </a:solidFill>
              </a:rPr>
              <a:t>=g| </a:t>
            </a:r>
            <a:r>
              <a:rPr lang="en-US" altLang="zh-CN" i="1" dirty="0">
                <a:solidFill>
                  <a:srgbClr val="CC00CC"/>
                </a:solidFill>
              </a:rPr>
              <a:t>G</a:t>
            </a:r>
            <a:r>
              <a:rPr lang="en-US" altLang="zh-CN" dirty="0">
                <a:solidFill>
                  <a:srgbClr val="CC00CC"/>
                </a:solidFill>
              </a:rPr>
              <a:t>) </a:t>
            </a:r>
          </a:p>
          <a:p>
            <a:pPr marL="457176" lvl="1" indent="0">
              <a:buNone/>
            </a:pPr>
            <a:r>
              <a:rPr lang="en-US" altLang="zh-CN" dirty="0">
                <a:solidFill>
                  <a:srgbClr val="CC00CC"/>
                </a:solidFill>
              </a:rPr>
              <a:t>	= </a:t>
            </a:r>
            <a:r>
              <a:rPr lang="en-US" altLang="zh-CN" i="1" dirty="0">
                <a:solidFill>
                  <a:srgbClr val="CC00CC"/>
                </a:solidFill>
                <a:sym typeface="Symbol"/>
              </a:rPr>
              <a:t>α P(G) </a:t>
            </a:r>
            <a:r>
              <a:rPr lang="en-US" altLang="zh-CN" i="1" dirty="0">
                <a:solidFill>
                  <a:srgbClr val="CC00CC"/>
                </a:solidFill>
              </a:rPr>
              <a:t>P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1,1</a:t>
            </a:r>
            <a:r>
              <a:rPr lang="en-US" altLang="zh-CN" dirty="0">
                <a:solidFill>
                  <a:srgbClr val="CC00CC"/>
                </a:solidFill>
              </a:rPr>
              <a:t>=y | </a:t>
            </a:r>
            <a:r>
              <a:rPr lang="en-US" altLang="zh-CN" i="1" dirty="0">
                <a:solidFill>
                  <a:srgbClr val="CC00CC"/>
                </a:solidFill>
              </a:rPr>
              <a:t>G</a:t>
            </a:r>
            <a:r>
              <a:rPr lang="en-US" altLang="zh-CN" dirty="0">
                <a:solidFill>
                  <a:srgbClr val="CC00CC"/>
                </a:solidFill>
              </a:rPr>
              <a:t>) </a:t>
            </a:r>
            <a:r>
              <a:rPr lang="en-US" altLang="zh-CN" i="1" dirty="0">
                <a:solidFill>
                  <a:srgbClr val="CC00CC"/>
                </a:solidFill>
              </a:rPr>
              <a:t>P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3,1</a:t>
            </a:r>
            <a:r>
              <a:rPr lang="en-US" altLang="zh-CN" dirty="0">
                <a:solidFill>
                  <a:srgbClr val="CC00CC"/>
                </a:solidFill>
              </a:rPr>
              <a:t>=g | 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1,1</a:t>
            </a:r>
            <a:r>
              <a:rPr lang="en-US" altLang="zh-CN" dirty="0">
                <a:solidFill>
                  <a:srgbClr val="CC00CC"/>
                </a:solidFill>
              </a:rPr>
              <a:t>=y, </a:t>
            </a:r>
            <a:r>
              <a:rPr lang="en-US" altLang="zh-CN" i="1" dirty="0">
                <a:solidFill>
                  <a:srgbClr val="CC00CC"/>
                </a:solidFill>
              </a:rPr>
              <a:t>G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</a:p>
          <a:p>
            <a:pPr marL="457176" lvl="1" indent="0">
              <a:buNone/>
            </a:pPr>
            <a:r>
              <a:rPr lang="en-US" altLang="zh-CN" dirty="0">
                <a:solidFill>
                  <a:srgbClr val="CC00CC"/>
                </a:solidFill>
              </a:rPr>
              <a:t>	= </a:t>
            </a:r>
            <a:r>
              <a:rPr lang="en-US" altLang="zh-CN" i="1" dirty="0">
                <a:solidFill>
                  <a:srgbClr val="CC00CC"/>
                </a:solidFill>
                <a:sym typeface="Symbol"/>
              </a:rPr>
              <a:t>α P(G) </a:t>
            </a:r>
            <a:r>
              <a:rPr lang="en-US" altLang="zh-CN" i="1" dirty="0">
                <a:solidFill>
                  <a:srgbClr val="CC00CC"/>
                </a:solidFill>
              </a:rPr>
              <a:t>P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1,1</a:t>
            </a:r>
            <a:r>
              <a:rPr lang="en-US" altLang="zh-CN" dirty="0">
                <a:solidFill>
                  <a:srgbClr val="CC00CC"/>
                </a:solidFill>
              </a:rPr>
              <a:t>=y | </a:t>
            </a:r>
            <a:r>
              <a:rPr lang="en-US" altLang="zh-CN" i="1" dirty="0">
                <a:solidFill>
                  <a:srgbClr val="CC00CC"/>
                </a:solidFill>
              </a:rPr>
              <a:t>G</a:t>
            </a:r>
            <a:r>
              <a:rPr lang="en-US" altLang="zh-CN" dirty="0">
                <a:solidFill>
                  <a:srgbClr val="CC00CC"/>
                </a:solidFill>
              </a:rPr>
              <a:t>) </a:t>
            </a:r>
            <a:r>
              <a:rPr lang="en-US" altLang="zh-CN" i="1" dirty="0">
                <a:solidFill>
                  <a:srgbClr val="CC00CC"/>
                </a:solidFill>
              </a:rPr>
              <a:t>P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en-US" altLang="zh-CN" i="1" dirty="0">
                <a:solidFill>
                  <a:srgbClr val="CC00CC"/>
                </a:solidFill>
              </a:rPr>
              <a:t>C</a:t>
            </a:r>
            <a:r>
              <a:rPr lang="en-US" altLang="zh-CN" baseline="-25000" dirty="0">
                <a:solidFill>
                  <a:srgbClr val="CC00CC"/>
                </a:solidFill>
              </a:rPr>
              <a:t>3,1</a:t>
            </a:r>
            <a:r>
              <a:rPr lang="en-US" altLang="zh-CN" dirty="0">
                <a:solidFill>
                  <a:srgbClr val="CC00CC"/>
                </a:solidFill>
              </a:rPr>
              <a:t>=g | </a:t>
            </a:r>
            <a:r>
              <a:rPr lang="en-US" altLang="zh-CN" i="1" dirty="0">
                <a:solidFill>
                  <a:srgbClr val="CC00CC"/>
                </a:solidFill>
              </a:rPr>
              <a:t>G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25"/>
          <p:cNvGrpSpPr/>
          <p:nvPr/>
        </p:nvGrpSpPr>
        <p:grpSpPr>
          <a:xfrm>
            <a:off x="2343150" y="4648200"/>
            <a:ext cx="1883162" cy="1981200"/>
            <a:chOff x="2438400" y="4648200"/>
            <a:chExt cx="1981200" cy="1981200"/>
          </a:xfrm>
        </p:grpSpPr>
        <p:sp>
          <p:nvSpPr>
            <p:cNvPr id="27" name="Rectangle 26"/>
            <p:cNvSpPr/>
            <p:nvPr/>
          </p:nvSpPr>
          <p:spPr>
            <a:xfrm>
              <a:off x="24384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242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84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242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384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0.11</a:t>
              </a:r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4427034" y="4648200"/>
            <a:ext cx="1996068" cy="1981200"/>
            <a:chOff x="2438400" y="4648200"/>
            <a:chExt cx="1981200" cy="1981200"/>
          </a:xfrm>
        </p:grpSpPr>
        <p:sp>
          <p:nvSpPr>
            <p:cNvPr id="37" name="Rectangle 36"/>
            <p:cNvSpPr/>
            <p:nvPr/>
          </p:nvSpPr>
          <p:spPr>
            <a:xfrm>
              <a:off x="24384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0000" y="46482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384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42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0.17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53340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384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0.09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0" y="6019800"/>
              <a:ext cx="609600" cy="609600"/>
            </a:xfrm>
            <a:prstGeom prst="rect">
              <a:avLst/>
            </a:prstGeom>
            <a:solidFill>
              <a:srgbClr val="000090"/>
            </a:solidFill>
            <a:ln w="571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0.17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427034" y="6019800"/>
            <a:ext cx="659316" cy="6096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5086350" y="3454084"/>
            <a:ext cx="3778871" cy="965516"/>
          </a:xfrm>
          <a:prstGeom prst="wedgeRoundRectCallout">
            <a:avLst>
              <a:gd name="adj1" fmla="val -26666"/>
              <a:gd name="adj2" fmla="val 5015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依据</a:t>
            </a:r>
            <a:r>
              <a:rPr lang="en-US" sz="2400" b="1" dirty="0">
                <a:solidFill>
                  <a:srgbClr val="FF0000"/>
                </a:solidFill>
              </a:rPr>
              <a:t> C</a:t>
            </a:r>
            <a:r>
              <a:rPr lang="en-US" sz="2400" b="1" baseline="-25000" dirty="0">
                <a:solidFill>
                  <a:srgbClr val="FF0000"/>
                </a:solidFill>
              </a:rPr>
              <a:t>3,1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sz="2400" b="1" dirty="0">
                <a:solidFill>
                  <a:srgbClr val="FF0000"/>
                </a:solidFill>
              </a:rPr>
              <a:t> C</a:t>
            </a:r>
            <a:r>
              <a:rPr lang="en-US" sz="2400" b="1" baseline="-25000" dirty="0">
                <a:solidFill>
                  <a:srgbClr val="FF0000"/>
                </a:solidFill>
              </a:rPr>
              <a:t>1,1</a:t>
            </a:r>
            <a:r>
              <a:rPr lang="zh-CN" altLang="en-US" sz="2400" b="1" dirty="0">
                <a:solidFill>
                  <a:srgbClr val="FF0000"/>
                </a:solidFill>
              </a:rPr>
              <a:t>条件独立（无关性）， 当给定</a:t>
            </a:r>
            <a:r>
              <a:rPr lang="en-US" sz="2400" b="1" dirty="0">
                <a:solidFill>
                  <a:srgbClr val="FF0000"/>
                </a:solidFill>
              </a:rPr>
              <a:t> G</a:t>
            </a:r>
            <a:r>
              <a:rPr lang="zh-CN" altLang="en-US" sz="2400" b="1" dirty="0">
                <a:solidFill>
                  <a:srgbClr val="FF0000"/>
                </a:solidFill>
              </a:rPr>
              <a:t>后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" y="4495800"/>
          <a:ext cx="20764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660066"/>
                          </a:solidFill>
                        </a:rPr>
                        <a:t>距离</a:t>
                      </a:r>
                      <a:endParaRPr lang="en-US" sz="1600" dirty="0">
                        <a:solidFill>
                          <a:srgbClr val="660066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P(gre</a:t>
                      </a:r>
                      <a:r>
                        <a:rPr lang="en-US" altLang="zh-CN" dirty="0">
                          <a:solidFill>
                            <a:srgbClr val="660066"/>
                          </a:solidFill>
                        </a:rPr>
                        <a:t>en</a:t>
                      </a:r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 | </a:t>
                      </a:r>
                      <a:r>
                        <a:rPr lang="zh-CN" altLang="en-US" dirty="0">
                          <a:solidFill>
                            <a:srgbClr val="660066"/>
                          </a:solidFill>
                        </a:rPr>
                        <a:t>距离</a:t>
                      </a:r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0.01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0.1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0.2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0.3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0.4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59"/>
          <p:cNvGrpSpPr/>
          <p:nvPr/>
        </p:nvGrpSpPr>
        <p:grpSpPr>
          <a:xfrm>
            <a:off x="6743700" y="4648200"/>
            <a:ext cx="1943100" cy="1981200"/>
            <a:chOff x="8991600" y="4648200"/>
            <a:chExt cx="1981200" cy="1981200"/>
          </a:xfrm>
        </p:grpSpPr>
        <p:grpSp>
          <p:nvGrpSpPr>
            <p:cNvPr id="12" name="Group 60"/>
            <p:cNvGrpSpPr/>
            <p:nvPr/>
          </p:nvGrpSpPr>
          <p:grpSpPr>
            <a:xfrm>
              <a:off x="8991600" y="4648200"/>
              <a:ext cx="1981200" cy="1981200"/>
              <a:chOff x="9525000" y="4648200"/>
              <a:chExt cx="1981200" cy="1981200"/>
            </a:xfrm>
          </p:grpSpPr>
          <p:grpSp>
            <p:nvGrpSpPr>
              <p:cNvPr id="13" name="Group 62"/>
              <p:cNvGrpSpPr/>
              <p:nvPr/>
            </p:nvGrpSpPr>
            <p:grpSpPr>
              <a:xfrm>
                <a:off x="9525000" y="4648200"/>
                <a:ext cx="1981200" cy="1981200"/>
                <a:chOff x="2438400" y="4648200"/>
                <a:chExt cx="1981200" cy="19812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24384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0.068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1242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0.030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8100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0.020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4384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0.027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1242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0.034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100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0.010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4384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0.002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1242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0.009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8100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0.002</a:t>
                  </a:r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10896600" y="6019800"/>
                <a:ext cx="609600" cy="609600"/>
              </a:xfrm>
              <a:prstGeom prst="rect">
                <a:avLst/>
              </a:prstGeom>
              <a:noFill/>
              <a:ln w="57150" cmpd="sng">
                <a:solidFill>
                  <a:srgbClr val="04EF0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89916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73"/>
          <p:cNvGrpSpPr/>
          <p:nvPr/>
        </p:nvGrpSpPr>
        <p:grpSpPr>
          <a:xfrm>
            <a:off x="6743700" y="4648200"/>
            <a:ext cx="2121521" cy="1981200"/>
            <a:chOff x="8991600" y="4648200"/>
            <a:chExt cx="1981200" cy="1981200"/>
          </a:xfrm>
        </p:grpSpPr>
        <p:grpSp>
          <p:nvGrpSpPr>
            <p:cNvPr id="15" name="Group 74"/>
            <p:cNvGrpSpPr/>
            <p:nvPr/>
          </p:nvGrpSpPr>
          <p:grpSpPr>
            <a:xfrm>
              <a:off x="8991600" y="4648200"/>
              <a:ext cx="1981200" cy="1981200"/>
              <a:chOff x="9525000" y="4648200"/>
              <a:chExt cx="1981200" cy="1981200"/>
            </a:xfrm>
          </p:grpSpPr>
          <p:grpSp>
            <p:nvGrpSpPr>
              <p:cNvPr id="16" name="Group 76"/>
              <p:cNvGrpSpPr/>
              <p:nvPr/>
            </p:nvGrpSpPr>
            <p:grpSpPr>
              <a:xfrm>
                <a:off x="9525000" y="4648200"/>
                <a:ext cx="1981200" cy="1981200"/>
                <a:chOff x="2438400" y="4648200"/>
                <a:chExt cx="1981200" cy="19812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4384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0.34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1242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0.15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810000" y="46482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0.10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4384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0.13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1242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0.17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810000" y="53340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0.05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4384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0.01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1242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0.04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810000" y="6019800"/>
                  <a:ext cx="609600" cy="609600"/>
                </a:xfrm>
                <a:prstGeom prst="rect">
                  <a:avLst/>
                </a:prstGeom>
                <a:solidFill>
                  <a:srgbClr val="000090"/>
                </a:solidFill>
                <a:ln w="5715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0.01</a:t>
                  </a: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10896600" y="6019800"/>
                <a:ext cx="609600" cy="609600"/>
              </a:xfrm>
              <a:prstGeom prst="rect">
                <a:avLst/>
              </a:prstGeom>
              <a:noFill/>
              <a:ln w="57150" cmpd="sng">
                <a:solidFill>
                  <a:srgbClr val="04EF0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8991600" y="6019800"/>
              <a:ext cx="609600" cy="609600"/>
            </a:xfrm>
            <a:prstGeom prst="rect">
              <a:avLst/>
            </a:prstGeom>
            <a:noFill/>
            <a:ln w="5715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9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条件独立性（举例）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988456"/>
            <a:ext cx="7063740" cy="456474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/>
                <a:cs typeface="Calibri"/>
              </a:rPr>
              <a:t>关于以下环境的独立性是怎样的</a:t>
            </a:r>
            <a:r>
              <a:rPr lang="en-US" sz="32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交通流量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雨伞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下雨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3733801"/>
            <a:ext cx="428624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6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758425"/>
          </a:xfrm>
        </p:spPr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条件独立性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2970"/>
            <a:ext cx="7429500" cy="4550229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/>
                <a:cs typeface="Calibri"/>
              </a:rPr>
              <a:t>关于以下环境的独立性是怎样的</a:t>
            </a:r>
            <a:r>
              <a:rPr lang="en-US" altLang="zh-CN" sz="2800" dirty="0">
                <a:latin typeface="Calibri"/>
                <a:cs typeface="Calibri"/>
              </a:rPr>
              <a:t>:</a:t>
            </a:r>
            <a:endParaRPr lang="en-US" sz="3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燃火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冒烟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报警器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835869"/>
            <a:ext cx="2514598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89" y="4038600"/>
            <a:ext cx="374332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5" y="367990"/>
            <a:ext cx="8229600" cy="5693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>
                <a:latin typeface="Calibri"/>
                <a:cs typeface="Calibri"/>
              </a:rPr>
              <a:t>条件独立性与连锁法则</a:t>
            </a:r>
            <a:r>
              <a:rPr lang="en-US" altLang="zh-CN" sz="4000" dirty="0">
                <a:latin typeface="Calibri"/>
                <a:cs typeface="Calibri"/>
              </a:rPr>
              <a:t>(</a:t>
            </a:r>
            <a:r>
              <a:rPr lang="en-US" sz="4000" dirty="0">
                <a:latin typeface="Calibri"/>
                <a:cs typeface="Calibri"/>
              </a:rPr>
              <a:t> Chain Rule)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255985" y="1524000"/>
            <a:ext cx="8602265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连锁法则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/>
                <a:cs typeface="Calibri"/>
              </a:rPr>
              <a:t>简单的分解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Rain, Traffic, Umbrella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 =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Rain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 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Traffic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 |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Rain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Umbrella 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|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 Rain, Traffic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</a:t>
            </a:r>
            <a:endParaRPr lang="en-US" sz="2400" dirty="0">
              <a:latin typeface="Calibri"/>
              <a:cs typeface="Calibri"/>
            </a:endParaRPr>
          </a:p>
          <a:p>
            <a:pPr marL="871400" lvl="5" indent="0">
              <a:lnSpc>
                <a:spcPct val="80000"/>
              </a:lnSpc>
              <a:buNone/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利用了条件独立性的假设后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Rain, Traffic, Umbrella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 =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Rain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 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Traffic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 |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Rain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 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P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(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Umbrella 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|</a:t>
            </a:r>
            <a:r>
              <a:rPr lang="en-US" altLang="zh-CN" sz="2400" i="1" dirty="0">
                <a:solidFill>
                  <a:srgbClr val="CC00CC"/>
                </a:solidFill>
                <a:cs typeface="Calibri"/>
              </a:rPr>
              <a:t> Rain</a:t>
            </a:r>
            <a:r>
              <a:rPr lang="en-US" altLang="zh-CN" sz="2400" dirty="0">
                <a:solidFill>
                  <a:srgbClr val="CC00CC"/>
                </a:solidFill>
                <a:cs typeface="Calibri"/>
              </a:rPr>
              <a:t>)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Calibri"/>
                <a:cs typeface="Calibri"/>
              </a:rPr>
              <a:t>贝叶斯网络</a:t>
            </a:r>
            <a:r>
              <a:rPr lang="en-US" sz="2400" dirty="0">
                <a:latin typeface="Calibri"/>
                <a:cs typeface="Calibri"/>
              </a:rPr>
              <a:t> / </a:t>
            </a:r>
            <a:r>
              <a:rPr lang="zh-CN" altLang="en-US" dirty="0">
                <a:latin typeface="Calibri"/>
                <a:cs typeface="Calibri"/>
              </a:rPr>
              <a:t>图形模型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帮助表达条件独立性的假设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91" y="4630925"/>
            <a:ext cx="2527709" cy="17474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18202" y="1698196"/>
            <a:ext cx="5305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CC00CC"/>
                </a:solidFill>
                <a:ea typeface="ＭＳ Ｐゴシック" charset="0"/>
                <a:cs typeface="Calibri"/>
              </a:rPr>
              <a:t> 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P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x</a:t>
            </a:r>
            <a:r>
              <a:rPr lang="en-US" altLang="zh-CN" sz="2800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1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,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 x</a:t>
            </a:r>
            <a:r>
              <a:rPr lang="en-US" altLang="zh-CN" sz="2800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2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,…,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 </a:t>
            </a:r>
            <a:r>
              <a:rPr lang="en-US" altLang="zh-CN" sz="2800" i="1" dirty="0" err="1">
                <a:solidFill>
                  <a:srgbClr val="CC00CC"/>
                </a:solidFill>
                <a:ea typeface="ＭＳ Ｐゴシック" charset="0"/>
                <a:cs typeface="Calibri"/>
              </a:rPr>
              <a:t>x</a:t>
            </a:r>
            <a:r>
              <a:rPr lang="en-US" altLang="zh-CN" sz="2800" i="1" baseline="-25000" dirty="0" err="1">
                <a:solidFill>
                  <a:srgbClr val="CC00CC"/>
                </a:solidFill>
                <a:ea typeface="ＭＳ Ｐゴシック" charset="0"/>
                <a:cs typeface="Calibri"/>
              </a:rPr>
              <a:t>n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) = </a:t>
            </a:r>
            <a:r>
              <a:rPr lang="en-US" altLang="zh-CN" sz="2800" dirty="0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</a:t>
            </a:r>
            <a:r>
              <a:rPr lang="en-US" altLang="zh-CN" sz="2800" i="1" baseline="-43000" dirty="0" err="1">
                <a:solidFill>
                  <a:srgbClr val="CC00CC"/>
                </a:solidFill>
                <a:latin typeface="Arial" charset="0"/>
                <a:ea typeface="ＭＳ Ｐゴシック" charset="0"/>
                <a:sym typeface="Symbol"/>
              </a:rPr>
              <a:t>i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 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P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x</a:t>
            </a:r>
            <a:r>
              <a:rPr lang="en-US" altLang="zh-CN" sz="2800" i="1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i</a:t>
            </a:r>
            <a:r>
              <a:rPr lang="en-US" altLang="zh-CN" sz="2800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 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| 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x</a:t>
            </a:r>
            <a:r>
              <a:rPr lang="en-US" altLang="zh-CN" sz="2800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1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,…,</a:t>
            </a:r>
            <a:r>
              <a:rPr lang="en-US" altLang="zh-CN" sz="2800" i="1" dirty="0">
                <a:solidFill>
                  <a:srgbClr val="CC00CC"/>
                </a:solidFill>
                <a:ea typeface="ＭＳ Ｐゴシック" charset="0"/>
                <a:cs typeface="Calibri"/>
              </a:rPr>
              <a:t> x</a:t>
            </a:r>
            <a:r>
              <a:rPr lang="en-US" altLang="zh-CN" sz="2800" i="1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i</a:t>
            </a:r>
            <a:r>
              <a:rPr lang="en-US" altLang="zh-CN" sz="2800" baseline="-25000" dirty="0">
                <a:solidFill>
                  <a:srgbClr val="CC00CC"/>
                </a:solidFill>
                <a:ea typeface="ＭＳ Ｐゴシック" charset="0"/>
                <a:cs typeface="Calibri"/>
              </a:rPr>
              <a:t>-1</a:t>
            </a:r>
            <a:r>
              <a:rPr lang="en-US" altLang="zh-CN" sz="2800" dirty="0">
                <a:solidFill>
                  <a:srgbClr val="CC00CC"/>
                </a:solidFill>
                <a:ea typeface="ＭＳ Ｐゴシック" charset="0"/>
                <a:cs typeface="Calibri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56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</a:t>
            </a:r>
            <a:r>
              <a:rPr lang="zh-CN" altLang="en-US" dirty="0">
                <a:latin typeface="Calibri"/>
                <a:cs typeface="Calibri"/>
              </a:rPr>
              <a:t>应用条件独立性和乘法法则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8855" y="1552353"/>
            <a:ext cx="4765953" cy="522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Each sensor depends only</a:t>
            </a:r>
            <a:b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on where the ghost is</a:t>
            </a: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rgbClr val="333399"/>
              </a:solidFill>
              <a:latin typeface="Calibri"/>
              <a:ea typeface="ＭＳ Ｐゴシック" charset="0"/>
              <a:cs typeface="Calibri"/>
              <a:sym typeface="Symbol"/>
            </a:endParaRPr>
          </a:p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  <a:t>That means, </a:t>
            </a:r>
            <a:r>
              <a:rPr lang="zh-CN" altLang="en-US" sz="2000" kern="0" dirty="0">
                <a:solidFill>
                  <a:srgbClr val="333399"/>
                </a:solidFill>
                <a:ea typeface="+mj-ea"/>
                <a:cs typeface="Calibri"/>
                <a:sym typeface="Symbol"/>
              </a:rPr>
              <a:t>这两个传感器是</a:t>
            </a:r>
            <a:r>
              <a:rPr lang="en-US" sz="2000" kern="0" dirty="0">
                <a:solidFill>
                  <a:srgbClr val="333399"/>
                </a:solidFill>
                <a:ea typeface="+mj-ea"/>
                <a:cs typeface="Calibri"/>
                <a:sym typeface="Symbol"/>
              </a:rPr>
              <a:t> </a:t>
            </a:r>
            <a:r>
              <a:rPr lang="zh-CN" altLang="en-US" sz="2000" kern="0" dirty="0">
                <a:solidFill>
                  <a:srgbClr val="333399"/>
                </a:solidFill>
                <a:ea typeface="+mj-ea"/>
                <a:cs typeface="Calibri"/>
                <a:sym typeface="Symbol"/>
              </a:rPr>
              <a:t>条件独立的</a:t>
            </a:r>
            <a:r>
              <a:rPr lang="en-US" sz="2000" kern="0" dirty="0">
                <a:solidFill>
                  <a:srgbClr val="333399"/>
                </a:solidFill>
                <a:ea typeface="+mj-ea"/>
                <a:cs typeface="Calibri"/>
                <a:sym typeface="Symbol"/>
              </a:rPr>
              <a:t>, </a:t>
            </a:r>
            <a:r>
              <a:rPr lang="zh-CN" altLang="en-US" sz="2000" kern="0" dirty="0">
                <a:solidFill>
                  <a:srgbClr val="333399"/>
                </a:solidFill>
                <a:ea typeface="+mj-ea"/>
                <a:cs typeface="Calibri"/>
                <a:sym typeface="Symbol"/>
              </a:rPr>
              <a:t>给定幽灵的位置</a:t>
            </a:r>
            <a:endParaRPr lang="en-US" sz="2000" kern="0" dirty="0">
              <a:solidFill>
                <a:srgbClr val="333399"/>
              </a:solidFill>
              <a:ea typeface="+mj-ea"/>
              <a:cs typeface="Calibri"/>
              <a:sym typeface="Symbol"/>
            </a:endParaRP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rgbClr val="333399"/>
              </a:solidFill>
              <a:latin typeface="Calibri"/>
              <a:ea typeface="ＭＳ Ｐゴシック" charset="0"/>
              <a:cs typeface="Calibri"/>
              <a:sym typeface="Symbol"/>
            </a:endParaRP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T: Top square is red</a:t>
            </a:r>
            <a:b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B: Bottom square is red</a:t>
            </a:r>
            <a:b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G: Ghost is in the top</a:t>
            </a: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en-US" sz="2000" kern="0" dirty="0">
              <a:solidFill>
                <a:srgbClr val="333399"/>
              </a:solidFill>
              <a:latin typeface="Calibri"/>
              <a:ea typeface="ＭＳ Ｐゴシック" charset="0"/>
              <a:cs typeface="Calibri"/>
            </a:endParaRP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zh-CN" alt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给定</a:t>
            </a: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:</a:t>
            </a: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	P( +g ) = 0.5</a:t>
            </a: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	P(  -g ) = 0.5</a:t>
            </a: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	P( +t  | +g ) = 0.8</a:t>
            </a:r>
            <a:b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</a:rPr>
              <a:t>P( +t  |  </a:t>
            </a:r>
            <a:r>
              <a:rPr lang="en-US" sz="200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</a:br>
            <a:r>
              <a:rPr lang="en-US" sz="200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</a:br>
            <a:r>
              <a:rPr lang="en-US" sz="2000" kern="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rgbClr val="333399"/>
                </a:solidFill>
                <a:latin typeface="Calibri"/>
                <a:ea typeface="ＭＳ Ｐゴシック" charset="0"/>
                <a:cs typeface="Calibri"/>
                <a:sym typeface="Symbol"/>
              </a:rPr>
              <a:t>-g ) = 0.8</a:t>
            </a: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rgbClr val="333399"/>
              </a:solidFill>
              <a:latin typeface="Calibri"/>
              <a:ea typeface="ＭＳ Ｐゴシック" charset="0"/>
              <a:cs typeface="Calibri"/>
              <a:sym typeface="Symbol"/>
            </a:endParaRP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rgbClr val="333399"/>
              </a:solidFill>
              <a:latin typeface="Calibri"/>
              <a:ea typeface="ＭＳ Ｐゴシック" charset="0"/>
              <a:cs typeface="Calibri"/>
              <a:sym typeface="Symbol"/>
            </a:endParaRPr>
          </a:p>
          <a:p>
            <a:pPr marL="257175" indent="-257175" defTabSz="6858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333399"/>
              </a:solidFill>
              <a:latin typeface="Calibri"/>
              <a:ea typeface="ＭＳ Ｐゴシック" charset="0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14809" y="1603965"/>
            <a:ext cx="3363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84" y="2709392"/>
            <a:ext cx="1486416" cy="2146448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85" y="3782616"/>
            <a:ext cx="10191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90997"/>
              </p:ext>
            </p:extLst>
          </p:nvPr>
        </p:nvGraphicFramePr>
        <p:xfrm>
          <a:off x="5058219" y="2722294"/>
          <a:ext cx="2546747" cy="304800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5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68578" marR="68578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78" marR="68578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68578" marR="68578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68578" marR="68578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68578" marR="68578" marT="34290" marB="3429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17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68578" marR="6857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条件独立性练习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en-US" altLang="zh-CN" dirty="0" err="1"/>
              <a:t>bayes.jar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482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604"/>
            <a:ext cx="9144000" cy="145075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贝叶斯网络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Bayes Nets)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16" y="2630882"/>
            <a:ext cx="3857088" cy="32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07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贝叶斯网络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宏观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03499"/>
            <a:ext cx="7198242" cy="53481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Calibri"/>
                <a:cs typeface="Calibri"/>
              </a:rPr>
              <a:t>直接学习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完整联合概率分布表（作为概率模型）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的问题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Hard to learn (estimate) anything empirically about more than a few variables at a time </a:t>
            </a:r>
            <a:r>
              <a:rPr lang="zh-CN" altLang="en-US" sz="1800" dirty="0">
                <a:latin typeface="Calibri"/>
                <a:cs typeface="Calibri"/>
              </a:rPr>
              <a:t>（</a:t>
            </a:r>
            <a:r>
              <a:rPr lang="en-US" altLang="zh-CN" sz="1800" dirty="0">
                <a:latin typeface="Calibri"/>
                <a:cs typeface="Calibri"/>
              </a:rPr>
              <a:t>sample complexity</a:t>
            </a:r>
            <a:r>
              <a:rPr lang="zh-CN" altLang="en-US" sz="1800" dirty="0">
                <a:latin typeface="Calibri"/>
                <a:cs typeface="Calibri"/>
              </a:rPr>
              <a:t>）</a:t>
            </a: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CC0000"/>
                </a:solidFill>
                <a:latin typeface="Calibri"/>
                <a:cs typeface="Calibri"/>
              </a:rPr>
              <a:t>贝叶斯网络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More properly called</a:t>
            </a:r>
            <a:r>
              <a:rPr lang="en-US" sz="1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zh-CN" altLang="en-US" sz="1800" dirty="0">
                <a:solidFill>
                  <a:srgbClr val="CC0000"/>
                </a:solidFill>
                <a:latin typeface="Calibri"/>
                <a:cs typeface="Calibri"/>
              </a:rPr>
              <a:t>概率图形模型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For about 10 min, we</a:t>
            </a:r>
            <a:r>
              <a:rPr lang="ja-JP" altLang="en-US" sz="1800" dirty="0">
                <a:latin typeface="Calibri"/>
                <a:cs typeface="Calibri"/>
              </a:rPr>
              <a:t>’</a:t>
            </a:r>
            <a:r>
              <a:rPr lang="en-US" sz="1800" dirty="0" err="1">
                <a:latin typeface="Calibri"/>
                <a:cs typeface="Calibri"/>
              </a:rPr>
              <a:t>ll</a:t>
            </a:r>
            <a:r>
              <a:rPr lang="en-US" sz="18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46" y="3678437"/>
            <a:ext cx="1739854" cy="1267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17" y="2094641"/>
            <a:ext cx="1834183" cy="8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845734"/>
            <a:ext cx="79573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600" dirty="0"/>
              <a:t>独立性</a:t>
            </a:r>
            <a:r>
              <a:rPr lang="en-US" altLang="zh-CN" sz="3600" dirty="0"/>
              <a:t>(</a:t>
            </a:r>
            <a:r>
              <a:rPr lang="en-US" sz="3600" dirty="0"/>
              <a:t>Independence)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600" dirty="0"/>
              <a:t>条件独立性</a:t>
            </a:r>
            <a:r>
              <a:rPr lang="en-US" altLang="zh-CN" sz="3600" dirty="0"/>
              <a:t>(</a:t>
            </a:r>
            <a:r>
              <a:rPr lang="en-US" sz="3600" dirty="0"/>
              <a:t>Conditional independence)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600" dirty="0"/>
              <a:t>贝叶斯网络</a:t>
            </a:r>
            <a:r>
              <a:rPr lang="en-US" altLang="zh-CN" sz="3600" dirty="0"/>
              <a:t>(</a:t>
            </a:r>
            <a:r>
              <a:rPr lang="en-US" sz="3600" dirty="0"/>
              <a:t>Bayes nets)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3200" dirty="0"/>
              <a:t>语法和语义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16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932" y="190500"/>
            <a:ext cx="8229600" cy="6212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贝叶斯网络举例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汽车保险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2" name="Picture 1" descr="insurance-ne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181100"/>
            <a:ext cx="6946900" cy="552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7207" y="1447801"/>
            <a:ext cx="243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白色</a:t>
            </a:r>
            <a:r>
              <a:rPr lang="en-US" dirty="0"/>
              <a:t>: </a:t>
            </a:r>
            <a:r>
              <a:rPr lang="zh-CN" altLang="en-US" dirty="0"/>
              <a:t>申请表格里出现的项目（观察到的）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207" y="2094132"/>
            <a:ext cx="273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灰色</a:t>
            </a:r>
            <a:r>
              <a:rPr lang="en-US" dirty="0"/>
              <a:t>: </a:t>
            </a:r>
            <a:r>
              <a:rPr lang="zh-CN" altLang="en-US" dirty="0"/>
              <a:t>隐藏变量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7207" y="2526268"/>
            <a:ext cx="257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  <a:r>
              <a:rPr lang="en-US" dirty="0"/>
              <a:t>: </a:t>
            </a:r>
            <a:r>
              <a:rPr lang="zh-CN" altLang="en-US" dirty="0"/>
              <a:t>查询变量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23996" y="6234289"/>
            <a:ext cx="831533" cy="342900"/>
          </a:xfrm>
          <a:prstGeom prst="ellipse">
            <a:avLst/>
          </a:prstGeom>
          <a:solidFill>
            <a:srgbClr val="3366FF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02346" y="6330245"/>
            <a:ext cx="831533" cy="342900"/>
          </a:xfrm>
          <a:prstGeom prst="ellipse">
            <a:avLst/>
          </a:prstGeom>
          <a:solidFill>
            <a:srgbClr val="3366FF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5027" y="6362700"/>
            <a:ext cx="831533" cy="342900"/>
          </a:xfrm>
          <a:prstGeom prst="ellipse">
            <a:avLst/>
          </a:prstGeom>
          <a:solidFill>
            <a:srgbClr val="3366FF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0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62126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alibri"/>
                <a:cs typeface="Calibri"/>
              </a:rPr>
              <a:t>贝叶斯网络举例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简单汽车维修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2" name="Picture 1" descr="car-ne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3" y="1295401"/>
            <a:ext cx="7608661" cy="5253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872" y="1295401"/>
            <a:ext cx="28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</a:t>
            </a:r>
            <a:r>
              <a:rPr lang="en-US" dirty="0"/>
              <a:t>: </a:t>
            </a:r>
            <a:r>
              <a:rPr lang="zh-CN" altLang="en-US" dirty="0"/>
              <a:t>已经观察到的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872" y="16647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灰色</a:t>
            </a:r>
            <a:r>
              <a:rPr lang="en-US" dirty="0"/>
              <a:t>: </a:t>
            </a:r>
            <a:r>
              <a:rPr lang="zh-CN" altLang="en-US" dirty="0"/>
              <a:t>隐藏变量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872" y="215575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绿色</a:t>
            </a:r>
            <a:r>
              <a:rPr lang="en-US" dirty="0"/>
              <a:t>: </a:t>
            </a:r>
            <a:r>
              <a:rPr lang="zh-CN" altLang="en-US" dirty="0"/>
              <a:t>其他可观察的变量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2279" y="2665141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橙色</a:t>
            </a:r>
            <a:r>
              <a:rPr lang="en-US" dirty="0"/>
              <a:t>: </a:t>
            </a:r>
            <a:r>
              <a:rPr lang="zh-CN" altLang="en-US" dirty="0"/>
              <a:t>询问可修理的变量</a:t>
            </a:r>
            <a:endParaRPr lang="en-US" altLang="zh-CN" dirty="0"/>
          </a:p>
          <a:p>
            <a:r>
              <a:rPr lang="zh-CN" altLang="en-US" dirty="0"/>
              <a:t>（可能的原因）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41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91293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图形模型的表达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4299" y="1727200"/>
            <a:ext cx="4535759" cy="4521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节点</a:t>
            </a:r>
            <a:r>
              <a:rPr lang="en-US" sz="2400" dirty="0">
                <a:latin typeface="+mn-ea"/>
                <a:cs typeface="Calibri"/>
              </a:rPr>
              <a:t>: </a:t>
            </a:r>
            <a:r>
              <a:rPr lang="zh-CN" altLang="en-US" sz="2400" dirty="0">
                <a:latin typeface="+mn-ea"/>
                <a:cs typeface="Calibri"/>
              </a:rPr>
              <a:t>变量</a:t>
            </a:r>
            <a:r>
              <a:rPr lang="en-US" sz="2400" dirty="0">
                <a:latin typeface="+mn-ea"/>
                <a:cs typeface="Calibri"/>
              </a:rPr>
              <a:t> (</a:t>
            </a:r>
            <a:r>
              <a:rPr lang="zh-CN" altLang="en-US" sz="2400" dirty="0">
                <a:latin typeface="+mn-ea"/>
                <a:cs typeface="Calibri"/>
              </a:rPr>
              <a:t>每个变量有个值域</a:t>
            </a:r>
            <a:r>
              <a:rPr lang="en-US" sz="2400" dirty="0">
                <a:latin typeface="+mn-ea"/>
                <a:cs typeface="Calibri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弧</a:t>
            </a:r>
            <a:r>
              <a:rPr lang="en-US" altLang="zh-CN" sz="2400" dirty="0">
                <a:latin typeface="+mn-ea"/>
                <a:cs typeface="Calibri"/>
              </a:rPr>
              <a:t>/</a:t>
            </a:r>
            <a:r>
              <a:rPr lang="zh-CN" altLang="en-US" sz="2400" dirty="0">
                <a:latin typeface="+mn-ea"/>
                <a:cs typeface="Calibri"/>
              </a:rPr>
              <a:t>边</a:t>
            </a:r>
            <a:r>
              <a:rPr lang="en-US" sz="2400" dirty="0">
                <a:latin typeface="+mn-ea"/>
                <a:cs typeface="Calibri"/>
              </a:rPr>
              <a:t>: </a:t>
            </a:r>
            <a:r>
              <a:rPr lang="zh-CN" altLang="en-US" sz="2400" dirty="0">
                <a:latin typeface="+mn-ea"/>
                <a:cs typeface="Calibri"/>
              </a:rPr>
              <a:t>相互作用</a:t>
            </a:r>
            <a:endParaRPr lang="en-US" sz="2400" dirty="0">
              <a:latin typeface="+mn-ea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指示</a:t>
            </a:r>
            <a:r>
              <a:rPr lang="en-US" sz="2400" dirty="0">
                <a:latin typeface="+mn-ea"/>
                <a:cs typeface="Calibri"/>
              </a:rPr>
              <a:t> </a:t>
            </a:r>
            <a:r>
              <a:rPr lang="zh-CN" altLang="en-US" sz="2400" dirty="0">
                <a:latin typeface="+mn-ea"/>
                <a:cs typeface="Calibri"/>
              </a:rPr>
              <a:t>变量间的</a:t>
            </a:r>
            <a:r>
              <a:rPr lang="ja-JP" altLang="en-US" sz="2400" dirty="0">
                <a:latin typeface="+mn-ea"/>
                <a:cs typeface="Calibri"/>
              </a:rPr>
              <a:t>“</a:t>
            </a:r>
            <a:r>
              <a:rPr lang="zh-CN" altLang="en-US" sz="2400" dirty="0">
                <a:latin typeface="+mn-ea"/>
                <a:cs typeface="Calibri"/>
              </a:rPr>
              <a:t>直接的影响</a:t>
            </a:r>
            <a:r>
              <a:rPr lang="ja-JP" altLang="en-US" sz="2400" dirty="0">
                <a:latin typeface="+mn-ea"/>
                <a:cs typeface="Calibri"/>
              </a:rPr>
              <a:t>”</a:t>
            </a:r>
            <a:r>
              <a:rPr lang="en-US" sz="2400" dirty="0">
                <a:latin typeface="+mn-ea"/>
                <a:cs typeface="Calibri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正式的意思</a:t>
            </a:r>
            <a:r>
              <a:rPr lang="en-US" sz="2400" dirty="0">
                <a:latin typeface="+mn-ea"/>
                <a:cs typeface="Calibri"/>
              </a:rPr>
              <a:t>: </a:t>
            </a:r>
            <a:r>
              <a:rPr lang="zh-CN" altLang="en-US" sz="2400" dirty="0">
                <a:latin typeface="+mn-ea"/>
                <a:cs typeface="Calibri"/>
              </a:rPr>
              <a:t>代表条件独立性</a:t>
            </a:r>
            <a:endParaRPr lang="en-US" sz="2400" dirty="0">
              <a:latin typeface="+mn-ea"/>
              <a:cs typeface="Calibri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cs typeface="Calibri"/>
              </a:rPr>
              <a:t>现在可以简单地</a:t>
            </a:r>
            <a:r>
              <a:rPr lang="en-US" sz="2400" dirty="0">
                <a:latin typeface="+mn-ea"/>
                <a:cs typeface="Calibri"/>
              </a:rPr>
              <a:t>: </a:t>
            </a:r>
            <a:r>
              <a:rPr lang="zh-CN" altLang="en-US" sz="2400" dirty="0">
                <a:latin typeface="+mn-ea"/>
                <a:cs typeface="Calibri"/>
              </a:rPr>
              <a:t>箭头意味着直接的因果关系</a:t>
            </a:r>
            <a:r>
              <a:rPr lang="en-US" sz="2400" dirty="0">
                <a:latin typeface="+mn-ea"/>
                <a:cs typeface="Calibri"/>
              </a:rPr>
              <a:t> (</a:t>
            </a:r>
            <a:r>
              <a:rPr lang="zh-CN" altLang="en-US" sz="2400" dirty="0">
                <a:latin typeface="+mn-ea"/>
                <a:cs typeface="Calibri"/>
              </a:rPr>
              <a:t>通常情况下</a:t>
            </a:r>
            <a:r>
              <a:rPr lang="en-US" sz="2400" dirty="0">
                <a:latin typeface="+mn-ea"/>
                <a:cs typeface="Calibri"/>
              </a:rPr>
              <a:t>, </a:t>
            </a:r>
            <a:r>
              <a:rPr lang="zh-CN" altLang="en-US" sz="2400" dirty="0">
                <a:latin typeface="+mn-ea"/>
                <a:cs typeface="Calibri"/>
              </a:rPr>
              <a:t>它们并不一定是这样</a:t>
            </a:r>
            <a:r>
              <a:rPr lang="en-US" sz="2400" dirty="0">
                <a:latin typeface="+mn-ea"/>
                <a:cs typeface="Calibri"/>
              </a:rPr>
              <a:t>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5447177" y="1860905"/>
            <a:ext cx="1085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83979" y="3023570"/>
            <a:ext cx="2103835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17" y="3911174"/>
            <a:ext cx="1490133" cy="1188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17" y="2131718"/>
            <a:ext cx="1578908" cy="1403474"/>
          </a:xfrm>
          <a:prstGeom prst="rect">
            <a:avLst/>
          </a:prstGeom>
        </p:spPr>
      </p:pic>
      <p:grpSp>
        <p:nvGrpSpPr>
          <p:cNvPr id="7" name="Group 31"/>
          <p:cNvGrpSpPr/>
          <p:nvPr/>
        </p:nvGrpSpPr>
        <p:grpSpPr>
          <a:xfrm>
            <a:off x="5160975" y="5133627"/>
            <a:ext cx="3542216" cy="1337728"/>
            <a:chOff x="7064022" y="5334000"/>
            <a:chExt cx="4722954" cy="1337728"/>
          </a:xfrm>
        </p:grpSpPr>
        <p:grpSp>
          <p:nvGrpSpPr>
            <p:cNvPr id="9" name="Group 5"/>
            <p:cNvGrpSpPr/>
            <p:nvPr/>
          </p:nvGrpSpPr>
          <p:grpSpPr>
            <a:xfrm>
              <a:off x="8534399" y="5334000"/>
              <a:ext cx="1143160" cy="457200"/>
              <a:chOff x="8534399" y="5334000"/>
              <a:chExt cx="114316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534399" y="5334000"/>
                <a:ext cx="114315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610600" y="5365424"/>
                <a:ext cx="1066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Ghost</a:t>
                </a:r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>
              <a:off x="7064022" y="6206062"/>
              <a:ext cx="1470379" cy="457200"/>
              <a:chOff x="8534400" y="5334000"/>
              <a:chExt cx="1470379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534400" y="5334000"/>
                <a:ext cx="119662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554156" y="5351313"/>
                <a:ext cx="1450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Color</a:t>
                </a:r>
                <a:r>
                  <a:rPr lang="en-US" baseline="-25000" dirty="0"/>
                  <a:t>1,1</a:t>
                </a:r>
              </a:p>
            </p:txBody>
          </p:sp>
        </p:grpSp>
        <p:grpSp>
          <p:nvGrpSpPr>
            <p:cNvPr id="11" name="Group 15"/>
            <p:cNvGrpSpPr/>
            <p:nvPr/>
          </p:nvGrpSpPr>
          <p:grpSpPr>
            <a:xfrm>
              <a:off x="8260644" y="6203240"/>
              <a:ext cx="1518357" cy="457200"/>
              <a:chOff x="8534399" y="5334000"/>
              <a:chExt cx="1518357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534399" y="5334000"/>
                <a:ext cx="1264356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554156" y="5351313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Color</a:t>
                </a:r>
                <a:r>
                  <a:rPr lang="en-US" baseline="-25000" dirty="0"/>
                  <a:t>1,2</a:t>
                </a:r>
              </a:p>
            </p:txBody>
          </p:sp>
        </p:grpSp>
        <p:grpSp>
          <p:nvGrpSpPr>
            <p:cNvPr id="12" name="Group 18"/>
            <p:cNvGrpSpPr/>
            <p:nvPr/>
          </p:nvGrpSpPr>
          <p:grpSpPr>
            <a:xfrm>
              <a:off x="10501488" y="6214528"/>
              <a:ext cx="1285488" cy="457200"/>
              <a:chOff x="8534400" y="5334000"/>
              <a:chExt cx="1285488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8534400" y="5334000"/>
                <a:ext cx="1285488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554156" y="5351313"/>
                <a:ext cx="1265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Color</a:t>
                </a:r>
                <a:r>
                  <a:rPr lang="en-US" baseline="-25000" dirty="0"/>
                  <a:t>3,3</a:t>
                </a:r>
              </a:p>
            </p:txBody>
          </p:sp>
        </p:grpSp>
        <p:cxnSp>
          <p:nvCxnSpPr>
            <p:cNvPr id="8" name="Straight Arrow Connector 7"/>
            <p:cNvCxnSpPr>
              <a:stCxn id="4" idx="3"/>
              <a:endCxn id="14" idx="7"/>
            </p:cNvCxnSpPr>
            <p:nvPr/>
          </p:nvCxnSpPr>
          <p:spPr>
            <a:xfrm flipH="1">
              <a:off x="8085402" y="5724245"/>
              <a:ext cx="616409" cy="5487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0"/>
            </p:cNvCxnSpPr>
            <p:nvPr/>
          </p:nvCxnSpPr>
          <p:spPr>
            <a:xfrm>
              <a:off x="8839199" y="5791200"/>
              <a:ext cx="190501" cy="42935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4"/>
            </p:cNvCxnSpPr>
            <p:nvPr/>
          </p:nvCxnSpPr>
          <p:spPr>
            <a:xfrm>
              <a:off x="9105979" y="5791200"/>
              <a:ext cx="419020" cy="412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242778" y="5757333"/>
              <a:ext cx="53622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</p:cNvCxnSpPr>
            <p:nvPr/>
          </p:nvCxnSpPr>
          <p:spPr>
            <a:xfrm>
              <a:off x="9510146" y="5724245"/>
              <a:ext cx="1157855" cy="541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28"/>
            <p:cNvGrpSpPr/>
            <p:nvPr/>
          </p:nvGrpSpPr>
          <p:grpSpPr>
            <a:xfrm>
              <a:off x="9601200" y="6400800"/>
              <a:ext cx="375356" cy="76200"/>
              <a:chOff x="10555111" y="5562600"/>
              <a:chExt cx="375356" cy="76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555111" y="5568245"/>
                <a:ext cx="70556" cy="705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707511" y="5562600"/>
                <a:ext cx="70556" cy="705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859911" y="5562600"/>
                <a:ext cx="70556" cy="705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58283" y="5365424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Catch</a:t>
            </a:r>
            <a:r>
              <a:rPr lang="zh-CN" altLang="en-US" dirty="0"/>
              <a:t>，这里指的是牙医机器人的探测器是否捕获到你的牙洞。</a:t>
            </a:r>
          </a:p>
        </p:txBody>
      </p:sp>
    </p:spTree>
    <p:extLst>
      <p:ext uri="{BB962C8B-B14F-4D97-AF65-F5344CB8AC3E}">
        <p14:creationId xmlns:p14="http://schemas.microsoft.com/office/powerpoint/2010/main" val="817764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硬币上抛翻转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dirty="0">
                <a:latin typeface="Calibri"/>
                <a:cs typeface="Calibri"/>
              </a:rPr>
              <a:t>N </a:t>
            </a:r>
            <a:r>
              <a:rPr lang="zh-CN" altLang="en-US" sz="2800" dirty="0">
                <a:latin typeface="Calibri"/>
                <a:cs typeface="Calibri"/>
              </a:rPr>
              <a:t>次硬币上抛（也可以理解为</a:t>
            </a:r>
            <a:r>
              <a:rPr lang="en-US" altLang="zh-CN" sz="2800" dirty="0">
                <a:latin typeface="Calibri"/>
                <a:cs typeface="Calibri"/>
              </a:rPr>
              <a:t>N</a:t>
            </a:r>
            <a:r>
              <a:rPr lang="zh-CN" altLang="en-US" sz="2800" dirty="0">
                <a:latin typeface="Calibri"/>
                <a:cs typeface="Calibri"/>
              </a:rPr>
              <a:t>个硬币抛一次）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  <a:cs typeface="Calibri"/>
              </a:rPr>
              <a:t>变量间没有相互作用</a:t>
            </a:r>
            <a:r>
              <a:rPr lang="en-US" sz="2800" dirty="0">
                <a:latin typeface="+mn-ea"/>
                <a:cs typeface="Calibri"/>
              </a:rPr>
              <a:t>: </a:t>
            </a:r>
            <a:r>
              <a:rPr lang="zh-CN" altLang="en-US" sz="2800" dirty="0">
                <a:solidFill>
                  <a:srgbClr val="CC0000"/>
                </a:solidFill>
                <a:latin typeface="+mn-ea"/>
                <a:cs typeface="Calibri"/>
              </a:rPr>
              <a:t>绝对独立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cs typeface="Calibri"/>
              </a:rPr>
              <a:t>（没有边连接）</a:t>
            </a:r>
            <a:endParaRPr lang="en-US" sz="2800" dirty="0">
              <a:solidFill>
                <a:schemeClr val="tx1"/>
              </a:solidFill>
              <a:latin typeface="+mn-ea"/>
              <a:cs typeface="Calibri"/>
            </a:endParaRP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085850" y="32004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343150" y="32004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914900" y="32004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505201"/>
            <a:ext cx="3524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71" y="2882129"/>
            <a:ext cx="1766389" cy="19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6222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交通流量预测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3477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Calibri"/>
                <a:cs typeface="Calibri"/>
              </a:rPr>
              <a:t>变量</a:t>
            </a:r>
            <a:r>
              <a:rPr lang="en-US" sz="35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sz="2600" dirty="0">
                <a:latin typeface="Calibri"/>
                <a:cs typeface="Calibri"/>
              </a:rPr>
              <a:t>R: </a:t>
            </a:r>
            <a:r>
              <a:rPr lang="zh-CN" altLang="en-US" sz="2200" dirty="0">
                <a:latin typeface="Calibri"/>
                <a:cs typeface="Calibri"/>
              </a:rPr>
              <a:t>下雨</a:t>
            </a:r>
            <a:endParaRPr lang="en-US" sz="2600" dirty="0">
              <a:latin typeface="Calibri"/>
              <a:cs typeface="Calibri"/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sz="2600" dirty="0">
                <a:latin typeface="Calibri"/>
                <a:cs typeface="Calibri"/>
              </a:rPr>
              <a:t>T: </a:t>
            </a:r>
            <a:r>
              <a:rPr lang="zh-CN" altLang="en-US" sz="2200" dirty="0">
                <a:latin typeface="Calibri"/>
                <a:cs typeface="Calibri"/>
              </a:rPr>
              <a:t>交通状况</a:t>
            </a:r>
            <a:endParaRPr lang="en-US" sz="2600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Calibri"/>
                <a:cs typeface="Calibri"/>
              </a:rPr>
              <a:t>模型</a:t>
            </a:r>
            <a:r>
              <a:rPr lang="en-US" sz="3500" dirty="0">
                <a:latin typeface="Calibri"/>
                <a:cs typeface="Calibri"/>
              </a:rPr>
              <a:t> 1: </a:t>
            </a:r>
            <a:r>
              <a:rPr lang="zh-CN" altLang="en-US" sz="2600" dirty="0">
                <a:latin typeface="Calibri"/>
                <a:cs typeface="Calibri"/>
              </a:rPr>
              <a:t>独立的</a:t>
            </a:r>
            <a:endParaRPr lang="en-US" sz="2200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sz="3400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sz="3400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sz="3400" dirty="0">
              <a:latin typeface="Calibri"/>
              <a:cs typeface="Calibri"/>
            </a:endParaRPr>
          </a:p>
          <a:p>
            <a:pPr lvl="3">
              <a:buFont typeface="Wingdings" panose="05000000000000000000" pitchFamily="2" charset="2"/>
              <a:buChar char="n"/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300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300" dirty="0">
              <a:latin typeface="Calibri"/>
              <a:cs typeface="Calibri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300" dirty="0">
                <a:latin typeface="Calibri"/>
                <a:cs typeface="Calibri"/>
              </a:rPr>
              <a:t>为什么用模型</a:t>
            </a:r>
            <a:r>
              <a:rPr lang="en-US" sz="3400" dirty="0">
                <a:latin typeface="Calibri"/>
                <a:cs typeface="Calibri"/>
              </a:rPr>
              <a:t> 2 </a:t>
            </a:r>
            <a:r>
              <a:rPr lang="zh-CN" altLang="en-US" sz="2300" dirty="0">
                <a:latin typeface="Calibri"/>
                <a:cs typeface="Calibri"/>
              </a:rPr>
              <a:t>更好</a:t>
            </a:r>
            <a:r>
              <a:rPr lang="en-US" sz="3400" dirty="0">
                <a:latin typeface="Calibri"/>
                <a:cs typeface="Calibri"/>
              </a:rPr>
              <a:t>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948257" y="3539982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48257" y="4625898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09" y="1143001"/>
            <a:ext cx="2914649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543550" y="35052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43550" y="4920343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</p:cNvCxnSpPr>
          <p:nvPr/>
        </p:nvCxnSpPr>
        <p:spPr bwMode="auto">
          <a:xfrm>
            <a:off x="5829300" y="4267200"/>
            <a:ext cx="0" cy="6531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3438" y="1421928"/>
            <a:ext cx="5033382" cy="349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>
              <a:buFont typeface="Wingdings" panose="05000000000000000000" pitchFamily="2" charset="2"/>
              <a:buChar char="n"/>
            </a:pPr>
            <a:endParaRPr lang="en-US" sz="1200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Calibri"/>
                <a:cs typeface="Calibri"/>
              </a:rPr>
              <a:t>模型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2: 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cs typeface="Calibri"/>
              </a:rPr>
              <a:t>下雨导致交通状况变化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86" y="1233583"/>
            <a:ext cx="112225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0636"/>
            <a:ext cx="85344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Calibri"/>
                <a:cs typeface="Calibri"/>
              </a:rPr>
              <a:t>建立一个表达因果关系的图形模型</a:t>
            </a:r>
            <a:r>
              <a:rPr lang="en-US" sz="2400" dirty="0">
                <a:latin typeface="Calibri"/>
                <a:cs typeface="Calibri"/>
              </a:rPr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Calibri"/>
                <a:cs typeface="Calibri"/>
              </a:rPr>
              <a:t>变量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zh-CN" altLang="en-US" dirty="0">
                <a:latin typeface="Calibri"/>
                <a:cs typeface="Calibri"/>
              </a:rPr>
              <a:t>交通状况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zh-CN" altLang="en-US" dirty="0">
                <a:latin typeface="Calibri"/>
                <a:cs typeface="Calibri"/>
              </a:rPr>
              <a:t>下雨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</a:t>
            </a:r>
            <a:r>
              <a:rPr lang="zh-CN" altLang="en-US" dirty="0">
                <a:latin typeface="Calibri"/>
                <a:cs typeface="Calibri"/>
              </a:rPr>
              <a:t>低气压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</a:t>
            </a:r>
            <a:r>
              <a:rPr lang="zh-CN" altLang="en-US" dirty="0">
                <a:latin typeface="Calibri"/>
                <a:cs typeface="Calibri"/>
              </a:rPr>
              <a:t>屋檐滴水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zh-CN" altLang="en-US" dirty="0">
                <a:latin typeface="Calibri"/>
                <a:cs typeface="Calibri"/>
              </a:rPr>
              <a:t>体育比赛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</a:t>
            </a:r>
            <a:r>
              <a:rPr lang="zh-CN" altLang="en-US" dirty="0">
                <a:latin typeface="Calibri"/>
                <a:cs typeface="Calibri"/>
              </a:rPr>
              <a:t>蛀牙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37" y="1927302"/>
            <a:ext cx="6580613" cy="5849434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0036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交通状况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altLang="zh-CN" dirty="0">
                <a:latin typeface="Calibri"/>
                <a:cs typeface="Calibri"/>
              </a:rPr>
              <a:t>2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5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77543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防盗报警系统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0400"/>
            <a:ext cx="8534400" cy="409416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Calibri"/>
                <a:cs typeface="Calibri"/>
              </a:rPr>
              <a:t>变量</a:t>
            </a:r>
            <a:endParaRPr lang="en-US" sz="3200" dirty="0">
              <a:latin typeface="Calibri"/>
              <a:cs typeface="Calibri"/>
            </a:endParaRPr>
          </a:p>
          <a:p>
            <a:pPr lvl="1" eaLnBrk="1" hangingPunct="1"/>
            <a:r>
              <a:rPr lang="en-US" sz="2800" dirty="0">
                <a:latin typeface="Calibri"/>
                <a:cs typeface="Calibri"/>
              </a:rPr>
              <a:t>B: </a:t>
            </a:r>
            <a:r>
              <a:rPr lang="zh-CN" altLang="en-US" sz="2400" dirty="0">
                <a:latin typeface="Calibri"/>
                <a:cs typeface="Calibri"/>
              </a:rPr>
              <a:t>入室盗窃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/>
            <a:r>
              <a:rPr lang="en-US" sz="2800" dirty="0">
                <a:latin typeface="Calibri"/>
                <a:cs typeface="Calibri"/>
              </a:rPr>
              <a:t>A: </a:t>
            </a:r>
            <a:r>
              <a:rPr lang="zh-CN" altLang="en-US" sz="2400" dirty="0">
                <a:latin typeface="Calibri"/>
                <a:cs typeface="Calibri"/>
              </a:rPr>
              <a:t>报警器响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/>
            <a:r>
              <a:rPr lang="en-US" sz="2800" dirty="0">
                <a:latin typeface="Calibri"/>
                <a:cs typeface="Calibri"/>
              </a:rPr>
              <a:t>M: </a:t>
            </a:r>
            <a:r>
              <a:rPr lang="zh-CN" altLang="en-US" sz="2400" dirty="0">
                <a:latin typeface="Calibri"/>
                <a:cs typeface="Calibri"/>
              </a:rPr>
              <a:t>马丽打电话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/>
            <a:r>
              <a:rPr lang="en-US" sz="2800" dirty="0">
                <a:latin typeface="Calibri"/>
                <a:cs typeface="Calibri"/>
              </a:rPr>
              <a:t>J: </a:t>
            </a:r>
            <a:r>
              <a:rPr lang="zh-CN" altLang="en-US" sz="2400" dirty="0">
                <a:latin typeface="Calibri"/>
                <a:cs typeface="Calibri"/>
              </a:rPr>
              <a:t>约翰打电话</a:t>
            </a:r>
            <a:endParaRPr lang="en-US" sz="2800" dirty="0">
              <a:latin typeface="Calibri"/>
              <a:cs typeface="Calibri"/>
            </a:endParaRPr>
          </a:p>
          <a:p>
            <a:pPr lvl="1" eaLnBrk="1" hangingPunct="1"/>
            <a:r>
              <a:rPr lang="en-US" sz="2800" dirty="0">
                <a:latin typeface="Calibri"/>
                <a:cs typeface="Calibri"/>
              </a:rPr>
              <a:t>E: </a:t>
            </a:r>
            <a:r>
              <a:rPr lang="zh-CN" altLang="en-US" sz="2400" dirty="0">
                <a:latin typeface="Calibri"/>
                <a:cs typeface="Calibri"/>
              </a:rPr>
              <a:t>地震</a:t>
            </a:r>
            <a:r>
              <a:rPr lang="en-US" sz="28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67" y="1930400"/>
            <a:ext cx="4622333" cy="4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贝叶斯网络语法和语义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2" y="2496457"/>
            <a:ext cx="8052253" cy="51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7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3350"/>
            <a:ext cx="914400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14670" y="1905000"/>
            <a:ext cx="5615846" cy="402707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1800" dirty="0">
                <a:latin typeface="Calibri"/>
                <a:cs typeface="Calibri"/>
              </a:rPr>
              <a:t>’</a:t>
            </a:r>
            <a:r>
              <a:rPr lang="en-US" sz="18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9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Description of a noisy </a:t>
            </a:r>
            <a:r>
              <a:rPr lang="ja-JP" altLang="en-US" sz="1800" dirty="0">
                <a:latin typeface="Calibri"/>
                <a:cs typeface="Calibri"/>
              </a:rPr>
              <a:t>“</a:t>
            </a:r>
            <a:r>
              <a:rPr lang="en-US" sz="1800" dirty="0">
                <a:latin typeface="Calibri"/>
                <a:cs typeface="Calibri"/>
              </a:rPr>
              <a:t>causal</a:t>
            </a:r>
            <a:r>
              <a:rPr lang="ja-JP" altLang="en-US" sz="1800" dirty="0">
                <a:latin typeface="Calibri"/>
                <a:cs typeface="Calibri"/>
              </a:rPr>
              <a:t>”</a:t>
            </a:r>
            <a:r>
              <a:rPr lang="en-US" sz="18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172200" y="23050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A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6629400" y="33337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X</a:t>
            </a:r>
            <a:endParaRPr lang="en-US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6372225" y="2715816"/>
            <a:ext cx="315516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7315200" y="23050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A</a:t>
            </a:r>
            <a:r>
              <a:rPr lang="en-US" i="1" baseline="-250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6971110" y="2715816"/>
            <a:ext cx="544115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419350"/>
            <a:ext cx="352425" cy="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6829425" y="2762250"/>
            <a:ext cx="114300" cy="5607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350" y="4133850"/>
            <a:ext cx="1543050" cy="2266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7172325" y="3476625"/>
            <a:ext cx="457200" cy="514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9291" y="4360452"/>
            <a:ext cx="1592225" cy="249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42925" y="5932080"/>
            <a:ext cx="8058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6858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3048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贝叶斯网络语法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770743"/>
            <a:ext cx="4457700" cy="40506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一个节点对应一个变量</a:t>
            </a:r>
            <a:r>
              <a:rPr lang="en-US" dirty="0">
                <a:latin typeface="+mn-ea"/>
                <a:cs typeface="Calibri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+mn-ea"/>
                <a:cs typeface="Calibri"/>
              </a:rPr>
              <a:t>X</a:t>
            </a:r>
            <a:r>
              <a:rPr lang="en-US" i="1" baseline="-25000" dirty="0">
                <a:solidFill>
                  <a:srgbClr val="990099"/>
                </a:solidFill>
                <a:latin typeface="+mn-ea"/>
                <a:cs typeface="Calibri"/>
              </a:rPr>
              <a:t>i</a:t>
            </a:r>
            <a:endParaRPr lang="en-US" sz="2000" dirty="0">
              <a:latin typeface="+mn-ea"/>
              <a:cs typeface="Calibri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一个有向</a:t>
            </a:r>
            <a:r>
              <a:rPr lang="en-US" dirty="0">
                <a:latin typeface="+mn-ea"/>
                <a:cs typeface="Calibri"/>
              </a:rPr>
              <a:t>, </a:t>
            </a:r>
            <a:r>
              <a:rPr lang="zh-CN" altLang="en-US" dirty="0">
                <a:latin typeface="+mn-ea"/>
                <a:cs typeface="Calibri"/>
              </a:rPr>
              <a:t>无环图</a:t>
            </a:r>
            <a:endParaRPr lang="en-US" dirty="0">
              <a:latin typeface="+mn-ea"/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对每个节点</a:t>
            </a:r>
            <a:r>
              <a:rPr lang="en-US" altLang="zh-CN" dirty="0">
                <a:latin typeface="+mn-ea"/>
                <a:cs typeface="Calibri"/>
              </a:rPr>
              <a:t> </a:t>
            </a:r>
            <a:r>
              <a:rPr lang="zh-CN" altLang="en-US" dirty="0">
                <a:latin typeface="+mn-ea"/>
                <a:cs typeface="Calibri"/>
              </a:rPr>
              <a:t>给定图中它的</a:t>
            </a:r>
            <a:r>
              <a:rPr lang="en-US" altLang="zh-CN" dirty="0">
                <a:latin typeface="+mn-ea"/>
                <a:cs typeface="Calibri"/>
              </a:rPr>
              <a:t> </a:t>
            </a:r>
            <a:r>
              <a:rPr lang="zh-CN" altLang="en-US" b="1" i="1" dirty="0">
                <a:solidFill>
                  <a:srgbClr val="FF0000"/>
                </a:solidFill>
                <a:latin typeface="+mn-ea"/>
                <a:cs typeface="Calibri"/>
              </a:rPr>
              <a:t>父节点</a:t>
            </a:r>
            <a:r>
              <a:rPr lang="en-US" altLang="zh-CN" dirty="0">
                <a:latin typeface="+mn-ea"/>
                <a:cs typeface="Calibri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dirty="0">
                <a:latin typeface="+mn-ea"/>
                <a:cs typeface="Calibri"/>
              </a:rPr>
              <a:t>有一个条件概率分布，</a:t>
            </a:r>
            <a:endParaRPr lang="en-US" sz="2000" dirty="0">
              <a:latin typeface="+mn-ea"/>
              <a:cs typeface="Calibri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sz="2000" b="1" i="1" dirty="0">
                <a:solidFill>
                  <a:srgbClr val="FF0000"/>
                </a:solidFill>
                <a:latin typeface="+mn-ea"/>
                <a:cs typeface="Calibri"/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  <a:cs typeface="Calibri"/>
              </a:rPr>
              <a:t>PT</a:t>
            </a:r>
            <a:r>
              <a:rPr lang="en-US" sz="2000" dirty="0">
                <a:latin typeface="+mn-ea"/>
                <a:cs typeface="Calibri"/>
              </a:rPr>
              <a:t>: </a:t>
            </a:r>
            <a:r>
              <a:rPr lang="zh-CN" altLang="en-US" sz="2000" dirty="0">
                <a:latin typeface="+mn-ea"/>
                <a:cs typeface="Calibri"/>
              </a:rPr>
              <a:t>条件概率分布表</a:t>
            </a:r>
            <a:r>
              <a:rPr lang="en-US" sz="2000" dirty="0">
                <a:latin typeface="+mn-ea"/>
                <a:cs typeface="Calibri"/>
              </a:rPr>
              <a:t>: 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  <a:cs typeface="Calibri"/>
              </a:rPr>
              <a:t>在给定父节点的一个配置以后，</a:t>
            </a:r>
            <a:endParaRPr lang="en-US" altLang="zh-CN" sz="2000" dirty="0">
              <a:latin typeface="+mn-ea"/>
              <a:cs typeface="Calibri"/>
            </a:endParaRPr>
          </a:p>
          <a:p>
            <a:pPr marL="384048" lvl="2" indent="0"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  <a:cs typeface="Calibri"/>
              </a:rPr>
              <a:t>每一行是子节点取值的一个分布</a:t>
            </a:r>
            <a:endParaRPr lang="en-US" sz="2000" dirty="0">
              <a:latin typeface="+mn-ea"/>
              <a:cs typeface="Calibri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  <a:cs typeface="Calibri"/>
              </a:rPr>
              <a:t>一个近似的“因果”过程的描述</a:t>
            </a:r>
            <a:endParaRPr lang="en-US" sz="2000" dirty="0">
              <a:latin typeface="+mn-ea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42925" y="5736795"/>
            <a:ext cx="805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贝叶斯网络</a:t>
            </a:r>
            <a:r>
              <a:rPr 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 = </a:t>
            </a:r>
            <a:r>
              <a:rPr lang="zh-CN" alt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拓扑结构</a:t>
            </a:r>
            <a:r>
              <a:rPr 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(</a:t>
            </a:r>
            <a:r>
              <a:rPr lang="zh-CN" alt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图形</a:t>
            </a:r>
            <a:r>
              <a:rPr 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) + </a:t>
            </a:r>
            <a:r>
              <a:rPr lang="zh-CN" altLang="en-US" sz="2800" i="1" dirty="0">
                <a:solidFill>
                  <a:srgbClr val="CC0000"/>
                </a:solidFill>
                <a:latin typeface="+mn-ea"/>
                <a:ea typeface="+mn-ea"/>
                <a:cs typeface="Calibri"/>
              </a:rPr>
              <a:t>局部条件概率</a:t>
            </a:r>
            <a:endParaRPr lang="en-US" sz="2800" i="1" dirty="0">
              <a:solidFill>
                <a:srgbClr val="CC0000"/>
              </a:solidFill>
              <a:latin typeface="+mn-ea"/>
              <a:ea typeface="+mn-ea"/>
              <a:cs typeface="Calibri"/>
            </a:endParaRP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E79681BA-0F72-4272-B071-CB28F4E0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050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A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1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1787DF3D-C4F0-4D56-861D-DA202089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337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X</a:t>
            </a:r>
            <a:endParaRPr lang="en-US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42" name="AutoShape 6">
            <a:extLst>
              <a:ext uri="{FF2B5EF4-FFF2-40B4-BE49-F238E27FC236}">
                <a16:creationId xmlns:a16="http://schemas.microsoft.com/office/drawing/2014/main" id="{E7E42360-2432-4903-AA2C-EC9A81173B0E}"/>
              </a:ext>
            </a:extLst>
          </p:cNvPr>
          <p:cNvCxnSpPr>
            <a:cxnSpLocks noChangeShapeType="1"/>
            <a:stCxn id="40" idx="4"/>
            <a:endCxn id="41" idx="1"/>
          </p:cNvCxnSpPr>
          <p:nvPr/>
        </p:nvCxnSpPr>
        <p:spPr bwMode="auto">
          <a:xfrm>
            <a:off x="6372225" y="2715816"/>
            <a:ext cx="315516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Oval 7">
            <a:extLst>
              <a:ext uri="{FF2B5EF4-FFF2-40B4-BE49-F238E27FC236}">
                <a16:creationId xmlns:a16="http://schemas.microsoft.com/office/drawing/2014/main" id="{B6F15804-D93C-423A-A009-6319000E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05050"/>
            <a:ext cx="400050" cy="4000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A</a:t>
            </a:r>
            <a:r>
              <a:rPr lang="en-US" i="1" baseline="-250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n</a:t>
            </a:r>
          </a:p>
        </p:txBody>
      </p:sp>
      <p:cxnSp>
        <p:nvCxnSpPr>
          <p:cNvPr id="44" name="AutoShape 8">
            <a:extLst>
              <a:ext uri="{FF2B5EF4-FFF2-40B4-BE49-F238E27FC236}">
                <a16:creationId xmlns:a16="http://schemas.microsoft.com/office/drawing/2014/main" id="{0CAFFD92-5022-44A0-9FA6-AD4C4A8C04BF}"/>
              </a:ext>
            </a:extLst>
          </p:cNvPr>
          <p:cNvCxnSpPr>
            <a:cxnSpLocks noChangeShapeType="1"/>
            <a:stCxn id="43" idx="4"/>
            <a:endCxn id="41" idx="7"/>
          </p:cNvCxnSpPr>
          <p:nvPr/>
        </p:nvCxnSpPr>
        <p:spPr bwMode="auto">
          <a:xfrm flipH="1">
            <a:off x="6971110" y="2715816"/>
            <a:ext cx="544115" cy="6655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5" name="Picture 9" descr="txp_fig">
            <a:extLst>
              <a:ext uri="{FF2B5EF4-FFF2-40B4-BE49-F238E27FC236}">
                <a16:creationId xmlns:a16="http://schemas.microsoft.com/office/drawing/2014/main" id="{A5F920BC-DE04-45D7-97AE-9639A502354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419350"/>
            <a:ext cx="352425" cy="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AutoShape 10">
            <a:extLst>
              <a:ext uri="{FF2B5EF4-FFF2-40B4-BE49-F238E27FC236}">
                <a16:creationId xmlns:a16="http://schemas.microsoft.com/office/drawing/2014/main" id="{A3B383E4-44F5-48E0-B73A-65D2EA39E85A}"/>
              </a:ext>
            </a:extLst>
          </p:cNvPr>
          <p:cNvCxnSpPr>
            <a:cxnSpLocks noChangeShapeType="1"/>
            <a:endCxn id="41" idx="0"/>
          </p:cNvCxnSpPr>
          <p:nvPr/>
        </p:nvCxnSpPr>
        <p:spPr bwMode="auto">
          <a:xfrm flipH="1">
            <a:off x="6829425" y="2762250"/>
            <a:ext cx="114300" cy="5607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7" name="Picture 5" descr="txp_fig.png">
            <a:extLst>
              <a:ext uri="{FF2B5EF4-FFF2-40B4-BE49-F238E27FC236}">
                <a16:creationId xmlns:a16="http://schemas.microsoft.com/office/drawing/2014/main" id="{4F619F7A-1028-4039-8D85-5B09BF18A6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350" y="4133850"/>
            <a:ext cx="1543050" cy="2266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8" name="AutoShape 12">
            <a:extLst>
              <a:ext uri="{FF2B5EF4-FFF2-40B4-BE49-F238E27FC236}">
                <a16:creationId xmlns:a16="http://schemas.microsoft.com/office/drawing/2014/main" id="{81505C31-7FF7-4C98-A341-090CC0FDA99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72325" y="3476625"/>
            <a:ext cx="457200" cy="514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49" name="Picture 4" descr="txp_fig.png">
            <a:extLst>
              <a:ext uri="{FF2B5EF4-FFF2-40B4-BE49-F238E27FC236}">
                <a16:creationId xmlns:a16="http://schemas.microsoft.com/office/drawing/2014/main" id="{92018203-1EC8-4908-8DF7-5DBE4FB8D8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5649" y="4511507"/>
            <a:ext cx="1592225" cy="249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447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4230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概率基础总结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257"/>
            <a:ext cx="9144000" cy="4340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/>
              <a:t>基本法则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C00CC"/>
                </a:solidFill>
              </a:rPr>
              <a:t>0 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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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  1      </a:t>
            </a:r>
            <a:r>
              <a:rPr lang="en-US" altLang="zh-CN" sz="32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altLang="zh-CN" sz="3600" i="1" baseline="-25000" dirty="0">
                <a:solidFill>
                  <a:srgbClr val="CC00CC"/>
                </a:solidFill>
                <a:sym typeface="Symbol"/>
              </a:rPr>
              <a:t> </a:t>
            </a:r>
            <a:r>
              <a:rPr lang="en-US" altLang="zh-CN" sz="3600" baseline="-25000" dirty="0">
                <a:solidFill>
                  <a:srgbClr val="CC00CC"/>
                </a:solidFill>
                <a:sym typeface="Symbol"/>
              </a:rPr>
              <a:t></a:t>
            </a:r>
            <a:r>
              <a:rPr lang="en-US" altLang="zh-CN" sz="4000" i="1" baseline="-25000" dirty="0">
                <a:solidFill>
                  <a:srgbClr val="CC00CC"/>
                </a:solidFill>
                <a:sym typeface="Symbol"/>
              </a:rPr>
              <a:t></a:t>
            </a:r>
            <a:r>
              <a:rPr lang="en-US" altLang="zh-CN" sz="3600" baseline="-25000" dirty="0">
                <a:sym typeface="Symbol"/>
              </a:rPr>
              <a:t>  </a:t>
            </a:r>
            <a:r>
              <a:rPr lang="en-US" altLang="zh-CN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altLang="zh-CN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altLang="zh-CN" sz="3200" i="1" dirty="0">
                <a:solidFill>
                  <a:srgbClr val="CC00CC"/>
                </a:solidFill>
                <a:sym typeface="Symbol"/>
              </a:rPr>
              <a:t></a:t>
            </a:r>
            <a:r>
              <a:rPr lang="en-US" altLang="zh-CN" sz="3200" dirty="0">
                <a:solidFill>
                  <a:srgbClr val="CC00CC"/>
                </a:solidFill>
                <a:sym typeface="Symbol"/>
              </a:rPr>
              <a:t>) = 1</a:t>
            </a:r>
            <a:endParaRPr lang="en-US" sz="3200" baseline="-25000" dirty="0">
              <a:solidFill>
                <a:srgbClr val="CC00CC"/>
              </a:solidFill>
              <a:sym typeface="Symbol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/>
              <a:t>事件</a:t>
            </a:r>
            <a:r>
              <a:rPr lang="en-US" sz="3200" dirty="0"/>
              <a:t>: 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 </a:t>
            </a:r>
            <a:r>
              <a:rPr lang="zh-CN" altLang="en-US" sz="3200" dirty="0">
                <a:sym typeface="Symbol"/>
              </a:rPr>
              <a:t>的子集</a:t>
            </a:r>
            <a:r>
              <a:rPr lang="en-US" sz="3200" dirty="0"/>
              <a:t>: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4400" i="1" baseline="-25000" dirty="0">
                <a:solidFill>
                  <a:srgbClr val="CC00CC"/>
                </a:solidFill>
                <a:sym typeface="Symbol"/>
              </a:rPr>
              <a:t> </a:t>
            </a:r>
            <a:r>
              <a:rPr lang="en-US" sz="4400" baseline="-25000" dirty="0">
                <a:solidFill>
                  <a:srgbClr val="CC00CC"/>
                </a:solidFill>
                <a:sym typeface="Symbol"/>
              </a:rPr>
              <a:t> </a:t>
            </a:r>
            <a:r>
              <a:rPr lang="en-US" sz="4800" i="1" baseline="-25000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sz="4400" baseline="-25000" dirty="0">
                <a:sym typeface="Symbol"/>
              </a:rPr>
              <a:t> 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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</a:t>
            </a:r>
            <a:endParaRPr lang="en-US" sz="3200" dirty="0">
              <a:sym typeface="Symbol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/>
              <a:t>随机变量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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3200" dirty="0"/>
              <a:t> </a:t>
            </a:r>
            <a:r>
              <a:rPr lang="zh-CN" altLang="en-US" sz="3200" dirty="0"/>
              <a:t>对于每个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 </a:t>
            </a:r>
            <a:r>
              <a:rPr lang="zh-CN" altLang="en-US" sz="3200" dirty="0">
                <a:sym typeface="Symbol"/>
              </a:rPr>
              <a:t>有一个值</a:t>
            </a:r>
            <a:endParaRPr lang="en-US" sz="3200" dirty="0">
              <a:sym typeface="Symbol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800" dirty="0"/>
              <a:t>分布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zh-CN" altLang="en-US" sz="2800" dirty="0">
                <a:sym typeface="Symbol"/>
              </a:rPr>
              <a:t>对每一个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 </a:t>
            </a:r>
            <a:r>
              <a:rPr lang="zh-CN" altLang="en-US" sz="2800" dirty="0">
                <a:sym typeface="Symbol"/>
              </a:rPr>
              <a:t>值给出一个概率</a:t>
            </a:r>
            <a:endParaRPr lang="en-US" sz="2800" dirty="0">
              <a:sym typeface="Symbol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800" dirty="0"/>
              <a:t>联合分布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X,Y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zh-CN" altLang="en-US" sz="2800" dirty="0">
                <a:sym typeface="Symbol"/>
              </a:rPr>
              <a:t>对每个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zh-CN" altLang="en-US" sz="2800" dirty="0">
                <a:sym typeface="Symbol"/>
              </a:rPr>
              <a:t>的组合给出概率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685" y="200025"/>
            <a:ext cx="4914900" cy="8572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贝叶斯网络里的概率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9811" y="1363579"/>
            <a:ext cx="7684167" cy="476450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alibri"/>
                <a:cs typeface="Calibri"/>
              </a:rPr>
              <a:t>贝叶斯网络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Calibri"/>
                <a:cs typeface="Calibri"/>
              </a:rPr>
              <a:t>隐式地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800" dirty="0">
                <a:latin typeface="Calibri"/>
                <a:cs typeface="Calibri"/>
              </a:rPr>
              <a:t>蕴含了联合概率分布</a:t>
            </a:r>
            <a:endParaRPr lang="en-US" sz="28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Calibri"/>
                <a:cs typeface="Calibri"/>
              </a:rPr>
              <a:t>局部条件概率分布的乘积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372100" y="4060207"/>
            <a:ext cx="2215816" cy="1540339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372" y="5906850"/>
            <a:ext cx="3371850" cy="2081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372" y="3123328"/>
            <a:ext cx="5263595" cy="725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86" y="4475266"/>
            <a:ext cx="1433521" cy="857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113863"/>
            <a:ext cx="4914900" cy="857250"/>
          </a:xfrm>
        </p:spPr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贝叶斯网络里的概率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2392"/>
            <a:ext cx="8546432" cy="509236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Calibri"/>
                <a:cs typeface="Calibri"/>
              </a:rPr>
              <a:t>以下表达式成立，为什么？</a:t>
            </a:r>
            <a:endParaRPr lang="en-US" sz="18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05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Calibri"/>
                <a:cs typeface="Calibri"/>
              </a:rPr>
              <a:t>乘法法则</a:t>
            </a:r>
            <a:r>
              <a:rPr lang="en-US" dirty="0">
                <a:latin typeface="Calibri"/>
                <a:cs typeface="Calibri"/>
              </a:rPr>
              <a:t> : 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u="sng" dirty="0">
                <a:latin typeface="Calibri"/>
                <a:cs typeface="Calibri"/>
              </a:rPr>
              <a:t>假设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条件独立性存在</a:t>
            </a:r>
            <a:r>
              <a:rPr lang="en-US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latin typeface="Calibri"/>
                <a:cs typeface="Calibri"/>
                <a:sym typeface="Wingdings"/>
              </a:rPr>
              <a:t>       </a:t>
            </a:r>
            <a:r>
              <a:rPr lang="zh-CN" altLang="en-US" dirty="0">
                <a:latin typeface="Calibri"/>
                <a:cs typeface="Calibri"/>
                <a:sym typeface="Wingdings"/>
              </a:rPr>
              <a:t>结果</a:t>
            </a:r>
            <a:r>
              <a:rPr lang="en-US" dirty="0">
                <a:latin typeface="Calibri"/>
                <a:cs typeface="Calibri"/>
                <a:sym typeface="Wingdings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marL="685765" lvl="2" indent="0">
              <a:lnSpc>
                <a:spcPct val="80000"/>
              </a:lnSpc>
              <a:buNone/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Calibri"/>
                <a:cs typeface="Calibri"/>
              </a:rPr>
              <a:t>不是每一个</a:t>
            </a:r>
            <a:r>
              <a:rPr lang="en-US" dirty="0">
                <a:latin typeface="Calibri"/>
                <a:cs typeface="Calibri"/>
              </a:rPr>
              <a:t>BN </a:t>
            </a:r>
            <a:r>
              <a:rPr lang="zh-CN" altLang="en-US" dirty="0">
                <a:latin typeface="Calibri"/>
                <a:cs typeface="Calibri"/>
              </a:rPr>
              <a:t>可以表达与变量相关的任何的联合概率分布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lvl="7">
              <a:lnSpc>
                <a:spcPct val="80000"/>
              </a:lnSpc>
            </a:pPr>
            <a:endParaRPr lang="en-US" sz="105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Calibri"/>
                <a:cs typeface="Calibri"/>
              </a:rPr>
              <a:t>图结构表达了某种特定的条件独立性</a:t>
            </a: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5241" y="1771117"/>
            <a:ext cx="5076887" cy="6993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5394" y="2682774"/>
            <a:ext cx="5140666" cy="7462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9012" y="4277187"/>
            <a:ext cx="5417048" cy="7462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683" y="3712870"/>
            <a:ext cx="4247369" cy="2430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93508" y="2601171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R</a:t>
            </a:r>
            <a:endParaRPr lang="en-US" sz="2000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93508" y="3858471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T</a:t>
            </a:r>
            <a:endParaRPr lang="en-US" sz="2000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479258" y="3183387"/>
            <a:ext cx="0" cy="664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51768"/>
              </p:ext>
            </p:extLst>
          </p:nvPr>
        </p:nvGraphicFramePr>
        <p:xfrm>
          <a:off x="1500189" y="2098658"/>
          <a:ext cx="1643062" cy="1089360"/>
        </p:xfrm>
        <a:graphic>
          <a:graphicData uri="http://schemas.openxmlformats.org/drawingml/2006/table">
            <a:tbl>
              <a:tblPr/>
              <a:tblGrid>
                <a:gridCol w="87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1687" y="1790806"/>
            <a:ext cx="548878" cy="224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99768"/>
              </p:ext>
            </p:extLst>
          </p:nvPr>
        </p:nvGraphicFramePr>
        <p:xfrm>
          <a:off x="1350168" y="3858471"/>
          <a:ext cx="1922421" cy="868680"/>
        </p:xfrm>
        <a:graphic>
          <a:graphicData uri="http://schemas.openxmlformats.org/drawingml/2006/table">
            <a:tbl>
              <a:tblPr/>
              <a:tblGrid>
                <a:gridCol w="66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1687" y="3478317"/>
            <a:ext cx="795338" cy="2352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42465"/>
              </p:ext>
            </p:extLst>
          </p:nvPr>
        </p:nvGraphicFramePr>
        <p:xfrm>
          <a:off x="1350168" y="5002067"/>
          <a:ext cx="1922421" cy="882968"/>
        </p:xfrm>
        <a:graphic>
          <a:graphicData uri="http://schemas.openxmlformats.org/drawingml/2006/table">
            <a:tbl>
              <a:tblPr/>
              <a:tblGrid>
                <a:gridCol w="66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4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9851" y="2628900"/>
            <a:ext cx="2244393" cy="370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4171951"/>
            <a:ext cx="3935981" cy="1649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84" y="4278732"/>
            <a:ext cx="1594789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49" y="1714501"/>
            <a:ext cx="2000249" cy="1330297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zh-CN" altLang="en-US" dirty="0">
                <a:latin typeface="Calibri"/>
                <a:cs typeface="Calibri"/>
              </a:rPr>
              <a:t>报警器模型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28850" y="2022872"/>
            <a:ext cx="114300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urglary</a:t>
            </a:r>
            <a:endParaRPr lang="en-US" sz="135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00450" y="2022872"/>
            <a:ext cx="1085850" cy="628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err="1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alibri"/>
                <a:cs typeface="Calibri"/>
              </a:rPr>
              <a:t>arthqk</a:t>
            </a:r>
            <a:endParaRPr lang="en-US" sz="1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71800" y="2765822"/>
            <a:ext cx="857250" cy="74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114550" y="3565922"/>
            <a:ext cx="800100" cy="6738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3829050" y="3565922"/>
            <a:ext cx="8001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1350" dirty="0">
                <a:solidFill>
                  <a:srgbClr val="000000"/>
                </a:solidFill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2808685" y="2586038"/>
            <a:ext cx="279797" cy="29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3812382" y="2543176"/>
            <a:ext cx="222647" cy="43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2722960" y="3192065"/>
            <a:ext cx="165497" cy="582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3883819" y="3220641"/>
            <a:ext cx="165497" cy="525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143000" y="1927622"/>
          <a:ext cx="971550" cy="1009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57801" y="1870472"/>
          <a:ext cx="973932" cy="10096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64" marR="68564" marT="34290" marB="3429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68564" marR="6856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57800" y="3257551"/>
          <a:ext cx="2114550" cy="254119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34287" marB="34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257300" y="4366022"/>
          <a:ext cx="1485900" cy="14137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8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200400" y="4366022"/>
          <a:ext cx="1543050" cy="14137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8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L="68580" marR="68580" marT="34302" marB="343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1" y="0"/>
            <a:ext cx="2000249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5750" y="152402"/>
            <a:ext cx="8229600" cy="568026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Calibri"/>
                <a:cs typeface="Calibri"/>
              </a:rPr>
              <a:t>举例</a:t>
            </a:r>
            <a:r>
              <a:rPr lang="en-US" sz="3600" dirty="0">
                <a:latin typeface="Calibri"/>
                <a:cs typeface="Calibri"/>
              </a:rPr>
              <a:t>: </a:t>
            </a:r>
            <a:r>
              <a:rPr lang="zh-CN" altLang="en-US" sz="3600" dirty="0">
                <a:latin typeface="Calibri"/>
                <a:cs typeface="Calibri"/>
              </a:rPr>
              <a:t>报警器网络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85950" y="1524000"/>
            <a:ext cx="1143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Calibri"/>
                <a:cs typeface="Calibri"/>
              </a:rPr>
              <a:t>盗窃</a:t>
            </a:r>
            <a:r>
              <a:rPr lang="en-US" altLang="zh-CN" b="1" dirty="0">
                <a:latin typeface="Calibri"/>
                <a:cs typeface="Calibri"/>
              </a:rPr>
              <a:t>B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7550" y="1554162"/>
            <a:ext cx="142875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Calibri"/>
                <a:cs typeface="Calibri"/>
              </a:rPr>
              <a:t>地震</a:t>
            </a:r>
            <a:r>
              <a:rPr lang="en-US" altLang="zh-CN" b="1" dirty="0">
                <a:latin typeface="Calibri"/>
                <a:cs typeface="Calibri"/>
              </a:rPr>
              <a:t>E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09385" y="3048000"/>
            <a:ext cx="1105365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Calibri"/>
                <a:cs typeface="Calibri"/>
              </a:rPr>
              <a:t>报警器响</a:t>
            </a:r>
            <a:r>
              <a:rPr lang="en-US" altLang="zh-CN" b="1" dirty="0">
                <a:latin typeface="Calibri"/>
                <a:cs typeface="Calibri"/>
              </a:rPr>
              <a:t>A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28799" y="4648201"/>
            <a:ext cx="1343539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Calibri"/>
                <a:cs typeface="Calibri"/>
              </a:rPr>
              <a:t>约翰打电话</a:t>
            </a:r>
            <a:r>
              <a:rPr lang="en-US" altLang="zh-CN" b="1" dirty="0">
                <a:latin typeface="Calibri"/>
                <a:cs typeface="Calibri"/>
              </a:rPr>
              <a:t>J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3409485" y="4648200"/>
            <a:ext cx="127681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Calibri"/>
                <a:cs typeface="Calibri"/>
              </a:rPr>
              <a:t>玛丽打电话</a:t>
            </a:r>
            <a:r>
              <a:rPr lang="en-US" altLang="zh-CN" b="1" dirty="0">
                <a:latin typeface="Calibri"/>
                <a:cs typeface="Calibri"/>
              </a:rPr>
              <a:t>M</a:t>
            </a:r>
            <a:endParaRPr lang="en-US" b="1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2457450" y="2286000"/>
            <a:ext cx="313812" cy="90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flipH="1">
            <a:off x="3552873" y="2392362"/>
            <a:ext cx="419052" cy="80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2500569" y="3893530"/>
            <a:ext cx="270693" cy="75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3552873" y="3893530"/>
            <a:ext cx="495020" cy="75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5750" y="1295401"/>
          <a:ext cx="131445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43449" y="2286000"/>
          <a:ext cx="2171699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L="68580" marR="68580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L="68580" marR="68580"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0" y="4648201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743450" y="912601"/>
          <a:ext cx="142875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8694"/>
              </p:ext>
            </p:extLst>
          </p:nvPr>
        </p:nvGraphicFramePr>
        <p:xfrm>
          <a:off x="4800599" y="4857751"/>
          <a:ext cx="1734015" cy="14776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9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15148" y="2339209"/>
                <a:ext cx="2228851" cy="400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zh-CN" altLang="en-US" dirty="0"/>
                  <a:t>条件概率分布表</a:t>
                </a:r>
                <a:r>
                  <a:rPr lang="en-US" dirty="0"/>
                  <a:t>CPT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自由参数</a:t>
                </a:r>
                <a:r>
                  <a:rPr lang="zh-CN" altLang="en-US" dirty="0"/>
                  <a:t>的个数总共有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zh-CN" altLang="en-US" dirty="0"/>
                  <a:t>父变量的值域大小：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C00CC"/>
                    </a:solidFill>
                  </a:rPr>
                  <a:t>d</a:t>
                </a:r>
                <a:r>
                  <a:rPr lang="en-US" sz="2000" baseline="-25000" dirty="0">
                    <a:solidFill>
                      <a:srgbClr val="CC00CC"/>
                    </a:solidFill>
                  </a:rPr>
                  <a:t>1</a:t>
                </a:r>
                <a:r>
                  <a:rPr lang="en-US" dirty="0">
                    <a:solidFill>
                      <a:srgbClr val="CC00CC"/>
                    </a:solidFill>
                  </a:rPr>
                  <a:t>,…,</a:t>
                </a:r>
                <a:r>
                  <a:rPr lang="en-US" dirty="0" err="1">
                    <a:solidFill>
                      <a:srgbClr val="CC00CC"/>
                    </a:solidFill>
                  </a:rPr>
                  <a:t>d</a:t>
                </a:r>
                <a:r>
                  <a:rPr lang="en-US" sz="2000" baseline="-25000" dirty="0" err="1">
                    <a:solidFill>
                      <a:srgbClr val="CC00CC"/>
                    </a:solidFill>
                  </a:rPr>
                  <a:t>k</a:t>
                </a:r>
                <a:endParaRPr lang="en-US" sz="2000" baseline="-25000" dirty="0">
                  <a:solidFill>
                    <a:srgbClr val="CC00CC"/>
                  </a:solidFill>
                </a:endParaRPr>
              </a:p>
              <a:p>
                <a:endParaRPr lang="en-US" dirty="0"/>
              </a:p>
              <a:p>
                <a:r>
                  <a:rPr lang="zh-CN" altLang="en-US" dirty="0"/>
                  <a:t>子变量的值域为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C00CC"/>
                    </a:solidFill>
                  </a:rPr>
                  <a:t>d </a:t>
                </a:r>
              </a:p>
              <a:p>
                <a:r>
                  <a:rPr lang="zh-CN" altLang="en-US" dirty="0">
                    <a:solidFill>
                      <a:srgbClr val="000000"/>
                    </a:solidFill>
                  </a:rPr>
                  <a:t>表中每一行概率值之和为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1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baseline="-250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8" y="2339209"/>
                <a:ext cx="2228851" cy="4004751"/>
              </a:xfrm>
              <a:prstGeom prst="rect">
                <a:avLst/>
              </a:prstGeom>
              <a:blipFill rotWithShape="0">
                <a:blip r:embed="rId4"/>
                <a:stretch>
                  <a:fillRect l="-2186" t="-1370" r="-3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57350" y="1143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00550" y="1143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43400" y="33528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4500" y="59436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00550" y="59436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64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0" grpId="0"/>
      <p:bldP spid="31" grpId="0"/>
      <p:bldP spid="32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因果关系方向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85800" y="3429000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R</a:t>
            </a:r>
            <a:endParaRPr lang="en-US" sz="2100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85800" y="4686300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T</a:t>
            </a:r>
            <a:endParaRPr lang="en-US" sz="2100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971550" y="4011216"/>
            <a:ext cx="0" cy="664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/>
        </p:nvGraphicFramePr>
        <p:xfrm>
          <a:off x="1900237" y="3481387"/>
          <a:ext cx="1071563" cy="5638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9560" y="3200400"/>
            <a:ext cx="548878" cy="224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/>
        </p:nvGraphicFramePr>
        <p:xfrm>
          <a:off x="1614487" y="4562475"/>
          <a:ext cx="1643063" cy="5638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0" y="4277916"/>
            <a:ext cx="795338" cy="2352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/>
        </p:nvGraphicFramePr>
        <p:xfrm>
          <a:off x="1614487" y="5210175"/>
          <a:ext cx="1643063" cy="5638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/>
        </p:nvGraphicFramePr>
        <p:xfrm>
          <a:off x="4229100" y="4171950"/>
          <a:ext cx="1643063" cy="11277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679" y="3836194"/>
            <a:ext cx="817959" cy="224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28800"/>
            <a:ext cx="3364481" cy="1410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943100"/>
            <a:ext cx="1267382" cy="12262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举例</a:t>
            </a:r>
            <a:r>
              <a:rPr lang="en-US" dirty="0">
                <a:latin typeface="Calibri"/>
                <a:cs typeface="Calibri"/>
              </a:rPr>
              <a:t>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因果关系反向会怎么样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685800" y="3433763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T</a:t>
            </a:r>
            <a:endParaRPr lang="en-US" sz="2100" baseline="-2500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4691063"/>
            <a:ext cx="571500" cy="571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R</a:t>
            </a:r>
            <a:endParaRPr lang="en-US" sz="2100" baseline="-25000" dirty="0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971550" y="4015979"/>
            <a:ext cx="0" cy="664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/>
        </p:nvGraphicFramePr>
        <p:xfrm>
          <a:off x="1900237" y="3486150"/>
          <a:ext cx="1071563" cy="5638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/>
        </p:nvGraphicFramePr>
        <p:xfrm>
          <a:off x="1614487" y="4567237"/>
          <a:ext cx="1643063" cy="5638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/>
        </p:nvGraphicFramePr>
        <p:xfrm>
          <a:off x="1614487" y="5214937"/>
          <a:ext cx="1643063" cy="5638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/>
        </p:nvGraphicFramePr>
        <p:xfrm>
          <a:off x="4229100" y="4164806"/>
          <a:ext cx="1643063" cy="11277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679" y="3829050"/>
            <a:ext cx="817959" cy="224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1941" y="3207544"/>
            <a:ext cx="548878" cy="224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2631" y="4279106"/>
            <a:ext cx="795338" cy="2352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1828800"/>
            <a:ext cx="7200900" cy="480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66" y="385161"/>
            <a:ext cx="3357297" cy="2914262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6478"/>
            <a:ext cx="8229600" cy="6724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因果关系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Causality)?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1741714"/>
            <a:ext cx="8098972" cy="4887685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  <a:cs typeface="Calibri"/>
              </a:rPr>
              <a:t>当贝叶斯网络反映了真实的因果关系模式时，通常以下成立</a:t>
            </a:r>
            <a:r>
              <a:rPr lang="en-US" sz="1800" dirty="0">
                <a:latin typeface="+mn-ea"/>
                <a:cs typeface="Calibri"/>
              </a:rPr>
              <a:t>:</a:t>
            </a:r>
            <a:endParaRPr lang="en-US" sz="2800" dirty="0">
              <a:latin typeface="+mn-ea"/>
              <a:cs typeface="Calibri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更简单的网络</a:t>
            </a:r>
            <a:r>
              <a:rPr lang="en-US" dirty="0">
                <a:latin typeface="+mn-ea"/>
                <a:cs typeface="Calibri"/>
              </a:rPr>
              <a:t> (</a:t>
            </a:r>
            <a:r>
              <a:rPr lang="zh-CN" altLang="en-US" dirty="0">
                <a:latin typeface="+mn-ea"/>
                <a:cs typeface="Calibri"/>
              </a:rPr>
              <a:t>较少的父节点</a:t>
            </a:r>
            <a:r>
              <a:rPr lang="en-US" dirty="0">
                <a:latin typeface="+mn-ea"/>
                <a:cs typeface="Calibri"/>
              </a:rPr>
              <a:t>, </a:t>
            </a:r>
            <a:r>
              <a:rPr lang="zh-CN" altLang="en-US" dirty="0">
                <a:latin typeface="+mn-ea"/>
                <a:cs typeface="Calibri"/>
              </a:rPr>
              <a:t>较少的参数</a:t>
            </a:r>
            <a:r>
              <a:rPr lang="en-US" dirty="0">
                <a:latin typeface="+mn-ea"/>
                <a:cs typeface="Calibri"/>
              </a:rPr>
              <a:t>)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更容易评估概率</a:t>
            </a:r>
            <a:endParaRPr lang="en-US" dirty="0">
              <a:latin typeface="+mn-ea"/>
              <a:cs typeface="Calibri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鲁棒性更强， 比如修改盗窃的频率后应该不影响模型里的其他部分</a:t>
            </a:r>
            <a:r>
              <a:rPr lang="en-US" altLang="zh-CN" dirty="0">
                <a:latin typeface="+mn-ea"/>
                <a:cs typeface="Calibri"/>
              </a:rPr>
              <a:t>!</a:t>
            </a:r>
            <a:endParaRPr lang="en-US" dirty="0">
              <a:latin typeface="+mn-ea"/>
              <a:cs typeface="Calibri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1800" dirty="0">
                <a:latin typeface="+mn-ea"/>
                <a:cs typeface="Calibri"/>
              </a:rPr>
              <a:t>BNs </a:t>
            </a:r>
            <a:r>
              <a:rPr lang="zh-CN" altLang="en-US" sz="1800" dirty="0">
                <a:latin typeface="+mn-ea"/>
                <a:cs typeface="Calibri"/>
              </a:rPr>
              <a:t>不需要实际上表达因果关系</a:t>
            </a:r>
            <a:endParaRPr lang="en-US" sz="2800" dirty="0">
              <a:latin typeface="+mn-ea"/>
              <a:cs typeface="Calibri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有时没有因果网络存在于一个领域</a:t>
            </a:r>
            <a:r>
              <a:rPr lang="en-US" dirty="0">
                <a:latin typeface="+mn-ea"/>
                <a:cs typeface="Calibri"/>
              </a:rPr>
              <a:t> (</a:t>
            </a:r>
            <a:r>
              <a:rPr lang="zh-CN" altLang="en-US" dirty="0">
                <a:latin typeface="+mn-ea"/>
                <a:cs typeface="Calibri"/>
              </a:rPr>
              <a:t>尤其是在一些变量丢失的情况下</a:t>
            </a:r>
            <a:r>
              <a:rPr lang="en-US" dirty="0">
                <a:latin typeface="+mn-ea"/>
                <a:cs typeface="Calibri"/>
              </a:rPr>
              <a:t>)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其结果是箭头关联反映的是</a:t>
            </a:r>
            <a:r>
              <a:rPr lang="zh-CN" altLang="en-US" i="1" dirty="0">
                <a:latin typeface="+mn-ea"/>
                <a:cs typeface="Calibri"/>
              </a:rPr>
              <a:t>相关性</a:t>
            </a:r>
            <a:r>
              <a:rPr lang="en-US" altLang="zh-CN" dirty="0">
                <a:latin typeface="+mn-ea"/>
                <a:cs typeface="Calibri"/>
              </a:rPr>
              <a:t>(</a:t>
            </a:r>
            <a:r>
              <a:rPr lang="en-US" dirty="0">
                <a:latin typeface="+mn-ea"/>
                <a:cs typeface="Calibri"/>
              </a:rPr>
              <a:t>correlation), </a:t>
            </a:r>
            <a:r>
              <a:rPr lang="zh-CN" altLang="en-US" dirty="0">
                <a:latin typeface="+mn-ea"/>
                <a:cs typeface="Calibri"/>
              </a:rPr>
              <a:t>而不是因果关系</a:t>
            </a:r>
            <a:endParaRPr lang="en-US" dirty="0">
              <a:latin typeface="+mn-ea"/>
              <a:cs typeface="Calibri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  <a:cs typeface="Calibri"/>
              </a:rPr>
              <a:t>箭头实际表示的是什么</a:t>
            </a:r>
            <a:r>
              <a:rPr lang="en-US" sz="1800" dirty="0">
                <a:latin typeface="+mn-ea"/>
                <a:cs typeface="Calibri"/>
              </a:rPr>
              <a:t>?</a:t>
            </a:r>
            <a:endParaRPr lang="en-US" sz="2800" dirty="0">
              <a:latin typeface="+mn-ea"/>
              <a:cs typeface="Calibri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  <a:cs typeface="Calibri"/>
              </a:rPr>
              <a:t>拓扑结构可能碰巧表达的是因果关系</a:t>
            </a:r>
            <a:endParaRPr lang="en-US" dirty="0">
              <a:latin typeface="+mn-ea"/>
              <a:cs typeface="Calibri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C0000"/>
                </a:solidFill>
                <a:latin typeface="+mn-ea"/>
                <a:cs typeface="Calibri"/>
              </a:rPr>
              <a:t>拓扑结构真正表达（编码）的是条件独立性</a:t>
            </a:r>
            <a:r>
              <a:rPr lang="en-US" dirty="0">
                <a:solidFill>
                  <a:srgbClr val="CC0000"/>
                </a:solidFill>
                <a:latin typeface="+mn-ea"/>
                <a:cs typeface="Calibri"/>
              </a:rPr>
              <a:t>: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rgbClr val="CC0000"/>
                </a:solidFill>
                <a:latin typeface="+mn-ea"/>
                <a:cs typeface="Calibri"/>
              </a:rPr>
              <a:t>    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 P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latin typeface="+mn-ea"/>
                <a:sym typeface="Symbol"/>
              </a:rPr>
              <a:t>i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 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| 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1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,…,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latin typeface="+mn-ea"/>
                <a:sym typeface="Symbol"/>
              </a:rPr>
              <a:t>i-</a:t>
            </a:r>
            <a:r>
              <a:rPr lang="en-US" sz="1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) = 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latin typeface="+mn-ea"/>
                <a:sym typeface="Symbol"/>
              </a:rPr>
              <a:t>i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 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| 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Parents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1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1800" i="1" baseline="-25000" dirty="0">
                <a:solidFill>
                  <a:srgbClr val="CC00CC"/>
                </a:solidFill>
                <a:latin typeface="+mn-ea"/>
                <a:sym typeface="Symbol"/>
              </a:rPr>
              <a:t>i</a:t>
            </a:r>
            <a:r>
              <a:rPr lang="en-US" sz="1800" dirty="0">
                <a:solidFill>
                  <a:srgbClr val="CC00CC"/>
                </a:solidFill>
                <a:latin typeface="+mn-ea"/>
                <a:sym typeface="Symbol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210313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20165"/>
          </a:xfrm>
        </p:spPr>
        <p:txBody>
          <a:bodyPr/>
          <a:lstStyle/>
          <a:p>
            <a:r>
              <a:rPr lang="zh-CN" altLang="en-US" dirty="0"/>
              <a:t>概率基础总结，继续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1845734"/>
            <a:ext cx="8955314" cy="45023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求和消除</a:t>
            </a:r>
            <a:r>
              <a:rPr lang="en-US" altLang="zh-CN" sz="2800" dirty="0">
                <a:latin typeface="+mn-ea"/>
              </a:rPr>
              <a:t>: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X=x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 = </a:t>
            </a:r>
            <a:r>
              <a:rPr lang="en-US" altLang="zh-CN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 P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X=</a:t>
            </a:r>
            <a:r>
              <a:rPr lang="en-US" altLang="zh-CN" sz="2800" i="1" dirty="0" err="1">
                <a:solidFill>
                  <a:srgbClr val="CC00CC"/>
                </a:solidFill>
                <a:latin typeface="+mn-ea"/>
                <a:sym typeface="Symbol"/>
              </a:rPr>
              <a:t>x,Y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=y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条件概率分布</a:t>
            </a:r>
            <a:r>
              <a:rPr lang="en-US" altLang="zh-CN" sz="2800" dirty="0">
                <a:latin typeface="+mn-ea"/>
              </a:rPr>
              <a:t>: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|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 = P(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X,Y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)/P(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通过列举法概率推理</a:t>
            </a:r>
            <a:r>
              <a:rPr lang="en-US" altLang="zh-CN" sz="2800" dirty="0">
                <a:latin typeface="+mn-ea"/>
              </a:rPr>
              <a:t>: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Q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|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e</a:t>
            </a:r>
            <a:r>
              <a:rPr lang="en-US" altLang="zh-CN" sz="2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,..,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e</a:t>
            </a:r>
            <a:r>
              <a:rPr lang="en-US" altLang="zh-CN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k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 =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α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</a:t>
            </a:r>
            <a:r>
              <a:rPr lang="en-US" altLang="zh-CN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h</a:t>
            </a:r>
            <a:r>
              <a:rPr lang="en-US" altLang="zh-CN" sz="2800" baseline="-41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altLang="zh-CN" sz="2800" baseline="-25000" dirty="0">
                <a:solidFill>
                  <a:srgbClr val="CC00CC"/>
                </a:solidFill>
                <a:latin typeface="+mn-ea"/>
                <a:sym typeface="Symbol"/>
              </a:rPr>
              <a:t>,..,</a:t>
            </a:r>
            <a:r>
              <a:rPr lang="en-US" altLang="zh-CN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h</a:t>
            </a:r>
            <a:r>
              <a:rPr lang="en-US" altLang="zh-CN" sz="2800" i="1" baseline="-41000" dirty="0">
                <a:solidFill>
                  <a:srgbClr val="CC00CC"/>
                </a:solidFill>
                <a:latin typeface="+mn-ea"/>
                <a:sym typeface="Symbol"/>
              </a:rPr>
              <a:t>m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P(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Q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,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e</a:t>
            </a:r>
            <a:r>
              <a:rPr lang="en-US" altLang="zh-CN" sz="2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,..,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e</a:t>
            </a:r>
            <a:r>
              <a:rPr lang="en-US" altLang="zh-CN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k,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h</a:t>
            </a:r>
            <a:r>
              <a:rPr lang="en-US" altLang="zh-CN" sz="2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,..,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h</a:t>
            </a:r>
            <a:r>
              <a:rPr lang="en-US" altLang="zh-CN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m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这里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α</a:t>
            </a:r>
            <a:r>
              <a:rPr lang="en-US" altLang="zh-CN" sz="2800" dirty="0">
                <a:latin typeface="+mn-ea"/>
              </a:rPr>
              <a:t> (</a:t>
            </a:r>
            <a:r>
              <a:rPr lang="zh-CN" altLang="en-US" sz="2800" dirty="0">
                <a:latin typeface="+mn-ea"/>
              </a:rPr>
              <a:t>即是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1/Z</a:t>
            </a:r>
            <a:r>
              <a:rPr lang="en-US" altLang="zh-CN" sz="2800" dirty="0">
                <a:latin typeface="+mn-ea"/>
              </a:rPr>
              <a:t>) </a:t>
            </a:r>
            <a:r>
              <a:rPr lang="zh-CN" altLang="en-US" sz="2800" dirty="0">
                <a:latin typeface="+mn-ea"/>
              </a:rPr>
              <a:t>是一个正规化因子，使得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altLang="zh-CN" sz="2800" i="1" dirty="0">
                <a:solidFill>
                  <a:srgbClr val="CC00CC"/>
                </a:solidFill>
                <a:latin typeface="+mn-ea"/>
                <a:sym typeface="Symbol"/>
              </a:rPr>
              <a:t>Q</a:t>
            </a:r>
            <a:r>
              <a:rPr lang="en-US" altLang="zh-CN" sz="2800" dirty="0">
                <a:solidFill>
                  <a:srgbClr val="CC00CC"/>
                </a:solidFill>
                <a:latin typeface="+mn-ea"/>
                <a:sym typeface="Symbol"/>
              </a:rPr>
              <a:t>|…) </a:t>
            </a:r>
            <a:r>
              <a:rPr lang="zh-CN" altLang="en-US" sz="2800" dirty="0">
                <a:latin typeface="+mn-ea"/>
                <a:sym typeface="Symbol"/>
              </a:rPr>
              <a:t>之和为</a:t>
            </a:r>
            <a:r>
              <a:rPr lang="en-US" altLang="zh-CN" sz="2800" dirty="0">
                <a:latin typeface="+mn-ea"/>
                <a:sym typeface="Symbol"/>
              </a:rPr>
              <a:t> 1</a:t>
            </a:r>
            <a:endParaRPr lang="en-US" altLang="zh-CN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乘法规则</a:t>
            </a:r>
            <a:r>
              <a:rPr lang="en-US" sz="2800" dirty="0">
                <a:latin typeface="+mn-ea"/>
              </a:rPr>
              <a:t>: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  =  P(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X,Y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  = 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endParaRPr lang="en-US" sz="2800" dirty="0">
              <a:latin typeface="+mn-ea"/>
              <a:sym typeface="Symbol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  <a:sym typeface="Symbol"/>
              </a:rPr>
              <a:t>推广到连锁法则</a:t>
            </a:r>
            <a:r>
              <a:rPr lang="en-US" sz="2800" dirty="0">
                <a:latin typeface="+mn-ea"/>
              </a:rPr>
              <a:t>: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,..,X</a:t>
            </a:r>
            <a:r>
              <a:rPr lang="en-US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latin typeface="+mn-ea"/>
                <a:sym typeface="Symbol"/>
              </a:rPr>
              <a:t></a:t>
            </a:r>
            <a:r>
              <a:rPr lang="en-US" sz="2800" i="1" baseline="-25000" dirty="0" err="1">
                <a:solidFill>
                  <a:srgbClr val="CC00CC"/>
                </a:solidFill>
                <a:latin typeface="+mn-ea"/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 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,..,X</a:t>
            </a:r>
            <a:r>
              <a:rPr lang="en-US" sz="2800" i="1" baseline="-25000" dirty="0">
                <a:solidFill>
                  <a:srgbClr val="CC00CC"/>
                </a:solidFill>
                <a:latin typeface="+mn-ea"/>
                <a:sym typeface="Symbol"/>
              </a:rPr>
              <a:t>i-</a:t>
            </a:r>
            <a:r>
              <a:rPr lang="en-US" sz="2800" baseline="-25000" dirty="0">
                <a:solidFill>
                  <a:srgbClr val="CC00CC"/>
                </a:solidFill>
                <a:latin typeface="+mn-ea"/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endParaRPr lang="en-US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贝叶斯规则</a:t>
            </a:r>
            <a:r>
              <a:rPr lang="en-US" sz="2800" dirty="0">
                <a:latin typeface="+mn-ea"/>
              </a:rPr>
              <a:t>: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|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 / 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latin typeface="+mn-ea"/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latin typeface="+mn-ea"/>
                <a:sym typeface="Symbol"/>
              </a:rPr>
              <a:t>) </a:t>
            </a:r>
            <a:endParaRPr lang="en-US" sz="280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92" y="4177638"/>
            <a:ext cx="3106300" cy="2172992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860"/>
            <a:ext cx="8366760" cy="6713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概率模型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Probabilistic Models)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51692" y="1031553"/>
            <a:ext cx="7350370" cy="458564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模型描述的是世界（或某一部分）是如何工作的</a:t>
            </a:r>
            <a:endParaRPr lang="en-US" sz="28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C0000"/>
                </a:solidFill>
                <a:latin typeface="Calibri"/>
                <a:cs typeface="Calibri"/>
              </a:rPr>
              <a:t>模型总是一种简化</a:t>
            </a:r>
            <a:endParaRPr lang="en-US" sz="28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可能忽略了某些变量和它们之间的交互关系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zh-CN" altLang="en-US" sz="2000" dirty="0">
                <a:latin typeface="Calibri"/>
                <a:cs typeface="Calibri"/>
              </a:rPr>
              <a:t>所有模型都是错的</a:t>
            </a:r>
            <a:r>
              <a:rPr lang="en-US" sz="2000" dirty="0">
                <a:latin typeface="Calibri"/>
                <a:cs typeface="Calibri"/>
              </a:rPr>
              <a:t>; </a:t>
            </a:r>
            <a:r>
              <a:rPr lang="zh-CN" altLang="en-US" sz="2000" dirty="0">
                <a:latin typeface="Calibri"/>
                <a:cs typeface="Calibri"/>
              </a:rPr>
              <a:t>但某些是有用的</a:t>
            </a:r>
            <a:r>
              <a:rPr lang="en-US" sz="2000" dirty="0">
                <a:latin typeface="Calibri"/>
                <a:cs typeface="Calibri"/>
              </a:rPr>
              <a:t>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     – George E. P. Box</a:t>
            </a: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概率模型能用来做什么</a:t>
            </a:r>
            <a:r>
              <a:rPr lang="en-US" sz="2800" dirty="0">
                <a:latin typeface="Calibri"/>
                <a:cs typeface="Calibri"/>
              </a:rPr>
              <a:t>?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我们</a:t>
            </a:r>
            <a:r>
              <a:rPr lang="en-US"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或我们的人工智能体</a:t>
            </a:r>
            <a:r>
              <a:rPr lang="en-US" sz="2000" dirty="0">
                <a:latin typeface="Calibri"/>
                <a:cs typeface="Calibri"/>
              </a:rPr>
              <a:t>) </a:t>
            </a:r>
            <a:r>
              <a:rPr lang="zh-CN" altLang="en-US" sz="2000" dirty="0">
                <a:latin typeface="Calibri"/>
                <a:cs typeface="Calibri"/>
              </a:rPr>
              <a:t>需要对未知变量进行推理，当给定一些证据后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zh-CN" altLang="en-US" sz="2400" dirty="0">
                <a:latin typeface="Calibri"/>
                <a:cs typeface="Calibri"/>
              </a:rPr>
              <a:t>解释</a:t>
            </a:r>
            <a:r>
              <a:rPr lang="en-US" sz="2400" dirty="0">
                <a:latin typeface="Calibri"/>
                <a:cs typeface="Calibri"/>
              </a:rPr>
              <a:t> (</a:t>
            </a:r>
            <a:r>
              <a:rPr lang="zh-CN" altLang="en-US" sz="2000" dirty="0">
                <a:latin typeface="Calibri"/>
                <a:cs typeface="Calibri"/>
              </a:rPr>
              <a:t>诊断推理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zh-CN" altLang="en-US" sz="2400" dirty="0">
                <a:latin typeface="Calibri"/>
                <a:cs typeface="Calibri"/>
              </a:rPr>
              <a:t>预测</a:t>
            </a:r>
            <a:r>
              <a:rPr lang="en-US" sz="2400" dirty="0">
                <a:latin typeface="Calibri"/>
                <a:cs typeface="Calibri"/>
              </a:rPr>
              <a:t> (</a:t>
            </a:r>
            <a:r>
              <a:rPr lang="zh-CN" altLang="en-US" sz="2000" dirty="0">
                <a:latin typeface="Calibri"/>
                <a:cs typeface="Calibri"/>
              </a:rPr>
              <a:t>因果推理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zh-CN" altLang="en-US" sz="2000" dirty="0">
                <a:latin typeface="Calibri"/>
                <a:cs typeface="Calibri"/>
              </a:rPr>
              <a:t>基于期望利益值的决策</a:t>
            </a: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如何建立模型，并避免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i="1" dirty="0" err="1">
                <a:solidFill>
                  <a:srgbClr val="CC00CC"/>
                </a:solidFill>
                <a:latin typeface="Calibri"/>
                <a:cs typeface="Calibri"/>
              </a:rPr>
              <a:t>d</a:t>
            </a:r>
            <a:r>
              <a:rPr lang="en-US" sz="2800" i="1" baseline="30000" dirty="0" err="1">
                <a:solidFill>
                  <a:srgbClr val="CC00CC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的复杂性</a:t>
            </a:r>
            <a:r>
              <a:rPr lang="en-US" sz="2800" dirty="0"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72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独立性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5" y="1981200"/>
            <a:ext cx="4641988" cy="41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51285"/>
            <a:ext cx="6188242" cy="50538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两个随机变量是相互独立的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if: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This says that their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联合概率分布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zh-CN" altLang="en-US" sz="1800" i="1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分解为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两个相对简单的分布的乘积</a:t>
            </a: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另一种表达形式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记为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独立性是构建模型时常用的假设，可以使模型相对简单</a:t>
            </a:r>
            <a:endParaRPr lang="en-US" sz="1800" i="1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800" i="1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Empirical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joint distributions: at best </a:t>
            </a:r>
            <a:r>
              <a:rPr lang="ja-JP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“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近似于</a:t>
            </a:r>
            <a:r>
              <a:rPr lang="ja-JP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”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独立的（关联性很小可以忽略）</a:t>
            </a: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我们可以对这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个变量构成的模型有什么样的假设：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  <a:cs typeface="Calibri"/>
              </a:rPr>
              <a:t>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随机变量的独立性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6122" y="2393283"/>
            <a:ext cx="2846784" cy="224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7950" y="3146771"/>
            <a:ext cx="2286000" cy="2353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839" y="3812892"/>
            <a:ext cx="762000" cy="1970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55" y="2228850"/>
            <a:ext cx="265834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1874095"/>
            <a:ext cx="8683171" cy="45824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两个变量</a:t>
            </a:r>
            <a:r>
              <a:rPr lang="en-US" sz="2800" dirty="0">
                <a:latin typeface="Calibri"/>
                <a:cs typeface="Calibri"/>
              </a:rPr>
              <a:t> X </a:t>
            </a:r>
            <a:r>
              <a:rPr lang="zh-CN" altLang="en-US" sz="2400" dirty="0">
                <a:latin typeface="Calibri"/>
                <a:cs typeface="Calibri"/>
              </a:rPr>
              <a:t>和</a:t>
            </a:r>
            <a:r>
              <a:rPr lang="en-US" sz="2800" dirty="0">
                <a:latin typeface="Calibri"/>
                <a:cs typeface="Calibri"/>
              </a:rPr>
              <a:t> Y </a:t>
            </a:r>
            <a:r>
              <a:rPr lang="zh-CN" altLang="en-US" sz="2400" dirty="0">
                <a:latin typeface="Calibri"/>
                <a:cs typeface="Calibri"/>
              </a:rPr>
              <a:t>是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zh-CN" altLang="en-US" sz="2400" b="1" i="1" dirty="0">
                <a:solidFill>
                  <a:srgbClr val="FF0000"/>
                </a:solidFill>
                <a:latin typeface="Calibri"/>
                <a:cs typeface="Calibri"/>
              </a:rPr>
              <a:t>独立的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如果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这说明他们的联合分布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zh-CN" alt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因式分解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sz="2000" dirty="0">
                <a:latin typeface="Calibri"/>
                <a:cs typeface="Calibri"/>
              </a:rPr>
              <a:t>两个简单的分布之乘积</a:t>
            </a:r>
            <a:endParaRPr lang="en-US" sz="2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libri"/>
                <a:cs typeface="Calibri"/>
              </a:rPr>
              <a:t>结合乘法规则：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zh-CN" altLang="en-US" sz="2000" dirty="0">
                <a:latin typeface="Calibri"/>
                <a:cs typeface="Calibri"/>
                <a:sym typeface="Symbol"/>
              </a:rPr>
              <a:t>我们可以获得另一种形式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sz="2400" dirty="0">
              <a:latin typeface="Calibri"/>
              <a:cs typeface="Calibri"/>
            </a:endParaRPr>
          </a:p>
          <a:p>
            <a:pPr marL="457176" lvl="1" indent="0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     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latin typeface="Calibri"/>
                <a:cs typeface="Calibri"/>
                <a:sym typeface="Symbol"/>
              </a:rPr>
              <a:t>or    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y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800" dirty="0">
                <a:latin typeface="Calibri"/>
                <a:cs typeface="Calibri"/>
              </a:rPr>
              <a:t>	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Calibri"/>
                <a:cs typeface="Calibri"/>
              </a:rPr>
              <a:t>举例</a:t>
            </a:r>
            <a:r>
              <a:rPr lang="en-US" sz="2800" dirty="0">
                <a:latin typeface="Calibri"/>
                <a:cs typeface="Calibri"/>
              </a:rPr>
              <a:t>: </a:t>
            </a:r>
            <a:r>
              <a:rPr lang="zh-CN" altLang="en-US" sz="2400" dirty="0"/>
              <a:t>两个骰子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CC"/>
                </a:solidFill>
              </a:rPr>
              <a:t>Roll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  <a:r>
              <a:rPr lang="en-US" sz="2800" dirty="0"/>
              <a:t> </a:t>
            </a:r>
            <a:r>
              <a:rPr lang="zh-CN" altLang="en-US" sz="2400" dirty="0"/>
              <a:t>和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C00CC"/>
                </a:solidFill>
              </a:rPr>
              <a:t>Roll</a:t>
            </a:r>
            <a:r>
              <a:rPr lang="en-US" sz="3200" baseline="-25000" dirty="0">
                <a:solidFill>
                  <a:srgbClr val="CC00CC"/>
                </a:solidFill>
              </a:rPr>
              <a:t>2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sz="28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 Roll</a:t>
            </a:r>
            <a:r>
              <a:rPr lang="en-US" sz="2800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 =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sz="28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sz="2800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=  1/6 x 1/6  =  1/36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sz="2800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|</a:t>
            </a:r>
            <a:r>
              <a:rPr lang="en-US" sz="2400" i="1" dirty="0">
                <a:solidFill>
                  <a:srgbClr val="CC00CC"/>
                </a:solidFill>
              </a:rPr>
              <a:t> Roll</a:t>
            </a:r>
            <a:r>
              <a:rPr lang="en-US" sz="28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  =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Roll</a:t>
            </a:r>
            <a:r>
              <a:rPr lang="en-US" sz="2800" baseline="-25000" dirty="0">
                <a:solidFill>
                  <a:srgbClr val="CC00CC"/>
                </a:solidFill>
              </a:rPr>
              <a:t>2</a:t>
            </a:r>
            <a:r>
              <a:rPr lang="en-US" sz="2400" dirty="0">
                <a:solidFill>
                  <a:srgbClr val="CC00CC"/>
                </a:solidFill>
              </a:rPr>
              <a:t>=5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656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Calibri"/>
                <a:cs typeface="Calibri"/>
              </a:rPr>
              <a:t>独立性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54" y="0"/>
            <a:ext cx="1594646" cy="18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5907</TotalTime>
  <Words>3812</Words>
  <Application>Microsoft Office PowerPoint</Application>
  <PresentationFormat>全屏显示(4:3)</PresentationFormat>
  <Paragraphs>910</Paragraphs>
  <Slides>47</Slides>
  <Notes>29</Notes>
  <HiddenSlides>14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ＭＳ Ｐゴシック</vt:lpstr>
      <vt:lpstr>宋体</vt:lpstr>
      <vt:lpstr>Arial</vt:lpstr>
      <vt:lpstr>Calibri</vt:lpstr>
      <vt:lpstr>Calibri Light</vt:lpstr>
      <vt:lpstr>Cambria Math</vt:lpstr>
      <vt:lpstr>Wingdings</vt:lpstr>
      <vt:lpstr>回顾</vt:lpstr>
      <vt:lpstr>dan-berkeley-nlp-v1</vt:lpstr>
      <vt:lpstr>练习：决策问题</vt:lpstr>
      <vt:lpstr> </vt:lpstr>
      <vt:lpstr>接下来的内容</vt:lpstr>
      <vt:lpstr>概率基础总结</vt:lpstr>
      <vt:lpstr>概率基础总结，继续</vt:lpstr>
      <vt:lpstr>概率模型(Probabilistic Models)</vt:lpstr>
      <vt:lpstr>独立性</vt:lpstr>
      <vt:lpstr>随机变量的独立性</vt:lpstr>
      <vt:lpstr>独立性</vt:lpstr>
      <vt:lpstr>举例: 是否具备独立性?</vt:lpstr>
      <vt:lpstr>天气和温度（的独立性）?</vt:lpstr>
      <vt:lpstr>举例: 独立性</vt:lpstr>
      <vt:lpstr>真实世界里的（概率事件）独立性</vt:lpstr>
      <vt:lpstr>条件独立性 Conditional Independence</vt:lpstr>
      <vt:lpstr>条件独立性</vt:lpstr>
      <vt:lpstr>条件独立性（条件无关） Conditional Independence</vt:lpstr>
      <vt:lpstr>条件独立性(Conditional Independence)</vt:lpstr>
      <vt:lpstr>举例：幽灵探测者</vt:lpstr>
      <vt:lpstr>幽灵搜寻者 计算: 第一步</vt:lpstr>
      <vt:lpstr>幽灵搜寻者 计算: 第二步</vt:lpstr>
      <vt:lpstr>幽灵搜寻者 计算: 第二步</vt:lpstr>
      <vt:lpstr>幽灵搜寻者 计算: 第二步</vt:lpstr>
      <vt:lpstr>条件独立性（举例）</vt:lpstr>
      <vt:lpstr>条件独立性</vt:lpstr>
      <vt:lpstr>条件独立性与连锁法则( Chain Rule)</vt:lpstr>
      <vt:lpstr>Ghostbusters应用条件独立性和乘法法则</vt:lpstr>
      <vt:lpstr>条件独立性练习</vt:lpstr>
      <vt:lpstr>贝叶斯网络(Bayes Nets)</vt:lpstr>
      <vt:lpstr>贝叶斯网络: 宏观</vt:lpstr>
      <vt:lpstr>贝叶斯网络举例: 汽车保险</vt:lpstr>
      <vt:lpstr>贝叶斯网络举例: 简单汽车维修</vt:lpstr>
      <vt:lpstr>图形模型的表达</vt:lpstr>
      <vt:lpstr>举例: 硬币上抛翻转</vt:lpstr>
      <vt:lpstr>举例: 交通流量预测</vt:lpstr>
      <vt:lpstr>举例: 交通状况 2</vt:lpstr>
      <vt:lpstr>举例: 防盗报警系统</vt:lpstr>
      <vt:lpstr>贝叶斯网络语法和语义</vt:lpstr>
      <vt:lpstr>Bayes’ Net Semantics</vt:lpstr>
      <vt:lpstr>贝叶斯网络语法</vt:lpstr>
      <vt:lpstr>贝叶斯网络里的概率</vt:lpstr>
      <vt:lpstr>贝叶斯网络里的概率</vt:lpstr>
      <vt:lpstr>举例: Traffic</vt:lpstr>
      <vt:lpstr>举例: 报警器模型</vt:lpstr>
      <vt:lpstr>举例: 报警器网络</vt:lpstr>
      <vt:lpstr>举例: Traffic</vt:lpstr>
      <vt:lpstr>举例: Reverse Traffic</vt:lpstr>
      <vt:lpstr>因果关系(Causality)?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910</cp:revision>
  <dcterms:created xsi:type="dcterms:W3CDTF">2014-10-28T23:35:21Z</dcterms:created>
  <dcterms:modified xsi:type="dcterms:W3CDTF">2019-10-29T08:50:40Z</dcterms:modified>
</cp:coreProperties>
</file>