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37"/>
  </p:notesMasterIdLst>
  <p:sldIdLst>
    <p:sldId id="387" r:id="rId3"/>
    <p:sldId id="481" r:id="rId4"/>
    <p:sldId id="445" r:id="rId5"/>
    <p:sldId id="482" r:id="rId6"/>
    <p:sldId id="443" r:id="rId7"/>
    <p:sldId id="456" r:id="rId8"/>
    <p:sldId id="432" r:id="rId9"/>
    <p:sldId id="483" r:id="rId10"/>
    <p:sldId id="449" r:id="rId11"/>
    <p:sldId id="450" r:id="rId12"/>
    <p:sldId id="438" r:id="rId13"/>
    <p:sldId id="420" r:id="rId14"/>
    <p:sldId id="484" r:id="rId15"/>
    <p:sldId id="451" r:id="rId16"/>
    <p:sldId id="457" r:id="rId17"/>
    <p:sldId id="448" r:id="rId18"/>
    <p:sldId id="485" r:id="rId19"/>
    <p:sldId id="459" r:id="rId20"/>
    <p:sldId id="460" r:id="rId21"/>
    <p:sldId id="461" r:id="rId22"/>
    <p:sldId id="486" r:id="rId23"/>
    <p:sldId id="439" r:id="rId24"/>
    <p:sldId id="452" r:id="rId25"/>
    <p:sldId id="453" r:id="rId26"/>
    <p:sldId id="363" r:id="rId27"/>
    <p:sldId id="487" r:id="rId28"/>
    <p:sldId id="364" r:id="rId29"/>
    <p:sldId id="365" r:id="rId30"/>
    <p:sldId id="366" r:id="rId31"/>
    <p:sldId id="454" r:id="rId32"/>
    <p:sldId id="463" r:id="rId33"/>
    <p:sldId id="488" r:id="rId34"/>
    <p:sldId id="373" r:id="rId35"/>
    <p:sldId id="489" r:id="rId3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 autoAdjust="0"/>
    <p:restoredTop sz="84021" autoAdjust="0"/>
  </p:normalViewPr>
  <p:slideViewPr>
    <p:cSldViewPr snapToGrid="0" snapToObjects="1">
      <p:cViewPr varScale="1">
        <p:scale>
          <a:sx n="60" d="100"/>
          <a:sy n="60" d="100"/>
        </p:scale>
        <p:origin x="17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78F5D-46F4-4BD5-91FB-10FE9EBAAA88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75268-7F3D-4A13-ADC5-7716194FD1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15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这种条件假设是不管分布表中实际放的是什么值。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3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Last one doesn’t have any (conditional) independences.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48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{} </a:t>
            </a:r>
            <a:r>
              <a:rPr lang="zh-CN" altLang="en-US" dirty="0"/>
              <a:t>： </a:t>
            </a:r>
            <a:r>
              <a:rPr lang="en-US" altLang="zh-CN" dirty="0"/>
              <a:t>denotes assumption set.</a:t>
            </a:r>
          </a:p>
          <a:p>
            <a:r>
              <a:rPr lang="en-US" altLang="zh-CN" dirty="0"/>
              <a:t>When add an edge, you remove an assumption. When remove an edge, you add an assumption.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Independence assumptions are related to BNs’ graph structure.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4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7DE18D-B477-5540-A418-45080CBABEB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7DE18D-B477-5540-A418-45080CBABEB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Important for modeling: understanding which assumptions you are making!</a:t>
            </a:r>
          </a:p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9EC271-397E-43E2-9DF1-EE9ED7E3DAC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祖先节点这里应指父节点的父节点，依次类推。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Joint probability was formed according to the structure of the graph.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8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第三个结构，当给定</a:t>
            </a:r>
            <a:r>
              <a:rPr lang="en-US" altLang="zh-CN" dirty="0"/>
              <a:t>C</a:t>
            </a:r>
            <a:r>
              <a:rPr lang="zh-CN" altLang="en-US" dirty="0"/>
              <a:t>的值后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就不是独立了。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71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: traffic report</a:t>
            </a:r>
          </a:p>
          <a:p>
            <a:r>
              <a:rPr lang="en-US" dirty="0">
                <a:latin typeface="Arial" pitchFamily="34" charset="0"/>
                <a:ea typeface="ＭＳ Ｐゴシック" pitchFamily="34" charset="-128"/>
              </a:rPr>
              <a:t>No,</a:t>
            </a:r>
          </a:p>
          <a:p>
            <a:r>
              <a:rPr lang="en-US" dirty="0">
                <a:latin typeface="Arial" pitchFamily="34" charset="0"/>
                <a:ea typeface="ＭＳ Ｐゴシック" pitchFamily="34" charset="-128"/>
              </a:rPr>
              <a:t>No.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5A3D32-6BA7-4A1F-917C-75442223082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E624-47FC-4015-845D-11C1F9FA743F}" type="datetime1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6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7A0E-0323-4B58-A6A0-EF90747F7E8A}" type="datetime1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82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0EF-02A3-4117-AB6A-9797B0442246}" type="datetime1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710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9"/>
            <a:ext cx="9144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9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2"/>
            <a:ext cx="58293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4" indent="0">
              <a:buNone/>
              <a:defRPr sz="1425"/>
            </a:lvl2pPr>
            <a:lvl3pPr marL="685766" indent="0">
              <a:buNone/>
              <a:defRPr sz="1200"/>
            </a:lvl3pPr>
            <a:lvl4pPr marL="1028649" indent="0">
              <a:buNone/>
              <a:defRPr sz="1125"/>
            </a:lvl4pPr>
            <a:lvl5pPr marL="1371532" indent="0">
              <a:buNone/>
              <a:defRPr sz="1125"/>
            </a:lvl5pPr>
            <a:lvl6pPr marL="1714415" indent="0">
              <a:buNone/>
              <a:defRPr sz="1125"/>
            </a:lvl6pPr>
            <a:lvl7pPr marL="2057297" indent="0">
              <a:buNone/>
              <a:defRPr sz="1125"/>
            </a:lvl7pPr>
            <a:lvl8pPr marL="2400180" indent="0">
              <a:buNone/>
              <a:defRPr sz="1125"/>
            </a:lvl8pPr>
            <a:lvl9pPr marL="2743064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4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2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2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3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4"/>
            <a:ext cx="3030141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535114"/>
            <a:ext cx="3031331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174875"/>
            <a:ext cx="30313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4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0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73050"/>
            <a:ext cx="2256235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73054"/>
            <a:ext cx="3833813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435103"/>
            <a:ext cx="2256235" cy="4691063"/>
          </a:xfrm>
        </p:spPr>
        <p:txBody>
          <a:bodyPr/>
          <a:lstStyle>
            <a:lvl1pPr marL="0" indent="0">
              <a:buNone/>
              <a:defRPr sz="1125"/>
            </a:lvl1pPr>
            <a:lvl2pPr marL="342884" indent="0">
              <a:buNone/>
              <a:defRPr sz="900"/>
            </a:lvl2pPr>
            <a:lvl3pPr marL="685766" indent="0">
              <a:buNone/>
              <a:defRPr sz="825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1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D4C-2184-400D-86DA-6B81E653446E}" type="datetime1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6590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2"/>
            <a:ext cx="41148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40"/>
            <a:ext cx="4114800" cy="804863"/>
          </a:xfrm>
        </p:spPr>
        <p:txBody>
          <a:bodyPr/>
          <a:lstStyle>
            <a:lvl1pPr marL="0" indent="0">
              <a:buNone/>
              <a:defRPr sz="1125"/>
            </a:lvl1pPr>
            <a:lvl2pPr marL="342884" indent="0">
              <a:buNone/>
              <a:defRPr sz="900"/>
            </a:lvl2pPr>
            <a:lvl3pPr marL="685766" indent="0">
              <a:buNone/>
              <a:defRPr sz="825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85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2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1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1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1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D977-436F-4741-AE08-B582159622A9}" type="datetime1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FCB7-4BE7-44C7-95EB-B11ABB1D474E}" type="datetime1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23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C809-562A-496A-A59B-24D5B6E59F70}" type="datetime1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742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ADF7-F3D4-4B3C-BD28-F311B960D7A6}" type="datetime1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44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DEF3-3723-4C2D-80DC-7F2CAA9108E0}" type="datetime1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23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18C9386-6CF7-4780-B804-BC07964A95E4}" type="datetime1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38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005A-045A-4003-B01C-6D6B02673941}" type="datetime1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66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D12F58-DBA0-4C97-8EDC-3DDE5993D960}" type="datetime1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34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97001"/>
            <a:ext cx="85344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6245226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12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6245226"/>
            <a:ext cx="21717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12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6245226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125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9144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7" tIns="34289" rIns="68577" bIns="34289" anchor="ctr"/>
          <a:lstStyle/>
          <a:p>
            <a:pPr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73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8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66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49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32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2" indent="-25716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85" indent="-21430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07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090" indent="-17144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2974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856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39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22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05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2.xml"/><Relationship Id="rId7" Type="http://schemas.openxmlformats.org/officeDocument/2006/relationships/image" Target="../media/image3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6.png"/><Relationship Id="rId4" Type="http://schemas.openxmlformats.org/officeDocument/2006/relationships/tags" Target="../tags/tag23.xml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7.xml"/><Relationship Id="rId7" Type="http://schemas.openxmlformats.org/officeDocument/2006/relationships/image" Target="../media/image3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38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7.png"/><Relationship Id="rId4" Type="http://schemas.openxmlformats.org/officeDocument/2006/relationships/tags" Target="../tags/tag28.xml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43.png"/><Relationship Id="rId3" Type="http://schemas.openxmlformats.org/officeDocument/2006/relationships/image" Target="../media/image65.png"/><Relationship Id="rId7" Type="http://schemas.openxmlformats.org/officeDocument/2006/relationships/image" Target="../media/image190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0.png"/><Relationship Id="rId11" Type="http://schemas.openxmlformats.org/officeDocument/2006/relationships/image" Target="../media/image220.png"/><Relationship Id="rId5" Type="http://schemas.openxmlformats.org/officeDocument/2006/relationships/image" Target="../media/image170.png"/><Relationship Id="rId10" Type="http://schemas.openxmlformats.org/officeDocument/2006/relationships/image" Target="../media/image211.png"/><Relationship Id="rId4" Type="http://schemas.openxmlformats.org/officeDocument/2006/relationships/image" Target="../media/image130.png"/><Relationship Id="rId9" Type="http://schemas.openxmlformats.org/officeDocument/2006/relationships/image" Target="../media/image210.png"/><Relationship Id="rId1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8.png"/><Relationship Id="rId5" Type="http://schemas.openxmlformats.org/officeDocument/2006/relationships/image" Target="../media/image47.emf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33.xml"/><Relationship Id="rId7" Type="http://schemas.openxmlformats.org/officeDocument/2006/relationships/image" Target="../media/image5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50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36.xml"/><Relationship Id="rId7" Type="http://schemas.openxmlformats.org/officeDocument/2006/relationships/image" Target="../media/image5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57.png"/><Relationship Id="rId5" Type="http://schemas.openxmlformats.org/officeDocument/2006/relationships/tags" Target="../tags/tag38.xml"/><Relationship Id="rId10" Type="http://schemas.openxmlformats.org/officeDocument/2006/relationships/image" Target="../media/image56.png"/><Relationship Id="rId4" Type="http://schemas.openxmlformats.org/officeDocument/2006/relationships/tags" Target="../tags/tag37.xml"/><Relationship Id="rId9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60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2.xml"/><Relationship Id="rId7" Type="http://schemas.openxmlformats.org/officeDocument/2006/relationships/image" Target="../media/image1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6.xml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5.png"/><Relationship Id="rId5" Type="http://schemas.openxmlformats.org/officeDocument/2006/relationships/tags" Target="../tags/tag18.xml"/><Relationship Id="rId10" Type="http://schemas.openxmlformats.org/officeDocument/2006/relationships/image" Target="../media/image7.png"/><Relationship Id="rId4" Type="http://schemas.openxmlformats.org/officeDocument/2006/relationships/tags" Target="../tags/tag17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9144000" cy="147002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9144000" cy="1524000"/>
          </a:xfrm>
        </p:spPr>
        <p:txBody>
          <a:bodyPr/>
          <a:lstStyle/>
          <a:p>
            <a:pPr eaLnBrk="1" hangingPunct="1"/>
            <a:r>
              <a:rPr lang="zh-CN" altLang="en-US" sz="4300" dirty="0"/>
              <a:t>贝叶斯网络</a:t>
            </a:r>
            <a:r>
              <a:rPr lang="en-US" altLang="zh-CN" sz="4300" dirty="0"/>
              <a:t>: </a:t>
            </a:r>
            <a:r>
              <a:rPr lang="zh-CN" altLang="en-US" sz="4300" dirty="0"/>
              <a:t>独立性</a:t>
            </a:r>
            <a:r>
              <a:rPr lang="en-US" altLang="zh-CN" sz="4300" dirty="0"/>
              <a:t>(independence)</a:t>
            </a:r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6248403"/>
            <a:ext cx="440055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6ED3E6AF-DCDE-4F7D-BE06-B68A23225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53" y="2371060"/>
            <a:ext cx="4277676" cy="35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Bayes Nets: Assumptions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71450" y="1885951"/>
            <a:ext cx="5657850" cy="3394472"/>
          </a:xfrm>
        </p:spPr>
        <p:txBody>
          <a:bodyPr/>
          <a:lstStyle/>
          <a:p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Assumptions we are required to make to define the Bayes net when given the graph:</a:t>
            </a:r>
          </a:p>
          <a:p>
            <a:endParaRPr lang="en-US" sz="18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2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Beyond above </a:t>
            </a:r>
            <a:r>
              <a:rPr lang="en-US" altLang="en-US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“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chain rule </a:t>
            </a:r>
            <a:r>
              <a:rPr lang="en-US" altLang="ja-JP" sz="135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Bayes net</a:t>
            </a:r>
            <a:r>
              <a:rPr lang="en-US" altLang="en-US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”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 conditional independence assumptions </a:t>
            </a:r>
          </a:p>
          <a:p>
            <a:pPr lvl="6"/>
            <a:endParaRPr lang="en-US" altLang="ja-JP" sz="9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15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Often additional conditional independences</a:t>
            </a:r>
          </a:p>
          <a:p>
            <a:pPr lvl="7"/>
            <a:endParaRPr lang="en-US" sz="9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15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They can be read off the graph</a:t>
            </a:r>
          </a:p>
          <a:p>
            <a:pPr lvl="4"/>
            <a:endParaRPr lang="en-US" sz="9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Important for modeling: understand assumptions made when choosing a Bayes net graph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86051"/>
            <a:ext cx="3567113" cy="22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71700"/>
            <a:ext cx="3644980" cy="303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74539"/>
          </a:xfrm>
        </p:spPr>
        <p:txBody>
          <a:bodyPr/>
          <a:lstStyle/>
          <a:p>
            <a:r>
              <a:rPr lang="zh-CN" altLang="en-US" dirty="0"/>
              <a:t>条件独立性语义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895349"/>
          </a:xfrm>
        </p:spPr>
        <p:txBody>
          <a:bodyPr/>
          <a:lstStyle/>
          <a:p>
            <a:r>
              <a:rPr lang="zh-CN" altLang="en-US" sz="1800" b="1" i="1" dirty="0">
                <a:solidFill>
                  <a:srgbClr val="0000FF"/>
                </a:solidFill>
              </a:rPr>
              <a:t>当给定它的父节点取值后，每个变量都是条件独立于它的其他祖先节点变量</a:t>
            </a:r>
            <a:endParaRPr lang="en-US" sz="1800" dirty="0"/>
          </a:p>
        </p:txBody>
      </p:sp>
      <p:pic>
        <p:nvPicPr>
          <p:cNvPr id="5" name="Picture 4" descr="nondescendant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70" y="2695575"/>
            <a:ext cx="3565381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7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9486" y="319313"/>
            <a:ext cx="5810250" cy="7474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贝叶斯网络里的概率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2062" y="1799771"/>
            <a:ext cx="9061938" cy="4765152"/>
          </a:xfrm>
        </p:spPr>
        <p:txBody>
          <a:bodyPr>
            <a:normAutofit lnSpcReduction="10000"/>
          </a:bodyPr>
          <a:lstStyle/>
          <a:p>
            <a:pPr marL="342900" lvl="3" indent="-342900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90"/>
                </a:solidFill>
                <a:latin typeface="Calibri"/>
                <a:cs typeface="Calibri"/>
              </a:rPr>
              <a:t>为什么我们可以保证以下公式是正确的联合分布</a:t>
            </a:r>
            <a:endParaRPr lang="en-US" sz="2800" i="1" dirty="0">
              <a:solidFill>
                <a:srgbClr val="CC00CC"/>
              </a:solidFill>
              <a:sym typeface="Symbol"/>
            </a:endParaRPr>
          </a:p>
          <a:p>
            <a:pPr marL="0" lvl="3" indent="0">
              <a:lnSpc>
                <a:spcPct val="80000"/>
              </a:lnSpc>
              <a:buClr>
                <a:schemeClr val="accent2"/>
              </a:buClr>
              <a:buNone/>
            </a:pPr>
            <a:r>
              <a:rPr lang="en-US" sz="2800" i="1" dirty="0">
                <a:solidFill>
                  <a:srgbClr val="CC00CC"/>
                </a:solidFill>
                <a:sym typeface="Symbol"/>
              </a:rPr>
              <a:t>                  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 =  </a:t>
            </a:r>
            <a:r>
              <a:rPr lang="en-US" sz="28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))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sz="1600" dirty="0">
              <a:latin typeface="Calibri"/>
              <a:cs typeface="Calibri"/>
            </a:endParaRPr>
          </a:p>
          <a:p>
            <a:pPr marL="525780" lvl="4" indent="-342900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连锁法</a:t>
            </a:r>
            <a:r>
              <a:rPr lang="en-US" sz="2400" dirty="0">
                <a:latin typeface="Calibri"/>
                <a:cs typeface="Calibri"/>
              </a:rPr>
              <a:t> (</a:t>
            </a:r>
            <a:r>
              <a:rPr lang="zh-CN" altLang="en-US" sz="2400" dirty="0">
                <a:latin typeface="Calibri"/>
                <a:cs typeface="Calibri"/>
              </a:rPr>
              <a:t>对所有分布有效</a:t>
            </a:r>
            <a:r>
              <a:rPr lang="en-US" sz="2400" dirty="0">
                <a:latin typeface="Calibri"/>
                <a:cs typeface="Calibri"/>
              </a:rPr>
              <a:t>): 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 =  </a:t>
            </a:r>
            <a:r>
              <a:rPr lang="en-US" sz="28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,…,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i-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endParaRPr lang="en-US" sz="2800" dirty="0">
              <a:sym typeface="Symbol"/>
            </a:endParaRPr>
          </a:p>
          <a:p>
            <a:pPr marL="457200" lvl="3" indent="-457200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en-US" sz="2800" u="sng" dirty="0">
              <a:latin typeface="Calibri"/>
              <a:cs typeface="Calibri"/>
              <a:sym typeface="Symbol"/>
            </a:endParaRPr>
          </a:p>
          <a:p>
            <a:pPr marL="525780" lvl="4" indent="-342900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u="sng" dirty="0">
                <a:latin typeface="Calibri"/>
                <a:cs typeface="Calibri"/>
              </a:rPr>
              <a:t>假定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zh-CN" altLang="en-US" sz="2400" dirty="0">
                <a:latin typeface="Calibri"/>
                <a:cs typeface="Calibri"/>
              </a:rPr>
              <a:t>条件独立性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,…,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i-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))</a:t>
            </a:r>
          </a:p>
          <a:p>
            <a:pPr marL="800060" lvl="4" indent="-342882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1900" dirty="0"/>
              <a:t>当加入节点</a:t>
            </a:r>
            <a:r>
              <a:rPr lang="en-US" sz="1900" dirty="0"/>
              <a:t> </a:t>
            </a:r>
            <a:r>
              <a:rPr lang="en-US" sz="19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19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1900" dirty="0"/>
              <a:t>, </a:t>
            </a:r>
            <a:r>
              <a:rPr lang="zh-CN" altLang="en-US" sz="1900" dirty="0"/>
              <a:t>确保其父节点</a:t>
            </a:r>
            <a:r>
              <a:rPr lang="en-US" sz="1900" dirty="0"/>
              <a:t> “</a:t>
            </a:r>
            <a:r>
              <a:rPr lang="zh-CN" altLang="en-US" sz="1900" dirty="0"/>
              <a:t>屏蔽</a:t>
            </a:r>
            <a:r>
              <a:rPr lang="en-US" sz="1900" dirty="0"/>
              <a:t>” </a:t>
            </a:r>
            <a:r>
              <a:rPr lang="zh-CN" altLang="en-US" sz="1900" dirty="0"/>
              <a:t>它与其他祖先节点的联系</a:t>
            </a:r>
            <a:endParaRPr lang="en-US" altLang="zh-CN" sz="1900" dirty="0"/>
          </a:p>
          <a:p>
            <a:pPr marL="800060" lvl="4" indent="-342882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1900" dirty="0"/>
              <a:t>给定它的父节点，每个变量条件独立于它的非子孙节点变量</a:t>
            </a:r>
            <a:r>
              <a:rPr lang="en-US" altLang="zh-CN" sz="1900" dirty="0"/>
              <a:t>(</a:t>
            </a:r>
            <a:r>
              <a:rPr lang="zh-CN" altLang="en-US" sz="1900" dirty="0"/>
              <a:t>即所有它之前的变量</a:t>
            </a:r>
            <a:r>
              <a:rPr lang="en-US" altLang="zh-CN" sz="1900" dirty="0"/>
              <a:t>)</a:t>
            </a:r>
            <a:endParaRPr lang="en-US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sz="2400" dirty="0">
              <a:sym typeface="Wingdings"/>
            </a:endParaRPr>
          </a:p>
          <a:p>
            <a:pPr marL="0" lvl="3" indent="0">
              <a:lnSpc>
                <a:spcPct val="80000"/>
              </a:lnSpc>
              <a:buClr>
                <a:schemeClr val="accent2"/>
              </a:buClr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 </a:t>
            </a:r>
            <a:r>
              <a:rPr lang="zh-CN" altLang="en-US" sz="2400" dirty="0">
                <a:latin typeface="Calibri"/>
                <a:cs typeface="Calibri"/>
                <a:sym typeface="Wingdings"/>
              </a:rPr>
              <a:t>结果</a:t>
            </a:r>
            <a:r>
              <a:rPr lang="en-US" sz="2400" dirty="0">
                <a:latin typeface="Calibri"/>
                <a:cs typeface="Calibri"/>
                <a:sym typeface="Wingdings"/>
              </a:rPr>
              <a:t>: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 =  </a:t>
            </a:r>
            <a:r>
              <a:rPr lang="en-US" sz="28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))</a:t>
            </a: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/>
                <a:cs typeface="Calibri"/>
              </a:rPr>
              <a:t>所以，网络的拓扑结构暗示着条件独立性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152400"/>
            <a:ext cx="2057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5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42900" y="2834878"/>
            <a:ext cx="8229600" cy="2537222"/>
          </a:xfrm>
        </p:spPr>
        <p:txBody>
          <a:bodyPr/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蕴含哪些条件独立性假设 （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directly from simplifications in chain rule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）？</a:t>
            </a:r>
            <a:endParaRPr lang="en-US" sz="18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endParaRPr lang="en-US" sz="18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endParaRPr lang="en-US" sz="18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endParaRPr lang="en-US" sz="18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还有没有蕴含其他的条件独立性假设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43162" y="2000250"/>
            <a:ext cx="4243388" cy="628650"/>
            <a:chOff x="3962400" y="1676400"/>
            <a:chExt cx="4114800" cy="6096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9624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X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181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Y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324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Z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586288" y="1981200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AutoShape 8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5805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467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W</a:t>
              </a:r>
            </a:p>
          </p:txBody>
        </p:sp>
        <p:cxnSp>
          <p:nvCxnSpPr>
            <p:cNvPr id="11" name="AutoShape 8"/>
            <p:cNvCxnSpPr>
              <a:cxnSpLocks noChangeShapeType="1"/>
              <a:endCxn id="10" idx="2"/>
            </p:cNvCxnSpPr>
            <p:nvPr/>
          </p:nvCxnSpPr>
          <p:spPr bwMode="auto">
            <a:xfrm>
              <a:off x="6948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Independence in a BN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233916" y="2000250"/>
            <a:ext cx="8395734" cy="4241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Important question about a BN: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Are two nodes independent given certain evidence?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If yes, can prove using algebra (tedious in general)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If no, can prove with a counter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Question: are X and Z necessarily independent?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cs typeface="Calibri"/>
              </a:rPr>
              <a:t>Answer: no.  Example: low pressure causes rain, which causes traffic.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cs typeface="Calibri"/>
              </a:rPr>
              <a:t>X can influence Z, Z can influence X (via 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cs typeface="Calibri"/>
              </a:rPr>
              <a:t>Addendum: they </a:t>
            </a:r>
            <a:r>
              <a:rPr lang="en-US" sz="1600" i="1" dirty="0">
                <a:latin typeface="Calibri"/>
                <a:cs typeface="Calibri"/>
              </a:rPr>
              <a:t>could </a:t>
            </a:r>
            <a:r>
              <a:rPr lang="en-US" sz="1600" dirty="0">
                <a:latin typeface="Calibri"/>
                <a:cs typeface="Calibri"/>
              </a:rPr>
              <a:t>be independent: how?</a:t>
            </a:r>
          </a:p>
        </p:txBody>
      </p:sp>
      <p:sp>
        <p:nvSpPr>
          <p:cNvPr id="1088516" name="Oval 4"/>
          <p:cNvSpPr>
            <a:spLocks noChangeArrowheads="1"/>
          </p:cNvSpPr>
          <p:nvPr/>
        </p:nvSpPr>
        <p:spPr bwMode="auto">
          <a:xfrm>
            <a:off x="3371850" y="3733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</a:p>
        </p:txBody>
      </p:sp>
      <p:sp>
        <p:nvSpPr>
          <p:cNvPr id="1088517" name="Oval 5"/>
          <p:cNvSpPr>
            <a:spLocks noChangeArrowheads="1"/>
          </p:cNvSpPr>
          <p:nvPr/>
        </p:nvSpPr>
        <p:spPr bwMode="auto">
          <a:xfrm>
            <a:off x="4286250" y="3733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Y</a:t>
            </a:r>
          </a:p>
        </p:txBody>
      </p:sp>
      <p:sp>
        <p:nvSpPr>
          <p:cNvPr id="1088518" name="Oval 6"/>
          <p:cNvSpPr>
            <a:spLocks noChangeArrowheads="1"/>
          </p:cNvSpPr>
          <p:nvPr/>
        </p:nvSpPr>
        <p:spPr bwMode="auto">
          <a:xfrm>
            <a:off x="5143500" y="3733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Z</a:t>
            </a:r>
          </a:p>
        </p:txBody>
      </p:sp>
      <p:cxnSp>
        <p:nvCxnSpPr>
          <p:cNvPr id="1088519" name="AutoShape 7"/>
          <p:cNvCxnSpPr>
            <a:cxnSpLocks noChangeShapeType="1"/>
            <a:stCxn id="1088516" idx="6"/>
            <a:endCxn id="1088517" idx="2"/>
          </p:cNvCxnSpPr>
          <p:nvPr/>
        </p:nvCxnSpPr>
        <p:spPr bwMode="auto">
          <a:xfrm>
            <a:off x="3839766" y="3962400"/>
            <a:ext cx="43576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88520" name="AutoShape 8"/>
          <p:cNvCxnSpPr>
            <a:cxnSpLocks noChangeShapeType="1"/>
            <a:stCxn id="1088517" idx="6"/>
            <a:endCxn id="1088518" idx="2"/>
          </p:cNvCxnSpPr>
          <p:nvPr/>
        </p:nvCxnSpPr>
        <p:spPr bwMode="auto">
          <a:xfrm>
            <a:off x="4754166" y="3962400"/>
            <a:ext cx="3786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69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7" grpId="0" animBg="1"/>
      <p:bldP spid="10885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D-separation(</a:t>
            </a:r>
            <a:r>
              <a:rPr lang="en-US" altLang="zh-CN" dirty="0">
                <a:ea typeface="ＭＳ Ｐゴシック" pitchFamily="34" charset="-128"/>
              </a:rPr>
              <a:t>D</a:t>
            </a:r>
            <a:r>
              <a:rPr lang="zh-CN" altLang="en-US" dirty="0">
                <a:ea typeface="ＭＳ Ｐゴシック" pitchFamily="34" charset="-128"/>
              </a:rPr>
              <a:t>分离</a:t>
            </a:r>
            <a:r>
              <a:rPr lang="en-US" dirty="0">
                <a:ea typeface="ＭＳ Ｐゴシック" pitchFamily="34" charset="-128"/>
              </a:rPr>
              <a:t>):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28801"/>
            <a:ext cx="5050105" cy="37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57250" y="1905001"/>
            <a:ext cx="7981950" cy="354687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Study independence properties for triples</a:t>
            </a:r>
          </a:p>
          <a:p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Analyze complex cases in terms of member triples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D-separation: a condition / algorithm for answering such queries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81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Causal Chains </a:t>
            </a:r>
            <a:r>
              <a:rPr lang="zh-CN" altLang="en-US" dirty="0">
                <a:latin typeface="Calibri"/>
                <a:ea typeface="ＭＳ Ｐゴシック" pitchFamily="34" charset="-128"/>
                <a:cs typeface="Calibri"/>
              </a:rPr>
              <a:t>（因果关系链）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85950"/>
            <a:ext cx="4286250" cy="3829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3" y="4972050"/>
            <a:ext cx="3251597" cy="23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571500" y="4295001"/>
            <a:ext cx="41148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350" dirty="0">
                <a:solidFill>
                  <a:srgbClr val="000000"/>
                </a:solidFill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2400300"/>
            <a:ext cx="4170860" cy="18288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29150" y="1885950"/>
            <a:ext cx="44577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r>
              <a:rPr lang="en-US" sz="18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18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marL="1542974" lvl="4" indent="-171442" defTabSz="685800">
              <a:lnSpc>
                <a:spcPct val="80000"/>
              </a:lnSpc>
              <a:buClr>
                <a:srgbClr val="333399"/>
              </a:buClr>
            </a:pPr>
            <a:endParaRPr lang="en-US" sz="15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marL="857207" lvl="2" indent="-171442" defTabSz="685800">
              <a:lnSpc>
                <a:spcPct val="80000"/>
              </a:lnSpc>
              <a:buClr>
                <a:srgbClr val="333399"/>
              </a:buClr>
            </a:pPr>
            <a:endParaRPr lang="en-US" sz="15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Example:</a:t>
            </a:r>
          </a:p>
          <a:p>
            <a:pPr marL="2228739" lvl="6" indent="-171442" defTabSz="685800">
              <a:lnSpc>
                <a:spcPct val="80000"/>
              </a:lnSpc>
              <a:buClr>
                <a:srgbClr val="333399"/>
              </a:buClr>
            </a:pPr>
            <a:endParaRPr lang="en-US" sz="9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857207" lvl="2" indent="-171442" defTabSz="685800">
              <a:lnSpc>
                <a:spcPct val="80000"/>
              </a:lnSpc>
              <a:buClr>
                <a:srgbClr val="333399"/>
              </a:buClr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Low pressure causes rain causes traffic,</a:t>
            </a:r>
          </a:p>
          <a:p>
            <a:pPr marL="685765" lvl="2" indent="0" defTabSz="685800">
              <a:lnSpc>
                <a:spcPct val="80000"/>
              </a:lnSpc>
              <a:buClr>
                <a:srgbClr val="333399"/>
              </a:buClr>
              <a:buNone/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    high pressure causes no rain causes no </a:t>
            </a:r>
          </a:p>
          <a:p>
            <a:pPr marL="685765" lvl="2" indent="0" defTabSz="685800">
              <a:lnSpc>
                <a:spcPct val="80000"/>
              </a:lnSpc>
              <a:buClr>
                <a:srgbClr val="333399"/>
              </a:buClr>
              <a:buNone/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    traffic</a:t>
            </a:r>
          </a:p>
          <a:p>
            <a:pPr marL="857207" lvl="2" indent="-171442" defTabSz="685800">
              <a:lnSpc>
                <a:spcPct val="80000"/>
              </a:lnSpc>
              <a:buClr>
                <a:srgbClr val="333399"/>
              </a:buClr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857207" lvl="2" indent="-171442" defTabSz="685800">
              <a:lnSpc>
                <a:spcPct val="80000"/>
              </a:lnSpc>
              <a:buClr>
                <a:srgbClr val="333399"/>
              </a:buClr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In numbers:</a:t>
            </a:r>
          </a:p>
          <a:p>
            <a:pPr marL="685765" lvl="2" indent="0" defTabSz="685800">
              <a:lnSpc>
                <a:spcPct val="80000"/>
              </a:lnSpc>
              <a:buClr>
                <a:srgbClr val="333399"/>
              </a:buClr>
              <a:buNone/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marL="685765" lvl="2" indent="0" defTabSz="685800">
              <a:lnSpc>
                <a:spcPct val="80000"/>
              </a:lnSpc>
              <a:buClr>
                <a:srgbClr val="333399"/>
              </a:buClr>
              <a:buNone/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    P( +y | +x ) = 1, P( -y | - x ) = 1,</a:t>
            </a:r>
          </a:p>
          <a:p>
            <a:pPr marL="857207" lvl="2" indent="-171442" defTabSz="685800">
              <a:lnSpc>
                <a:spcPct val="80000"/>
              </a:lnSpc>
              <a:buClr>
                <a:srgbClr val="333399"/>
              </a:buClr>
              <a:buNone/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    P( +z | +y ) = 1, P( -z | -y ) = 1</a:t>
            </a: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5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  <a:buNone/>
            </a:pPr>
            <a:endParaRPr lang="en-US" sz="15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5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Causal Chains </a:t>
            </a:r>
            <a:r>
              <a:rPr lang="zh-CN" altLang="en-US" dirty="0">
                <a:latin typeface="Calibri"/>
                <a:ea typeface="ＭＳ Ｐゴシック" pitchFamily="34" charset="-128"/>
                <a:cs typeface="Calibri"/>
              </a:rPr>
              <a:t>（因果关系链）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85950"/>
            <a:ext cx="4286250" cy="3829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4972050"/>
            <a:ext cx="3251597" cy="23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2400300"/>
            <a:ext cx="4170860" cy="18288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29150" y="1885950"/>
            <a:ext cx="44577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r>
              <a:rPr lang="en-US" sz="1800" dirty="0">
                <a:solidFill>
                  <a:srgbClr val="333399"/>
                </a:solidFill>
                <a:latin typeface="Calibri"/>
                <a:cs typeface="Calibri"/>
              </a:rPr>
              <a:t>Guaranteed X independent of Z given Y?</a:t>
            </a: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8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8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8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8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8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1885856" lvl="5" indent="-171442" defTabSz="685800">
              <a:lnSpc>
                <a:spcPct val="80000"/>
              </a:lnSpc>
              <a:buClr>
                <a:srgbClr val="333399"/>
              </a:buClr>
            </a:pPr>
            <a:endParaRPr lang="en-US" sz="12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r>
              <a:rPr lang="en-US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Evidence along the chain </a:t>
            </a:r>
            <a:r>
              <a:rPr lang="ja-JP" altLang="en-US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blocks</a:t>
            </a:r>
            <a:r>
              <a:rPr lang="ja-JP" altLang="en-US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”</a:t>
            </a:r>
            <a:r>
              <a:rPr lang="en-US" altLang="ja-JP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 the influence</a:t>
            </a:r>
            <a:endParaRPr lang="en-US" sz="1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628901"/>
            <a:ext cx="2271713" cy="54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3429000"/>
            <a:ext cx="223837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86250"/>
            <a:ext cx="95726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343650" y="468630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71500" y="4295001"/>
            <a:ext cx="41148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350" dirty="0">
                <a:solidFill>
                  <a:srgbClr val="000000"/>
                </a:solidFill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</p:spTree>
    <p:extLst>
      <p:ext uri="{BB962C8B-B14F-4D97-AF65-F5344CB8AC3E}">
        <p14:creationId xmlns:p14="http://schemas.microsoft.com/office/powerpoint/2010/main" val="17400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zh-CN" altLang="en-US" dirty="0">
                <a:latin typeface="Calibri"/>
                <a:ea typeface="ＭＳ Ｐゴシック" pitchFamily="34" charset="-128"/>
                <a:cs typeface="Calibri"/>
              </a:rPr>
              <a:t>（原因相同）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85950"/>
            <a:ext cx="4286250" cy="3829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471" y="5372100"/>
            <a:ext cx="3240461" cy="2338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29150" y="1885950"/>
            <a:ext cx="44577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r>
              <a:rPr lang="en-US" sz="18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18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marL="1542974" lvl="4" indent="-171442" defTabSz="685800">
              <a:lnSpc>
                <a:spcPct val="80000"/>
              </a:lnSpc>
              <a:buClr>
                <a:srgbClr val="333399"/>
              </a:buClr>
            </a:pPr>
            <a:endParaRPr lang="en-US" sz="15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marL="857207" lvl="2" indent="-171442" defTabSz="685800">
              <a:lnSpc>
                <a:spcPct val="80000"/>
              </a:lnSpc>
              <a:buClr>
                <a:srgbClr val="333399"/>
              </a:buClr>
            </a:pPr>
            <a:endParaRPr lang="en-US" sz="15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Example:</a:t>
            </a:r>
          </a:p>
          <a:p>
            <a:pPr marL="2228739" lvl="6" indent="-171442" defTabSz="685800">
              <a:lnSpc>
                <a:spcPct val="80000"/>
              </a:lnSpc>
              <a:buClr>
                <a:srgbClr val="333399"/>
              </a:buClr>
            </a:pPr>
            <a:endParaRPr lang="en-US" sz="9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857207" lvl="2" indent="-171442" defTabSz="685800">
              <a:lnSpc>
                <a:spcPct val="80000"/>
              </a:lnSpc>
              <a:buClr>
                <a:srgbClr val="333399"/>
              </a:buClr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Project due causes both forums busy </a:t>
            </a:r>
          </a:p>
          <a:p>
            <a:pPr marL="685765" lvl="2" indent="0" defTabSz="685800">
              <a:lnSpc>
                <a:spcPct val="80000"/>
              </a:lnSpc>
              <a:buClr>
                <a:srgbClr val="333399"/>
              </a:buClr>
              <a:buNone/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	    and lab full </a:t>
            </a:r>
          </a:p>
          <a:p>
            <a:pPr marL="857207" lvl="2" indent="-171442" defTabSz="685800">
              <a:lnSpc>
                <a:spcPct val="80000"/>
              </a:lnSpc>
              <a:buClr>
                <a:srgbClr val="333399"/>
              </a:buClr>
            </a:pPr>
            <a:endParaRPr lang="en-US" sz="15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857207" lvl="2" indent="-171442" defTabSz="685800">
              <a:lnSpc>
                <a:spcPct val="80000"/>
              </a:lnSpc>
              <a:buClr>
                <a:srgbClr val="333399"/>
              </a:buClr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In numbers:</a:t>
            </a:r>
          </a:p>
          <a:p>
            <a:pPr marL="685765" lvl="2" indent="0" defTabSz="685800">
              <a:lnSpc>
                <a:spcPct val="80000"/>
              </a:lnSpc>
              <a:buClr>
                <a:srgbClr val="333399"/>
              </a:buClr>
              <a:buNone/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marL="685765" lvl="2" indent="0" defTabSz="685800">
              <a:lnSpc>
                <a:spcPct val="80000"/>
              </a:lnSpc>
              <a:buClr>
                <a:srgbClr val="333399"/>
              </a:buClr>
              <a:buNone/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         P( +x | +y ) = 1, P( -x | -y ) = 1,</a:t>
            </a:r>
          </a:p>
          <a:p>
            <a:pPr marL="857207" lvl="2" indent="-171442" defTabSz="685800">
              <a:lnSpc>
                <a:spcPct val="80000"/>
              </a:lnSpc>
              <a:buClr>
                <a:srgbClr val="333399"/>
              </a:buClr>
              <a:buNone/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	     P( +z | +y ) = 1, P( -z | -y ) = 1</a:t>
            </a: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5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  <a:buNone/>
            </a:pPr>
            <a:endParaRPr lang="en-US" sz="15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endParaRPr lang="en-US" sz="15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1" y="2343150"/>
            <a:ext cx="2393786" cy="2878960"/>
          </a:xfrm>
          <a:prstGeom prst="rect">
            <a:avLst/>
          </a:prstGeo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28650" y="2400300"/>
            <a:ext cx="91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cs typeface="Calibri"/>
              </a:rPr>
              <a:t>Y: Project due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7150" y="4514850"/>
            <a:ext cx="9715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cs typeface="Calibri"/>
              </a:rPr>
              <a:t>X: Forums busy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486150" y="4629150"/>
            <a:ext cx="10858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41339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概率复习</a:t>
            </a:r>
            <a:endParaRPr lang="en-US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28600" y="2057401"/>
            <a:ext cx="8401051" cy="3394472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1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1500" dirty="0"/>
          </a:p>
          <a:p>
            <a:pPr>
              <a:buFont typeface="Wingdings" charset="0"/>
              <a:buChar char="§"/>
              <a:defRPr/>
            </a:pPr>
            <a:r>
              <a:rPr lang="en-US" sz="21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1500" dirty="0"/>
          </a:p>
          <a:p>
            <a:pPr>
              <a:buFont typeface="Wingdings" charset="0"/>
              <a:buChar char="§"/>
              <a:defRPr/>
            </a:pPr>
            <a:r>
              <a:rPr lang="en-US" sz="2100" dirty="0"/>
              <a:t>Chain rule </a:t>
            </a:r>
            <a:endParaRPr lang="en-US" sz="1800" dirty="0"/>
          </a:p>
          <a:p>
            <a:pPr marL="0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endParaRPr lang="en-US" sz="1200" dirty="0"/>
          </a:p>
          <a:p>
            <a:pPr>
              <a:buFont typeface="Wingdings" charset="0"/>
              <a:buChar char="§"/>
              <a:defRPr/>
            </a:pPr>
            <a:r>
              <a:rPr lang="en-US" sz="2100" dirty="0"/>
              <a:t>X, Y independent if and only if:</a:t>
            </a:r>
          </a:p>
          <a:p>
            <a:pPr lvl="4">
              <a:buFont typeface="Wingdings" charset="0"/>
              <a:buChar char="§"/>
              <a:defRPr/>
            </a:pPr>
            <a:endParaRPr lang="en-US" sz="1200" dirty="0"/>
          </a:p>
          <a:p>
            <a:pPr>
              <a:buFont typeface="Wingdings" charset="0"/>
              <a:buChar char="§"/>
              <a:defRPr/>
            </a:pPr>
            <a:r>
              <a:rPr lang="en-US" sz="2100" dirty="0"/>
              <a:t>X and Y are conditionally independent given Z 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2000250"/>
            <a:ext cx="1835944" cy="54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78" y="2785279"/>
            <a:ext cx="2327672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4507890"/>
            <a:ext cx="284678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94" y="5594746"/>
            <a:ext cx="3631406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5610225"/>
            <a:ext cx="105132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0053" y="3486151"/>
            <a:ext cx="4984884" cy="72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zh-CN" altLang="en-US" dirty="0">
                <a:latin typeface="Calibri"/>
                <a:ea typeface="ＭＳ Ｐゴシック" pitchFamily="34" charset="-128"/>
                <a:cs typeface="Calibri"/>
              </a:rPr>
              <a:t> （原因相同）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85950"/>
            <a:ext cx="4286250" cy="3829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29150" y="1885950"/>
            <a:ext cx="44577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r>
              <a:rPr lang="en-US" sz="18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Guaranteed X and Z independent given Y?</a:t>
            </a:r>
          </a:p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1542974" lvl="4" indent="-171442" defTabSz="685800">
              <a:lnSpc>
                <a:spcPct val="80000"/>
              </a:lnSpc>
              <a:buClr>
                <a:srgbClr val="333399"/>
              </a:buClr>
            </a:pPr>
            <a:endParaRPr lang="en-US" sz="9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lnSpc>
                <a:spcPct val="90000"/>
              </a:lnSpc>
              <a:buClr>
                <a:srgbClr val="000000"/>
              </a:buClr>
            </a:pPr>
            <a:r>
              <a:rPr lang="en-US" sz="1800" kern="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Observing the cause blocks influence between effects.</a:t>
            </a:r>
          </a:p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endParaRPr lang="en-US" sz="15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514601"/>
            <a:ext cx="2271713" cy="54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86250"/>
            <a:ext cx="95726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343650" y="474345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pic>
        <p:nvPicPr>
          <p:cNvPr id="1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3371850"/>
            <a:ext cx="222766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471" y="5372100"/>
            <a:ext cx="3240461" cy="2338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1" y="2343150"/>
            <a:ext cx="2393786" cy="2878960"/>
          </a:xfrm>
          <a:prstGeom prst="rect">
            <a:avLst/>
          </a:prstGeom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28650" y="2400300"/>
            <a:ext cx="914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cs typeface="Calibri"/>
              </a:rPr>
              <a:t>Y: Project due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7150" y="4514850"/>
            <a:ext cx="9715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cs typeface="Calibri"/>
              </a:rPr>
              <a:t>X: Forums busy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486150" y="4629150"/>
            <a:ext cx="10858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24148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857501"/>
            <a:ext cx="2301482" cy="2914649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Effect </a:t>
            </a:r>
            <a:r>
              <a:rPr lang="zh-CN" altLang="en-US" dirty="0">
                <a:latin typeface="Calibri"/>
                <a:ea typeface="ＭＳ Ｐゴシック" pitchFamily="34" charset="-128"/>
                <a:cs typeface="Calibri"/>
              </a:rPr>
              <a:t>（结果相同）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1828800"/>
            <a:ext cx="4057650" cy="360045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Last configuration: two causes of one effect (v-structures)</a:t>
            </a:r>
          </a:p>
          <a:p>
            <a:pPr eaLnBrk="1" hangingPunct="1"/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685800" y="5209401"/>
            <a:ext cx="11430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350" dirty="0">
                <a:solidFill>
                  <a:srgbClr val="000000"/>
                </a:solidFill>
                <a:latin typeface="Calibri"/>
                <a:cs typeface="Calibri"/>
              </a:rPr>
              <a:t>Z: Traffic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29100" y="1828800"/>
            <a:ext cx="47434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62" indent="-257162" defTabSz="685800">
              <a:buClr>
                <a:srgbClr val="333399"/>
              </a:buClr>
            </a:pPr>
            <a:r>
              <a:rPr lang="en-US" sz="18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Are X and Y independent?</a:t>
            </a:r>
          </a:p>
          <a:p>
            <a:pPr marL="2914505" lvl="8" indent="-171442" defTabSz="685800">
              <a:buClr>
                <a:srgbClr val="333399"/>
              </a:buClr>
            </a:pPr>
            <a:endParaRPr lang="en-US" sz="6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buClr>
                <a:srgbClr val="000000"/>
              </a:buClr>
            </a:pPr>
            <a:r>
              <a:rPr lang="en-US" sz="15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Yes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: the ballgame and the rain cause traffic, but they are not correlated</a:t>
            </a:r>
          </a:p>
          <a:p>
            <a:pPr marL="2914505" lvl="8" indent="-171442" defTabSz="685800">
              <a:buClr>
                <a:srgbClr val="333399"/>
              </a:buClr>
            </a:pPr>
            <a:endParaRPr lang="en-US" sz="6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buClr>
                <a:srgbClr val="000000"/>
              </a:buClr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Still need to prove they must be (try it!)</a:t>
            </a:r>
          </a:p>
          <a:p>
            <a:pPr marL="2571622" lvl="7" indent="-171442" defTabSz="685800">
              <a:buClr>
                <a:srgbClr val="333399"/>
              </a:buClr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buClr>
                <a:srgbClr val="333399"/>
              </a:buClr>
            </a:pPr>
            <a:r>
              <a:rPr lang="en-US" sz="18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Are X </a:t>
            </a:r>
            <a:r>
              <a:rPr lang="en-US" sz="180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and Y </a:t>
            </a:r>
            <a:r>
              <a:rPr lang="en-US" sz="18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independent </a:t>
            </a:r>
            <a:r>
              <a:rPr lang="en-US" sz="180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given Z?</a:t>
            </a: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228739" lvl="6" indent="-171442" defTabSz="685800">
              <a:buClr>
                <a:srgbClr val="333399"/>
              </a:buClr>
            </a:pPr>
            <a:endParaRPr lang="en-US" sz="9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buClr>
                <a:srgbClr val="000000"/>
              </a:buClr>
            </a:pPr>
            <a:r>
              <a:rPr lang="en-US" sz="15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No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: seeing traffic puts the rain and the ballgame in competition as explanation.</a:t>
            </a:r>
          </a:p>
          <a:p>
            <a:pPr marL="2571622" lvl="7" indent="-171442" defTabSz="685800">
              <a:buClr>
                <a:srgbClr val="333399"/>
              </a:buClr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buClr>
                <a:srgbClr val="333399"/>
              </a:buClr>
            </a:pPr>
            <a:r>
              <a:rPr lang="en-US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This is backwards from the other cases</a:t>
            </a:r>
          </a:p>
          <a:p>
            <a:pPr marL="2914505" lvl="8" indent="-171442" defTabSz="685800">
              <a:buClr>
                <a:srgbClr val="333399"/>
              </a:buClr>
            </a:pPr>
            <a:endParaRPr lang="en-US" sz="6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557185" lvl="1" indent="-214303" defTabSz="685800">
              <a:buClr>
                <a:srgbClr val="000000"/>
              </a:buClr>
            </a:pP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Observing an effect </a:t>
            </a:r>
            <a:r>
              <a:rPr lang="en-US" sz="15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activates 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influence between possible causes</a:t>
            </a:r>
            <a:r>
              <a:rPr lang="en-US" sz="21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pPr marL="257162" indent="-257162" defTabSz="685800">
              <a:buClr>
                <a:srgbClr val="333399"/>
              </a:buClr>
            </a:pPr>
            <a:endParaRPr lang="en-US" sz="21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857250" y="2628900"/>
            <a:ext cx="11430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350" dirty="0">
                <a:solidFill>
                  <a:srgbClr val="000000"/>
                </a:solidFill>
                <a:latin typeface="Calibri"/>
                <a:cs typeface="Calibri"/>
              </a:rPr>
              <a:t>X: Raining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114550" y="2628900"/>
            <a:ext cx="11430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350" dirty="0">
                <a:solidFill>
                  <a:srgbClr val="000000"/>
                </a:solidFill>
                <a:latin typeface="Calibri"/>
                <a:cs typeface="Calibri"/>
              </a:rPr>
              <a:t>Y: Ballgame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865152"/>
                <a:ext cx="8534400" cy="93519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100" dirty="0">
                    <a:latin typeface="Calibri"/>
                    <a:cs typeface="Calibri"/>
                    <a:sym typeface="Wingdings"/>
                  </a:rPr>
                  <a:t>对于下列贝叶斯网络</a:t>
                </a:r>
                <a:r>
                  <a:rPr lang="en-US" sz="2100" dirty="0">
                    <a:latin typeface="Calibri"/>
                    <a:cs typeface="Calibri"/>
                    <a:sym typeface="Wingdings"/>
                  </a:rPr>
                  <a:t>, </a:t>
                </a:r>
                <a:r>
                  <a:rPr lang="zh-CN" altLang="en-US" sz="2100" dirty="0">
                    <a:latin typeface="Calibri"/>
                    <a:cs typeface="Calibri"/>
                    <a:sym typeface="Wingdings"/>
                  </a:rPr>
                  <a:t>写出联合分布</a:t>
                </a:r>
                <a:r>
                  <a:rPr lang="en-US" sz="2100" dirty="0">
                    <a:latin typeface="Calibri"/>
                    <a:cs typeface="Calibri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r>
                      <a:rPr lang="en-US" sz="2100" i="1">
                        <a:latin typeface="Cambria Math" charset="0"/>
                        <a:cs typeface="Calibri"/>
                        <a:sym typeface="Wingdings"/>
                      </a:rPr>
                      <m:t>(</m:t>
                    </m:r>
                    <m:r>
                      <a:rPr lang="en-US" sz="2100" i="1">
                        <a:latin typeface="Cambria Math" charset="0"/>
                        <a:cs typeface="Calibri"/>
                        <a:sym typeface="Wingdings"/>
                      </a:rPr>
                      <m:t>𝐴</m:t>
                    </m:r>
                    <m:r>
                      <a:rPr lang="en-US" sz="2100" i="1">
                        <a:latin typeface="Cambria Math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100" i="1">
                        <a:latin typeface="Cambria Math" charset="0"/>
                        <a:cs typeface="Calibri"/>
                        <a:sym typeface="Wingdings"/>
                      </a:rPr>
                      <m:t>𝐵</m:t>
                    </m:r>
                    <m:r>
                      <a:rPr lang="en-US" sz="2100" i="1">
                        <a:latin typeface="Cambria Math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100" i="1">
                        <a:latin typeface="Cambria Math" charset="0"/>
                        <a:cs typeface="Calibri"/>
                        <a:sym typeface="Wingdings"/>
                      </a:rPr>
                      <m:t>𝐶</m:t>
                    </m:r>
                    <m:r>
                      <a:rPr lang="en-US" sz="2100" i="1">
                        <a:latin typeface="Cambria Math" charset="0"/>
                        <a:cs typeface="Calibri"/>
                        <a:sym typeface="Wingdings"/>
                      </a:rPr>
                      <m:t>)</m:t>
                    </m:r>
                  </m:oMath>
                </a14:m>
                <a:endParaRPr lang="en-US" sz="2100" dirty="0">
                  <a:latin typeface="Cambria Math" charset="0"/>
                  <a:ea typeface="Cambria Math" charset="0"/>
                  <a:cs typeface="Cambria Math" charset="0"/>
                  <a:sym typeface="Wingdings"/>
                </a:endParaRPr>
              </a:p>
              <a:p>
                <a:pPr marL="685782" lvl="1" indent="-342900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dirty="0">
                    <a:latin typeface="Calibri"/>
                    <a:cs typeface="Calibri"/>
                    <a:sym typeface="Wingdings"/>
                  </a:rPr>
                  <a:t> </a:t>
                </a:r>
                <a:r>
                  <a:rPr lang="zh-CN" altLang="en-US" dirty="0">
                    <a:latin typeface="Calibri"/>
                    <a:cs typeface="Calibri"/>
                    <a:sym typeface="Wingdings"/>
                  </a:rPr>
                  <a:t>使用链式法则</a:t>
                </a:r>
                <a:r>
                  <a:rPr lang="en-US" altLang="zh-CN" dirty="0">
                    <a:latin typeface="Calibri"/>
                    <a:cs typeface="Calibri"/>
                    <a:sym typeface="Wingdings"/>
                  </a:rPr>
                  <a:t> </a:t>
                </a:r>
                <a:r>
                  <a:rPr lang="zh-CN" altLang="en-US" dirty="0">
                    <a:latin typeface="Calibri"/>
                    <a:cs typeface="Calibri"/>
                    <a:sym typeface="Wingdings"/>
                  </a:rPr>
                  <a:t>（顺序为</a:t>
                </a:r>
                <a:r>
                  <a:rPr lang="en-US" altLang="zh-CN" dirty="0">
                    <a:latin typeface="Calibri"/>
                    <a:cs typeface="Calibri"/>
                    <a:sym typeface="Wingdings"/>
                  </a:rPr>
                  <a:t>A,B,C</a:t>
                </a:r>
                <a:r>
                  <a:rPr lang="zh-CN" altLang="en-US" dirty="0">
                    <a:latin typeface="Calibri"/>
                    <a:cs typeface="Calibri"/>
                    <a:sym typeface="Wingdings"/>
                  </a:rPr>
                  <a:t>）</a:t>
                </a:r>
                <a:endParaRPr lang="en-US" dirty="0">
                  <a:latin typeface="Calibri"/>
                  <a:cs typeface="Calibri"/>
                  <a:sym typeface="Wingdings"/>
                </a:endParaRPr>
              </a:p>
              <a:p>
                <a:pPr marL="685782" lvl="1" indent="-342900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Calibri"/>
                    <a:cs typeface="Calibri"/>
                    <a:sym typeface="Wingdings"/>
                  </a:rPr>
                  <a:t>使用贝叶斯网络语法</a:t>
                </a:r>
                <a:r>
                  <a:rPr lang="en-US" dirty="0">
                    <a:latin typeface="Calibri"/>
                    <a:cs typeface="Calibri"/>
                    <a:sym typeface="Wingdings"/>
                  </a:rPr>
                  <a:t> ( CPT </a:t>
                </a:r>
                <a:r>
                  <a:rPr lang="zh-CN" altLang="en-US" dirty="0">
                    <a:latin typeface="Calibri"/>
                    <a:cs typeface="Calibri"/>
                    <a:sym typeface="Wingdings"/>
                  </a:rPr>
                  <a:t>的乘积</a:t>
                </a:r>
                <a:r>
                  <a:rPr lang="en-US" dirty="0">
                    <a:latin typeface="Calibri"/>
                    <a:cs typeface="Calibri"/>
                    <a:sym typeface="Wingdings"/>
                  </a:rPr>
                  <a:t>)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100" dirty="0">
                  <a:latin typeface="Calibri"/>
                  <a:cs typeface="Calibri"/>
                  <a:sym typeface="Wingdings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865152"/>
                <a:ext cx="8534400" cy="935198"/>
              </a:xfrm>
              <a:blipFill rotWithShape="0">
                <a:blip r:embed="rId3"/>
                <a:stretch>
                  <a:fillRect l="-357" t="-15686" b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17731"/>
          </a:xfrm>
        </p:spPr>
        <p:txBody>
          <a:bodyPr/>
          <a:lstStyle/>
          <a:p>
            <a:r>
              <a:rPr lang="zh-CN" altLang="en-US" dirty="0"/>
              <a:t>条件独立语法</a:t>
            </a:r>
            <a:endParaRPr lang="en-US" dirty="0"/>
          </a:p>
        </p:txBody>
      </p:sp>
      <p:cxnSp>
        <p:nvCxnSpPr>
          <p:cNvPr id="17" name="AutoShape 6"/>
          <p:cNvCxnSpPr>
            <a:cxnSpLocks noChangeShapeType="1"/>
            <a:stCxn id="20" idx="5"/>
            <a:endCxn id="26" idx="0"/>
          </p:cNvCxnSpPr>
          <p:nvPr/>
        </p:nvCxnSpPr>
        <p:spPr bwMode="auto">
          <a:xfrm>
            <a:off x="4739104" y="3094227"/>
            <a:ext cx="341024" cy="3389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6"/>
          <p:cNvCxnSpPr>
            <a:cxnSpLocks noChangeShapeType="1"/>
            <a:stCxn id="20" idx="3"/>
            <a:endCxn id="23" idx="0"/>
          </p:cNvCxnSpPr>
          <p:nvPr/>
        </p:nvCxnSpPr>
        <p:spPr bwMode="auto">
          <a:xfrm flipH="1">
            <a:off x="4196800" y="3094226"/>
            <a:ext cx="291038" cy="34679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" name="Group 18"/>
          <p:cNvGrpSpPr/>
          <p:nvPr/>
        </p:nvGrpSpPr>
        <p:grpSpPr>
          <a:xfrm>
            <a:off x="4435797" y="2800493"/>
            <a:ext cx="399332" cy="369332"/>
            <a:chOff x="5990597" y="3500735"/>
            <a:chExt cx="532442" cy="492442"/>
          </a:xfrm>
        </p:grpSpPr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5990597" y="3505200"/>
              <a:ext cx="473794" cy="453609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1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6008796" y="3500735"/>
                  <a:ext cx="51424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795" y="3500735"/>
                  <a:ext cx="46820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019130" y="3430203"/>
            <a:ext cx="406621" cy="369332"/>
            <a:chOff x="5410200" y="4340347"/>
            <a:chExt cx="542160" cy="492443"/>
          </a:xfrm>
        </p:grpSpPr>
        <p:sp>
          <p:nvSpPr>
            <p:cNvPr id="23" name="Oval 3"/>
            <p:cNvSpPr>
              <a:spLocks noChangeArrowheads="1"/>
            </p:cNvSpPr>
            <p:nvPr/>
          </p:nvSpPr>
          <p:spPr bwMode="auto">
            <a:xfrm>
              <a:off x="5410200" y="4354773"/>
              <a:ext cx="473794" cy="453609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100" baseline="-25000" dirty="0">
                <a:solidFill>
                  <a:srgbClr val="33CC33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424267" y="4340347"/>
                  <a:ext cx="528093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rgbClr val="33CC33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266" y="4340347"/>
                  <a:ext cx="47987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902453" y="3430202"/>
            <a:ext cx="388637" cy="369332"/>
            <a:chOff x="6511771" y="4340347"/>
            <a:chExt cx="518182" cy="492442"/>
          </a:xfrm>
        </p:grpSpPr>
        <p:sp>
          <p:nvSpPr>
            <p:cNvPr id="26" name="Oval 3"/>
            <p:cNvSpPr>
              <a:spLocks noChangeArrowheads="1"/>
            </p:cNvSpPr>
            <p:nvPr/>
          </p:nvSpPr>
          <p:spPr bwMode="auto">
            <a:xfrm>
              <a:off x="6511771" y="4344376"/>
              <a:ext cx="473794" cy="453609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0432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1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515880" y="4340347"/>
                  <a:ext cx="51407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880" y="4340347"/>
                  <a:ext cx="46820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AutoShape 6"/>
          <p:cNvCxnSpPr>
            <a:cxnSpLocks noChangeShapeType="1"/>
            <a:stCxn id="34" idx="6"/>
            <a:endCxn id="37" idx="2"/>
          </p:cNvCxnSpPr>
          <p:nvPr/>
        </p:nvCxnSpPr>
        <p:spPr bwMode="auto">
          <a:xfrm flipV="1">
            <a:off x="1813690" y="3323186"/>
            <a:ext cx="428913" cy="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6"/>
          <p:cNvCxnSpPr>
            <a:cxnSpLocks noChangeShapeType="1"/>
            <a:stCxn id="31" idx="6"/>
            <a:endCxn id="34" idx="2"/>
          </p:cNvCxnSpPr>
          <p:nvPr/>
        </p:nvCxnSpPr>
        <p:spPr bwMode="auto">
          <a:xfrm>
            <a:off x="1085087" y="3320164"/>
            <a:ext cx="373258" cy="40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729740" y="3146711"/>
            <a:ext cx="399332" cy="369332"/>
            <a:chOff x="5990597" y="3500735"/>
            <a:chExt cx="532442" cy="492442"/>
          </a:xfrm>
        </p:grpSpPr>
        <p:sp>
          <p:nvSpPr>
            <p:cNvPr id="31" name="Oval 3"/>
            <p:cNvSpPr>
              <a:spLocks noChangeArrowheads="1"/>
            </p:cNvSpPr>
            <p:nvPr/>
          </p:nvSpPr>
          <p:spPr bwMode="auto">
            <a:xfrm>
              <a:off x="5990597" y="3505200"/>
              <a:ext cx="473794" cy="453609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1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008796" y="3500735"/>
                  <a:ext cx="51424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795" y="3500735"/>
                  <a:ext cx="468205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1458348" y="3143251"/>
            <a:ext cx="406621" cy="369332"/>
            <a:chOff x="5410200" y="4340347"/>
            <a:chExt cx="542160" cy="492443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5410200" y="4354773"/>
              <a:ext cx="473794" cy="453609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100" baseline="-25000" dirty="0">
                <a:solidFill>
                  <a:srgbClr val="33CC33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5424267" y="4340347"/>
                  <a:ext cx="528093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rgbClr val="33CC33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266" y="4340347"/>
                  <a:ext cx="47987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2242602" y="3150060"/>
            <a:ext cx="388637" cy="369332"/>
            <a:chOff x="6511771" y="4340347"/>
            <a:chExt cx="518182" cy="492442"/>
          </a:xfrm>
        </p:grpSpPr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6511771" y="4344376"/>
              <a:ext cx="473794" cy="453609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0432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1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15880" y="4340347"/>
                  <a:ext cx="51407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880" y="4340347"/>
                  <a:ext cx="46820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AutoShape 6"/>
          <p:cNvCxnSpPr>
            <a:cxnSpLocks noChangeShapeType="1"/>
            <a:stCxn id="48" idx="4"/>
          </p:cNvCxnSpPr>
          <p:nvPr/>
        </p:nvCxnSpPr>
        <p:spPr bwMode="auto">
          <a:xfrm flipH="1">
            <a:off x="7545864" y="3094226"/>
            <a:ext cx="324312" cy="39661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6"/>
          <p:cNvCxnSpPr>
            <a:cxnSpLocks noChangeShapeType="1"/>
            <a:stCxn id="45" idx="4"/>
            <a:endCxn id="51" idx="1"/>
          </p:cNvCxnSpPr>
          <p:nvPr/>
        </p:nvCxnSpPr>
        <p:spPr bwMode="auto">
          <a:xfrm>
            <a:off x="6966399" y="3088513"/>
            <a:ext cx="333769" cy="40233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4" name="Group 43"/>
          <p:cNvGrpSpPr/>
          <p:nvPr/>
        </p:nvGrpSpPr>
        <p:grpSpPr>
          <a:xfrm>
            <a:off x="6788724" y="2744957"/>
            <a:ext cx="399332" cy="369332"/>
            <a:chOff x="5990597" y="3500735"/>
            <a:chExt cx="532442" cy="492442"/>
          </a:xfrm>
        </p:grpSpPr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5990597" y="3505200"/>
              <a:ext cx="473794" cy="453609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1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6008796" y="3500735"/>
                  <a:ext cx="51424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795" y="3500735"/>
                  <a:ext cx="468205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7692507" y="2743201"/>
            <a:ext cx="406621" cy="369332"/>
            <a:chOff x="5410200" y="4340347"/>
            <a:chExt cx="542160" cy="492443"/>
          </a:xfrm>
        </p:grpSpPr>
        <p:sp>
          <p:nvSpPr>
            <p:cNvPr id="48" name="Oval 3"/>
            <p:cNvSpPr>
              <a:spLocks noChangeArrowheads="1"/>
            </p:cNvSpPr>
            <p:nvPr/>
          </p:nvSpPr>
          <p:spPr bwMode="auto">
            <a:xfrm>
              <a:off x="5410200" y="4354773"/>
              <a:ext cx="473794" cy="453609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100" baseline="-25000" dirty="0">
                <a:solidFill>
                  <a:srgbClr val="33CC33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5424267" y="4340347"/>
                  <a:ext cx="528093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rgbClr val="33CC33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266" y="4340347"/>
                  <a:ext cx="47987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7248126" y="3438000"/>
            <a:ext cx="388637" cy="369332"/>
            <a:chOff x="6511771" y="4340347"/>
            <a:chExt cx="518182" cy="492442"/>
          </a:xfrm>
        </p:grpSpPr>
        <p:sp>
          <p:nvSpPr>
            <p:cNvPr id="51" name="Oval 3"/>
            <p:cNvSpPr>
              <a:spLocks noChangeArrowheads="1"/>
            </p:cNvSpPr>
            <p:nvPr/>
          </p:nvSpPr>
          <p:spPr bwMode="auto">
            <a:xfrm>
              <a:off x="6511771" y="4344376"/>
              <a:ext cx="473794" cy="453609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0432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1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515880" y="4340347"/>
                  <a:ext cx="51407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880" y="4340347"/>
                  <a:ext cx="46820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86" name="Rectangle 24685"/>
              <p:cNvSpPr/>
              <p:nvPr/>
            </p:nvSpPr>
            <p:spPr>
              <a:xfrm>
                <a:off x="279411" y="3992509"/>
                <a:ext cx="3234311" cy="1985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:r>
                  <a:rPr lang="zh-CN" altLang="en-US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前提</a:t>
                </a:r>
                <a:r>
                  <a:rPr lang="en-US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:</a:t>
                </a:r>
                <a:endParaRPr lang="en-US" dirty="0">
                  <a:solidFill>
                    <a:srgbClr val="3333FF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=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𝐶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|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𝐵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:r>
                  <a:rPr lang="en-US" sz="1500" dirty="0">
                    <a:latin typeface="Calibri"/>
                    <a:cs typeface="Calibri"/>
                    <a:sym typeface="Wingdings"/>
                  </a:rPr>
                  <a:t>C </a:t>
                </a:r>
                <a:r>
                  <a:rPr lang="zh-CN" altLang="en-US" sz="1500" dirty="0">
                    <a:latin typeface="Calibri"/>
                    <a:cs typeface="Calibri"/>
                    <a:sym typeface="Wingdings"/>
                  </a:rPr>
                  <a:t>独立于</a:t>
                </a:r>
                <a:r>
                  <a:rPr lang="en-US" altLang="zh-CN" sz="1500" dirty="0">
                    <a:latin typeface="Calibri"/>
                    <a:cs typeface="Calibri"/>
                    <a:sym typeface="Wingdings"/>
                  </a:rPr>
                  <a:t>A </a:t>
                </a:r>
                <a:r>
                  <a:rPr lang="zh-CN" altLang="en-US" sz="1500" dirty="0">
                    <a:latin typeface="Calibri"/>
                    <a:cs typeface="Calibri"/>
                    <a:sym typeface="Wingdings"/>
                  </a:rPr>
                  <a:t>当给定</a:t>
                </a:r>
                <a:r>
                  <a:rPr lang="en-US" altLang="zh-CN" sz="1500" dirty="0">
                    <a:latin typeface="Calibri"/>
                    <a:cs typeface="Calibri"/>
                    <a:sym typeface="Wingdings"/>
                  </a:rPr>
                  <a:t>B</a:t>
                </a:r>
                <a:r>
                  <a:rPr lang="zh-CN" altLang="en-US" sz="1500" dirty="0">
                    <a:latin typeface="Calibri"/>
                    <a:cs typeface="Calibri"/>
                    <a:sym typeface="Wingdings"/>
                  </a:rPr>
                  <a:t>后</a:t>
                </a:r>
                <a:endParaRPr lang="en-US" sz="1500" dirty="0">
                  <a:latin typeface="Calibri"/>
                  <a:cs typeface="Calibri"/>
                  <a:sym typeface="Wingdings"/>
                </a:endParaRPr>
              </a:p>
            </p:txBody>
          </p:sp>
        </mc:Choice>
        <mc:Fallback xmlns="">
          <p:sp>
            <p:nvSpPr>
              <p:cNvPr id="24686" name="Rectangle 246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11" y="3992509"/>
                <a:ext cx="3234311" cy="1985159"/>
              </a:xfrm>
              <a:prstGeom prst="rect">
                <a:avLst/>
              </a:prstGeom>
              <a:blipFill rotWithShape="0">
                <a:blip r:embed="rId12"/>
                <a:stretch>
                  <a:fillRect l="-1698" b="-2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3292460" y="3994042"/>
                <a:ext cx="3234311" cy="1985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:r>
                  <a:rPr lang="zh-CN" altLang="en-US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前提</a:t>
                </a:r>
                <a:r>
                  <a:rPr lang="en-US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:</a:t>
                </a:r>
                <a:endParaRPr lang="en-US" dirty="0">
                  <a:solidFill>
                    <a:srgbClr val="3333FF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=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𝐶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|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𝐴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:r>
                  <a:rPr lang="en-US" altLang="zh-CN" sz="1500" dirty="0">
                    <a:latin typeface="Calibri"/>
                    <a:cs typeface="Calibri"/>
                    <a:sym typeface="Wingdings"/>
                  </a:rPr>
                  <a:t>B</a:t>
                </a:r>
                <a:r>
                  <a:rPr lang="zh-CN" altLang="en-US" sz="1500" dirty="0">
                    <a:latin typeface="Calibri"/>
                    <a:cs typeface="Calibri"/>
                    <a:sym typeface="Wingdings"/>
                  </a:rPr>
                  <a:t> 和 </a:t>
                </a:r>
                <a:r>
                  <a:rPr lang="en-US" altLang="zh-CN" sz="1500" dirty="0">
                    <a:latin typeface="Calibri"/>
                    <a:cs typeface="Calibri"/>
                    <a:sym typeface="Wingdings"/>
                  </a:rPr>
                  <a:t>C</a:t>
                </a:r>
                <a:r>
                  <a:rPr lang="zh-CN" altLang="en-US" sz="1500" dirty="0">
                    <a:latin typeface="Calibri"/>
                    <a:cs typeface="Calibri"/>
                    <a:sym typeface="Wingdings"/>
                  </a:rPr>
                  <a:t> 独立 给定</a:t>
                </a:r>
                <a:r>
                  <a:rPr lang="en-US" altLang="zh-CN" sz="1500" dirty="0">
                    <a:latin typeface="Calibri"/>
                    <a:cs typeface="Calibri"/>
                    <a:sym typeface="Wingdings"/>
                  </a:rPr>
                  <a:t>A</a:t>
                </a:r>
                <a:r>
                  <a:rPr lang="zh-CN" altLang="en-US" sz="1500" dirty="0">
                    <a:latin typeface="Calibri"/>
                    <a:cs typeface="Calibri"/>
                    <a:sym typeface="Wingdings"/>
                  </a:rPr>
                  <a:t>的值后</a:t>
                </a:r>
                <a:endParaRPr lang="en-US" sz="1500" dirty="0">
                  <a:latin typeface="Calibri"/>
                  <a:cs typeface="Calibri"/>
                  <a:sym typeface="Wingdings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460" y="3994042"/>
                <a:ext cx="3234311" cy="1985159"/>
              </a:xfrm>
              <a:prstGeom prst="rect">
                <a:avLst/>
              </a:prstGeom>
              <a:blipFill rotWithShape="0">
                <a:blip r:embed="rId13"/>
                <a:stretch>
                  <a:fillRect l="-1507" t="-18098" b="-2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6253021" y="3994288"/>
                <a:ext cx="3234311" cy="1985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:r>
                  <a:rPr lang="zh-CN" altLang="en-US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前提</a:t>
                </a:r>
                <a:r>
                  <a:rPr lang="en-US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:</a:t>
                </a:r>
                <a:endParaRPr lang="en-US" dirty="0">
                  <a:solidFill>
                    <a:srgbClr val="3333FF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𝐵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lvl="1">
                  <a:buClr>
                    <a:schemeClr val="accent2"/>
                  </a:buClr>
                </a:pPr>
                <a:r>
                  <a:rPr lang="en-US" altLang="zh-CN" sz="1500" dirty="0">
                    <a:latin typeface="Calibri"/>
                    <a:cs typeface="Calibri"/>
                    <a:sym typeface="Wingdings"/>
                  </a:rPr>
                  <a:t>A</a:t>
                </a:r>
                <a:r>
                  <a:rPr lang="zh-CN" altLang="en-US" sz="1500" dirty="0">
                    <a:latin typeface="Calibri"/>
                    <a:cs typeface="Calibri"/>
                    <a:sym typeface="Wingdings"/>
                  </a:rPr>
                  <a:t>和</a:t>
                </a:r>
                <a:r>
                  <a:rPr lang="en-US" altLang="zh-CN" sz="1500" dirty="0">
                    <a:latin typeface="Calibri"/>
                    <a:cs typeface="Calibri"/>
                    <a:sym typeface="Wingdings"/>
                  </a:rPr>
                  <a:t>B</a:t>
                </a:r>
                <a:r>
                  <a:rPr lang="zh-CN" altLang="en-US" sz="1500" dirty="0">
                    <a:latin typeface="Calibri"/>
                    <a:cs typeface="Calibri"/>
                    <a:sym typeface="Wingdings"/>
                  </a:rPr>
                  <a:t>独立</a:t>
                </a:r>
                <a:endParaRPr lang="en-US" sz="1500" dirty="0">
                  <a:latin typeface="Calibri"/>
                  <a:cs typeface="Calibri"/>
                  <a:sym typeface="Wingdings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021" y="3994288"/>
                <a:ext cx="3234311" cy="1985159"/>
              </a:xfrm>
              <a:prstGeom prst="rect">
                <a:avLst/>
              </a:prstGeom>
              <a:blipFill rotWithShape="0">
                <a:blip r:embed="rId14"/>
                <a:stretch>
                  <a:fillRect l="-1698" t="-17791" b="-2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28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6" grpId="0"/>
      <p:bldP spid="66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General Case(</a:t>
            </a:r>
            <a:r>
              <a:rPr lang="zh-CN" altLang="en-US" dirty="0"/>
              <a:t>一般情况</a:t>
            </a:r>
            <a:r>
              <a:rPr lang="en-US" dirty="0"/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2114550"/>
            <a:ext cx="7543800" cy="3337324"/>
          </a:xfrm>
        </p:spPr>
        <p:txBody>
          <a:bodyPr/>
          <a:lstStyle/>
          <a:p>
            <a:r>
              <a:rPr lang="en-US" sz="2100" dirty="0"/>
              <a:t>General question: in a given BN, are two variables independent (given evidence)?</a:t>
            </a:r>
          </a:p>
          <a:p>
            <a:pPr eaLnBrk="1" hangingPunct="1"/>
            <a:endParaRPr lang="en-US" sz="2100" dirty="0"/>
          </a:p>
          <a:p>
            <a:pPr eaLnBrk="1" hangingPunct="1"/>
            <a:r>
              <a:rPr lang="en-US" sz="2100" dirty="0"/>
              <a:t>Solution: analyze the graph</a:t>
            </a:r>
          </a:p>
          <a:p>
            <a:pPr eaLnBrk="1" hangingPunct="1"/>
            <a:endParaRPr lang="en-US" sz="2100" dirty="0"/>
          </a:p>
          <a:p>
            <a:r>
              <a:rPr lang="en-US" sz="2100" dirty="0"/>
              <a:t>Any complex example can be broken</a:t>
            </a:r>
          </a:p>
          <a:p>
            <a:pPr marL="0" indent="0">
              <a:buNone/>
            </a:pPr>
            <a:r>
              <a:rPr lang="en-US" sz="2100" dirty="0"/>
              <a:t>    into repetitions of the three canonical cases</a:t>
            </a:r>
          </a:p>
          <a:p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686050"/>
            <a:ext cx="2829533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7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Reachability</a:t>
            </a:r>
            <a:r>
              <a:rPr lang="zh-CN" altLang="en-US" dirty="0">
                <a:latin typeface="Calibri"/>
                <a:cs typeface="Calibri"/>
              </a:rPr>
              <a:t>（联通性判断是否条件独立）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057400"/>
            <a:ext cx="40005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Recipe: shade evidence nodes, look for paths in the resulting graph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Attempt 1: if two nodes are connected by an undirected path blocked by a shaded node, they are conditionally independent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Almost works, but not quite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Calibri"/>
                <a:cs typeface="Calibri"/>
              </a:rPr>
              <a:t>Where does it break?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Calibri"/>
                <a:cs typeface="Calibri"/>
              </a:rPr>
              <a:t>Answer: the v-structure at T doesn’t count as a link in a path unless “active”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6657975" y="274320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R</a:t>
            </a:r>
            <a:endParaRPr lang="en-US" baseline="-2500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7115175" y="377190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T</a:t>
            </a:r>
            <a:endParaRPr lang="en-US" baseline="-2500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cxnSp>
        <p:nvCxnSpPr>
          <p:cNvPr id="19462" name="AutoShape 6"/>
          <p:cNvCxnSpPr>
            <a:cxnSpLocks noChangeShapeType="1"/>
            <a:stCxn id="19460" idx="4"/>
            <a:endCxn id="19461" idx="1"/>
          </p:cNvCxnSpPr>
          <p:nvPr/>
        </p:nvCxnSpPr>
        <p:spPr bwMode="auto">
          <a:xfrm>
            <a:off x="6858000" y="3153966"/>
            <a:ext cx="315516" cy="6655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7743825" y="274320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B</a:t>
            </a:r>
          </a:p>
        </p:txBody>
      </p:sp>
      <p:cxnSp>
        <p:nvCxnSpPr>
          <p:cNvPr id="19464" name="AutoShape 8"/>
          <p:cNvCxnSpPr>
            <a:cxnSpLocks noChangeShapeType="1"/>
            <a:stCxn id="19463" idx="4"/>
            <a:endCxn id="19461" idx="7"/>
          </p:cNvCxnSpPr>
          <p:nvPr/>
        </p:nvCxnSpPr>
        <p:spPr bwMode="auto">
          <a:xfrm flipH="1">
            <a:off x="7456885" y="3153966"/>
            <a:ext cx="486965" cy="6655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6229350" y="3761185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D</a:t>
            </a:r>
            <a:endParaRPr lang="en-US" baseline="-2500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cxnSp>
        <p:nvCxnSpPr>
          <p:cNvPr id="19466" name="AutoShape 10"/>
          <p:cNvCxnSpPr>
            <a:cxnSpLocks noChangeShapeType="1"/>
            <a:stCxn id="19460" idx="4"/>
            <a:endCxn id="19465" idx="0"/>
          </p:cNvCxnSpPr>
          <p:nvPr/>
        </p:nvCxnSpPr>
        <p:spPr bwMode="auto">
          <a:xfrm flipH="1">
            <a:off x="6429375" y="3153966"/>
            <a:ext cx="428625" cy="59650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659166" y="188595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L</a:t>
            </a:r>
          </a:p>
        </p:txBody>
      </p:sp>
      <p:cxnSp>
        <p:nvCxnSpPr>
          <p:cNvPr id="19468" name="AutoShape 12"/>
          <p:cNvCxnSpPr>
            <a:cxnSpLocks noChangeShapeType="1"/>
            <a:stCxn id="19467" idx="4"/>
            <a:endCxn id="19460" idx="0"/>
          </p:cNvCxnSpPr>
          <p:nvPr/>
        </p:nvCxnSpPr>
        <p:spPr bwMode="auto">
          <a:xfrm flipH="1">
            <a:off x="6858000" y="2296716"/>
            <a:ext cx="1191" cy="4357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82" y="4606998"/>
            <a:ext cx="3460551" cy="2307034"/>
          </a:xfrm>
          <a:prstGeom prst="rect">
            <a:avLst/>
          </a:prstGeom>
        </p:spPr>
      </p:pic>
      <p:pic>
        <p:nvPicPr>
          <p:cNvPr id="3" name="Picture 2" descr="LowPress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055888"/>
            <a:ext cx="742950" cy="5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Active / Inactive Paths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08585" y="1943100"/>
            <a:ext cx="5663565" cy="3771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Question: Are X and Y conditionally independent given evidence variables {Z}?</a:t>
            </a:r>
            <a:endParaRPr lang="en-US" sz="10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Yes, if X and Y </a:t>
            </a:r>
            <a:r>
              <a:rPr lang="ja-JP" altLang="en-US" sz="135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350" dirty="0">
                <a:latin typeface="Calibri"/>
                <a:ea typeface="ＭＳ Ｐゴシック" pitchFamily="34" charset="-128"/>
                <a:cs typeface="Calibri"/>
              </a:rPr>
              <a:t>d-separated</a:t>
            </a:r>
            <a:r>
              <a:rPr lang="ja-JP" altLang="en-US" sz="1350" dirty="0">
                <a:latin typeface="Calibri"/>
                <a:ea typeface="ＭＳ Ｐゴシック" pitchFamily="34" charset="-128"/>
                <a:cs typeface="Calibri"/>
              </a:rPr>
              <a:t>”</a:t>
            </a:r>
            <a:r>
              <a:rPr lang="en-US" altLang="ja-JP" sz="1350" dirty="0">
                <a:latin typeface="Calibri"/>
                <a:ea typeface="ＭＳ Ｐゴシック" pitchFamily="34" charset="-128"/>
                <a:cs typeface="Calibri"/>
              </a:rPr>
              <a:t> by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Consider all (undirected) paths from X to Y</a:t>
            </a:r>
            <a:endParaRPr lang="en-US" sz="675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No active paths = independence!</a:t>
            </a:r>
          </a:p>
          <a:p>
            <a:pPr lvl="2" eaLnBrk="1" hangingPunct="1">
              <a:lnSpc>
                <a:spcPct val="80000"/>
              </a:lnSpc>
            </a:pPr>
            <a:endParaRPr lang="en-US" sz="105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A path is </a:t>
            </a:r>
            <a:r>
              <a:rPr lang="zh-CN" altLang="en-US" sz="1800" dirty="0">
                <a:latin typeface="Calibri"/>
                <a:ea typeface="ＭＳ Ｐゴシック" pitchFamily="34" charset="-128"/>
                <a:cs typeface="Calibri"/>
              </a:rPr>
              <a:t>通路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if each triple is active: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Causal chain A </a:t>
            </a:r>
            <a:r>
              <a:rPr lang="en-US" sz="135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35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C where B is unobserved (either direction)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Common cause A </a:t>
            </a:r>
            <a:r>
              <a:rPr lang="en-US" sz="135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35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C where B is unobserved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Common effect (aka v-structure)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	A </a:t>
            </a:r>
            <a:r>
              <a:rPr lang="en-US" sz="135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35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C where B </a:t>
            </a:r>
            <a:r>
              <a:rPr lang="en-US" sz="1350" i="1" dirty="0">
                <a:latin typeface="Calibri"/>
                <a:ea typeface="ＭＳ Ｐゴシック" pitchFamily="34" charset="-128"/>
                <a:cs typeface="Calibri"/>
              </a:rPr>
              <a:t>or one of its </a:t>
            </a:r>
            <a:r>
              <a:rPr lang="en-US" sz="1350" i="1" dirty="0" err="1">
                <a:latin typeface="Calibri"/>
                <a:ea typeface="ＭＳ Ｐゴシック" pitchFamily="34" charset="-128"/>
                <a:cs typeface="Calibri"/>
              </a:rPr>
              <a:t>descendents</a:t>
            </a: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 is observed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75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r>
              <a:rPr lang="en-US" sz="18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All it takes to block a path is a single inactive segment</a:t>
            </a:r>
            <a:endParaRPr lang="en-US" sz="13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35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5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</p:txBody>
      </p:sp>
      <p:grpSp>
        <p:nvGrpSpPr>
          <p:cNvPr id="59395" name="Group 186"/>
          <p:cNvGrpSpPr>
            <a:grpSpLocks/>
          </p:cNvGrpSpPr>
          <p:nvPr/>
        </p:nvGrpSpPr>
        <p:grpSpPr bwMode="auto">
          <a:xfrm>
            <a:off x="5715000" y="2388394"/>
            <a:ext cx="1200150" cy="240506"/>
            <a:chOff x="4572000" y="1676400"/>
            <a:chExt cx="1905000" cy="381000"/>
          </a:xfrm>
        </p:grpSpPr>
        <p:sp>
          <p:nvSpPr>
            <p:cNvPr id="59437" name="Oval 9"/>
            <p:cNvSpPr>
              <a:spLocks noChangeArrowheads="1"/>
            </p:cNvSpPr>
            <p:nvPr/>
          </p:nvSpPr>
          <p:spPr bwMode="auto"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59438" name="Oval 9"/>
            <p:cNvSpPr>
              <a:spLocks noChangeArrowheads="1"/>
            </p:cNvSpPr>
            <p:nvPr/>
          </p:nvSpPr>
          <p:spPr bwMode="auto"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59439" name="Oval 9"/>
            <p:cNvSpPr>
              <a:spLocks noChangeArrowheads="1"/>
            </p:cNvSpPr>
            <p:nvPr/>
          </p:nvSpPr>
          <p:spPr bwMode="auto"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cxnSp>
          <p:nvCxnSpPr>
            <p:cNvPr id="59440" name="AutoShape 10"/>
            <p:cNvCxnSpPr>
              <a:cxnSpLocks noChangeShapeType="1"/>
              <a:stCxn id="59437" idx="6"/>
              <a:endCxn id="59438" idx="2"/>
            </p:cNvCxnSpPr>
            <p:nvPr/>
          </p:nvCxnSpPr>
          <p:spPr bwMode="auto">
            <a:xfrm>
              <a:off x="4953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41" name="AutoShape 10"/>
            <p:cNvCxnSpPr>
              <a:cxnSpLocks noChangeShapeType="1"/>
              <a:stCxn id="59438" idx="6"/>
              <a:endCxn id="59439" idx="2"/>
            </p:cNvCxnSpPr>
            <p:nvPr/>
          </p:nvCxnSpPr>
          <p:spPr bwMode="auto">
            <a:xfrm>
              <a:off x="5715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6" name="Group 185"/>
          <p:cNvGrpSpPr>
            <a:grpSpLocks/>
          </p:cNvGrpSpPr>
          <p:nvPr/>
        </p:nvGrpSpPr>
        <p:grpSpPr bwMode="auto">
          <a:xfrm>
            <a:off x="7486650" y="2388394"/>
            <a:ext cx="1200150" cy="240506"/>
            <a:chOff x="6934200" y="1676400"/>
            <a:chExt cx="1905000" cy="381000"/>
          </a:xfrm>
        </p:grpSpPr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7695823" y="1676400"/>
              <a:ext cx="381756" cy="381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59434" name="Oval 9"/>
            <p:cNvSpPr>
              <a:spLocks noChangeArrowheads="1"/>
            </p:cNvSpPr>
            <p:nvPr/>
          </p:nvSpPr>
          <p:spPr bwMode="auto"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cxnSp>
          <p:nvCxnSpPr>
            <p:cNvPr id="59435" name="AutoShape 10"/>
            <p:cNvCxnSpPr>
              <a:cxnSpLocks noChangeShapeType="1"/>
              <a:stCxn id="59432" idx="6"/>
              <a:endCxn id="92" idx="2"/>
            </p:cNvCxnSpPr>
            <p:nvPr/>
          </p:nvCxnSpPr>
          <p:spPr bwMode="auto">
            <a:xfrm>
              <a:off x="7315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36" name="AutoShape 10"/>
            <p:cNvCxnSpPr>
              <a:cxnSpLocks noChangeShapeType="1"/>
              <a:stCxn id="92" idx="6"/>
              <a:endCxn id="59434" idx="2"/>
            </p:cNvCxnSpPr>
            <p:nvPr/>
          </p:nvCxnSpPr>
          <p:spPr bwMode="auto">
            <a:xfrm>
              <a:off x="8077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7" name="Group 187"/>
          <p:cNvGrpSpPr>
            <a:grpSpLocks/>
          </p:cNvGrpSpPr>
          <p:nvPr/>
        </p:nvGrpSpPr>
        <p:grpSpPr bwMode="auto">
          <a:xfrm>
            <a:off x="5715000" y="2939653"/>
            <a:ext cx="1200150" cy="432197"/>
            <a:chOff x="4572000" y="2362200"/>
            <a:chExt cx="1905000" cy="685800"/>
          </a:xfrm>
        </p:grpSpPr>
        <p:sp>
          <p:nvSpPr>
            <p:cNvPr id="59427" name="Oval 9"/>
            <p:cNvSpPr>
              <a:spLocks noChangeArrowheads="1"/>
            </p:cNvSpPr>
            <p:nvPr/>
          </p:nvSpPr>
          <p:spPr bwMode="auto"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59429" name="Oval 9"/>
            <p:cNvSpPr>
              <a:spLocks noChangeArrowheads="1"/>
            </p:cNvSpPr>
            <p:nvPr/>
          </p:nvSpPr>
          <p:spPr bwMode="auto"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cxnSp>
          <p:nvCxnSpPr>
            <p:cNvPr id="59430" name="AutoShape 10"/>
            <p:cNvCxnSpPr>
              <a:cxnSpLocks noChangeShapeType="1"/>
              <a:stCxn id="59428" idx="2"/>
              <a:endCxn id="59427" idx="7"/>
            </p:cNvCxnSpPr>
            <p:nvPr/>
          </p:nvCxnSpPr>
          <p:spPr bwMode="auto">
            <a:xfrm rot="10800000" flipV="1">
              <a:off x="48972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31" name="AutoShape 10"/>
            <p:cNvCxnSpPr>
              <a:cxnSpLocks noChangeShapeType="1"/>
              <a:stCxn id="59428" idx="6"/>
              <a:endCxn id="59429" idx="1"/>
            </p:cNvCxnSpPr>
            <p:nvPr/>
          </p:nvCxnSpPr>
          <p:spPr bwMode="auto">
            <a:xfrm>
              <a:off x="57150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8" name="Group 184"/>
          <p:cNvGrpSpPr>
            <a:grpSpLocks/>
          </p:cNvGrpSpPr>
          <p:nvPr/>
        </p:nvGrpSpPr>
        <p:grpSpPr bwMode="auto">
          <a:xfrm>
            <a:off x="7486650" y="2939653"/>
            <a:ext cx="1200150" cy="432197"/>
            <a:chOff x="6934200" y="2362200"/>
            <a:chExt cx="1905000" cy="685800"/>
          </a:xfrm>
        </p:grpSpPr>
        <p:sp>
          <p:nvSpPr>
            <p:cNvPr id="59422" name="Oval 9"/>
            <p:cNvSpPr>
              <a:spLocks noChangeArrowheads="1"/>
            </p:cNvSpPr>
            <p:nvPr/>
          </p:nvSpPr>
          <p:spPr bwMode="auto"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695823" y="2362200"/>
              <a:ext cx="381756" cy="3816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59424" name="Oval 9"/>
            <p:cNvSpPr>
              <a:spLocks noChangeArrowheads="1"/>
            </p:cNvSpPr>
            <p:nvPr/>
          </p:nvSpPr>
          <p:spPr bwMode="auto"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cxnSp>
          <p:nvCxnSpPr>
            <p:cNvPr id="59425" name="AutoShape 10"/>
            <p:cNvCxnSpPr>
              <a:cxnSpLocks noChangeShapeType="1"/>
              <a:stCxn id="107" idx="2"/>
              <a:endCxn id="59422" idx="7"/>
            </p:cNvCxnSpPr>
            <p:nvPr/>
          </p:nvCxnSpPr>
          <p:spPr bwMode="auto">
            <a:xfrm rot="10800000" flipV="1">
              <a:off x="72594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26" name="AutoShape 10"/>
            <p:cNvCxnSpPr>
              <a:cxnSpLocks noChangeShapeType="1"/>
              <a:stCxn id="107" idx="6"/>
              <a:endCxn id="59424" idx="1"/>
            </p:cNvCxnSpPr>
            <p:nvPr/>
          </p:nvCxnSpPr>
          <p:spPr bwMode="auto">
            <a:xfrm>
              <a:off x="80772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9" name="Group 183"/>
          <p:cNvGrpSpPr>
            <a:grpSpLocks/>
          </p:cNvGrpSpPr>
          <p:nvPr/>
        </p:nvGrpSpPr>
        <p:grpSpPr bwMode="auto">
          <a:xfrm>
            <a:off x="7486650" y="3920728"/>
            <a:ext cx="1200150" cy="479822"/>
            <a:chOff x="6934200" y="3810000"/>
            <a:chExt cx="1905000" cy="762000"/>
          </a:xfrm>
        </p:grpSpPr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59418" name="Oval 9"/>
            <p:cNvSpPr>
              <a:spLocks noChangeArrowheads="1"/>
            </p:cNvSpPr>
            <p:nvPr/>
          </p:nvSpPr>
          <p:spPr bwMode="auto"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cxnSp>
          <p:nvCxnSpPr>
            <p:cNvPr id="59420" name="AutoShape 10"/>
            <p:cNvCxnSpPr>
              <a:cxnSpLocks noChangeShapeType="1"/>
              <a:stCxn id="59417" idx="6"/>
              <a:endCxn id="59418" idx="1"/>
            </p:cNvCxnSpPr>
            <p:nvPr/>
          </p:nvCxnSpPr>
          <p:spPr bwMode="auto">
            <a:xfrm>
              <a:off x="73152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21" name="AutoShape 10"/>
            <p:cNvCxnSpPr>
              <a:cxnSpLocks noChangeShapeType="1"/>
              <a:stCxn id="59419" idx="2"/>
              <a:endCxn id="59418" idx="7"/>
            </p:cNvCxnSpPr>
            <p:nvPr/>
          </p:nvCxnSpPr>
          <p:spPr bwMode="auto">
            <a:xfrm rot="10800000" flipV="1">
              <a:off x="80214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400" name="Group 188"/>
          <p:cNvGrpSpPr>
            <a:grpSpLocks/>
          </p:cNvGrpSpPr>
          <p:nvPr/>
        </p:nvGrpSpPr>
        <p:grpSpPr bwMode="auto">
          <a:xfrm>
            <a:off x="5715000" y="3920728"/>
            <a:ext cx="1200150" cy="479822"/>
            <a:chOff x="4572000" y="3810000"/>
            <a:chExt cx="1905000" cy="762000"/>
          </a:xfrm>
        </p:grpSpPr>
        <p:sp>
          <p:nvSpPr>
            <p:cNvPr id="59412" name="Oval 9"/>
            <p:cNvSpPr>
              <a:spLocks noChangeArrowheads="1"/>
            </p:cNvSpPr>
            <p:nvPr/>
          </p:nvSpPr>
          <p:spPr bwMode="auto"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333623" y="4191946"/>
              <a:ext cx="381756" cy="3800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59414" name="Oval 9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cxnSp>
          <p:nvCxnSpPr>
            <p:cNvPr id="59415" name="AutoShape 10"/>
            <p:cNvCxnSpPr>
              <a:cxnSpLocks noChangeShapeType="1"/>
              <a:stCxn id="59412" idx="6"/>
              <a:endCxn id="134" idx="1"/>
            </p:cNvCxnSpPr>
            <p:nvPr/>
          </p:nvCxnSpPr>
          <p:spPr bwMode="auto">
            <a:xfrm>
              <a:off x="49530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16" name="AutoShape 10"/>
            <p:cNvCxnSpPr>
              <a:cxnSpLocks noChangeShapeType="1"/>
              <a:stCxn id="59414" idx="2"/>
              <a:endCxn id="134" idx="7"/>
            </p:cNvCxnSpPr>
            <p:nvPr/>
          </p:nvCxnSpPr>
          <p:spPr bwMode="auto">
            <a:xfrm rot="10800000" flipV="1">
              <a:off x="56592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401" name="Group 189"/>
          <p:cNvGrpSpPr>
            <a:grpSpLocks/>
          </p:cNvGrpSpPr>
          <p:nvPr/>
        </p:nvGrpSpPr>
        <p:grpSpPr bwMode="auto">
          <a:xfrm>
            <a:off x="5715000" y="4629150"/>
            <a:ext cx="1200150" cy="1200150"/>
            <a:chOff x="4572000" y="4800600"/>
            <a:chExt cx="1905000" cy="1905000"/>
          </a:xfrm>
        </p:grpSpPr>
        <p:sp>
          <p:nvSpPr>
            <p:cNvPr id="59405" name="Oval 9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59406" name="Oval 9"/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cxnSp>
          <p:nvCxnSpPr>
            <p:cNvPr id="59407" name="AutoShape 10"/>
            <p:cNvCxnSpPr>
              <a:cxnSpLocks noChangeShapeType="1"/>
              <a:stCxn id="59405" idx="6"/>
              <a:endCxn id="59410" idx="1"/>
            </p:cNvCxnSpPr>
            <p:nvPr/>
          </p:nvCxnSpPr>
          <p:spPr bwMode="auto">
            <a:xfrm>
              <a:off x="4953000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08" name="AutoShape 10"/>
            <p:cNvCxnSpPr>
              <a:cxnSpLocks noChangeShapeType="1"/>
              <a:stCxn id="59406" idx="2"/>
              <a:endCxn id="59410" idx="7"/>
            </p:cNvCxnSpPr>
            <p:nvPr/>
          </p:nvCxnSpPr>
          <p:spPr bwMode="auto">
            <a:xfrm rot="10800000" flipV="1">
              <a:off x="5659204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5333623" y="6323844"/>
              <a:ext cx="381756" cy="38175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59410" name="Oval 9"/>
            <p:cNvSpPr>
              <a:spLocks noChangeArrowheads="1"/>
            </p:cNvSpPr>
            <p:nvPr/>
          </p:nvSpPr>
          <p:spPr bwMode="auto"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12833" y="5562223"/>
              <a:ext cx="468690" cy="752173"/>
            </a:xfrm>
            <a:custGeom>
              <a:avLst/>
              <a:gdLst>
                <a:gd name="connsiteX0" fmla="*/ 200186 w 467532"/>
                <a:gd name="connsiteY0" fmla="*/ 0 h 836909"/>
                <a:gd name="connsiteX1" fmla="*/ 440410 w 467532"/>
                <a:gd name="connsiteY1" fmla="*/ 294468 h 836909"/>
                <a:gd name="connsiteX2" fmla="*/ 37454 w 467532"/>
                <a:gd name="connsiteY2" fmla="*/ 503695 h 836909"/>
                <a:gd name="connsiteX3" fmla="*/ 215684 w 467532"/>
                <a:gd name="connsiteY3" fmla="*/ 836909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2" h="836909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5343525" y="3914775"/>
            <a:ext cx="3715941" cy="11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190"/>
          <p:cNvSpPr txBox="1">
            <a:spLocks noChangeArrowheads="1"/>
          </p:cNvSpPr>
          <p:nvPr/>
        </p:nvSpPr>
        <p:spPr bwMode="auto">
          <a:xfrm>
            <a:off x="5715000" y="1885950"/>
            <a:ext cx="12001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00B050"/>
                </a:solidFill>
                <a:latin typeface="Calibri"/>
                <a:cs typeface="Calibri"/>
              </a:rPr>
              <a:t>Active Triples</a:t>
            </a:r>
          </a:p>
        </p:txBody>
      </p:sp>
      <p:sp>
        <p:nvSpPr>
          <p:cNvPr id="59404" name="TextBox 191"/>
          <p:cNvSpPr txBox="1">
            <a:spLocks noChangeArrowheads="1"/>
          </p:cNvSpPr>
          <p:nvPr/>
        </p:nvSpPr>
        <p:spPr bwMode="auto">
          <a:xfrm>
            <a:off x="7486650" y="1885950"/>
            <a:ext cx="13144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C00000"/>
                </a:solidFill>
                <a:latin typeface="Calibri"/>
                <a:cs typeface="Calibri"/>
              </a:rPr>
              <a:t>Inactive Triples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278081"/>
            <a:ext cx="3437649" cy="2538122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00050" y="1885951"/>
            <a:ext cx="7943850" cy="3508772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100" dirty="0">
                <a:latin typeface="Calibri"/>
                <a:cs typeface="Calibri"/>
              </a:rPr>
              <a:t>Query:	</a:t>
            </a:r>
            <a:endParaRPr lang="en-US" sz="9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endParaRPr lang="en-US" sz="12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100" dirty="0">
                <a:latin typeface="Calibri"/>
                <a:cs typeface="Calibri"/>
              </a:rPr>
              <a:t>Check all (undirected!) paths between        and </a:t>
            </a:r>
          </a:p>
          <a:p>
            <a:pPr lvl="7">
              <a:buFont typeface="Wingdings" charset="0"/>
              <a:buChar char="§"/>
              <a:defRPr/>
            </a:pPr>
            <a:endParaRPr lang="en-US" sz="45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1800" dirty="0">
                <a:latin typeface="Calibri"/>
                <a:cs typeface="Calibri"/>
              </a:rPr>
              <a:t>If one or more active, then independence not guaranteed</a:t>
            </a:r>
          </a:p>
          <a:p>
            <a:pPr marL="0" indent="0">
              <a:buNone/>
              <a:defRPr/>
            </a:pPr>
            <a:r>
              <a:rPr lang="en-US" sz="2100" dirty="0">
                <a:latin typeface="Calibri"/>
                <a:cs typeface="Calibri"/>
              </a:rPr>
              <a:t>   </a:t>
            </a:r>
            <a:endParaRPr lang="en-US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endParaRPr lang="en-US" sz="18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1800" dirty="0">
                <a:latin typeface="Calibri"/>
                <a:cs typeface="Calibri"/>
              </a:rPr>
              <a:t>Otherwise (i.e. if all paths are inactive),</a:t>
            </a:r>
          </a:p>
          <a:p>
            <a:pPr marL="342882" lvl="1" indent="0">
              <a:buNone/>
              <a:defRPr/>
            </a:pPr>
            <a:r>
              <a:rPr lang="en-US" sz="1800" dirty="0">
                <a:latin typeface="Calibri"/>
                <a:cs typeface="Calibri"/>
              </a:rPr>
              <a:t>    then independence is guaranteed</a:t>
            </a:r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D-Separation </a:t>
            </a:r>
            <a:r>
              <a:rPr lang="zh-CN" altLang="en-US" dirty="0">
                <a:latin typeface="Calibri"/>
                <a:ea typeface="ＭＳ Ｐゴシック" pitchFamily="34" charset="-128"/>
                <a:cs typeface="Calibri"/>
              </a:rPr>
              <a:t>（</a:t>
            </a:r>
            <a:r>
              <a:rPr lang="en-US" altLang="zh-CN" dirty="0">
                <a:latin typeface="Calibri"/>
                <a:ea typeface="ＭＳ Ｐゴシック" pitchFamily="34" charset="-128"/>
                <a:cs typeface="Calibri"/>
              </a:rPr>
              <a:t>D</a:t>
            </a:r>
            <a:r>
              <a:rPr lang="zh-CN" altLang="en-US" dirty="0">
                <a:latin typeface="Calibri"/>
                <a:ea typeface="ＭＳ Ｐゴシック" pitchFamily="34" charset="-128"/>
                <a:cs typeface="Calibri"/>
              </a:rPr>
              <a:t>分离）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100"/>
            <a:ext cx="35718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1" y="3429000"/>
            <a:ext cx="338375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5474675" y="1771650"/>
            <a:ext cx="38023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300" dirty="0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</p:txBody>
      </p:sp>
      <p:pic>
        <p:nvPicPr>
          <p:cNvPr id="60423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985146"/>
            <a:ext cx="3257550" cy="32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19" y="2543175"/>
            <a:ext cx="342900" cy="28575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9300" y="2543175"/>
            <a:ext cx="371475" cy="31432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171700" y="3429000"/>
            <a:ext cx="28575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3729038" y="2686050"/>
            <a:ext cx="1143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673" y="2790825"/>
            <a:ext cx="735806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3243263"/>
            <a:ext cx="101084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4572000" y="4057650"/>
            <a:ext cx="1085850" cy="171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1448" name="Oval 4"/>
          <p:cNvSpPr>
            <a:spLocks noChangeArrowheads="1"/>
          </p:cNvSpPr>
          <p:nvPr/>
        </p:nvSpPr>
        <p:spPr bwMode="auto">
          <a:xfrm>
            <a:off x="5829300" y="262890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</a:t>
            </a:r>
            <a:endParaRPr lang="en-US" baseline="-250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61449" name="Oval 5"/>
          <p:cNvSpPr>
            <a:spLocks noChangeArrowheads="1"/>
          </p:cNvSpPr>
          <p:nvPr/>
        </p:nvSpPr>
        <p:spPr bwMode="auto">
          <a:xfrm>
            <a:off x="6286500" y="365760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endParaRPr lang="en-US" baseline="-250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cxnSp>
        <p:nvCxnSpPr>
          <p:cNvPr id="61450" name="AutoShape 6"/>
          <p:cNvCxnSpPr>
            <a:cxnSpLocks noChangeShapeType="1"/>
            <a:stCxn id="61448" idx="4"/>
            <a:endCxn id="61449" idx="1"/>
          </p:cNvCxnSpPr>
          <p:nvPr/>
        </p:nvCxnSpPr>
        <p:spPr bwMode="auto">
          <a:xfrm>
            <a:off x="6029325" y="3039666"/>
            <a:ext cx="315516" cy="6655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451" name="Oval 7"/>
          <p:cNvSpPr>
            <a:spLocks noChangeArrowheads="1"/>
          </p:cNvSpPr>
          <p:nvPr/>
        </p:nvSpPr>
        <p:spPr bwMode="auto">
          <a:xfrm>
            <a:off x="6915150" y="262890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</a:t>
            </a:r>
          </a:p>
        </p:txBody>
      </p:sp>
      <p:cxnSp>
        <p:nvCxnSpPr>
          <p:cNvPr id="61452" name="AutoShape 8"/>
          <p:cNvCxnSpPr>
            <a:cxnSpLocks noChangeShapeType="1"/>
            <a:stCxn id="61451" idx="4"/>
            <a:endCxn id="61449" idx="7"/>
          </p:cNvCxnSpPr>
          <p:nvPr/>
        </p:nvCxnSpPr>
        <p:spPr bwMode="auto">
          <a:xfrm flipH="1">
            <a:off x="6628210" y="3039666"/>
            <a:ext cx="486965" cy="6655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6286500" y="468630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ja-JP" alt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’</a:t>
            </a:r>
            <a:endParaRPr lang="en-US" i="1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cxnSp>
        <p:nvCxnSpPr>
          <p:cNvPr id="61454" name="AutoShape 14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6486525" y="4068366"/>
            <a:ext cx="0" cy="6072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35" y="3714750"/>
            <a:ext cx="1077515" cy="31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5873353" y="297180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</a:t>
            </a:r>
            <a:endParaRPr lang="en-US" baseline="-250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6330553" y="400050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endParaRPr lang="en-US" baseline="-250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cxnSp>
        <p:nvCxnSpPr>
          <p:cNvPr id="63493" name="AutoShape 6"/>
          <p:cNvCxnSpPr>
            <a:cxnSpLocks noChangeShapeType="1"/>
            <a:stCxn id="63491" idx="4"/>
            <a:endCxn id="63492" idx="1"/>
          </p:cNvCxnSpPr>
          <p:nvPr/>
        </p:nvCxnSpPr>
        <p:spPr bwMode="auto">
          <a:xfrm>
            <a:off x="6073378" y="3382566"/>
            <a:ext cx="315516" cy="6655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6959203" y="297180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</a:t>
            </a:r>
          </a:p>
        </p:txBody>
      </p:sp>
      <p:cxnSp>
        <p:nvCxnSpPr>
          <p:cNvPr id="63495" name="AutoShape 8"/>
          <p:cNvCxnSpPr>
            <a:cxnSpLocks noChangeShapeType="1"/>
            <a:stCxn id="63494" idx="4"/>
            <a:endCxn id="63492" idx="7"/>
          </p:cNvCxnSpPr>
          <p:nvPr/>
        </p:nvCxnSpPr>
        <p:spPr bwMode="auto">
          <a:xfrm flipH="1">
            <a:off x="6672263" y="3382566"/>
            <a:ext cx="486965" cy="6655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5444728" y="3989785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</a:t>
            </a:r>
            <a:endParaRPr lang="en-US" baseline="-250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cxnSp>
        <p:nvCxnSpPr>
          <p:cNvPr id="63497" name="AutoShape 10"/>
          <p:cNvCxnSpPr>
            <a:cxnSpLocks noChangeShapeType="1"/>
            <a:stCxn id="63491" idx="4"/>
            <a:endCxn id="63496" idx="0"/>
          </p:cNvCxnSpPr>
          <p:nvPr/>
        </p:nvCxnSpPr>
        <p:spPr bwMode="auto">
          <a:xfrm flipH="1">
            <a:off x="5644753" y="3382566"/>
            <a:ext cx="428625" cy="59650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5874544" y="211455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</a:t>
            </a:r>
          </a:p>
        </p:txBody>
      </p:sp>
      <p:cxnSp>
        <p:nvCxnSpPr>
          <p:cNvPr id="63499" name="AutoShape 12"/>
          <p:cNvCxnSpPr>
            <a:cxnSpLocks noChangeShapeType="1"/>
            <a:stCxn id="63498" idx="4"/>
            <a:endCxn id="63491" idx="0"/>
          </p:cNvCxnSpPr>
          <p:nvPr/>
        </p:nvCxnSpPr>
        <p:spPr bwMode="auto">
          <a:xfrm flipH="1">
            <a:off x="6073378" y="2525316"/>
            <a:ext cx="1191" cy="4357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0" name="Oval 13"/>
          <p:cNvSpPr>
            <a:spLocks noChangeArrowheads="1"/>
          </p:cNvSpPr>
          <p:nvPr/>
        </p:nvSpPr>
        <p:spPr bwMode="auto">
          <a:xfrm>
            <a:off x="6330553" y="502920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ja-JP" alt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’</a:t>
            </a:r>
            <a:endParaRPr lang="en-US" i="1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cxnSp>
        <p:nvCxnSpPr>
          <p:cNvPr id="63501" name="AutoShape 14"/>
          <p:cNvCxnSpPr>
            <a:cxnSpLocks noChangeShapeType="1"/>
            <a:stCxn id="63492" idx="4"/>
            <a:endCxn id="63500" idx="0"/>
          </p:cNvCxnSpPr>
          <p:nvPr/>
        </p:nvCxnSpPr>
        <p:spPr bwMode="auto">
          <a:xfrm>
            <a:off x="6530578" y="4411266"/>
            <a:ext cx="0" cy="6072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0977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40" y="2743200"/>
            <a:ext cx="1038225" cy="31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03" y="3286125"/>
            <a:ext cx="709613" cy="19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315" y="3752850"/>
            <a:ext cx="985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4243388"/>
            <a:ext cx="1051322" cy="31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4829175"/>
            <a:ext cx="130135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3701653" y="2686050"/>
            <a:ext cx="1143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1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3701653" y="3143250"/>
            <a:ext cx="1143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1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50" name="Text Box 22"/>
          <p:cNvSpPr txBox="1">
            <a:spLocks noChangeArrowheads="1"/>
          </p:cNvSpPr>
          <p:nvPr/>
        </p:nvSpPr>
        <p:spPr bwMode="auto">
          <a:xfrm>
            <a:off x="3701653" y="4686300"/>
            <a:ext cx="1143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1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8" grpId="0"/>
      <p:bldP spid="1097749" grpId="0"/>
      <p:bldP spid="10977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1771650" y="1885950"/>
            <a:ext cx="8534400" cy="354687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Variables: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R: Raining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T: Traffic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D: Roof drips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S: I’</a:t>
            </a:r>
            <a:r>
              <a:rPr lang="en-US" altLang="ja-JP" dirty="0">
                <a:ea typeface="ＭＳ Ｐゴシック" pitchFamily="34" charset="-128"/>
              </a:rPr>
              <a:t>m sad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Questions: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5429250" y="337185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endParaRPr lang="en-US" baseline="-250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5943600" y="422910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</a:t>
            </a:r>
          </a:p>
        </p:txBody>
      </p:sp>
      <p:cxnSp>
        <p:nvCxnSpPr>
          <p:cNvPr id="64517" name="AutoShape 6"/>
          <p:cNvCxnSpPr>
            <a:cxnSpLocks noChangeShapeType="1"/>
            <a:stCxn id="64515" idx="4"/>
            <a:endCxn id="64516" idx="1"/>
          </p:cNvCxnSpPr>
          <p:nvPr/>
        </p:nvCxnSpPr>
        <p:spPr bwMode="auto">
          <a:xfrm>
            <a:off x="5629275" y="3782616"/>
            <a:ext cx="372666" cy="4941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6515100" y="337185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</a:t>
            </a:r>
          </a:p>
        </p:txBody>
      </p:sp>
      <p:cxnSp>
        <p:nvCxnSpPr>
          <p:cNvPr id="64519" name="AutoShape 8"/>
          <p:cNvCxnSpPr>
            <a:cxnSpLocks noChangeShapeType="1"/>
            <a:stCxn id="64518" idx="4"/>
            <a:endCxn id="64516" idx="7"/>
          </p:cNvCxnSpPr>
          <p:nvPr/>
        </p:nvCxnSpPr>
        <p:spPr bwMode="auto">
          <a:xfrm flipH="1">
            <a:off x="6285310" y="3782616"/>
            <a:ext cx="429815" cy="4941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5943600" y="251460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</a:t>
            </a:r>
          </a:p>
        </p:txBody>
      </p:sp>
      <p:cxnSp>
        <p:nvCxnSpPr>
          <p:cNvPr id="64521" name="AutoShape 10"/>
          <p:cNvCxnSpPr>
            <a:cxnSpLocks noChangeShapeType="1"/>
            <a:stCxn id="64520" idx="3"/>
            <a:endCxn id="64515" idx="0"/>
          </p:cNvCxnSpPr>
          <p:nvPr/>
        </p:nvCxnSpPr>
        <p:spPr bwMode="auto">
          <a:xfrm flipH="1">
            <a:off x="5629275" y="2867025"/>
            <a:ext cx="372666" cy="4941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22" name="AutoShape 11"/>
          <p:cNvCxnSpPr>
            <a:cxnSpLocks noChangeShapeType="1"/>
            <a:stCxn id="64520" idx="5"/>
            <a:endCxn id="64518" idx="0"/>
          </p:cNvCxnSpPr>
          <p:nvPr/>
        </p:nvCxnSpPr>
        <p:spPr bwMode="auto">
          <a:xfrm>
            <a:off x="6285310" y="2867025"/>
            <a:ext cx="429815" cy="4941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98764" name="Text Box 12"/>
          <p:cNvSpPr txBox="1">
            <a:spLocks noChangeArrowheads="1"/>
          </p:cNvSpPr>
          <p:nvPr/>
        </p:nvSpPr>
        <p:spPr bwMode="auto">
          <a:xfrm>
            <a:off x="4057650" y="4914900"/>
            <a:ext cx="1143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1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0987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44" y="4568429"/>
            <a:ext cx="735806" cy="19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4981575"/>
            <a:ext cx="1038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5429250"/>
            <a:ext cx="1340644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Bayes’ Nets </a:t>
            </a:r>
            <a:r>
              <a:rPr lang="zh-CN" altLang="en-US" dirty="0">
                <a:latin typeface="Calibri"/>
                <a:cs typeface="Calibri"/>
              </a:rPr>
              <a:t>贝叶斯网络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100" dirty="0">
                <a:latin typeface="Calibri"/>
                <a:cs typeface="Calibri"/>
              </a:rPr>
              <a:t>对一个领域里变量构成的概率模型的</a:t>
            </a:r>
            <a:endParaRPr lang="en-US" altLang="zh-CN" sz="21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00" dirty="0">
                <a:latin typeface="Calibri"/>
                <a:cs typeface="Calibri"/>
              </a:rPr>
              <a:t>    </a:t>
            </a:r>
            <a:r>
              <a:rPr lang="zh-CN" altLang="en-US" sz="2100" dirty="0">
                <a:latin typeface="Calibri"/>
                <a:cs typeface="Calibri"/>
              </a:rPr>
              <a:t>有效率的编码</a:t>
            </a:r>
            <a:endParaRPr lang="en-US" sz="21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>
                <a:latin typeface="Calibri"/>
                <a:cs typeface="Calibri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>
                <a:latin typeface="Calibri"/>
                <a:cs typeface="Calibri"/>
              </a:rPr>
              <a:t>Questions we can ask:</a:t>
            </a:r>
          </a:p>
          <a:p>
            <a:pPr lvl="6">
              <a:lnSpc>
                <a:spcPct val="9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latin typeface="Calibri"/>
                <a:cs typeface="Calibri"/>
              </a:rPr>
              <a:t>推理</a:t>
            </a:r>
            <a:r>
              <a:rPr lang="en-US" sz="1800" dirty="0">
                <a:latin typeface="Calibri"/>
                <a:cs typeface="Calibri"/>
              </a:rPr>
              <a:t>: given a fixed BN, what is P(X | e)?</a:t>
            </a:r>
          </a:p>
          <a:p>
            <a:pPr lvl="6">
              <a:lnSpc>
                <a:spcPct val="9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latin typeface="Calibri"/>
                <a:cs typeface="Calibri"/>
              </a:rPr>
              <a:t>表达</a:t>
            </a:r>
            <a:r>
              <a:rPr lang="en-US" sz="1800" dirty="0">
                <a:latin typeface="Calibri"/>
                <a:cs typeface="Calibri"/>
              </a:rPr>
              <a:t>: given a BN graph, what kinds of distributions can it encode?</a:t>
            </a:r>
          </a:p>
          <a:p>
            <a:pPr lvl="6">
              <a:lnSpc>
                <a:spcPct val="9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latin typeface="Calibri"/>
                <a:cs typeface="Calibri"/>
              </a:rPr>
              <a:t>建模</a:t>
            </a:r>
            <a:r>
              <a:rPr lang="en-US" sz="1800" dirty="0">
                <a:latin typeface="Calibri"/>
                <a:cs typeface="Calibri"/>
              </a:rPr>
              <a:t>: what BN is most appropriate for a given domain?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60" y="1397000"/>
            <a:ext cx="3755951" cy="248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40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图形结构蕴含了条件独立假设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4800" y="1905001"/>
            <a:ext cx="4781550" cy="3546873"/>
          </a:xfrm>
        </p:spPr>
        <p:txBody>
          <a:bodyPr/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给定一个贝叶斯网络结构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可以运行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d-separation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算法，找到所有条件独立假设：</a:t>
            </a:r>
            <a:endParaRPr 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1800" dirty="0">
              <a:ea typeface="ＭＳ Ｐゴシック" pitchFamily="34" charset="-128"/>
            </a:endParaRPr>
          </a:p>
          <a:p>
            <a:endParaRPr lang="en-US" sz="1800" dirty="0">
              <a:ea typeface="ＭＳ Ｐゴシック" pitchFamily="34" charset="-128"/>
            </a:endParaRPr>
          </a:p>
          <a:p>
            <a:endParaRPr lang="en-US" sz="1800" dirty="0">
              <a:ea typeface="ＭＳ Ｐゴシック" pitchFamily="34" charset="-128"/>
            </a:endParaRPr>
          </a:p>
          <a:p>
            <a:r>
              <a:rPr lang="en-US" sz="1800" dirty="0">
                <a:ea typeface="ＭＳ Ｐゴシック" pitchFamily="34" charset="-128"/>
              </a:rPr>
              <a:t>This list determines the set of probability distributions that can be represented </a:t>
            </a:r>
          </a:p>
          <a:p>
            <a:endParaRPr lang="en-US" sz="1800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342900" lvl="1" indent="0">
              <a:buNone/>
            </a:pPr>
            <a:endParaRPr lang="en-US" dirty="0">
              <a:ea typeface="ＭＳ Ｐゴシック" pitchFamily="34" charset="-128"/>
            </a:endParaRP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2942339"/>
            <a:ext cx="35718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943100"/>
            <a:ext cx="3863069" cy="32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5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尝试计算所有表达的独立性假设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4972050" y="1771650"/>
            <a:ext cx="1071563" cy="857250"/>
            <a:chOff x="4272" y="1152"/>
            <a:chExt cx="1200" cy="1008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X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Y</a:t>
              </a: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Z</a:t>
              </a:r>
            </a:p>
          </p:txBody>
        </p:sp>
        <p:cxnSp>
          <p:nvCxnSpPr>
            <p:cNvPr id="19" name="AutoShape 15"/>
            <p:cNvCxnSpPr>
              <a:cxnSpLocks noChangeShapeType="1"/>
              <a:stCxn id="17" idx="3"/>
              <a:endCxn id="16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6"/>
            <p:cNvCxnSpPr>
              <a:cxnSpLocks noChangeShapeType="1"/>
              <a:stCxn id="17" idx="5"/>
              <a:endCxn id="18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5029200" y="2743200"/>
            <a:ext cx="1051560" cy="914400"/>
            <a:chOff x="4272" y="1152"/>
            <a:chExt cx="1200" cy="1008"/>
          </a:xfrm>
        </p:grpSpPr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X</a:t>
              </a: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Y</a:t>
              </a: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Z</a:t>
              </a:r>
            </a:p>
          </p:txBody>
        </p:sp>
        <p:cxnSp>
          <p:nvCxnSpPr>
            <p:cNvPr id="25" name="AutoShape 15"/>
            <p:cNvCxnSpPr>
              <a:cxnSpLocks noChangeShapeType="1"/>
              <a:stCxn id="23" idx="3"/>
              <a:endCxn id="22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6"/>
            <p:cNvCxnSpPr>
              <a:cxnSpLocks noChangeShapeType="1"/>
              <a:stCxn id="23" idx="5"/>
              <a:endCxn id="24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5029200" y="3829050"/>
            <a:ext cx="1085850" cy="955222"/>
            <a:chOff x="3089" y="3828"/>
            <a:chExt cx="665" cy="585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X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339" y="419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Y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Z</a:t>
              </a:r>
            </a:p>
          </p:txBody>
        </p:sp>
        <p:cxnSp>
          <p:nvCxnSpPr>
            <p:cNvPr id="31" name="AutoShape 28"/>
            <p:cNvCxnSpPr>
              <a:cxnSpLocks noChangeShapeType="1"/>
              <a:stCxn id="28" idx="4"/>
              <a:endCxn id="29" idx="1"/>
            </p:cNvCxnSpPr>
            <p:nvPr/>
          </p:nvCxnSpPr>
          <p:spPr bwMode="auto">
            <a:xfrm>
              <a:off x="3198" y="4046"/>
              <a:ext cx="173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29"/>
            <p:cNvCxnSpPr>
              <a:cxnSpLocks noChangeShapeType="1"/>
              <a:stCxn id="29" idx="7"/>
              <a:endCxn id="30" idx="4"/>
            </p:cNvCxnSpPr>
            <p:nvPr/>
          </p:nvCxnSpPr>
          <p:spPr bwMode="auto">
            <a:xfrm flipV="1">
              <a:off x="3524" y="4046"/>
              <a:ext cx="121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5086350" y="4914900"/>
            <a:ext cx="1085850" cy="932362"/>
            <a:chOff x="3089" y="3475"/>
            <a:chExt cx="665" cy="571"/>
          </a:xfrm>
        </p:grpSpPr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X</a:t>
              </a:r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3307" y="347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Y</a:t>
              </a:r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6858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Calibri"/>
                  <a:ea typeface="ＭＳ Ｐゴシック" pitchFamily="34" charset="-128"/>
                  <a:cs typeface="Calibri"/>
                </a:rPr>
                <a:t>Z</a:t>
              </a:r>
            </a:p>
          </p:txBody>
        </p:sp>
        <p:cxnSp>
          <p:nvCxnSpPr>
            <p:cNvPr id="47" name="AutoShape 28"/>
            <p:cNvCxnSpPr>
              <a:cxnSpLocks noChangeShapeType="1"/>
              <a:stCxn id="45" idx="3"/>
              <a:endCxn id="44" idx="0"/>
            </p:cNvCxnSpPr>
            <p:nvPr/>
          </p:nvCxnSpPr>
          <p:spPr bwMode="auto">
            <a:xfrm flipH="1">
              <a:off x="3198" y="3666"/>
              <a:ext cx="140" cy="1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29"/>
            <p:cNvCxnSpPr>
              <a:cxnSpLocks noChangeShapeType="1"/>
              <a:stCxn id="45" idx="5"/>
              <a:endCxn id="46" idx="0"/>
            </p:cNvCxnSpPr>
            <p:nvPr/>
          </p:nvCxnSpPr>
          <p:spPr bwMode="auto">
            <a:xfrm>
              <a:off x="3492" y="3670"/>
              <a:ext cx="153" cy="1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0"/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3316" y="3937"/>
              <a:ext cx="21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61234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743200" y="1771650"/>
            <a:ext cx="2457450" cy="1200150"/>
            <a:chOff x="3505200" y="1295400"/>
            <a:chExt cx="3276600" cy="1600200"/>
          </a:xfrm>
        </p:grpSpPr>
        <p:sp>
          <p:nvSpPr>
            <p:cNvPr id="75" name="Rounded Rectangle 74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X</a:t>
                </a: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Y</a:t>
                </a: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Z</a:t>
                </a:r>
              </a:p>
            </p:txBody>
          </p:sp>
        </p:grpSp>
        <p:pic>
          <p:nvPicPr>
            <p:cNvPr id="77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图结构限制了所能表达的分布集合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85949"/>
            <a:ext cx="2574134" cy="4642441"/>
          </a:xfrm>
        </p:spPr>
        <p:txBody>
          <a:bodyPr/>
          <a:lstStyle/>
          <a:p>
            <a:pPr eaLnBrk="1" hangingPunct="1"/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Given some graph topology G, only certain joint distributions can be encoded</a:t>
            </a:r>
          </a:p>
          <a:p>
            <a:pPr lvl="6"/>
            <a:endParaRPr lang="en-US" sz="6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eaLnBrk="1" hangingPunct="1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图结构保证了（条件）独立假设的存在</a:t>
            </a: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5"/>
            <a:endParaRPr lang="en-US" sz="6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eaLnBrk="1" hangingPunct="1"/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(There might be more independence)</a:t>
            </a:r>
          </a:p>
          <a:p>
            <a:pPr lvl="5"/>
            <a:endParaRPr lang="en-US" sz="6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eaLnBrk="1" hangingPunct="1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增加边，扩大了所能表示的分布集合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, but has several costs</a:t>
            </a:r>
          </a:p>
          <a:p>
            <a:pPr lvl="5"/>
            <a:endParaRPr lang="en-US" sz="6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eaLnBrk="1" hangingPunct="1"/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Full conditioning can encode any distribution</a:t>
            </a:r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>
            <a:off x="4586288" y="2486025"/>
            <a:ext cx="1963341" cy="2038350"/>
          </a:xfrm>
          <a:custGeom>
            <a:avLst/>
            <a:gdLst>
              <a:gd name="T0" fmla="*/ 2147483647 w 1649"/>
              <a:gd name="T1" fmla="*/ 2147483647 h 1712"/>
              <a:gd name="T2" fmla="*/ 2147483647 w 1649"/>
              <a:gd name="T3" fmla="*/ 2147483647 h 1712"/>
              <a:gd name="T4" fmla="*/ 2147483647 w 1649"/>
              <a:gd name="T5" fmla="*/ 2147483647 h 1712"/>
              <a:gd name="T6" fmla="*/ 2147483647 w 1649"/>
              <a:gd name="T7" fmla="*/ 2147483647 h 1712"/>
              <a:gd name="T8" fmla="*/ 2147483647 w 1649"/>
              <a:gd name="T9" fmla="*/ 2147483647 h 1712"/>
              <a:gd name="T10" fmla="*/ 2147483647 w 1649"/>
              <a:gd name="T11" fmla="*/ 2147483647 h 1712"/>
              <a:gd name="T12" fmla="*/ 2147483647 w 1649"/>
              <a:gd name="T13" fmla="*/ 2147483647 h 1712"/>
              <a:gd name="T14" fmla="*/ 2147483647 w 1649"/>
              <a:gd name="T15" fmla="*/ 2147483647 h 1712"/>
              <a:gd name="T16" fmla="*/ 2147483647 w 1649"/>
              <a:gd name="T17" fmla="*/ 2147483647 h 1712"/>
              <a:gd name="T18" fmla="*/ 2147483647 w 1649"/>
              <a:gd name="T19" fmla="*/ 2147483647 h 1712"/>
              <a:gd name="T20" fmla="*/ 2147483647 w 1649"/>
              <a:gd name="T21" fmla="*/ 2147483647 h 17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9"/>
              <a:gd name="T34" fmla="*/ 0 h 1712"/>
              <a:gd name="T35" fmla="*/ 1649 w 1649"/>
              <a:gd name="T36" fmla="*/ 1712 h 17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9" h="1712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68612" name="Freeform 40"/>
          <p:cNvSpPr>
            <a:spLocks/>
          </p:cNvSpPr>
          <p:nvPr/>
        </p:nvSpPr>
        <p:spPr bwMode="auto">
          <a:xfrm>
            <a:off x="4825603" y="2792016"/>
            <a:ext cx="1365647" cy="1037034"/>
          </a:xfrm>
          <a:custGeom>
            <a:avLst/>
            <a:gdLst>
              <a:gd name="T0" fmla="*/ 2147483647 w 1147"/>
              <a:gd name="T1" fmla="*/ 2147483647 h 871"/>
              <a:gd name="T2" fmla="*/ 2147483647 w 1147"/>
              <a:gd name="T3" fmla="*/ 2147483647 h 871"/>
              <a:gd name="T4" fmla="*/ 2147483647 w 1147"/>
              <a:gd name="T5" fmla="*/ 2147483647 h 871"/>
              <a:gd name="T6" fmla="*/ 2147483647 w 1147"/>
              <a:gd name="T7" fmla="*/ 2147483647 h 871"/>
              <a:gd name="T8" fmla="*/ 2147483647 w 1147"/>
              <a:gd name="T9" fmla="*/ 2147483647 h 871"/>
              <a:gd name="T10" fmla="*/ 2147483647 w 1147"/>
              <a:gd name="T11" fmla="*/ 2147483647 h 871"/>
              <a:gd name="T12" fmla="*/ 2147483647 w 1147"/>
              <a:gd name="T13" fmla="*/ 2147483647 h 871"/>
              <a:gd name="T14" fmla="*/ 2147483647 w 1147"/>
              <a:gd name="T15" fmla="*/ 2147483647 h 871"/>
              <a:gd name="T16" fmla="*/ 2147483647 w 1147"/>
              <a:gd name="T17" fmla="*/ 2147483647 h 8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7"/>
              <a:gd name="T28" fmla="*/ 0 h 871"/>
              <a:gd name="T29" fmla="*/ 1147 w 1147"/>
              <a:gd name="T30" fmla="*/ 871 h 8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7" h="871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4979194" y="2932510"/>
            <a:ext cx="678656" cy="644128"/>
          </a:xfrm>
          <a:custGeom>
            <a:avLst/>
            <a:gdLst>
              <a:gd name="T0" fmla="*/ 2147483647 w 570"/>
              <a:gd name="T1" fmla="*/ 2147483647 h 541"/>
              <a:gd name="T2" fmla="*/ 2147483647 w 570"/>
              <a:gd name="T3" fmla="*/ 2147483647 h 541"/>
              <a:gd name="T4" fmla="*/ 2147483647 w 570"/>
              <a:gd name="T5" fmla="*/ 2147483647 h 541"/>
              <a:gd name="T6" fmla="*/ 2147483647 w 570"/>
              <a:gd name="T7" fmla="*/ 2147483647 h 541"/>
              <a:gd name="T8" fmla="*/ 2147483647 w 570"/>
              <a:gd name="T9" fmla="*/ 2147483647 h 541"/>
              <a:gd name="T10" fmla="*/ 2147483647 w 570"/>
              <a:gd name="T11" fmla="*/ 2147483647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0"/>
              <a:gd name="T19" fmla="*/ 0 h 541"/>
              <a:gd name="T20" fmla="*/ 570 w 570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0" h="541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4674990" y="2865835"/>
            <a:ext cx="528042" cy="256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H="1" flipV="1">
            <a:off x="5740155" y="3981386"/>
            <a:ext cx="652064" cy="567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68619" name="Line 41"/>
          <p:cNvSpPr>
            <a:spLocks noChangeShapeType="1"/>
          </p:cNvSpPr>
          <p:nvPr/>
        </p:nvSpPr>
        <p:spPr bwMode="auto">
          <a:xfrm flipH="1">
            <a:off x="6042422" y="2865835"/>
            <a:ext cx="1101328" cy="3036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7200901" y="1906469"/>
            <a:ext cx="1069181" cy="2343150"/>
            <a:chOff x="7315200" y="1371600"/>
            <a:chExt cx="1600200" cy="3505200"/>
          </a:xfrm>
        </p:grpSpPr>
        <p:sp>
          <p:nvSpPr>
            <p:cNvPr id="82" name="Rounded Rectangle 81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grpSp>
          <p:nvGrpSpPr>
            <p:cNvPr id="83" name="Group 17"/>
            <p:cNvGrpSpPr>
              <a:grpSpLocks/>
            </p:cNvGrpSpPr>
            <p:nvPr/>
          </p:nvGrpSpPr>
          <p:grpSpPr bwMode="auto"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X</a:t>
                </a: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Y</a:t>
                </a:r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Z</a:t>
                </a:r>
              </a:p>
            </p:txBody>
          </p:sp>
          <p:cxnSp>
            <p:nvCxnSpPr>
              <p:cNvPr id="100" name="AutoShape 15"/>
              <p:cNvCxnSpPr>
                <a:cxnSpLocks noChangeShapeType="1"/>
                <a:stCxn id="98" idx="3"/>
                <a:endCxn id="9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AutoShape 16"/>
              <p:cNvCxnSpPr>
                <a:cxnSpLocks noChangeShapeType="1"/>
                <a:stCxn id="98" idx="5"/>
                <a:endCxn id="9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4" name="Group 17"/>
            <p:cNvGrpSpPr>
              <a:grpSpLocks/>
            </p:cNvGrpSpPr>
            <p:nvPr/>
          </p:nvGrpSpPr>
          <p:grpSpPr bwMode="auto"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X</a:t>
                </a: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Y</a:t>
                </a:r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Z</a:t>
                </a:r>
              </a:p>
            </p:txBody>
          </p:sp>
          <p:cxnSp>
            <p:nvCxnSpPr>
              <p:cNvPr id="95" name="AutoShape 15"/>
              <p:cNvCxnSpPr>
                <a:cxnSpLocks noChangeShapeType="1"/>
                <a:stCxn id="93" idx="3"/>
                <a:endCxn id="92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AutoShape 16"/>
              <p:cNvCxnSpPr>
                <a:cxnSpLocks noChangeShapeType="1"/>
                <a:stCxn id="93" idx="5"/>
                <a:endCxn id="94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" name="Group 17"/>
            <p:cNvGrpSpPr>
              <a:grpSpLocks/>
            </p:cNvGrpSpPr>
            <p:nvPr/>
          </p:nvGrpSpPr>
          <p:grpSpPr bwMode="auto"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8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X</a:t>
                </a:r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Y</a:t>
                </a:r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Z</a:t>
                </a:r>
              </a:p>
            </p:txBody>
          </p:sp>
          <p:cxnSp>
            <p:nvCxnSpPr>
              <p:cNvPr id="90" name="AutoShape 15"/>
              <p:cNvCxnSpPr>
                <a:cxnSpLocks noChangeShapeType="1"/>
                <a:stCxn id="88" idx="3"/>
                <a:endCxn id="8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AutoShape 16"/>
              <p:cNvCxnSpPr>
                <a:cxnSpLocks noChangeShapeType="1"/>
                <a:stCxn id="88" idx="5"/>
                <a:endCxn id="8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86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80"/>
          <p:cNvGrpSpPr>
            <a:grpSpLocks/>
          </p:cNvGrpSpPr>
          <p:nvPr/>
        </p:nvGrpSpPr>
        <p:grpSpPr bwMode="auto">
          <a:xfrm>
            <a:off x="5657850" y="4343400"/>
            <a:ext cx="2563749" cy="1549003"/>
            <a:chOff x="5029200" y="4648200"/>
            <a:chExt cx="3810000" cy="2209800"/>
          </a:xfrm>
        </p:grpSpPr>
        <p:sp>
          <p:nvSpPr>
            <p:cNvPr id="103" name="Rounded Rectangle 10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5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grpSp>
          <p:nvGrpSpPr>
            <p:cNvPr id="104" name="Group 31"/>
            <p:cNvGrpSpPr>
              <a:grpSpLocks/>
            </p:cNvGrpSpPr>
            <p:nvPr/>
          </p:nvGrpSpPr>
          <p:grpSpPr bwMode="auto">
            <a:xfrm>
              <a:off x="5181600" y="5265737"/>
              <a:ext cx="930275" cy="677863"/>
              <a:chOff x="3089" y="3475"/>
              <a:chExt cx="665" cy="571"/>
            </a:xfrm>
          </p:grpSpPr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X</a:t>
                </a:r>
              </a:p>
            </p:txBody>
          </p:sp>
          <p:sp>
            <p:nvSpPr>
              <p:cNvPr id="14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Y</a:t>
                </a:r>
              </a:p>
            </p:txBody>
          </p:sp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Z</a:t>
                </a:r>
              </a:p>
            </p:txBody>
          </p:sp>
          <p:cxnSp>
            <p:nvCxnSpPr>
              <p:cNvPr id="144" name="AutoShape 28"/>
              <p:cNvCxnSpPr>
                <a:cxnSpLocks noChangeShapeType="1"/>
                <a:stCxn id="142" idx="3"/>
                <a:endCxn id="14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29"/>
              <p:cNvCxnSpPr>
                <a:cxnSpLocks noChangeShapeType="1"/>
                <a:stCxn id="142" idx="5"/>
                <a:endCxn id="14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30"/>
              <p:cNvCxnSpPr>
                <a:cxnSpLocks noChangeShapeType="1"/>
                <a:stCxn id="141" idx="6"/>
                <a:endCxn id="14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5" name="Group 31"/>
            <p:cNvGrpSpPr>
              <a:grpSpLocks/>
            </p:cNvGrpSpPr>
            <p:nvPr/>
          </p:nvGrpSpPr>
          <p:grpSpPr bwMode="auto">
            <a:xfrm>
              <a:off x="6461125" y="5243512"/>
              <a:ext cx="930275" cy="677863"/>
              <a:chOff x="3089" y="3475"/>
              <a:chExt cx="665" cy="571"/>
            </a:xfrm>
          </p:grpSpPr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X</a:t>
                </a:r>
              </a:p>
            </p:txBody>
          </p:sp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Y</a:t>
                </a: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Z</a:t>
                </a:r>
              </a:p>
            </p:txBody>
          </p:sp>
          <p:cxnSp>
            <p:nvCxnSpPr>
              <p:cNvPr id="138" name="AutoShape 28"/>
              <p:cNvCxnSpPr>
                <a:cxnSpLocks noChangeShapeType="1"/>
                <a:stCxn id="136" idx="3"/>
                <a:endCxn id="135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29"/>
              <p:cNvCxnSpPr>
                <a:cxnSpLocks noChangeShapeType="1"/>
                <a:stCxn id="136" idx="5"/>
                <a:endCxn id="137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AutoShape 30"/>
              <p:cNvCxnSpPr>
                <a:cxnSpLocks noChangeShapeType="1"/>
                <a:stCxn id="135" idx="6"/>
                <a:endCxn id="137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" name="Group 31"/>
            <p:cNvGrpSpPr>
              <a:grpSpLocks/>
            </p:cNvGrpSpPr>
            <p:nvPr/>
          </p:nvGrpSpPr>
          <p:grpSpPr bwMode="auto">
            <a:xfrm>
              <a:off x="7680325" y="5243512"/>
              <a:ext cx="930275" cy="677863"/>
              <a:chOff x="3089" y="3475"/>
              <a:chExt cx="665" cy="571"/>
            </a:xfrm>
          </p:grpSpPr>
          <p:sp>
            <p:nvSpPr>
              <p:cNvPr id="129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X</a:t>
                </a:r>
              </a:p>
            </p:txBody>
          </p:sp>
          <p:sp>
            <p:nvSpPr>
              <p:cNvPr id="130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Y</a:t>
                </a:r>
              </a:p>
            </p:txBody>
          </p:sp>
          <p:sp>
            <p:nvSpPr>
              <p:cNvPr id="131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Z</a:t>
                </a:r>
              </a:p>
            </p:txBody>
          </p:sp>
          <p:cxnSp>
            <p:nvCxnSpPr>
              <p:cNvPr id="132" name="AutoShape 28"/>
              <p:cNvCxnSpPr>
                <a:cxnSpLocks noChangeShapeType="1"/>
                <a:stCxn id="130" idx="3"/>
                <a:endCxn id="129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AutoShape 29"/>
              <p:cNvCxnSpPr>
                <a:cxnSpLocks noChangeShapeType="1"/>
                <a:stCxn id="130" idx="5"/>
                <a:endCxn id="131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AutoShape 30"/>
              <p:cNvCxnSpPr>
                <a:cxnSpLocks noChangeShapeType="1"/>
                <a:stCxn id="129" idx="6"/>
                <a:endCxn id="131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" name="Group 31"/>
            <p:cNvGrpSpPr>
              <a:grpSpLocks/>
            </p:cNvGrpSpPr>
            <p:nvPr/>
          </p:nvGrpSpPr>
          <p:grpSpPr bwMode="auto">
            <a:xfrm>
              <a:off x="5181600" y="6118225"/>
              <a:ext cx="930275" cy="677863"/>
              <a:chOff x="3089" y="3475"/>
              <a:chExt cx="665" cy="571"/>
            </a:xfrm>
          </p:grpSpPr>
          <p:sp>
            <p:nvSpPr>
              <p:cNvPr id="123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X</a:t>
                </a:r>
              </a:p>
            </p:txBody>
          </p:sp>
          <p:sp>
            <p:nvSpPr>
              <p:cNvPr id="124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Y</a:t>
                </a:r>
              </a:p>
            </p:txBody>
          </p:sp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Z</a:t>
                </a:r>
              </a:p>
            </p:txBody>
          </p:sp>
          <p:cxnSp>
            <p:nvCxnSpPr>
              <p:cNvPr id="126" name="AutoShape 28"/>
              <p:cNvCxnSpPr>
                <a:cxnSpLocks noChangeShapeType="1"/>
                <a:stCxn id="124" idx="3"/>
                <a:endCxn id="123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29"/>
              <p:cNvCxnSpPr>
                <a:cxnSpLocks noChangeShapeType="1"/>
                <a:stCxn id="124" idx="5"/>
                <a:endCxn id="125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30"/>
              <p:cNvCxnSpPr>
                <a:cxnSpLocks noChangeShapeType="1"/>
                <a:stCxn id="123" idx="6"/>
                <a:endCxn id="125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" name="Group 31"/>
            <p:cNvGrpSpPr>
              <a:grpSpLocks/>
            </p:cNvGrpSpPr>
            <p:nvPr/>
          </p:nvGrpSpPr>
          <p:grpSpPr bwMode="auto">
            <a:xfrm>
              <a:off x="6461125" y="6096000"/>
              <a:ext cx="930275" cy="677863"/>
              <a:chOff x="3089" y="3475"/>
              <a:chExt cx="665" cy="571"/>
            </a:xfrm>
          </p:grpSpPr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X</a:t>
                </a:r>
              </a:p>
            </p:txBody>
          </p: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Y</a:t>
                </a:r>
              </a:p>
            </p:txBody>
          </p:sp>
          <p:sp>
            <p:nvSpPr>
              <p:cNvPr id="119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Z</a:t>
                </a:r>
              </a:p>
            </p:txBody>
          </p:sp>
          <p:cxnSp>
            <p:nvCxnSpPr>
              <p:cNvPr id="120" name="AutoShape 28"/>
              <p:cNvCxnSpPr>
                <a:cxnSpLocks noChangeShapeType="1"/>
                <a:stCxn id="118" idx="3"/>
                <a:endCxn id="117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AutoShape 29"/>
              <p:cNvCxnSpPr>
                <a:cxnSpLocks noChangeShapeType="1"/>
                <a:stCxn id="118" idx="5"/>
                <a:endCxn id="119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AutoShape 30"/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" name="Group 31"/>
            <p:cNvGrpSpPr>
              <a:grpSpLocks/>
            </p:cNvGrpSpPr>
            <p:nvPr/>
          </p:nvGrpSpPr>
          <p:grpSpPr bwMode="auto">
            <a:xfrm>
              <a:off x="7680325" y="6096000"/>
              <a:ext cx="930275" cy="677863"/>
              <a:chOff x="3089" y="3475"/>
              <a:chExt cx="665" cy="571"/>
            </a:xfrm>
          </p:grpSpPr>
          <p:sp>
            <p:nvSpPr>
              <p:cNvPr id="11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X</a:t>
                </a: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Y</a:t>
                </a:r>
              </a:p>
            </p:txBody>
          </p:sp>
          <p:sp>
            <p:nvSpPr>
              <p:cNvPr id="11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685800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Z</a:t>
                </a:r>
              </a:p>
            </p:txBody>
          </p:sp>
          <p:cxnSp>
            <p:nvCxnSpPr>
              <p:cNvPr id="114" name="AutoShape 28"/>
              <p:cNvCxnSpPr>
                <a:cxnSpLocks noChangeShapeType="1"/>
                <a:stCxn id="112" idx="3"/>
                <a:endCxn id="11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AutoShape 29"/>
              <p:cNvCxnSpPr>
                <a:cxnSpLocks noChangeShapeType="1"/>
                <a:stCxn id="112" idx="5"/>
                <a:endCxn id="11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30"/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10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7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贝叶斯网络表达语义小结</a:t>
            </a:r>
            <a:endParaRPr lang="en-US" sz="2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350873" y="1905001"/>
            <a:ext cx="8506047" cy="4548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贝叶斯网络 </a:t>
            </a:r>
            <a:r>
              <a:rPr lang="en-US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compactly encode 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联合分布</a:t>
            </a:r>
            <a:endParaRPr lang="en-US" sz="21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1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从贝叶斯网络图的结构可以推出独立性假设</a:t>
            </a:r>
            <a:endParaRPr lang="en-US" sz="21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1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D-separation gives precise 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条件独立性假设</a:t>
            </a:r>
            <a:r>
              <a:rPr lang="en-US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from graph alone</a:t>
            </a:r>
          </a:p>
          <a:p>
            <a:pPr eaLnBrk="1" hangingPunct="1">
              <a:lnSpc>
                <a:spcPct val="90000"/>
              </a:lnSpc>
            </a:pPr>
            <a:endParaRPr lang="en-US" sz="21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一个贝叶斯网络所表达的联合分布模型中可能还存在（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D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分离）监测不出来的</a:t>
            </a:r>
            <a:r>
              <a:rPr lang="en-US" altLang="ja-JP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(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条件</a:t>
            </a:r>
            <a:r>
              <a:rPr lang="en-US" altLang="ja-JP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) 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独立情况，除非这时你检查具体的分布中的数值（来做进一步的推断）</a:t>
            </a:r>
            <a:endParaRPr lang="en-US" altLang="ja-JP" sz="21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1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贝叶斯网络内容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114550" y="1905001"/>
            <a:ext cx="6724650" cy="4378841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4"/>
            <a:endParaRPr lang="en-US" sz="3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4"/>
            <a:endParaRPr lang="en-US" sz="3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Enumeration (exact, exponential complexity)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Variable elimination (exact, worst-case</a:t>
            </a:r>
          </a:p>
          <a:p>
            <a:pPr marL="342882" lvl="1" indent="0">
              <a:buNone/>
            </a:pPr>
            <a:r>
              <a:rPr lang="en-US" dirty="0">
                <a:ea typeface="ＭＳ Ｐゴシック" pitchFamily="34" charset="-128"/>
              </a:rPr>
              <a:t>		exponential complexity, often better)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Probabilistic inference is NP-complete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Sampling (approximate)</a:t>
            </a:r>
          </a:p>
          <a:p>
            <a:pPr lvl="3"/>
            <a:endParaRPr lang="en-US" sz="3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96" y="1928813"/>
            <a:ext cx="425054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98" y="2378869"/>
            <a:ext cx="42505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libri"/>
                <a:ea typeface="ＭＳ Ｐゴシック" pitchFamily="34" charset="-128"/>
                <a:cs typeface="Calibri"/>
              </a:rPr>
              <a:t>贝叶斯网络的语义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057401"/>
            <a:ext cx="5600700" cy="3600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525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500" dirty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15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1500" dirty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750" dirty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9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 nets implicitly encode joint distributions</a:t>
            </a:r>
          </a:p>
          <a:p>
            <a:pPr lvl="5">
              <a:lnSpc>
                <a:spcPct val="80000"/>
              </a:lnSpc>
            </a:pPr>
            <a:endParaRPr lang="en-US" altLang="ja-JP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500" dirty="0">
                <a:latin typeface="Calibri"/>
                <a:ea typeface="ＭＳ Ｐゴシック" pitchFamily="34" charset="-128"/>
                <a:cs typeface="Calibri"/>
              </a:rPr>
              <a:t>As a product of local conditional distributions</a:t>
            </a:r>
          </a:p>
          <a:p>
            <a:pPr lvl="6">
              <a:lnSpc>
                <a:spcPct val="80000"/>
              </a:lnSpc>
            </a:pPr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500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15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525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268297"/>
            <a:ext cx="1445419" cy="22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90" y="5372100"/>
            <a:ext cx="415171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4229101"/>
            <a:ext cx="1546915" cy="1771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4" y="1885950"/>
            <a:ext cx="2793066" cy="2035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80" y="1714501"/>
            <a:ext cx="1976420" cy="131444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85850" y="1869985"/>
          <a:ext cx="971550" cy="10096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86301" y="1869985"/>
          <a:ext cx="973932" cy="10096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68564" marR="68564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68564" marR="6856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68564" marR="68564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68564" marR="6856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64" marR="68564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68564" marR="6856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515100" y="3231100"/>
          <a:ext cx="2114550" cy="254119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71500" y="3049541"/>
          <a:ext cx="1485900" cy="14137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84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686300" y="3049541"/>
          <a:ext cx="1543050" cy="14137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84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2376764" y="1887004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B</a:t>
            </a:r>
            <a:endParaRPr lang="en-US" sz="2100" baseline="-250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3957863" y="1887004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E</a:t>
            </a:r>
            <a:endParaRPr lang="en-US" sz="2100" baseline="-250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3199873" y="2720904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A</a:t>
            </a:r>
            <a:endParaRPr lang="en-US" sz="2100" baseline="-250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4041557" y="3657600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M</a:t>
            </a:r>
            <a:endParaRPr lang="en-US" sz="2100" baseline="-250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2500087" y="3657600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J</a:t>
            </a:r>
            <a:endParaRPr lang="en-US" sz="2100" baseline="-250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3687679" y="3208710"/>
            <a:ext cx="437572" cy="5325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2987893" y="3208710"/>
            <a:ext cx="295674" cy="5325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3687679" y="2374810"/>
            <a:ext cx="353878" cy="4297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2864570" y="2374810"/>
            <a:ext cx="418997" cy="4297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00601"/>
            <a:ext cx="3200400" cy="3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80" y="1714500"/>
            <a:ext cx="1976420" cy="1314450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85850" y="1869985"/>
          <a:ext cx="971550" cy="10096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86301" y="1869985"/>
          <a:ext cx="973932" cy="10096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68564" marR="68564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68564" marR="6856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68564" marR="68564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68564" marR="6856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64" marR="68564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68564" marR="6856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515100" y="3231100"/>
          <a:ext cx="2114550" cy="254119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71500" y="3049541"/>
          <a:ext cx="1485900" cy="14137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84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686300" y="3049541"/>
          <a:ext cx="1543050" cy="14137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84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2376764" y="1887004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B</a:t>
            </a:r>
            <a:endParaRPr lang="en-US" sz="2100" baseline="-250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3957863" y="1887004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E</a:t>
            </a:r>
            <a:endParaRPr lang="en-US" sz="2100" baseline="-250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3199873" y="2720904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A</a:t>
            </a:r>
            <a:endParaRPr lang="en-US" sz="2100" baseline="-250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4041557" y="3657600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M</a:t>
            </a:r>
            <a:endParaRPr lang="en-US" sz="2100" baseline="-250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2500087" y="3657600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J</a:t>
            </a:r>
            <a:endParaRPr lang="en-US" sz="2100" baseline="-250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3687679" y="3208710"/>
            <a:ext cx="437572" cy="5325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2987893" y="3208710"/>
            <a:ext cx="295674" cy="5325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3687679" y="2374810"/>
            <a:ext cx="353878" cy="4297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2864570" y="2374810"/>
            <a:ext cx="418997" cy="4297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00601"/>
            <a:ext cx="3200400" cy="322976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5200650"/>
            <a:ext cx="6147858" cy="29275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1" y="5600700"/>
            <a:ext cx="3672746" cy="21291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30525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Size of a Bayes</a:t>
            </a:r>
            <a:r>
              <a:rPr lang="ja-JP" altLang="en-US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dirty="0">
                <a:latin typeface="Calibri"/>
                <a:ea typeface="ＭＳ Ｐゴシック" pitchFamily="34" charset="-128"/>
                <a:cs typeface="Calibri"/>
              </a:rPr>
              <a:t> Net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14300" y="1885950"/>
            <a:ext cx="3886200" cy="2343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How big is a joint distribution over N Boolean variables?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2</a:t>
            </a:r>
            <a:r>
              <a:rPr lang="en-US" sz="2400" baseline="30000" dirty="0">
                <a:latin typeface="Calibri"/>
                <a:ea typeface="ＭＳ Ｐゴシック" pitchFamily="34" charset="-128"/>
                <a:cs typeface="Calibri"/>
              </a:rPr>
              <a:t>N</a:t>
            </a:r>
          </a:p>
          <a:p>
            <a:pPr lvl="7">
              <a:lnSpc>
                <a:spcPct val="90000"/>
              </a:lnSpc>
            </a:pPr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How big is an N-node net if nodes have up to k parents?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O(N * 2</a:t>
            </a:r>
            <a:r>
              <a:rPr lang="en-US" sz="2400" baseline="30000" dirty="0">
                <a:latin typeface="Calibri"/>
                <a:ea typeface="ＭＳ Ｐゴシック" pitchFamily="34" charset="-128"/>
                <a:cs typeface="Calibri"/>
              </a:rPr>
              <a:t>k+1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76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2343151"/>
            <a:ext cx="1747838" cy="21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4013663"/>
            <a:ext cx="5772149" cy="2005821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29100" y="1885950"/>
            <a:ext cx="4800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62" indent="-257162" defTabSz="685800">
              <a:lnSpc>
                <a:spcPct val="90000"/>
              </a:lnSpc>
              <a:buClr>
                <a:srgbClr val="333399"/>
              </a:buClr>
            </a:pPr>
            <a:r>
              <a:rPr lang="en-US" sz="18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Both give you the power to calculate</a:t>
            </a:r>
          </a:p>
          <a:p>
            <a:pPr marL="2571622" lvl="7" indent="-171442" defTabSz="685800">
              <a:lnSpc>
                <a:spcPct val="90000"/>
              </a:lnSpc>
              <a:buClr>
                <a:srgbClr val="333399"/>
              </a:buClr>
            </a:pPr>
            <a:endParaRPr lang="en-US" sz="9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90000"/>
              </a:lnSpc>
              <a:buClr>
                <a:srgbClr val="333399"/>
              </a:buClr>
            </a:pPr>
            <a:endParaRPr lang="en-US" sz="18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90000"/>
              </a:lnSpc>
              <a:buClr>
                <a:srgbClr val="333399"/>
              </a:buClr>
            </a:pPr>
            <a:r>
              <a:rPr lang="en-US" sz="18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BNs: Huge space savings!</a:t>
            </a:r>
          </a:p>
          <a:p>
            <a:pPr marL="1885856" lvl="5" indent="-171442" defTabSz="685800">
              <a:lnSpc>
                <a:spcPct val="90000"/>
              </a:lnSpc>
              <a:buClr>
                <a:srgbClr val="333399"/>
              </a:buClr>
            </a:pPr>
            <a:endParaRPr lang="en-US" sz="9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90000"/>
              </a:lnSpc>
              <a:buClr>
                <a:srgbClr val="333399"/>
              </a:buClr>
            </a:pPr>
            <a:r>
              <a:rPr lang="en-US" sz="18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Also easier to elicit local CPTs</a:t>
            </a:r>
          </a:p>
          <a:p>
            <a:pPr marL="2228739" lvl="6" indent="-171442" defTabSz="685800">
              <a:lnSpc>
                <a:spcPct val="90000"/>
              </a:lnSpc>
              <a:buClr>
                <a:srgbClr val="333399"/>
              </a:buClr>
            </a:pPr>
            <a:endParaRPr lang="en-US" sz="9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257162" indent="-257162" defTabSz="685800">
              <a:lnSpc>
                <a:spcPct val="90000"/>
              </a:lnSpc>
              <a:buClr>
                <a:srgbClr val="333399"/>
              </a:buClr>
            </a:pPr>
            <a:r>
              <a:rPr lang="en-US" sz="18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Also faster to answer queries (coming)	</a:t>
            </a:r>
          </a:p>
          <a:p>
            <a:pPr marL="1885856" lvl="5" indent="-171442" defTabSz="685800">
              <a:lnSpc>
                <a:spcPct val="90000"/>
              </a:lnSpc>
              <a:buClr>
                <a:srgbClr val="333399"/>
              </a:buClr>
            </a:pPr>
            <a:endParaRPr lang="en-US" sz="900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2343150" y="1905001"/>
            <a:ext cx="6496050" cy="354687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43100"/>
            <a:ext cx="42505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5372100" y="3829050"/>
            <a:ext cx="8001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</a:t>
            </a:r>
            <a:r>
              <a:rPr lang="zh-CN" altLang="en-US" dirty="0">
                <a:latin typeface="Calibri"/>
                <a:cs typeface="Calibri"/>
              </a:rPr>
              <a:t>条件独立性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1"/>
            <a:ext cx="8153400" cy="35468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independent </a:t>
            </a:r>
            <a:r>
              <a:rPr lang="en-US" dirty="0">
                <a:latin typeface="Calibri"/>
                <a:cs typeface="Calibri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conditionally independent</a:t>
            </a:r>
            <a:r>
              <a:rPr lang="en-US" dirty="0">
                <a:latin typeface="Calibri"/>
                <a:cs typeface="Calibri"/>
              </a:rPr>
              <a:t> given Z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(Conditional) independence is a property of a distribution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Example: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1087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545557"/>
            <a:ext cx="762000" cy="19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4400550" y="2628900"/>
            <a:ext cx="8001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714750"/>
            <a:ext cx="4152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516981"/>
            <a:ext cx="3232547" cy="26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7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714750"/>
            <a:ext cx="105132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1" y="4400550"/>
            <a:ext cx="3245783" cy="2163855"/>
          </a:xfrm>
          <a:prstGeom prst="rect">
            <a:avLst/>
          </a:prstGeom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350" y="5086351"/>
            <a:ext cx="2602021" cy="275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79081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41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\forall x,y,z \,\,\, P(x,y|z) = P(x|z)P(y|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827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\forall x,y \,\,\, P(x,y) = P(x)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24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 | Z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80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Alarm  \indep  Fire  |   Smok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09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x)P(y|x)P(z|y)}{P(x)P(y|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1871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y)P(x|y)P(z|y)}{P(y)P(x|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959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j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6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23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'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53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T'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28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83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8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'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22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,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0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309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, 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6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6074</TotalTime>
  <Words>2044</Words>
  <Application>Microsoft Office PowerPoint</Application>
  <PresentationFormat>全屏显示(4:3)</PresentationFormat>
  <Paragraphs>644</Paragraphs>
  <Slides>34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Microsoft YaHei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回顾</vt:lpstr>
      <vt:lpstr>dan-berkeley-nlp-v1</vt:lpstr>
      <vt:lpstr> </vt:lpstr>
      <vt:lpstr>概率复习</vt:lpstr>
      <vt:lpstr>Bayes’ Nets 贝叶斯网络</vt:lpstr>
      <vt:lpstr>贝叶斯网络的语义</vt:lpstr>
      <vt:lpstr>Example: Alarm Network</vt:lpstr>
      <vt:lpstr>Example: Alarm Network</vt:lpstr>
      <vt:lpstr>Size of a Bayes’ Net</vt:lpstr>
      <vt:lpstr>Bayes’ Nets</vt:lpstr>
      <vt:lpstr>Conditional Independence 条件独立性</vt:lpstr>
      <vt:lpstr>Bayes Nets: Assumptions</vt:lpstr>
      <vt:lpstr>条件独立性语义</vt:lpstr>
      <vt:lpstr>贝叶斯网络里的概率</vt:lpstr>
      <vt:lpstr>Example</vt:lpstr>
      <vt:lpstr>Independence in a BN</vt:lpstr>
      <vt:lpstr>D-separation(D分离): Outline</vt:lpstr>
      <vt:lpstr>D-separation: Outline</vt:lpstr>
      <vt:lpstr>Causal Chains （因果关系链）</vt:lpstr>
      <vt:lpstr>Causal Chains （因果关系链）</vt:lpstr>
      <vt:lpstr>Common Cause（原因相同）</vt:lpstr>
      <vt:lpstr>Common Cause （原因相同）</vt:lpstr>
      <vt:lpstr>Common Effect （结果相同）</vt:lpstr>
      <vt:lpstr>条件独立语法</vt:lpstr>
      <vt:lpstr>The General Case(一般情况)</vt:lpstr>
      <vt:lpstr>Reachability（联通性判断是否条件独立）</vt:lpstr>
      <vt:lpstr>Active / Inactive Paths</vt:lpstr>
      <vt:lpstr>D-Separation （D分离）</vt:lpstr>
      <vt:lpstr>Example</vt:lpstr>
      <vt:lpstr>Example</vt:lpstr>
      <vt:lpstr>Example</vt:lpstr>
      <vt:lpstr>图形结构蕴含了条件独立假设</vt:lpstr>
      <vt:lpstr>尝试计算所有表达的独立性假设</vt:lpstr>
      <vt:lpstr>图结构限制了所能表达的分布集合</vt:lpstr>
      <vt:lpstr>贝叶斯网络表达语义小结</vt:lpstr>
      <vt:lpstr>贝叶斯网络内容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Qi</dc:creator>
  <cp:lastModifiedBy>Qi Qi</cp:lastModifiedBy>
  <cp:revision>941</cp:revision>
  <dcterms:created xsi:type="dcterms:W3CDTF">2014-10-28T23:35:21Z</dcterms:created>
  <dcterms:modified xsi:type="dcterms:W3CDTF">2019-11-04T03:44:03Z</dcterms:modified>
</cp:coreProperties>
</file>