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49"/>
  </p:notesMasterIdLst>
  <p:sldIdLst>
    <p:sldId id="480" r:id="rId3"/>
    <p:sldId id="426" r:id="rId4"/>
    <p:sldId id="430" r:id="rId5"/>
    <p:sldId id="431" r:id="rId6"/>
    <p:sldId id="401" r:id="rId7"/>
    <p:sldId id="481" r:id="rId8"/>
    <p:sldId id="413" r:id="rId9"/>
    <p:sldId id="482" r:id="rId10"/>
    <p:sldId id="483" r:id="rId11"/>
    <p:sldId id="484" r:id="rId12"/>
    <p:sldId id="485" r:id="rId13"/>
    <p:sldId id="487" r:id="rId14"/>
    <p:sldId id="486" r:id="rId15"/>
    <p:sldId id="488" r:id="rId16"/>
    <p:sldId id="404" r:id="rId17"/>
    <p:sldId id="489" r:id="rId18"/>
    <p:sldId id="405" r:id="rId19"/>
    <p:sldId id="490" r:id="rId20"/>
    <p:sldId id="492" r:id="rId21"/>
    <p:sldId id="491" r:id="rId22"/>
    <p:sldId id="493" r:id="rId23"/>
    <p:sldId id="494" r:id="rId24"/>
    <p:sldId id="496" r:id="rId25"/>
    <p:sldId id="495" r:id="rId26"/>
    <p:sldId id="497" r:id="rId27"/>
    <p:sldId id="498" r:id="rId28"/>
    <p:sldId id="411" r:id="rId29"/>
    <p:sldId id="499" r:id="rId30"/>
    <p:sldId id="501" r:id="rId31"/>
    <p:sldId id="415" r:id="rId32"/>
    <p:sldId id="416" r:id="rId33"/>
    <p:sldId id="511" r:id="rId34"/>
    <p:sldId id="509" r:id="rId35"/>
    <p:sldId id="417" r:id="rId36"/>
    <p:sldId id="510" r:id="rId37"/>
    <p:sldId id="418" r:id="rId38"/>
    <p:sldId id="506" r:id="rId39"/>
    <p:sldId id="507" r:id="rId40"/>
    <p:sldId id="513" r:id="rId41"/>
    <p:sldId id="514" r:id="rId42"/>
    <p:sldId id="500" r:id="rId43"/>
    <p:sldId id="505" r:id="rId44"/>
    <p:sldId id="515" r:id="rId45"/>
    <p:sldId id="512" r:id="rId46"/>
    <p:sldId id="443" r:id="rId47"/>
    <p:sldId id="412" r:id="rId4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81505" autoAdjust="0"/>
  </p:normalViewPr>
  <p:slideViewPr>
    <p:cSldViewPr snapToGrid="0" snapToObjects="1">
      <p:cViewPr varScale="1">
        <p:scale>
          <a:sx n="58" d="100"/>
          <a:sy n="58" d="100"/>
        </p:scale>
        <p:origin x="1794"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78F5D-46F4-4BD5-91FB-10FE9EBAAA88}" type="datetimeFigureOut">
              <a:rPr lang="zh-CN" altLang="en-US" smtClean="0"/>
              <a:pPr/>
              <a:t>2019/11/6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75268-7F3D-4A13-ADC5-7716194FD1BA}" type="slidenum">
              <a:rPr lang="zh-CN" altLang="en-US" smtClean="0"/>
              <a:pPr/>
              <a:t>‹#›</a:t>
            </a:fld>
            <a:endParaRPr lang="zh-CN" altLang="en-US"/>
          </a:p>
        </p:txBody>
      </p:sp>
    </p:spTree>
    <p:extLst>
      <p:ext uri="{BB962C8B-B14F-4D97-AF65-F5344CB8AC3E}">
        <p14:creationId xmlns:p14="http://schemas.microsoft.com/office/powerpoint/2010/main" val="178528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1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993E6AE6-BA58-4D01-BFA7-9066FA1BC529}" type="slidenum">
              <a:rPr lang="en-US" smtClean="0"/>
              <a:pPr/>
              <a:t>1</a:t>
            </a:fld>
            <a:endParaRPr lang="en-US"/>
          </a:p>
        </p:txBody>
      </p:sp>
    </p:spTree>
    <p:extLst>
      <p:ext uri="{BB962C8B-B14F-4D97-AF65-F5344CB8AC3E}">
        <p14:creationId xmlns:p14="http://schemas.microsoft.com/office/powerpoint/2010/main" val="17825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Its benefit is</a:t>
            </a:r>
            <a:r>
              <a:rPr lang="en-US" altLang="zh-CN" baseline="0" dirty="0"/>
              <a:t> that it can break the inner cycles of generating useless samples.</a:t>
            </a:r>
          </a:p>
          <a:p>
            <a:r>
              <a:rPr lang="en-US" altLang="zh-CN" baseline="0" dirty="0"/>
              <a:t>But it may also throw out a lots of evidenced samples.</a:t>
            </a:r>
          </a:p>
          <a:p>
            <a:r>
              <a:rPr lang="en-US" altLang="zh-CN" baseline="0" dirty="0"/>
              <a:t>In the picture, it tries to compute P(shape| blue), so it throwed different colors of shapes.</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19</a:t>
            </a:fld>
            <a:endParaRPr lang="zh-CN" altLang="en-US"/>
          </a:p>
        </p:txBody>
      </p:sp>
    </p:spTree>
    <p:extLst>
      <p:ext uri="{BB962C8B-B14F-4D97-AF65-F5344CB8AC3E}">
        <p14:creationId xmlns:p14="http://schemas.microsoft.com/office/powerpoint/2010/main" val="411412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problem is that it rejects so many samples. It may take a long time to</a:t>
            </a:r>
            <a:r>
              <a:rPr lang="en-US" altLang="zh-CN" baseline="0" dirty="0"/>
              <a:t> take samples, as the fraction of samples consistent with the evidence e drops exponentially as the number of evidence variables grows. So the procedure is simply unusable for complex problems.</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20</a:t>
            </a:fld>
            <a:endParaRPr lang="zh-CN" altLang="en-US"/>
          </a:p>
        </p:txBody>
      </p:sp>
    </p:spTree>
    <p:extLst>
      <p:ext uri="{BB962C8B-B14F-4D97-AF65-F5344CB8AC3E}">
        <p14:creationId xmlns:p14="http://schemas.microsoft.com/office/powerpoint/2010/main" val="185002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fixes the values</a:t>
            </a:r>
            <a:r>
              <a:rPr lang="en-US" altLang="zh-CN" baseline="0" dirty="0"/>
              <a:t> for evidence variables and samples only the non-evidence variables. (This will break the prior distribution, how to fix it.)</a:t>
            </a:r>
          </a:p>
          <a:p>
            <a:r>
              <a:rPr lang="en-US" altLang="zh-CN" baseline="0" dirty="0"/>
              <a:t>And each sampled event is weighed by the likelihood that event accords to the evidence, as measured by the product of the conditional probabilities for each evidence variable, given its parents.</a:t>
            </a:r>
          </a:p>
          <a:p>
            <a:endParaRPr lang="en-US" altLang="zh-CN" baseline="0" dirty="0"/>
          </a:p>
          <a:p>
            <a:r>
              <a:rPr lang="en-US" altLang="zh-CN" baseline="0" dirty="0"/>
              <a:t>It utilizes every sample.</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22</a:t>
            </a:fld>
            <a:endParaRPr lang="zh-CN" altLang="en-US"/>
          </a:p>
        </p:txBody>
      </p:sp>
    </p:spTree>
    <p:extLst>
      <p:ext uri="{BB962C8B-B14F-4D97-AF65-F5344CB8AC3E}">
        <p14:creationId xmlns:p14="http://schemas.microsoft.com/office/powerpoint/2010/main" val="424493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could be such case that weights on evidences are generally very small.</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23</a:t>
            </a:fld>
            <a:endParaRPr lang="zh-CN" altLang="en-US"/>
          </a:p>
        </p:txBody>
      </p:sp>
    </p:spTree>
    <p:extLst>
      <p:ext uri="{BB962C8B-B14F-4D97-AF65-F5344CB8AC3E}">
        <p14:creationId xmlns:p14="http://schemas.microsoft.com/office/powerpoint/2010/main" val="89639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计算该采样的样本的发生概率。每次遇到一个固定的观察值时，该样本权重乘以相应的条件概率。</a:t>
            </a:r>
            <a:endParaRPr lang="en-US" altLang="zh-CN" dirty="0"/>
          </a:p>
          <a:p>
            <a:r>
              <a:rPr lang="en-US" altLang="zh-CN" dirty="0"/>
              <a:t>0.1</a:t>
            </a:r>
            <a:r>
              <a:rPr lang="zh-CN" altLang="en-US" dirty="0"/>
              <a:t>从</a:t>
            </a:r>
            <a:r>
              <a:rPr lang="en-US" altLang="zh-CN" dirty="0"/>
              <a:t>S</a:t>
            </a:r>
            <a:r>
              <a:rPr lang="zh-CN" altLang="en-US" dirty="0"/>
              <a:t>的条件概率得到；</a:t>
            </a:r>
            <a:r>
              <a:rPr lang="en-US" altLang="zh-CN" dirty="0"/>
              <a:t>0.99</a:t>
            </a:r>
            <a:r>
              <a:rPr lang="zh-CN" altLang="en-US" dirty="0"/>
              <a:t>从</a:t>
            </a:r>
            <a:r>
              <a:rPr lang="en-US" altLang="zh-CN" dirty="0"/>
              <a:t>W</a:t>
            </a:r>
            <a:r>
              <a:rPr lang="zh-CN" altLang="en-US" dirty="0"/>
              <a:t>的条件概率得到。</a:t>
            </a:r>
            <a:r>
              <a:rPr lang="en-US" altLang="zh-CN" dirty="0"/>
              <a:t>First samples Cloudy, then Rain.</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24</a:t>
            </a:fld>
            <a:endParaRPr lang="zh-CN" altLang="en-US"/>
          </a:p>
        </p:txBody>
      </p:sp>
    </p:spTree>
    <p:extLst>
      <p:ext uri="{BB962C8B-B14F-4D97-AF65-F5344CB8AC3E}">
        <p14:creationId xmlns:p14="http://schemas.microsoft.com/office/powerpoint/2010/main" val="338290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 </a:t>
            </a:r>
            <a:r>
              <a:rPr lang="en-US" altLang="zh-CN" dirty="0" err="1"/>
              <a:t>nonevidence</a:t>
            </a:r>
            <a:r>
              <a:rPr lang="en-US" altLang="zh-CN" dirty="0"/>
              <a:t> variables. The</a:t>
            </a:r>
            <a:r>
              <a:rPr lang="en-US" altLang="zh-CN" baseline="0" dirty="0"/>
              <a:t> algorithm</a:t>
            </a:r>
            <a:r>
              <a:rPr lang="en-US" altLang="zh-CN" dirty="0"/>
              <a:t> samples each variable in Z given its parent values.</a:t>
            </a:r>
          </a:p>
          <a:p>
            <a:endParaRPr lang="en-US" altLang="zh-CN" dirty="0"/>
          </a:p>
          <a:p>
            <a:r>
              <a:rPr lang="en-US" altLang="zh-CN" dirty="0"/>
              <a:t>The weight for a given sample,</a:t>
            </a:r>
            <a:r>
              <a:rPr lang="en-US" altLang="zh-CN" baseline="0" dirty="0"/>
              <a:t> is the product of the likelihoods</a:t>
            </a:r>
            <a:r>
              <a:rPr lang="zh-CN" altLang="en-US" baseline="0" dirty="0"/>
              <a:t>（</a:t>
            </a:r>
            <a:r>
              <a:rPr lang="en-US" altLang="zh-CN" baseline="0" dirty="0"/>
              <a:t>product of conditional probabilities</a:t>
            </a:r>
            <a:r>
              <a:rPr lang="zh-CN" altLang="en-US" baseline="0" dirty="0"/>
              <a:t>）</a:t>
            </a:r>
            <a:r>
              <a:rPr lang="en-US" altLang="zh-CN" baseline="0" dirty="0"/>
              <a:t> for </a:t>
            </a:r>
            <a:r>
              <a:rPr lang="en-US" altLang="zh-CN" b="1" baseline="0" dirty="0"/>
              <a:t>each evidence variable </a:t>
            </a:r>
            <a:r>
              <a:rPr lang="en-US" altLang="zh-CN" baseline="0" dirty="0"/>
              <a:t>given its parents.</a:t>
            </a:r>
          </a:p>
          <a:p>
            <a:endParaRPr lang="en-US" altLang="zh-CN" baseline="0" dirty="0"/>
          </a:p>
          <a:p>
            <a:r>
              <a:rPr lang="en-US" altLang="zh-CN" baseline="0" dirty="0"/>
              <a:t>Multiplying these two together </a:t>
            </a:r>
            <a:r>
              <a:rPr lang="en-US" altLang="zh-CN" b="1" baseline="0" dirty="0"/>
              <a:t>covers all the variables in the network</a:t>
            </a:r>
            <a:r>
              <a:rPr lang="en-US" altLang="zh-CN" baseline="0" dirty="0"/>
              <a:t>. </a:t>
            </a:r>
            <a:r>
              <a:rPr lang="en-US" altLang="zh-CN" dirty="0"/>
              <a:t>Hence likelihood</a:t>
            </a:r>
            <a:r>
              <a:rPr lang="en-US" altLang="zh-CN" baseline="0" dirty="0"/>
              <a:t> weighting returns consistent estimates.</a:t>
            </a:r>
          </a:p>
          <a:p>
            <a:r>
              <a:rPr lang="en-US" altLang="zh-CN" baseline="0" dirty="0" err="1"/>
              <a:t>l+m</a:t>
            </a:r>
            <a:r>
              <a:rPr lang="en-US" altLang="zh-CN" baseline="0" dirty="0"/>
              <a:t>=</a:t>
            </a:r>
            <a:r>
              <a:rPr lang="zh-CN" altLang="en-US" baseline="0" dirty="0"/>
              <a:t>变量的总数。</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25</a:t>
            </a:fld>
            <a:endParaRPr lang="zh-CN" altLang="en-US"/>
          </a:p>
        </p:txBody>
      </p:sp>
    </p:spTree>
    <p:extLst>
      <p:ext uri="{BB962C8B-B14F-4D97-AF65-F5344CB8AC3E}">
        <p14:creationId xmlns:p14="http://schemas.microsoft.com/office/powerpoint/2010/main" val="2403750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n-lt"/>
                <a:ea typeface="ＭＳ Ｐゴシック" pitchFamily="34" charset="-128"/>
                <a:cs typeface="Calibri"/>
              </a:rPr>
              <a:t>It’s good for evidence happed earlier up on networks, because in that way more of our samples will reflect the state of the world suggested by the evidence</a:t>
            </a:r>
            <a:endParaRPr lang="en-US" altLang="zh-CN" dirty="0"/>
          </a:p>
          <a:p>
            <a:r>
              <a:rPr lang="zh-CN" altLang="en-US" dirty="0"/>
              <a:t>弱点是：如果观察值都出现在下游（即 子节点上），那么上游的随机变量当进行随机采样时不能反映当前（观察到的情况），这暗示着其对应的似然权值有可能会很小。这样的样本价值则很小。</a:t>
            </a:r>
            <a:endParaRPr lang="en-US" altLang="zh-CN" dirty="0"/>
          </a:p>
          <a:p>
            <a:r>
              <a:rPr lang="en-US" altLang="zh-CN" dirty="0"/>
              <a:t>If</a:t>
            </a:r>
            <a:r>
              <a:rPr lang="en-US" altLang="zh-CN" baseline="0" dirty="0"/>
              <a:t> the evidence variables occur late, then non-evidence variables will have no evidence in their parents to guide samples generation. </a:t>
            </a:r>
          </a:p>
          <a:p>
            <a:r>
              <a:rPr lang="en-US" altLang="zh-CN" baseline="0" dirty="0"/>
              <a:t>This means the samples will be simulations that bear little resemblance to the reality suggested by the evidence.</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26</a:t>
            </a:fld>
            <a:endParaRPr lang="zh-CN" altLang="en-US"/>
          </a:p>
        </p:txBody>
      </p:sp>
    </p:spTree>
    <p:extLst>
      <p:ext uri="{BB962C8B-B14F-4D97-AF65-F5344CB8AC3E}">
        <p14:creationId xmlns:p14="http://schemas.microsoft.com/office/powerpoint/2010/main" val="475351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zh-CN" altLang="en-US" dirty="0"/>
              <a:t>马可夫毯包括一个变量节点的父节点，子节点和子节点的父节点。</a:t>
            </a:r>
            <a:endParaRPr lang="en-US" altLang="zh-CN" dirty="0"/>
          </a:p>
          <a:p>
            <a:r>
              <a:rPr lang="zh-CN" altLang="en-US" dirty="0"/>
              <a:t>可能需要计算条件概率分布后才能从中采样。</a:t>
            </a:r>
            <a:endParaRPr lang="en-US" dirty="0"/>
          </a:p>
        </p:txBody>
      </p:sp>
      <p:sp>
        <p:nvSpPr>
          <p:cNvPr id="4" name="Slide Number Placeholder 3"/>
          <p:cNvSpPr>
            <a:spLocks noGrp="1"/>
          </p:cNvSpPr>
          <p:nvPr>
            <p:ph type="sldNum" sz="quarter" idx="10"/>
          </p:nvPr>
        </p:nvSpPr>
        <p:spPr/>
        <p:txBody>
          <a:bodyPr/>
          <a:lstStyle/>
          <a:p>
            <a:fld id="{993E6AE6-BA58-4D01-BFA7-9066FA1BC529}" type="slidenum">
              <a:rPr lang="en-US" smtClean="0"/>
              <a:pPr/>
              <a:t>32</a:t>
            </a:fld>
            <a:endParaRPr lang="en-US"/>
          </a:p>
        </p:txBody>
      </p:sp>
    </p:spTree>
    <p:extLst>
      <p:ext uri="{BB962C8B-B14F-4D97-AF65-F5344CB8AC3E}">
        <p14:creationId xmlns:p14="http://schemas.microsoft.com/office/powerpoint/2010/main" val="2740850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34</a:t>
            </a:fld>
            <a:endParaRPr lang="zh-CN" altLang="en-US"/>
          </a:p>
        </p:txBody>
      </p:sp>
    </p:spTree>
    <p:extLst>
      <p:ext uri="{BB962C8B-B14F-4D97-AF65-F5344CB8AC3E}">
        <p14:creationId xmlns:p14="http://schemas.microsoft.com/office/powerpoint/2010/main" val="2178582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 are</a:t>
            </a:r>
            <a:r>
              <a:rPr lang="en-US" altLang="zh-CN" baseline="0" dirty="0"/>
              <a:t> parents of X, Ys are children of X.</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35</a:t>
            </a:fld>
            <a:endParaRPr lang="zh-CN" altLang="en-US"/>
          </a:p>
        </p:txBody>
      </p:sp>
    </p:spTree>
    <p:extLst>
      <p:ext uri="{BB962C8B-B14F-4D97-AF65-F5344CB8AC3E}">
        <p14:creationId xmlns:p14="http://schemas.microsoft.com/office/powerpoint/2010/main" val="87394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Review </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2</a:t>
            </a:fld>
            <a:endParaRPr lang="zh-CN" altLang="en-US"/>
          </a:p>
        </p:txBody>
      </p:sp>
    </p:spTree>
    <p:extLst>
      <p:ext uri="{BB962C8B-B14F-4D97-AF65-F5344CB8AC3E}">
        <p14:creationId xmlns:p14="http://schemas.microsoft.com/office/powerpoint/2010/main" val="3075051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37</a:t>
            </a:fld>
            <a:endParaRPr lang="zh-CN" altLang="en-US"/>
          </a:p>
        </p:txBody>
      </p:sp>
    </p:spTree>
    <p:extLst>
      <p:ext uri="{BB962C8B-B14F-4D97-AF65-F5344CB8AC3E}">
        <p14:creationId xmlns:p14="http://schemas.microsoft.com/office/powerpoint/2010/main" val="48330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38</a:t>
            </a:fld>
            <a:endParaRPr lang="zh-CN" altLang="en-US"/>
          </a:p>
        </p:txBody>
      </p:sp>
    </p:spTree>
    <p:extLst>
      <p:ext uri="{BB962C8B-B14F-4D97-AF65-F5344CB8AC3E}">
        <p14:creationId xmlns:p14="http://schemas.microsoft.com/office/powerpoint/2010/main" val="118349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链式贝叶斯网络。</a:t>
            </a:r>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39</a:t>
            </a:fld>
            <a:endParaRPr lang="zh-CN" altLang="en-US"/>
          </a:p>
        </p:txBody>
      </p:sp>
    </p:spTree>
    <p:extLst>
      <p:ext uri="{BB962C8B-B14F-4D97-AF65-F5344CB8AC3E}">
        <p14:creationId xmlns:p14="http://schemas.microsoft.com/office/powerpoint/2010/main" val="427578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0.048.</a:t>
            </a:r>
            <a:endParaRPr kumimoji="1" lang="zh-CN" altLang="en-US"/>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40</a:t>
            </a:fld>
            <a:endParaRPr lang="zh-CN" altLang="en-US"/>
          </a:p>
        </p:txBody>
      </p:sp>
    </p:spTree>
    <p:extLst>
      <p:ext uri="{BB962C8B-B14F-4D97-AF65-F5344CB8AC3E}">
        <p14:creationId xmlns:p14="http://schemas.microsoft.com/office/powerpoint/2010/main" val="602205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MCMC is</a:t>
            </a:r>
            <a:r>
              <a:rPr lang="zh-CN" altLang="en-US" dirty="0"/>
              <a:t> </a:t>
            </a:r>
            <a:r>
              <a:rPr lang="en-US" altLang="zh-CN" dirty="0"/>
              <a:t>a</a:t>
            </a:r>
            <a:r>
              <a:rPr lang="zh-CN" altLang="en-US" dirty="0"/>
              <a:t> </a:t>
            </a:r>
            <a:r>
              <a:rPr lang="en-US" altLang="zh-CN" dirty="0"/>
              <a:t>technique</a:t>
            </a:r>
            <a:r>
              <a:rPr lang="zh-CN" altLang="en-US" dirty="0"/>
              <a:t> </a:t>
            </a:r>
            <a:r>
              <a:rPr lang="en-US" altLang="zh-CN" dirty="0"/>
              <a:t>for</a:t>
            </a:r>
            <a:r>
              <a:rPr lang="zh-CN" altLang="en-US" dirty="0"/>
              <a:t> </a:t>
            </a:r>
            <a:r>
              <a:rPr lang="en-US" altLang="zh-CN" dirty="0"/>
              <a:t>sampling</a:t>
            </a:r>
            <a:r>
              <a:rPr lang="zh-CN" altLang="en-US" dirty="0"/>
              <a:t> </a:t>
            </a:r>
            <a:r>
              <a:rPr lang="en-US" altLang="zh-CN" dirty="0"/>
              <a:t>a</a:t>
            </a:r>
            <a:r>
              <a:rPr lang="zh-CN" altLang="en-US" dirty="0"/>
              <a:t> </a:t>
            </a:r>
            <a:r>
              <a:rPr lang="en-US" altLang="zh-CN" dirty="0"/>
              <a:t>multivariate</a:t>
            </a:r>
            <a:r>
              <a:rPr lang="zh-CN" altLang="en-US" dirty="0"/>
              <a:t> </a:t>
            </a:r>
            <a:r>
              <a:rPr lang="en-US" altLang="zh-CN" dirty="0"/>
              <a:t>probability</a:t>
            </a:r>
            <a:r>
              <a:rPr lang="zh-CN" altLang="en-US" dirty="0"/>
              <a:t> </a:t>
            </a:r>
            <a:r>
              <a:rPr lang="en-US" altLang="zh-CN" dirty="0"/>
              <a:t>distribution. It can be used to estimate the expected value of a function f(x), x assumed to be a high dimensional vector variable, with an exponentially growing value space.  </a:t>
            </a:r>
          </a:p>
          <a:p>
            <a:r>
              <a:rPr lang="en-US" altLang="zh-CN" dirty="0"/>
              <a:t>E(f) = </a:t>
            </a:r>
            <a:r>
              <a:rPr lang="en-US" altLang="zh-CN" dirty="0" err="1"/>
              <a:t>Sum_x</a:t>
            </a:r>
            <a:r>
              <a:rPr lang="en-US" altLang="zh-CN" dirty="0"/>
              <a:t> f(x)p(x). </a:t>
            </a:r>
          </a:p>
          <a:p>
            <a:r>
              <a:rPr lang="en-US" altLang="zh-CN" dirty="0"/>
              <a:t>Directly calculating this value may require exponential time.(complexity of the value space). Instead,  averaging f over samples provides an estimate of the sum. </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41</a:t>
            </a:fld>
            <a:endParaRPr lang="zh-CN" altLang="en-US"/>
          </a:p>
        </p:txBody>
      </p:sp>
    </p:spTree>
    <p:extLst>
      <p:ext uri="{BB962C8B-B14F-4D97-AF65-F5344CB8AC3E}">
        <p14:creationId xmlns:p14="http://schemas.microsoft.com/office/powerpoint/2010/main" val="206267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latin typeface="+mn-ea"/>
                <a:ea typeface="+mn-ea"/>
              </a:rPr>
              <a:t>解释这种方法的一致性。所谓一致性即指</a:t>
            </a:r>
            <a:r>
              <a:rPr lang="en-US" altLang="zh-CN" sz="1200" b="0" dirty="0">
                <a:latin typeface="+mn-ea"/>
                <a:ea typeface="+mn-ea"/>
              </a:rPr>
              <a:t>『</a:t>
            </a:r>
            <a:r>
              <a:rPr lang="zh-CN" altLang="en-US" sz="1200" dirty="0">
                <a:solidFill>
                  <a:srgbClr val="0070C0"/>
                </a:solidFill>
                <a:latin typeface="+mn-ea"/>
                <a:sym typeface="Symbol"/>
              </a:rPr>
              <a:t>下一个样本将会从真实的后验条件概率分布上被采集</a:t>
            </a:r>
            <a:r>
              <a:rPr lang="en-US" altLang="zh-CN" sz="1200" b="0" dirty="0">
                <a:latin typeface="+mn-ea"/>
                <a:ea typeface="+mn-ea"/>
              </a:rPr>
              <a:t>』</a:t>
            </a:r>
            <a:r>
              <a:rPr lang="zh-CN" altLang="en-US" sz="1200" b="0" dirty="0">
                <a:latin typeface="+mn-ea"/>
                <a:ea typeface="+mn-ea"/>
              </a:rPr>
              <a:t>。</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42</a:t>
            </a:fld>
            <a:endParaRPr lang="zh-CN" altLang="en-US"/>
          </a:p>
        </p:txBody>
      </p:sp>
    </p:spTree>
    <p:extLst>
      <p:ext uri="{BB962C8B-B14F-4D97-AF65-F5344CB8AC3E}">
        <p14:creationId xmlns:p14="http://schemas.microsoft.com/office/powerpoint/2010/main" val="2873832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Let </a:t>
            </a:r>
            <a:r>
              <a:rPr lang="en-US" altLang="zh-CN" sz="1200" i="1" kern="1200" dirty="0" err="1">
                <a:solidFill>
                  <a:schemeClr val="tx1"/>
                </a:solidFill>
                <a:effectLst/>
                <a:latin typeface="+mn-lt"/>
                <a:ea typeface="+mn-ea"/>
                <a:cs typeface="+mn-cs"/>
              </a:rPr>
              <a:t>Xn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 the frog’s location after </a:t>
            </a:r>
            <a:r>
              <a:rPr lang="en-US" altLang="zh-CN" sz="1200" i="1" kern="1200" dirty="0">
                <a:solidFill>
                  <a:schemeClr val="tx1"/>
                </a:solidFill>
                <a:effectLst/>
                <a:latin typeface="+mn-lt"/>
                <a:ea typeface="+mn-ea"/>
                <a:cs typeface="+mn-cs"/>
              </a:rPr>
              <a:t>n </a:t>
            </a:r>
            <a:r>
              <a:rPr lang="en-US" altLang="zh-CN" sz="1200" kern="1200" dirty="0">
                <a:solidFill>
                  <a:schemeClr val="tx1"/>
                </a:solidFill>
                <a:effectLst/>
                <a:latin typeface="+mn-lt"/>
                <a:ea typeface="+mn-ea"/>
                <a:cs typeface="+mn-cs"/>
              </a:rPr>
              <a:t>hops. The sequence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0</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1</a:t>
            </a:r>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is a Markov chain. Uniformly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hop</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according</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to</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vertex</a:t>
            </a:r>
            <a:r>
              <a:rPr lang="zh-CN" altLang="en-US" sz="1200" kern="1200" baseline="0" dirty="0">
                <a:solidFill>
                  <a:schemeClr val="tx1"/>
                </a:solidFill>
                <a:effectLst/>
                <a:latin typeface="+mn-lt"/>
                <a:ea typeface="+mn-ea"/>
                <a:cs typeface="+mn-cs"/>
              </a:rPr>
              <a:t> </a:t>
            </a:r>
            <a:r>
              <a:rPr lang="en-US" altLang="zh-CN" sz="1200" kern="1200" baseline="0">
                <a:solidFill>
                  <a:schemeClr val="tx1"/>
                </a:solidFill>
                <a:effectLst/>
                <a:latin typeface="+mn-lt"/>
                <a:ea typeface="+mn-ea"/>
                <a:cs typeface="+mn-cs"/>
              </a:rPr>
              <a:t>degrees.</a:t>
            </a:r>
            <a:endParaRPr lang="en-US" altLang="zh-CN"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Of particular interest is the long-term behavior of the random walk. What can be said of the frog’s position after it has been hopping for a long time? </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43</a:t>
            </a:fld>
            <a:endParaRPr lang="zh-CN" altLang="en-US"/>
          </a:p>
        </p:txBody>
      </p:sp>
    </p:spTree>
    <p:extLst>
      <p:ext uri="{BB962C8B-B14F-4D97-AF65-F5344CB8AC3E}">
        <p14:creationId xmlns:p14="http://schemas.microsoft.com/office/powerpoint/2010/main" val="34486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refers</a:t>
            </a:r>
            <a:r>
              <a:rPr kumimoji="1" lang="zh-CN" altLang="en-US" dirty="0"/>
              <a:t> </a:t>
            </a:r>
            <a:r>
              <a:rPr kumimoji="1" lang="en-US" altLang="zh-CN" dirty="0"/>
              <a:t>to</a:t>
            </a:r>
            <a:r>
              <a:rPr kumimoji="1" lang="zh-CN" altLang="en-US" dirty="0"/>
              <a:t> </a:t>
            </a:r>
            <a:r>
              <a:rPr kumimoji="1" lang="en-US" altLang="zh-CN" dirty="0"/>
              <a:t>my</a:t>
            </a:r>
            <a:r>
              <a:rPr kumimoji="1" lang="zh-CN" altLang="en-US" dirty="0"/>
              <a:t> </a:t>
            </a:r>
            <a:r>
              <a:rPr kumimoji="1" lang="en-US" altLang="zh-CN" dirty="0"/>
              <a:t>note</a:t>
            </a:r>
            <a:r>
              <a:rPr kumimoji="1" lang="zh-CN" altLang="en-US" dirty="0"/>
              <a:t> </a:t>
            </a:r>
            <a:r>
              <a:rPr kumimoji="1" lang="en-US" altLang="zh-CN" dirty="0"/>
              <a:t>of</a:t>
            </a:r>
            <a:r>
              <a:rPr kumimoji="1" lang="zh-CN" altLang="en-US" dirty="0"/>
              <a:t> </a:t>
            </a:r>
            <a:r>
              <a:rPr kumimoji="1" lang="en-US" altLang="zh-CN" dirty="0"/>
              <a:t>random</a:t>
            </a:r>
            <a:r>
              <a:rPr kumimoji="1" lang="zh-CN" altLang="en-US" dirty="0"/>
              <a:t> </a:t>
            </a:r>
            <a:r>
              <a:rPr kumimoji="1" lang="en-US" altLang="zh-CN" dirty="0"/>
              <a:t>walk.</a:t>
            </a:r>
          </a:p>
          <a:p>
            <a:r>
              <a:rPr kumimoji="1" lang="zh-CN" altLang="en-US" dirty="0"/>
              <a:t>问题：如何计算静态概率分布？（求解线性方程组）</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44</a:t>
            </a:fld>
            <a:endParaRPr lang="zh-CN" altLang="en-US"/>
          </a:p>
        </p:txBody>
      </p:sp>
    </p:spTree>
    <p:extLst>
      <p:ext uri="{BB962C8B-B14F-4D97-AF65-F5344CB8AC3E}">
        <p14:creationId xmlns:p14="http://schemas.microsoft.com/office/powerpoint/2010/main" val="218670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Can be done quickly, but if not running long enough, the result wouldn’t be accurate.</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4</a:t>
            </a:fld>
            <a:endParaRPr lang="zh-CN" altLang="en-US"/>
          </a:p>
        </p:txBody>
      </p:sp>
    </p:spTree>
    <p:extLst>
      <p:ext uri="{BB962C8B-B14F-4D97-AF65-F5344CB8AC3E}">
        <p14:creationId xmlns:p14="http://schemas.microsoft.com/office/powerpoint/2010/main" val="230751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模拟一般是通过样本的均值来近似一个事件的概率。</a:t>
            </a:r>
            <a:endParaRPr kumimoji="1" lang="en-US" altLang="zh-CN" dirty="0"/>
          </a:p>
          <a:p>
            <a:pPr marL="557185" lvl="1" indent="-214303" defTabSz="685800">
              <a:lnSpc>
                <a:spcPct val="90000"/>
              </a:lnSpc>
              <a:buClr>
                <a:srgbClr val="000000"/>
              </a:buClr>
            </a:pPr>
            <a:r>
              <a:rPr lang="en-US" altLang="zh-CN" sz="1500" dirty="0">
                <a:solidFill>
                  <a:srgbClr val="000000"/>
                </a:solidFill>
                <a:latin typeface="+mn-lt"/>
                <a:ea typeface="ＭＳ Ｐゴシック" pitchFamily="34" charset="-128"/>
                <a:cs typeface="Calibri"/>
              </a:rPr>
              <a:t>Learning: get samples from a distribution you don</a:t>
            </a:r>
            <a:r>
              <a:rPr lang="en-US" altLang="ja-JP" sz="1500" dirty="0">
                <a:solidFill>
                  <a:srgbClr val="000000"/>
                </a:solidFill>
                <a:latin typeface="+mn-lt"/>
                <a:ea typeface="+mn-ea"/>
                <a:cs typeface="Calibri"/>
              </a:rPr>
              <a:t>’t know</a:t>
            </a:r>
          </a:p>
          <a:p>
            <a:pPr marL="1885856" lvl="5" indent="-171442" defTabSz="685800">
              <a:lnSpc>
                <a:spcPct val="90000"/>
              </a:lnSpc>
              <a:buClr>
                <a:srgbClr val="333399"/>
              </a:buClr>
            </a:pPr>
            <a:endParaRPr lang="en-US" altLang="ja-JP" sz="375" dirty="0">
              <a:solidFill>
                <a:srgbClr val="000000"/>
              </a:solidFill>
              <a:latin typeface="+mn-lt"/>
              <a:ea typeface="+mn-ea"/>
              <a:cs typeface="Calibri"/>
            </a:endParaRPr>
          </a:p>
          <a:p>
            <a:pPr marL="557185" lvl="1" indent="-214303" defTabSz="685800">
              <a:lnSpc>
                <a:spcPct val="90000"/>
              </a:lnSpc>
              <a:buClr>
                <a:srgbClr val="000000"/>
              </a:buClr>
            </a:pPr>
            <a:r>
              <a:rPr lang="en-US" altLang="zh-CN" sz="1500" dirty="0">
                <a:solidFill>
                  <a:srgbClr val="000000"/>
                </a:solidFill>
                <a:latin typeface="+mn-lt"/>
                <a:ea typeface="ＭＳ Ｐゴシック" pitchFamily="34" charset="-128"/>
                <a:cs typeface="Calibri"/>
              </a:rPr>
              <a:t>Inference: getting a sample is faster than computing the right answer (e.g. with variable elimination)</a:t>
            </a:r>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6</a:t>
            </a:fld>
            <a:endParaRPr lang="zh-CN" altLang="en-US"/>
          </a:p>
        </p:txBody>
      </p:sp>
    </p:spTree>
    <p:extLst>
      <p:ext uri="{BB962C8B-B14F-4D97-AF65-F5344CB8AC3E}">
        <p14:creationId xmlns:p14="http://schemas.microsoft.com/office/powerpoint/2010/main" val="168694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问题：如何验证这种采样方法的结果是和给定的随机变量的分布是吻合的？</a:t>
            </a:r>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9</a:t>
            </a:fld>
            <a:endParaRPr lang="zh-CN" altLang="en-US"/>
          </a:p>
        </p:txBody>
      </p:sp>
    </p:spTree>
    <p:extLst>
      <p:ext uri="{BB962C8B-B14F-4D97-AF65-F5344CB8AC3E}">
        <p14:creationId xmlns:p14="http://schemas.microsoft.com/office/powerpoint/2010/main" val="32256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提问：问什么是拓扑排序？</a:t>
            </a:r>
            <a:endParaRPr lang="en-US" altLang="zh-CN" dirty="0"/>
          </a:p>
          <a:p>
            <a:r>
              <a:rPr lang="en-US" altLang="zh-CN" dirty="0"/>
              <a:t>Because you have to sample a variable before its all parents have been sampled.</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12</a:t>
            </a:fld>
            <a:endParaRPr lang="zh-CN" altLang="en-US"/>
          </a:p>
        </p:txBody>
      </p:sp>
    </p:spTree>
    <p:extLst>
      <p:ext uri="{BB962C8B-B14F-4D97-AF65-F5344CB8AC3E}">
        <p14:creationId xmlns:p14="http://schemas.microsoft.com/office/powerpoint/2010/main" val="248142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从父变量开始随机采样，按照其结果再随机采样子变量的值。</a:t>
            </a:r>
            <a:endParaRPr lang="en-US" altLang="zh-CN" dirty="0"/>
          </a:p>
          <a:p>
            <a:r>
              <a:rPr lang="en-US" altLang="zh-CN" dirty="0"/>
              <a:t>The probability distribution from which the value is sampled is conditioned</a:t>
            </a:r>
            <a:r>
              <a:rPr lang="en-US" altLang="zh-CN" baseline="0" dirty="0"/>
              <a:t> on the values already assigned to the variable’s parents. </a:t>
            </a:r>
          </a:p>
          <a:p>
            <a:r>
              <a:rPr lang="en-US" altLang="zh-CN" baseline="0" dirty="0"/>
              <a:t>Samples were drawn from the joint distribution.</a:t>
            </a:r>
          </a:p>
          <a:p>
            <a:r>
              <a:rPr lang="en-US" altLang="zh-CN" baseline="0" dirty="0"/>
              <a:t>Question: what you can do with these samples?</a:t>
            </a:r>
          </a:p>
          <a:p>
            <a:endParaRPr lang="en-US" altLang="zh-CN" baseline="0" dirty="0"/>
          </a:p>
          <a:p>
            <a:r>
              <a:rPr lang="en-US" altLang="zh-CN" baseline="0" dirty="0"/>
              <a:t>It generated a specific event. </a:t>
            </a:r>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13</a:t>
            </a:fld>
            <a:endParaRPr lang="zh-CN" altLang="en-US"/>
          </a:p>
        </p:txBody>
      </p:sp>
    </p:spTree>
    <p:extLst>
      <p:ext uri="{BB962C8B-B14F-4D97-AF65-F5344CB8AC3E}">
        <p14:creationId xmlns:p14="http://schemas.microsoft.com/office/powerpoint/2010/main" val="769573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Just looking at the sampling process, we have the first formula above, because each sampling step depends only on the parent values.</a:t>
            </a:r>
          </a:p>
          <a:p>
            <a:r>
              <a:rPr lang="en-US" altLang="zh-CN" dirty="0"/>
              <a:t>『</a:t>
            </a:r>
            <a:r>
              <a:rPr lang="zh-CN" altLang="en-US" dirty="0"/>
              <a:t>那么</a:t>
            </a:r>
            <a:r>
              <a:rPr lang="en-US" altLang="zh-CN" dirty="0"/>
              <a:t>』</a:t>
            </a:r>
            <a:r>
              <a:rPr lang="zh-CN" altLang="en-US" dirty="0"/>
              <a:t>后面的推导是根据统计的大数定理。</a:t>
            </a:r>
            <a:endParaRPr lang="en-US" altLang="zh-CN" dirty="0"/>
          </a:p>
          <a:p>
            <a:r>
              <a:rPr lang="en-US" altLang="zh-CN" dirty="0" err="1"/>
              <a:t>S_ps</a:t>
            </a:r>
            <a:r>
              <a:rPr lang="en-US" altLang="zh-CN" dirty="0"/>
              <a:t> means sample distribution of (the sample) by the prior sampling method.</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14</a:t>
            </a:fld>
            <a:endParaRPr lang="zh-CN" altLang="en-US"/>
          </a:p>
        </p:txBody>
      </p:sp>
    </p:spTree>
    <p:extLst>
      <p:ext uri="{BB962C8B-B14F-4D97-AF65-F5344CB8AC3E}">
        <p14:creationId xmlns:p14="http://schemas.microsoft.com/office/powerpoint/2010/main" val="299603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这里是通过样本来计算一个边缘概率分布</a:t>
            </a:r>
            <a:r>
              <a:rPr lang="en-US" altLang="zh-CN" dirty="0"/>
              <a:t>P(W</a:t>
            </a:r>
          </a:p>
          <a:p>
            <a:r>
              <a:rPr lang="en-US" altLang="zh-CN" sz="1200" dirty="0">
                <a:latin typeface="+mn-lt"/>
                <a:ea typeface="ＭＳ Ｐゴシック" pitchFamily="34" charset="-128"/>
                <a:cs typeface="Calibri"/>
                <a:sym typeface="Symbol" pitchFamily="18" charset="2"/>
              </a:rPr>
              <a:t>P(C | -</a:t>
            </a:r>
            <a:r>
              <a:rPr lang="en-US" altLang="zh-CN" sz="1200" dirty="0">
                <a:latin typeface="+mn-lt"/>
                <a:ea typeface="ＭＳ Ｐゴシック" pitchFamily="34" charset="-128"/>
                <a:cs typeface="Calibri"/>
              </a:rPr>
              <a:t>r, </a:t>
            </a:r>
            <a:r>
              <a:rPr lang="en-US" altLang="zh-CN" sz="1200" dirty="0">
                <a:latin typeface="+mn-lt"/>
                <a:ea typeface="ＭＳ Ｐゴシック" pitchFamily="34" charset="-128"/>
                <a:cs typeface="Calibri"/>
                <a:sym typeface="Symbol" pitchFamily="18" charset="2"/>
              </a:rPr>
              <a:t>-w</a:t>
            </a:r>
            <a:r>
              <a:rPr lang="en-US" altLang="zh-CN" sz="1200" dirty="0">
                <a:latin typeface="+mn-lt"/>
                <a:ea typeface="ＭＳ Ｐゴシック" pitchFamily="34" charset="-128"/>
                <a:cs typeface="Calibri"/>
              </a:rPr>
              <a:t>)? – think about its drawback.</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16</a:t>
            </a:fld>
            <a:endParaRPr lang="zh-CN" altLang="en-US"/>
          </a:p>
        </p:txBody>
      </p:sp>
    </p:spTree>
    <p:extLst>
      <p:ext uri="{BB962C8B-B14F-4D97-AF65-F5344CB8AC3E}">
        <p14:creationId xmlns:p14="http://schemas.microsoft.com/office/powerpoint/2010/main" val="253589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E2E624-47FC-4015-845D-11C1F9FA743F}" type="datetime1">
              <a:rPr kumimoji="1" lang="zh-CN" altLang="en-US" smtClean="0"/>
              <a:t>2019/11/6</a:t>
            </a:fld>
            <a:endParaRPr kumimoji="1" lang="zh-CN" altLang="en-US"/>
          </a:p>
        </p:txBody>
      </p:sp>
      <p:sp>
        <p:nvSpPr>
          <p:cNvPr id="5" name="Footer Placeholder 4"/>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46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727A0E-0323-4B58-A6A0-EF90747F7E8A}" type="datetime1">
              <a:rPr kumimoji="1" lang="zh-CN" altLang="en-US" smtClean="0"/>
              <a:t>2019/11/6</a:t>
            </a:fld>
            <a:endParaRPr kumimoji="1" lang="zh-CN" altLang="en-US"/>
          </a:p>
        </p:txBody>
      </p:sp>
      <p:sp>
        <p:nvSpPr>
          <p:cNvPr id="5" name="Footer Placeholder 4"/>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39182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C310EF-02A3-4117-AB6A-9797B0442246}" type="datetime1">
              <a:rPr kumimoji="1" lang="zh-CN" altLang="en-US" smtClean="0"/>
              <a:t>2019/11/6</a:t>
            </a:fld>
            <a:endParaRPr kumimoji="1" lang="zh-CN" altLang="en-US"/>
          </a:p>
        </p:txBody>
      </p:sp>
      <p:sp>
        <p:nvSpPr>
          <p:cNvPr id="5" name="Footer Placeholder 4"/>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40710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9"/>
            <a:ext cx="9144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9144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966FBDBA-8484-455D-B245-CB37572AF546}" type="slidenum">
              <a:rPr lang="en-US" smtClean="0"/>
              <a:pPr/>
              <a:t>‹#›</a:t>
            </a:fld>
            <a:endParaRPr lang="en-US"/>
          </a:p>
        </p:txBody>
      </p:sp>
    </p:spTree>
    <p:extLst>
      <p:ext uri="{BB962C8B-B14F-4D97-AF65-F5344CB8AC3E}">
        <p14:creationId xmlns:p14="http://schemas.microsoft.com/office/powerpoint/2010/main" val="1402300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51BBA2E-7FD9-46B8-A226-C36B49A97BFD}" type="slidenum">
              <a:rPr lang="en-US" smtClean="0"/>
              <a:pPr/>
              <a:t>‹#›</a:t>
            </a:fld>
            <a:endParaRPr lang="en-US"/>
          </a:p>
        </p:txBody>
      </p:sp>
    </p:spTree>
    <p:extLst>
      <p:ext uri="{BB962C8B-B14F-4D97-AF65-F5344CB8AC3E}">
        <p14:creationId xmlns:p14="http://schemas.microsoft.com/office/powerpoint/2010/main" val="243901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4406902"/>
            <a:ext cx="58293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906713"/>
            <a:ext cx="5829300" cy="1500187"/>
          </a:xfrm>
        </p:spPr>
        <p:txBody>
          <a:bodyPr anchor="b"/>
          <a:lstStyle>
            <a:lvl1pPr marL="0" indent="0">
              <a:buNone/>
              <a:defRPr sz="1500"/>
            </a:lvl1pPr>
            <a:lvl2pPr marL="342884" indent="0">
              <a:buNone/>
              <a:defRPr sz="1425"/>
            </a:lvl2pPr>
            <a:lvl3pPr marL="685766" indent="0">
              <a:buNone/>
              <a:defRPr sz="1200"/>
            </a:lvl3pPr>
            <a:lvl4pPr marL="1028649" indent="0">
              <a:buNone/>
              <a:defRPr sz="1125"/>
            </a:lvl4pPr>
            <a:lvl5pPr marL="1371532" indent="0">
              <a:buNone/>
              <a:defRPr sz="1125"/>
            </a:lvl5pPr>
            <a:lvl6pPr marL="1714415" indent="0">
              <a:buNone/>
              <a:defRPr sz="1125"/>
            </a:lvl6pPr>
            <a:lvl7pPr marL="2057297" indent="0">
              <a:buNone/>
              <a:defRPr sz="1125"/>
            </a:lvl7pPr>
            <a:lvl8pPr marL="2400180" indent="0">
              <a:buNone/>
              <a:defRPr sz="1125"/>
            </a:lvl8pPr>
            <a:lvl9pPr marL="2743064" indent="0">
              <a:buNone/>
              <a:defRPr sz="1125"/>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E21409C-11F8-4378-A9C8-ED515D87E578}" type="slidenum">
              <a:rPr lang="en-US" smtClean="0"/>
              <a:pPr/>
              <a:t>‹#›</a:t>
            </a:fld>
            <a:endParaRPr lang="en-US"/>
          </a:p>
        </p:txBody>
      </p:sp>
    </p:spTree>
    <p:extLst>
      <p:ext uri="{BB962C8B-B14F-4D97-AF65-F5344CB8AC3E}">
        <p14:creationId xmlns:p14="http://schemas.microsoft.com/office/powerpoint/2010/main" val="2808855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600202"/>
            <a:ext cx="3028950" cy="4525963"/>
          </a:xfrm>
        </p:spPr>
        <p:txBody>
          <a:bodyPr/>
          <a:lstStyle>
            <a:lvl1pPr>
              <a:defRPr sz="2100"/>
            </a:lvl1pPr>
            <a:lvl2pPr>
              <a:defRPr sz="1800"/>
            </a:lvl2pPr>
            <a:lvl3pPr>
              <a:defRPr sz="1500"/>
            </a:lvl3pPr>
            <a:lvl4pPr>
              <a:defRPr sz="1425"/>
            </a:lvl4pPr>
            <a:lvl5pPr>
              <a:defRPr sz="1425"/>
            </a:lvl5pPr>
            <a:lvl6pPr>
              <a:defRPr sz="1425"/>
            </a:lvl6pPr>
            <a:lvl7pPr>
              <a:defRPr sz="1425"/>
            </a:lvl7pPr>
            <a:lvl8pPr>
              <a:defRPr sz="1425"/>
            </a:lvl8pPr>
            <a:lvl9pPr>
              <a:defRPr sz="14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600202"/>
            <a:ext cx="3028950" cy="4525963"/>
          </a:xfrm>
        </p:spPr>
        <p:txBody>
          <a:bodyPr/>
          <a:lstStyle>
            <a:lvl1pPr>
              <a:defRPr sz="2100"/>
            </a:lvl1pPr>
            <a:lvl2pPr>
              <a:defRPr sz="1800"/>
            </a:lvl2pPr>
            <a:lvl3pPr>
              <a:defRPr sz="1500"/>
            </a:lvl3pPr>
            <a:lvl4pPr>
              <a:defRPr sz="1425"/>
            </a:lvl4pPr>
            <a:lvl5pPr>
              <a:defRPr sz="1425"/>
            </a:lvl5pPr>
            <a:lvl6pPr>
              <a:defRPr sz="1425"/>
            </a:lvl6pPr>
            <a:lvl7pPr>
              <a:defRPr sz="1425"/>
            </a:lvl7pPr>
            <a:lvl8pPr>
              <a:defRPr sz="1425"/>
            </a:lvl8pPr>
            <a:lvl9pPr>
              <a:defRPr sz="14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2CF41DF-D8B8-41F6-9DEF-CF73457948E6}" type="slidenum">
              <a:rPr lang="en-US" smtClean="0"/>
              <a:pPr/>
              <a:t>‹#›</a:t>
            </a:fld>
            <a:endParaRPr lang="en-US"/>
          </a:p>
        </p:txBody>
      </p:sp>
    </p:spTree>
    <p:extLst>
      <p:ext uri="{BB962C8B-B14F-4D97-AF65-F5344CB8AC3E}">
        <p14:creationId xmlns:p14="http://schemas.microsoft.com/office/powerpoint/2010/main" val="1007814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2" y="1535114"/>
            <a:ext cx="3030141" cy="639763"/>
          </a:xfrm>
        </p:spPr>
        <p:txBody>
          <a:bodyPr anchor="b"/>
          <a:lstStyle>
            <a:lvl1pPr marL="0" indent="0">
              <a:buNone/>
              <a:defRPr sz="1800" b="1"/>
            </a:lvl1pPr>
            <a:lvl2pPr marL="342884" indent="0">
              <a:buNone/>
              <a:defRPr sz="1500" b="1"/>
            </a:lvl2pPr>
            <a:lvl3pPr marL="685766" indent="0">
              <a:buNone/>
              <a:defRPr sz="1425"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2" y="2174875"/>
            <a:ext cx="3030141" cy="3951288"/>
          </a:xfrm>
        </p:spPr>
        <p:txBody>
          <a:bodyPr/>
          <a:lstStyle>
            <a:lvl1pPr>
              <a:defRPr sz="1800"/>
            </a:lvl1pPr>
            <a:lvl2pPr>
              <a:defRPr sz="1500"/>
            </a:lvl2pPr>
            <a:lvl3pPr>
              <a:defRPr sz="142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1535114"/>
            <a:ext cx="3031331" cy="639763"/>
          </a:xfrm>
        </p:spPr>
        <p:txBody>
          <a:bodyPr anchor="b"/>
          <a:lstStyle>
            <a:lvl1pPr marL="0" indent="0">
              <a:buNone/>
              <a:defRPr sz="1800" b="1"/>
            </a:lvl1pPr>
            <a:lvl2pPr marL="342884" indent="0">
              <a:buNone/>
              <a:defRPr sz="1500" b="1"/>
            </a:lvl2pPr>
            <a:lvl3pPr marL="685766" indent="0">
              <a:buNone/>
              <a:defRPr sz="1425"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71" y="2174875"/>
            <a:ext cx="3031331" cy="3951288"/>
          </a:xfrm>
        </p:spPr>
        <p:txBody>
          <a:bodyPr/>
          <a:lstStyle>
            <a:lvl1pPr>
              <a:defRPr sz="1800"/>
            </a:lvl1pPr>
            <a:lvl2pPr>
              <a:defRPr sz="1500"/>
            </a:lvl2pPr>
            <a:lvl3pPr>
              <a:defRPr sz="142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8BCC272-083A-4C84-813A-D9CF7008B030}" type="slidenum">
              <a:rPr lang="en-US" smtClean="0"/>
              <a:pPr/>
              <a:t>‹#›</a:t>
            </a:fld>
            <a:endParaRPr lang="en-US"/>
          </a:p>
        </p:txBody>
      </p:sp>
    </p:spTree>
    <p:extLst>
      <p:ext uri="{BB962C8B-B14F-4D97-AF65-F5344CB8AC3E}">
        <p14:creationId xmlns:p14="http://schemas.microsoft.com/office/powerpoint/2010/main" val="2529887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20B74DA-79AF-4B05-95C9-B7F6D7E3AF63}" type="slidenum">
              <a:rPr lang="en-US" smtClean="0"/>
              <a:pPr/>
              <a:t>‹#›</a:t>
            </a:fld>
            <a:endParaRPr lang="en-US"/>
          </a:p>
        </p:txBody>
      </p:sp>
    </p:spTree>
    <p:extLst>
      <p:ext uri="{BB962C8B-B14F-4D97-AF65-F5344CB8AC3E}">
        <p14:creationId xmlns:p14="http://schemas.microsoft.com/office/powerpoint/2010/main" val="1098587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CAFD908-86D3-45AB-ADF7-3B2458B2F418}" type="slidenum">
              <a:rPr lang="en-US" smtClean="0"/>
              <a:pPr/>
              <a:t>‹#›</a:t>
            </a:fld>
            <a:endParaRPr lang="en-US"/>
          </a:p>
        </p:txBody>
      </p:sp>
    </p:spTree>
    <p:extLst>
      <p:ext uri="{BB962C8B-B14F-4D97-AF65-F5344CB8AC3E}">
        <p14:creationId xmlns:p14="http://schemas.microsoft.com/office/powerpoint/2010/main" val="351929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73050"/>
            <a:ext cx="2256235"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9" y="273054"/>
            <a:ext cx="3833813"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435103"/>
            <a:ext cx="2256235" cy="4691063"/>
          </a:xfrm>
        </p:spPr>
        <p:txBody>
          <a:bodyPr/>
          <a:lstStyle>
            <a:lvl1pPr marL="0" indent="0">
              <a:buNone/>
              <a:defRPr sz="1125"/>
            </a:lvl1pPr>
            <a:lvl2pPr marL="342884" indent="0">
              <a:buNone/>
              <a:defRPr sz="900"/>
            </a:lvl2pPr>
            <a:lvl3pPr marL="685766" indent="0">
              <a:buNone/>
              <a:defRPr sz="825"/>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654A4C-ECA7-4D89-B689-5883706A9C36}" type="slidenum">
              <a:rPr lang="en-US" smtClean="0"/>
              <a:pPr/>
              <a:t>‹#›</a:t>
            </a:fld>
            <a:endParaRPr lang="en-US"/>
          </a:p>
        </p:txBody>
      </p:sp>
    </p:spTree>
    <p:extLst>
      <p:ext uri="{BB962C8B-B14F-4D97-AF65-F5344CB8AC3E}">
        <p14:creationId xmlns:p14="http://schemas.microsoft.com/office/powerpoint/2010/main" val="193648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502D4C-2184-400D-86DA-6B81E653446E}" type="datetime1">
              <a:rPr kumimoji="1" lang="zh-CN" altLang="en-US" smtClean="0"/>
              <a:t>2019/11/6</a:t>
            </a:fld>
            <a:endParaRPr kumimoji="1" lang="zh-CN" altLang="en-US"/>
          </a:p>
        </p:txBody>
      </p:sp>
      <p:sp>
        <p:nvSpPr>
          <p:cNvPr id="5" name="Footer Placeholder 4"/>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80659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4800602"/>
            <a:ext cx="41148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612775"/>
            <a:ext cx="4114800" cy="41148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344216" y="5367340"/>
            <a:ext cx="4114800" cy="804863"/>
          </a:xfrm>
        </p:spPr>
        <p:txBody>
          <a:bodyPr/>
          <a:lstStyle>
            <a:lvl1pPr marL="0" indent="0">
              <a:buNone/>
              <a:defRPr sz="1125"/>
            </a:lvl1pPr>
            <a:lvl2pPr marL="342884" indent="0">
              <a:buNone/>
              <a:defRPr sz="900"/>
            </a:lvl2pPr>
            <a:lvl3pPr marL="685766" indent="0">
              <a:buNone/>
              <a:defRPr sz="825"/>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F413666-7D53-408E-8CAE-D86E2DAC0D11}" type="slidenum">
              <a:rPr lang="en-US" smtClean="0"/>
              <a:pPr/>
              <a:t>‹#›</a:t>
            </a:fld>
            <a:endParaRPr lang="en-US"/>
          </a:p>
        </p:txBody>
      </p:sp>
    </p:spTree>
    <p:extLst>
      <p:ext uri="{BB962C8B-B14F-4D97-AF65-F5344CB8AC3E}">
        <p14:creationId xmlns:p14="http://schemas.microsoft.com/office/powerpoint/2010/main" val="2049635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21F2AE3-E00A-49E3-84D4-020B69DEF9E8}" type="slidenum">
              <a:rPr lang="en-US" smtClean="0"/>
              <a:pPr/>
              <a:t>‹#›</a:t>
            </a:fld>
            <a:endParaRPr lang="en-US"/>
          </a:p>
        </p:txBody>
      </p:sp>
    </p:spTree>
    <p:extLst>
      <p:ext uri="{BB962C8B-B14F-4D97-AF65-F5344CB8AC3E}">
        <p14:creationId xmlns:p14="http://schemas.microsoft.com/office/powerpoint/2010/main" val="3118432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74641"/>
            <a:ext cx="15430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74641"/>
            <a:ext cx="4514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D293A6-559F-4294-A2FB-84D948A63803}" type="slidenum">
              <a:rPr lang="en-US" smtClean="0"/>
              <a:pPr/>
              <a:t>‹#›</a:t>
            </a:fld>
            <a:endParaRPr lang="en-US"/>
          </a:p>
        </p:txBody>
      </p:sp>
    </p:spTree>
    <p:extLst>
      <p:ext uri="{BB962C8B-B14F-4D97-AF65-F5344CB8AC3E}">
        <p14:creationId xmlns:p14="http://schemas.microsoft.com/office/powerpoint/2010/main" val="96054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FED977-436F-4741-AE08-B582159622A9}" type="datetime1">
              <a:rPr kumimoji="1" lang="zh-CN" altLang="en-US" smtClean="0"/>
              <a:t>2019/11/6</a:t>
            </a:fld>
            <a:endParaRPr kumimoji="1" lang="zh-CN" altLang="en-US"/>
          </a:p>
        </p:txBody>
      </p:sp>
      <p:sp>
        <p:nvSpPr>
          <p:cNvPr id="5" name="Footer Placeholder 4"/>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1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1DFCB7-4BE7-44C7-95EB-B11ABB1D474E}" type="datetime1">
              <a:rPr kumimoji="1" lang="zh-CN" altLang="en-US" smtClean="0"/>
              <a:t>2019/11/6</a:t>
            </a:fld>
            <a:endParaRPr kumimoji="1" lang="zh-CN" altLang="en-US"/>
          </a:p>
        </p:txBody>
      </p:sp>
      <p:sp>
        <p:nvSpPr>
          <p:cNvPr id="6" name="Footer Placeholder 5"/>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7" name="Slide Number Placeholder 6"/>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31023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AC809-562A-496A-A59B-24D5B6E59F70}" type="datetime1">
              <a:rPr kumimoji="1" lang="zh-CN" altLang="en-US" smtClean="0"/>
              <a:t>2019/11/6</a:t>
            </a:fld>
            <a:endParaRPr kumimoji="1" lang="zh-CN" altLang="en-US"/>
          </a:p>
        </p:txBody>
      </p:sp>
      <p:sp>
        <p:nvSpPr>
          <p:cNvPr id="8" name="Footer Placeholder 7"/>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9" name="Slide Number Placeholder 8"/>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24742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49ADF7-F3D4-4B3C-BD28-F311B960D7A6}" type="datetime1">
              <a:rPr kumimoji="1" lang="zh-CN" altLang="en-US" smtClean="0"/>
              <a:t>2019/11/6</a:t>
            </a:fld>
            <a:endParaRPr kumimoji="1" lang="zh-CN" altLang="en-US"/>
          </a:p>
        </p:txBody>
      </p:sp>
      <p:sp>
        <p:nvSpPr>
          <p:cNvPr id="4" name="Footer Placeholder 3"/>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5" name="Slide Number Placeholder 4"/>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3774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BEDEF3-3723-4C2D-80DC-7F2CAA9108E0}" type="datetime1">
              <a:rPr kumimoji="1" lang="zh-CN" altLang="en-US" smtClean="0"/>
              <a:t>2019/11/6</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zh-CN" altLang="en-US"/>
              <a:t>人工智能导论 </a:t>
            </a:r>
            <a:r>
              <a:rPr kumimoji="1" lang="en-US" altLang="zh-CN"/>
              <a:t>--- </a:t>
            </a:r>
            <a:r>
              <a:rPr kumimoji="1" lang="zh-CN" altLang="en-US"/>
              <a:t>齐琦  海南大学</a:t>
            </a:r>
          </a:p>
        </p:txBody>
      </p:sp>
      <p:sp>
        <p:nvSpPr>
          <p:cNvPr id="9" name="Slide Number Placeholder 8"/>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22323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18C9386-6CF7-4780-B804-BC07964A95E4}" type="datetime1">
              <a:rPr kumimoji="1" lang="zh-CN" altLang="en-US" smtClean="0"/>
              <a:t>2019/11/6</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kumimoji="1" lang="zh-CN" altLang="en-US"/>
              <a:t>人工智能导论 </a:t>
            </a:r>
            <a:r>
              <a:rPr kumimoji="1" lang="en-US" altLang="zh-CN"/>
              <a:t>--- </a:t>
            </a:r>
            <a:r>
              <a:rPr kumimoji="1" lang="zh-CN" altLang="en-US"/>
              <a:t>齐琦  海南大学</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77038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FD005A-045A-4003-B01C-6D6B02673941}" type="datetime1">
              <a:rPr kumimoji="1" lang="zh-CN" altLang="en-US" smtClean="0"/>
              <a:t>2019/11/6</a:t>
            </a:fld>
            <a:endParaRPr kumimoji="1" lang="zh-CN" altLang="en-US"/>
          </a:p>
        </p:txBody>
      </p:sp>
      <p:sp>
        <p:nvSpPr>
          <p:cNvPr id="6" name="Footer Placeholder 5"/>
          <p:cNvSpPr>
            <a:spLocks noGrp="1"/>
          </p:cNvSpPr>
          <p:nvPr>
            <p:ph type="ftr" sz="quarter" idx="11"/>
          </p:nvPr>
        </p:nvSpPr>
        <p:spPr/>
        <p:txBody>
          <a:bodyPr/>
          <a:lstStyle/>
          <a:p>
            <a:r>
              <a:rPr kumimoji="1" lang="zh-CN" altLang="en-US"/>
              <a:t>人工智能导论 </a:t>
            </a:r>
            <a:r>
              <a:rPr kumimoji="1" lang="en-US" altLang="zh-CN"/>
              <a:t>--- </a:t>
            </a:r>
            <a:r>
              <a:rPr kumimoji="1" lang="zh-CN" altLang="en-US"/>
              <a:t>齐琦  海南大学</a:t>
            </a:r>
          </a:p>
        </p:txBody>
      </p:sp>
      <p:sp>
        <p:nvSpPr>
          <p:cNvPr id="7" name="Slide Number Placeholder 6"/>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63366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6D12F58-DBA0-4C97-8EDC-3DDE5993D960}" type="datetime1">
              <a:rPr kumimoji="1" lang="zh-CN" altLang="en-US" smtClean="0"/>
              <a:t>2019/11/6</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kumimoji="1" lang="zh-CN" altLang="en-US"/>
              <a:t>人工智能导论 </a:t>
            </a:r>
            <a:r>
              <a:rPr kumimoji="1" lang="en-US" altLang="zh-CN"/>
              <a:t>--- </a:t>
            </a:r>
            <a:r>
              <a:rPr kumimoji="1" lang="zh-CN" altLang="en-US"/>
              <a:t>齐琦  海南大学</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65FE4D2-0CC8-AC44-A073-4478A968B8DF}" type="slidenum">
              <a:rPr kumimoji="1" lang="zh-CN" altLang="en-US" smtClean="0"/>
              <a:pPr/>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346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9144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304800" y="1397001"/>
            <a:ext cx="85344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342900" y="6245226"/>
            <a:ext cx="16002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125"/>
            </a:lvl1pPr>
          </a:lstStyle>
          <a:p>
            <a:pPr>
              <a:defRPr/>
            </a:pPr>
            <a:endParaRPr lang="en-US"/>
          </a:p>
        </p:txBody>
      </p:sp>
      <p:sp>
        <p:nvSpPr>
          <p:cNvPr id="4101" name="Rectangle 5"/>
          <p:cNvSpPr>
            <a:spLocks noGrp="1" noChangeArrowheads="1"/>
          </p:cNvSpPr>
          <p:nvPr>
            <p:ph type="ftr" sz="quarter" idx="3"/>
          </p:nvPr>
        </p:nvSpPr>
        <p:spPr bwMode="auto">
          <a:xfrm>
            <a:off x="2343150" y="6245226"/>
            <a:ext cx="21717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125"/>
            </a:lvl1pPr>
          </a:lstStyle>
          <a:p>
            <a:pPr>
              <a:defRPr/>
            </a:pPr>
            <a:endParaRPr lang="en-US"/>
          </a:p>
        </p:txBody>
      </p:sp>
      <p:sp>
        <p:nvSpPr>
          <p:cNvPr id="4102" name="Rectangle 6"/>
          <p:cNvSpPr>
            <a:spLocks noGrp="1" noChangeArrowheads="1"/>
          </p:cNvSpPr>
          <p:nvPr>
            <p:ph type="sldNum" sz="quarter" idx="4"/>
          </p:nvPr>
        </p:nvSpPr>
        <p:spPr bwMode="auto">
          <a:xfrm>
            <a:off x="4914900" y="6245226"/>
            <a:ext cx="16002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125"/>
            </a:lvl1pPr>
          </a:lstStyle>
          <a:p>
            <a:fld id="{741FC258-4C93-4B3A-BC1B-47590C715D8C}" type="slidenum">
              <a:rPr lang="en-US" smtClean="0"/>
              <a:pPr/>
              <a:t>‹#›</a:t>
            </a:fld>
            <a:endParaRPr lang="en-US"/>
          </a:p>
        </p:txBody>
      </p:sp>
      <p:sp>
        <p:nvSpPr>
          <p:cNvPr id="4103" name="Rectangle 7"/>
          <p:cNvSpPr>
            <a:spLocks noChangeArrowheads="1"/>
          </p:cNvSpPr>
          <p:nvPr/>
        </p:nvSpPr>
        <p:spPr bwMode="auto">
          <a:xfrm>
            <a:off x="0" y="1031243"/>
            <a:ext cx="9144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68577" tIns="34289" rIns="68577" bIns="34289" anchor="ctr"/>
          <a:lstStyle/>
          <a:p>
            <a:pPr>
              <a:defRPr/>
            </a:pPr>
            <a:endParaRPr lang="en-US" sz="1350"/>
          </a:p>
        </p:txBody>
      </p:sp>
    </p:spTree>
    <p:extLst>
      <p:ext uri="{BB962C8B-B14F-4D97-AF65-F5344CB8AC3E}">
        <p14:creationId xmlns:p14="http://schemas.microsoft.com/office/powerpoint/2010/main" val="10628055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3300">
          <a:solidFill>
            <a:schemeClr val="tx2"/>
          </a:solidFill>
          <a:latin typeface="Calibri" pitchFamily="34" charset="0"/>
          <a:ea typeface="+mj-ea"/>
          <a:cs typeface="+mj-cs"/>
        </a:defRPr>
      </a:lvl1pPr>
      <a:lvl2pPr algn="ctr" rtl="0" eaLnBrk="1" fontAlgn="base" hangingPunct="1">
        <a:spcBef>
          <a:spcPct val="0"/>
        </a:spcBef>
        <a:spcAft>
          <a:spcPct val="0"/>
        </a:spcAft>
        <a:defRPr sz="3300">
          <a:solidFill>
            <a:schemeClr val="tx2"/>
          </a:solidFill>
          <a:latin typeface="Arial" charset="0"/>
        </a:defRPr>
      </a:lvl2pPr>
      <a:lvl3pPr algn="ctr" rtl="0" eaLnBrk="1" fontAlgn="base" hangingPunct="1">
        <a:spcBef>
          <a:spcPct val="0"/>
        </a:spcBef>
        <a:spcAft>
          <a:spcPct val="0"/>
        </a:spcAft>
        <a:defRPr sz="3300">
          <a:solidFill>
            <a:schemeClr val="tx2"/>
          </a:solidFill>
          <a:latin typeface="Arial" charset="0"/>
        </a:defRPr>
      </a:lvl3pPr>
      <a:lvl4pPr algn="ctr" rtl="0" eaLnBrk="1" fontAlgn="base" hangingPunct="1">
        <a:spcBef>
          <a:spcPct val="0"/>
        </a:spcBef>
        <a:spcAft>
          <a:spcPct val="0"/>
        </a:spcAft>
        <a:defRPr sz="3300">
          <a:solidFill>
            <a:schemeClr val="tx2"/>
          </a:solidFill>
          <a:latin typeface="Arial" charset="0"/>
        </a:defRPr>
      </a:lvl4pPr>
      <a:lvl5pPr algn="ctr" rtl="0" eaLnBrk="1" fontAlgn="base" hangingPunct="1">
        <a:spcBef>
          <a:spcPct val="0"/>
        </a:spcBef>
        <a:spcAft>
          <a:spcPct val="0"/>
        </a:spcAft>
        <a:defRPr sz="3300">
          <a:solidFill>
            <a:schemeClr val="tx2"/>
          </a:solidFill>
          <a:latin typeface="Arial" charset="0"/>
        </a:defRPr>
      </a:lvl5pPr>
      <a:lvl6pPr marL="342884" algn="ctr" rtl="0" eaLnBrk="1" fontAlgn="base" hangingPunct="1">
        <a:spcBef>
          <a:spcPct val="0"/>
        </a:spcBef>
        <a:spcAft>
          <a:spcPct val="0"/>
        </a:spcAft>
        <a:defRPr sz="3300">
          <a:solidFill>
            <a:schemeClr val="tx2"/>
          </a:solidFill>
          <a:latin typeface="Arial" charset="0"/>
        </a:defRPr>
      </a:lvl6pPr>
      <a:lvl7pPr marL="685766" algn="ctr" rtl="0" eaLnBrk="1" fontAlgn="base" hangingPunct="1">
        <a:spcBef>
          <a:spcPct val="0"/>
        </a:spcBef>
        <a:spcAft>
          <a:spcPct val="0"/>
        </a:spcAft>
        <a:defRPr sz="3300">
          <a:solidFill>
            <a:schemeClr val="tx2"/>
          </a:solidFill>
          <a:latin typeface="Arial" charset="0"/>
        </a:defRPr>
      </a:lvl7pPr>
      <a:lvl8pPr marL="1028649" algn="ctr" rtl="0" eaLnBrk="1" fontAlgn="base" hangingPunct="1">
        <a:spcBef>
          <a:spcPct val="0"/>
        </a:spcBef>
        <a:spcAft>
          <a:spcPct val="0"/>
        </a:spcAft>
        <a:defRPr sz="3300">
          <a:solidFill>
            <a:schemeClr val="tx2"/>
          </a:solidFill>
          <a:latin typeface="Arial" charset="0"/>
        </a:defRPr>
      </a:lvl8pPr>
      <a:lvl9pPr marL="1371532" algn="ctr" rtl="0" eaLnBrk="1" fontAlgn="base" hangingPunct="1">
        <a:spcBef>
          <a:spcPct val="0"/>
        </a:spcBef>
        <a:spcAft>
          <a:spcPct val="0"/>
        </a:spcAft>
        <a:defRPr sz="3300">
          <a:solidFill>
            <a:schemeClr val="tx2"/>
          </a:solidFill>
          <a:latin typeface="Arial" charset="0"/>
        </a:defRPr>
      </a:lvl9pPr>
    </p:titleStyle>
    <p:bodyStyle>
      <a:lvl1pPr marL="257162" indent="-257162" algn="l" rtl="0" eaLnBrk="1" fontAlgn="base" hangingPunct="1">
        <a:spcBef>
          <a:spcPct val="20000"/>
        </a:spcBef>
        <a:spcAft>
          <a:spcPct val="0"/>
        </a:spcAft>
        <a:buClr>
          <a:schemeClr val="accent2"/>
        </a:buClr>
        <a:buFont typeface="Wingdings" pitchFamily="2" charset="2"/>
        <a:buChar char="§"/>
        <a:defRPr sz="2400">
          <a:solidFill>
            <a:schemeClr val="accent2"/>
          </a:solidFill>
          <a:latin typeface="Calibri" pitchFamily="34" charset="0"/>
          <a:ea typeface="+mn-ea"/>
          <a:cs typeface="+mn-cs"/>
        </a:defRPr>
      </a:lvl1pPr>
      <a:lvl2pPr marL="557185" indent="-214303" algn="l" rtl="0" eaLnBrk="1" fontAlgn="base" hangingPunct="1">
        <a:spcBef>
          <a:spcPct val="20000"/>
        </a:spcBef>
        <a:spcAft>
          <a:spcPct val="0"/>
        </a:spcAft>
        <a:buClr>
          <a:schemeClr val="tx1"/>
        </a:buClr>
        <a:buFont typeface="Wingdings" pitchFamily="2" charset="2"/>
        <a:buChar char="§"/>
        <a:defRPr sz="2100">
          <a:solidFill>
            <a:schemeClr val="tx1"/>
          </a:solidFill>
          <a:latin typeface="Calibri" pitchFamily="34" charset="0"/>
        </a:defRPr>
      </a:lvl2pPr>
      <a:lvl3pPr marL="857207" indent="-171442" algn="l" rtl="0" eaLnBrk="1" fontAlgn="base" hangingPunct="1">
        <a:spcBef>
          <a:spcPct val="20000"/>
        </a:spcBef>
        <a:spcAft>
          <a:spcPct val="0"/>
        </a:spcAft>
        <a:buClr>
          <a:schemeClr val="accent2"/>
        </a:buClr>
        <a:buFont typeface="Wingdings" pitchFamily="2" charset="2"/>
        <a:buChar char="§"/>
        <a:defRPr sz="1800">
          <a:solidFill>
            <a:schemeClr val="tx1"/>
          </a:solidFill>
          <a:latin typeface="Calibri" pitchFamily="34" charset="0"/>
        </a:defRPr>
      </a:lvl3pPr>
      <a:lvl4pPr marL="1200090" indent="-171442" algn="l" rtl="0" eaLnBrk="1" fontAlgn="base" hangingPunct="1">
        <a:spcBef>
          <a:spcPct val="20000"/>
        </a:spcBef>
        <a:spcAft>
          <a:spcPct val="0"/>
        </a:spcAft>
        <a:buClr>
          <a:schemeClr val="tx1"/>
        </a:buClr>
        <a:buFont typeface="Wingdings" pitchFamily="2" charset="2"/>
        <a:buChar char="§"/>
        <a:defRPr sz="1500">
          <a:solidFill>
            <a:schemeClr val="tx1"/>
          </a:solidFill>
          <a:latin typeface="Calibri" pitchFamily="34" charset="0"/>
        </a:defRPr>
      </a:lvl4pPr>
      <a:lvl5pPr marL="1542974" indent="-171442" algn="l" rtl="0" eaLnBrk="1" fontAlgn="base" hangingPunct="1">
        <a:spcBef>
          <a:spcPct val="20000"/>
        </a:spcBef>
        <a:spcAft>
          <a:spcPct val="0"/>
        </a:spcAft>
        <a:buClr>
          <a:schemeClr val="accent2"/>
        </a:buClr>
        <a:buFont typeface="Wingdings" pitchFamily="2" charset="2"/>
        <a:buChar char="§"/>
        <a:defRPr sz="1500">
          <a:solidFill>
            <a:schemeClr val="tx1"/>
          </a:solidFill>
          <a:latin typeface="Calibri" pitchFamily="34" charset="0"/>
        </a:defRPr>
      </a:lvl5pPr>
      <a:lvl6pPr marL="1885856" indent="-171442" algn="l" rtl="0" eaLnBrk="1" fontAlgn="base" hangingPunct="1">
        <a:spcBef>
          <a:spcPct val="20000"/>
        </a:spcBef>
        <a:spcAft>
          <a:spcPct val="0"/>
        </a:spcAft>
        <a:buClr>
          <a:schemeClr val="accent2"/>
        </a:buClr>
        <a:buFont typeface="Wingdings" pitchFamily="2" charset="2"/>
        <a:buChar char="§"/>
        <a:defRPr sz="1500">
          <a:solidFill>
            <a:schemeClr val="tx1"/>
          </a:solidFill>
          <a:latin typeface="+mn-lt"/>
        </a:defRPr>
      </a:lvl6pPr>
      <a:lvl7pPr marL="2228739" indent="-171442" algn="l" rtl="0" eaLnBrk="1" fontAlgn="base" hangingPunct="1">
        <a:spcBef>
          <a:spcPct val="20000"/>
        </a:spcBef>
        <a:spcAft>
          <a:spcPct val="0"/>
        </a:spcAft>
        <a:buClr>
          <a:schemeClr val="accent2"/>
        </a:buClr>
        <a:buFont typeface="Wingdings" pitchFamily="2" charset="2"/>
        <a:buChar char="§"/>
        <a:defRPr sz="1500">
          <a:solidFill>
            <a:schemeClr val="tx1"/>
          </a:solidFill>
          <a:latin typeface="+mn-lt"/>
        </a:defRPr>
      </a:lvl7pPr>
      <a:lvl8pPr marL="2571622" indent="-171442" algn="l" rtl="0" eaLnBrk="1" fontAlgn="base" hangingPunct="1">
        <a:spcBef>
          <a:spcPct val="20000"/>
        </a:spcBef>
        <a:spcAft>
          <a:spcPct val="0"/>
        </a:spcAft>
        <a:buClr>
          <a:schemeClr val="accent2"/>
        </a:buClr>
        <a:buFont typeface="Wingdings" pitchFamily="2" charset="2"/>
        <a:buChar char="§"/>
        <a:defRPr sz="1500">
          <a:solidFill>
            <a:schemeClr val="tx1"/>
          </a:solidFill>
          <a:latin typeface="+mn-lt"/>
        </a:defRPr>
      </a:lvl8pPr>
      <a:lvl9pPr marL="2914505" indent="-171442" algn="l" rtl="0" eaLnBrk="1" fontAlgn="base" hangingPunct="1">
        <a:spcBef>
          <a:spcPct val="20000"/>
        </a:spcBef>
        <a:spcAft>
          <a:spcPct val="0"/>
        </a:spcAft>
        <a:buClr>
          <a:schemeClr val="accent2"/>
        </a:buClr>
        <a:buFont typeface="Wingdings" pitchFamily="2" charset="2"/>
        <a:buChar char="§"/>
        <a:defRPr sz="1500">
          <a:solidFill>
            <a:schemeClr val="tx1"/>
          </a:solidFill>
          <a:latin typeface="+mn-lt"/>
        </a:defRPr>
      </a:lvl9pPr>
    </p:bodyStyle>
    <p:otherStyle>
      <a:defPPr>
        <a:defRPr lang="en-US"/>
      </a:defPPr>
      <a:lvl1pPr marL="0" algn="l" defTabSz="685766" rtl="0" eaLnBrk="1" latinLnBrk="0" hangingPunct="1">
        <a:defRPr sz="1425" kern="1200">
          <a:solidFill>
            <a:schemeClr val="tx1"/>
          </a:solidFill>
          <a:latin typeface="+mn-lt"/>
          <a:ea typeface="+mn-ea"/>
          <a:cs typeface="+mn-cs"/>
        </a:defRPr>
      </a:lvl1pPr>
      <a:lvl2pPr marL="342884" algn="l" defTabSz="685766" rtl="0" eaLnBrk="1" latinLnBrk="0" hangingPunct="1">
        <a:defRPr sz="1425" kern="1200">
          <a:solidFill>
            <a:schemeClr val="tx1"/>
          </a:solidFill>
          <a:latin typeface="+mn-lt"/>
          <a:ea typeface="+mn-ea"/>
          <a:cs typeface="+mn-cs"/>
        </a:defRPr>
      </a:lvl2pPr>
      <a:lvl3pPr marL="685766" algn="l" defTabSz="685766" rtl="0" eaLnBrk="1" latinLnBrk="0" hangingPunct="1">
        <a:defRPr sz="1425" kern="1200">
          <a:solidFill>
            <a:schemeClr val="tx1"/>
          </a:solidFill>
          <a:latin typeface="+mn-lt"/>
          <a:ea typeface="+mn-ea"/>
          <a:cs typeface="+mn-cs"/>
        </a:defRPr>
      </a:lvl3pPr>
      <a:lvl4pPr marL="1028649" algn="l" defTabSz="685766" rtl="0" eaLnBrk="1" latinLnBrk="0" hangingPunct="1">
        <a:defRPr sz="1425" kern="1200">
          <a:solidFill>
            <a:schemeClr val="tx1"/>
          </a:solidFill>
          <a:latin typeface="+mn-lt"/>
          <a:ea typeface="+mn-ea"/>
          <a:cs typeface="+mn-cs"/>
        </a:defRPr>
      </a:lvl4pPr>
      <a:lvl5pPr marL="1371532" algn="l" defTabSz="685766" rtl="0" eaLnBrk="1" latinLnBrk="0" hangingPunct="1">
        <a:defRPr sz="1425" kern="1200">
          <a:solidFill>
            <a:schemeClr val="tx1"/>
          </a:solidFill>
          <a:latin typeface="+mn-lt"/>
          <a:ea typeface="+mn-ea"/>
          <a:cs typeface="+mn-cs"/>
        </a:defRPr>
      </a:lvl5pPr>
      <a:lvl6pPr marL="1714415" algn="l" defTabSz="685766" rtl="0" eaLnBrk="1" latinLnBrk="0" hangingPunct="1">
        <a:defRPr sz="1425" kern="1200">
          <a:solidFill>
            <a:schemeClr val="tx1"/>
          </a:solidFill>
          <a:latin typeface="+mn-lt"/>
          <a:ea typeface="+mn-ea"/>
          <a:cs typeface="+mn-cs"/>
        </a:defRPr>
      </a:lvl6pPr>
      <a:lvl7pPr marL="2057297" algn="l" defTabSz="685766" rtl="0" eaLnBrk="1" latinLnBrk="0" hangingPunct="1">
        <a:defRPr sz="1425" kern="1200">
          <a:solidFill>
            <a:schemeClr val="tx1"/>
          </a:solidFill>
          <a:latin typeface="+mn-lt"/>
          <a:ea typeface="+mn-ea"/>
          <a:cs typeface="+mn-cs"/>
        </a:defRPr>
      </a:lvl7pPr>
      <a:lvl8pPr marL="2400180" algn="l" defTabSz="685766" rtl="0" eaLnBrk="1" latinLnBrk="0" hangingPunct="1">
        <a:defRPr sz="1425" kern="1200">
          <a:solidFill>
            <a:schemeClr val="tx1"/>
          </a:solidFill>
          <a:latin typeface="+mn-lt"/>
          <a:ea typeface="+mn-ea"/>
          <a:cs typeface="+mn-cs"/>
        </a:defRPr>
      </a:lvl8pPr>
      <a:lvl9pPr marL="2743064" algn="l" defTabSz="685766"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28.xml"/><Relationship Id="rId7" Type="http://schemas.openxmlformats.org/officeDocument/2006/relationships/image" Target="../media/image4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47.png"/><Relationship Id="rId4" Type="http://schemas.openxmlformats.org/officeDocument/2006/relationships/tags" Target="../tags/tag29.xml"/><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32.xml"/><Relationship Id="rId7" Type="http://schemas.openxmlformats.org/officeDocument/2006/relationships/image" Target="../media/image4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8.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50.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7.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46.png"/><Relationship Id="rId2" Type="http://schemas.openxmlformats.org/officeDocument/2006/relationships/tags" Target="../tags/tag37.xml"/><Relationship Id="rId16" Type="http://schemas.openxmlformats.org/officeDocument/2006/relationships/image" Target="../media/image60.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45.png"/><Relationship Id="rId5" Type="http://schemas.openxmlformats.org/officeDocument/2006/relationships/tags" Target="../tags/tag40.xml"/><Relationship Id="rId15" Type="http://schemas.openxmlformats.org/officeDocument/2006/relationships/image" Target="../media/image59.png"/><Relationship Id="rId10" Type="http://schemas.openxmlformats.org/officeDocument/2006/relationships/image" Target="../media/image44.png"/><Relationship Id="rId4" Type="http://schemas.openxmlformats.org/officeDocument/2006/relationships/tags" Target="../tags/tag39.xml"/><Relationship Id="rId9" Type="http://schemas.openxmlformats.org/officeDocument/2006/relationships/notesSlide" Target="../notesSlides/notesSlide14.xml"/><Relationship Id="rId14" Type="http://schemas.openxmlformats.org/officeDocument/2006/relationships/image" Target="../media/image58.png"/></Relationships>
</file>

<file path=ppt/slides/_rels/slide2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45.xml"/><Relationship Id="rId7" Type="http://schemas.openxmlformats.org/officeDocument/2006/relationships/image" Target="../media/image6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61.png"/><Relationship Id="rId5" Type="http://schemas.openxmlformats.org/officeDocument/2006/relationships/notesSlide" Target="../notesSlides/notesSlide15.xml"/><Relationship Id="rId4" Type="http://schemas.openxmlformats.org/officeDocument/2006/relationships/slideLayout" Target="../slideLayouts/slideLayout2.xml"/><Relationship Id="rId9" Type="http://schemas.openxmlformats.org/officeDocument/2006/relationships/image" Target="../media/image6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image" Target="../media/image9.png"/><Relationship Id="rId39" Type="http://schemas.openxmlformats.org/officeDocument/2006/relationships/image" Target="../media/image22.png"/><Relationship Id="rId21" Type="http://schemas.openxmlformats.org/officeDocument/2006/relationships/tags" Target="../tags/tag23.xml"/><Relationship Id="rId34" Type="http://schemas.openxmlformats.org/officeDocument/2006/relationships/image" Target="../media/image17.png"/><Relationship Id="rId42" Type="http://schemas.openxmlformats.org/officeDocument/2006/relationships/image" Target="../media/image25.png"/><Relationship Id="rId47" Type="http://schemas.openxmlformats.org/officeDocument/2006/relationships/image" Target="../media/image30.png"/><Relationship Id="rId50" Type="http://schemas.openxmlformats.org/officeDocument/2006/relationships/image" Target="../media/image33.png"/><Relationship Id="rId55" Type="http://schemas.openxmlformats.org/officeDocument/2006/relationships/image" Target="../media/image38.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image" Target="../media/image21.png"/><Relationship Id="rId46" Type="http://schemas.openxmlformats.org/officeDocument/2006/relationships/image" Target="../media/image29.png"/><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image" Target="../media/image12.png"/><Relationship Id="rId41" Type="http://schemas.openxmlformats.org/officeDocument/2006/relationships/image" Target="../media/image24.png"/><Relationship Id="rId54" Type="http://schemas.openxmlformats.org/officeDocument/2006/relationships/image" Target="../media/image3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7.png"/><Relationship Id="rId32" Type="http://schemas.openxmlformats.org/officeDocument/2006/relationships/image" Target="../media/image15.png"/><Relationship Id="rId37" Type="http://schemas.openxmlformats.org/officeDocument/2006/relationships/image" Target="../media/image20.png"/><Relationship Id="rId40" Type="http://schemas.openxmlformats.org/officeDocument/2006/relationships/image" Target="../media/image23.png"/><Relationship Id="rId45" Type="http://schemas.openxmlformats.org/officeDocument/2006/relationships/image" Target="../media/image28.png"/><Relationship Id="rId53" Type="http://schemas.openxmlformats.org/officeDocument/2006/relationships/image" Target="../media/image36.png"/><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slideLayout" Target="../slideLayouts/slideLayout13.xml"/><Relationship Id="rId28" Type="http://schemas.openxmlformats.org/officeDocument/2006/relationships/image" Target="../media/image11.png"/><Relationship Id="rId36" Type="http://schemas.openxmlformats.org/officeDocument/2006/relationships/image" Target="../media/image19.png"/><Relationship Id="rId49" Type="http://schemas.openxmlformats.org/officeDocument/2006/relationships/image" Target="../media/image32.png"/><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image" Target="../media/image14.png"/><Relationship Id="rId44" Type="http://schemas.openxmlformats.org/officeDocument/2006/relationships/image" Target="../media/image27.png"/><Relationship Id="rId52" Type="http://schemas.openxmlformats.org/officeDocument/2006/relationships/image" Target="../media/image35.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image" Target="../media/image10.png"/><Relationship Id="rId30" Type="http://schemas.openxmlformats.org/officeDocument/2006/relationships/image" Target="../media/image13.png"/><Relationship Id="rId35" Type="http://schemas.openxmlformats.org/officeDocument/2006/relationships/image" Target="../media/image18.png"/><Relationship Id="rId43" Type="http://schemas.openxmlformats.org/officeDocument/2006/relationships/image" Target="../media/image26.png"/><Relationship Id="rId48" Type="http://schemas.openxmlformats.org/officeDocument/2006/relationships/image" Target="../media/image31.png"/><Relationship Id="rId8" Type="http://schemas.openxmlformats.org/officeDocument/2006/relationships/tags" Target="../tags/tag10.xml"/><Relationship Id="rId51" Type="http://schemas.openxmlformats.org/officeDocument/2006/relationships/image" Target="../media/image34.png"/><Relationship Id="rId3"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69.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9144000" cy="1470025"/>
          </a:xfrm>
        </p:spPr>
        <p:txBody>
          <a:bodyPr>
            <a:normAutofit fontScale="90000"/>
          </a:bodyPr>
          <a:lstStyle/>
          <a:p>
            <a:pPr eaLnBrk="1" hangingPunct="1"/>
            <a:r>
              <a:rPr lang="zh-CN" altLang="en-US" dirty="0">
                <a:latin typeface="Calibri"/>
                <a:cs typeface="Calibri"/>
              </a:rPr>
              <a:t>人工智能导论</a:t>
            </a:r>
            <a:br>
              <a:rPr lang="en-US" dirty="0">
                <a:latin typeface="Calibri"/>
                <a:cs typeface="Calibri"/>
              </a:rPr>
            </a:br>
            <a:endParaRPr lang="en-US" sz="3600" dirty="0">
              <a:latin typeface="Calibri"/>
              <a:cs typeface="Calibri"/>
            </a:endParaRPr>
          </a:p>
        </p:txBody>
      </p:sp>
      <p:sp>
        <p:nvSpPr>
          <p:cNvPr id="5123" name="Rectangle 6"/>
          <p:cNvSpPr>
            <a:spLocks noGrp="1" noChangeArrowheads="1"/>
          </p:cNvSpPr>
          <p:nvPr>
            <p:ph type="subTitle" idx="1"/>
          </p:nvPr>
        </p:nvSpPr>
        <p:spPr>
          <a:xfrm>
            <a:off x="0" y="1295400"/>
            <a:ext cx="9144000" cy="1524000"/>
          </a:xfrm>
        </p:spPr>
        <p:txBody>
          <a:bodyPr/>
          <a:lstStyle/>
          <a:p>
            <a:pPr eaLnBrk="1" hangingPunct="1"/>
            <a:r>
              <a:rPr lang="zh-CN" altLang="en-US" sz="4300" dirty="0">
                <a:latin typeface="Calibri"/>
                <a:cs typeface="Calibri"/>
              </a:rPr>
              <a:t>贝叶斯网络</a:t>
            </a:r>
            <a:r>
              <a:rPr lang="en-US" sz="4300" dirty="0">
                <a:latin typeface="Calibri"/>
                <a:cs typeface="Calibri"/>
              </a:rPr>
              <a:t>: </a:t>
            </a:r>
            <a:r>
              <a:rPr lang="zh-CN" altLang="en-US" sz="4300" dirty="0">
                <a:latin typeface="Calibri"/>
                <a:cs typeface="Calibri"/>
              </a:rPr>
              <a:t>近似推理</a:t>
            </a:r>
            <a:r>
              <a:rPr lang="en-US" sz="4300" dirty="0">
                <a:latin typeface="Calibri"/>
                <a:cs typeface="Calibri"/>
              </a:rPr>
              <a:t>Approximate Inference</a:t>
            </a:r>
          </a:p>
        </p:txBody>
      </p:sp>
      <p:sp>
        <p:nvSpPr>
          <p:cNvPr id="5124" name="Text Box 7"/>
          <p:cNvSpPr txBox="1">
            <a:spLocks noChangeArrowheads="1"/>
          </p:cNvSpPr>
          <p:nvPr/>
        </p:nvSpPr>
        <p:spPr bwMode="auto">
          <a:xfrm>
            <a:off x="1143000" y="6248403"/>
            <a:ext cx="4400550" cy="369328"/>
          </a:xfrm>
          <a:prstGeom prst="rect">
            <a:avLst/>
          </a:prstGeom>
          <a:noFill/>
          <a:ln w="9525">
            <a:noFill/>
            <a:miter lim="800000"/>
            <a:headEnd/>
            <a:tailEnd/>
          </a:ln>
        </p:spPr>
        <p:txBody>
          <a:bodyPr lIns="91432" tIns="45718" rIns="91432" bIns="45718">
            <a:spAutoFit/>
          </a:bodyPr>
          <a:lstStyle/>
          <a:p>
            <a:pPr>
              <a:spcBef>
                <a:spcPct val="50000"/>
              </a:spcBef>
            </a:pPr>
            <a:endParaRPr lang="en-US">
              <a:latin typeface="Calibri"/>
              <a:cs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731" y="3207841"/>
            <a:ext cx="4839597" cy="2652120"/>
          </a:xfrm>
          <a:prstGeom prst="rect">
            <a:avLst/>
          </a:prstGeom>
        </p:spPr>
      </p:pic>
    </p:spTree>
    <p:extLst>
      <p:ext uri="{BB962C8B-B14F-4D97-AF65-F5344CB8AC3E}">
        <p14:creationId xmlns:p14="http://schemas.microsoft.com/office/powerpoint/2010/main" val="201511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zh-CN" altLang="en-US" dirty="0">
                <a:latin typeface="+mn-ea"/>
                <a:ea typeface="+mn-ea"/>
                <a:cs typeface="Calibri"/>
              </a:rPr>
              <a:t>贝叶斯网络里的采样</a:t>
            </a:r>
            <a:endParaRPr lang="en-US" dirty="0">
              <a:latin typeface="+mn-ea"/>
              <a:ea typeface="+mn-ea"/>
              <a:cs typeface="Calibri"/>
            </a:endParaRPr>
          </a:p>
        </p:txBody>
      </p:sp>
      <p:sp>
        <p:nvSpPr>
          <p:cNvPr id="73730" name="Content Placeholder 2"/>
          <p:cNvSpPr>
            <a:spLocks noGrp="1"/>
          </p:cNvSpPr>
          <p:nvPr>
            <p:ph idx="1"/>
          </p:nvPr>
        </p:nvSpPr>
        <p:spPr>
          <a:xfrm>
            <a:off x="457201" y="1828800"/>
            <a:ext cx="7382106" cy="4297365"/>
          </a:xfrm>
        </p:spPr>
        <p:txBody>
          <a:bodyPr/>
          <a:lstStyle/>
          <a:p>
            <a:pPr>
              <a:buFont typeface="Wingdings" panose="05000000000000000000" pitchFamily="2" charset="2"/>
              <a:buChar char="n"/>
            </a:pPr>
            <a:r>
              <a:rPr lang="zh-CN" altLang="en-US" sz="2400" dirty="0">
                <a:latin typeface="+mn-ea"/>
                <a:cs typeface="Calibri"/>
              </a:rPr>
              <a:t>先验采样</a:t>
            </a:r>
            <a:r>
              <a:rPr lang="en-US" altLang="zh-CN" sz="2400" dirty="0">
                <a:latin typeface="+mn-ea"/>
                <a:cs typeface="Calibri"/>
              </a:rPr>
              <a:t>(</a:t>
            </a:r>
            <a:r>
              <a:rPr lang="en-US" sz="2400" dirty="0">
                <a:latin typeface="+mn-ea"/>
                <a:cs typeface="Calibri"/>
              </a:rPr>
              <a:t>Prior Sampling)</a:t>
            </a:r>
          </a:p>
          <a:p>
            <a:pPr lvl="5">
              <a:buFont typeface="Wingdings" panose="05000000000000000000" pitchFamily="2" charset="2"/>
              <a:buChar char="n"/>
            </a:pPr>
            <a:endParaRPr lang="en-US" sz="2400" dirty="0">
              <a:latin typeface="+mn-ea"/>
              <a:cs typeface="Calibri"/>
            </a:endParaRPr>
          </a:p>
          <a:p>
            <a:pPr>
              <a:buFont typeface="Wingdings" panose="05000000000000000000" pitchFamily="2" charset="2"/>
              <a:buChar char="n"/>
            </a:pPr>
            <a:r>
              <a:rPr lang="zh-CN" altLang="en-US" sz="2400" dirty="0">
                <a:latin typeface="+mn-ea"/>
                <a:cs typeface="Calibri"/>
              </a:rPr>
              <a:t>拒绝抽样</a:t>
            </a:r>
            <a:r>
              <a:rPr lang="en-US" sz="2400" dirty="0">
                <a:latin typeface="+mn-ea"/>
                <a:cs typeface="Calibri"/>
              </a:rPr>
              <a:t>(Rejection Sampling)</a:t>
            </a:r>
          </a:p>
          <a:p>
            <a:pPr lvl="4">
              <a:buFont typeface="Wingdings" panose="05000000000000000000" pitchFamily="2" charset="2"/>
              <a:buChar char="n"/>
            </a:pPr>
            <a:endParaRPr lang="en-US" sz="2400" dirty="0">
              <a:latin typeface="+mn-ea"/>
              <a:cs typeface="Calibri"/>
            </a:endParaRPr>
          </a:p>
          <a:p>
            <a:pPr>
              <a:buFont typeface="Wingdings" panose="05000000000000000000" pitchFamily="2" charset="2"/>
              <a:buChar char="n"/>
            </a:pPr>
            <a:r>
              <a:rPr lang="zh-CN" altLang="en-US" sz="2400" dirty="0">
                <a:latin typeface="+mn-ea"/>
                <a:cs typeface="Calibri"/>
              </a:rPr>
              <a:t>似然性</a:t>
            </a:r>
            <a:r>
              <a:rPr lang="en-US" altLang="zh-CN" sz="2400" dirty="0">
                <a:latin typeface="+mn-ea"/>
                <a:cs typeface="Calibri"/>
              </a:rPr>
              <a:t>/</a:t>
            </a:r>
            <a:r>
              <a:rPr lang="zh-CN" altLang="en-US" sz="2400" dirty="0">
                <a:latin typeface="+mn-ea"/>
                <a:cs typeface="Calibri"/>
              </a:rPr>
              <a:t>可能性加权</a:t>
            </a:r>
            <a:r>
              <a:rPr lang="en-US" sz="2400" dirty="0">
                <a:latin typeface="+mn-ea"/>
                <a:cs typeface="Calibri"/>
              </a:rPr>
              <a:t>(Likelihood Weighting)</a:t>
            </a:r>
          </a:p>
          <a:p>
            <a:pPr lvl="4">
              <a:buFont typeface="Wingdings" panose="05000000000000000000" pitchFamily="2" charset="2"/>
              <a:buChar char="n"/>
            </a:pPr>
            <a:endParaRPr lang="en-US" sz="2400" dirty="0">
              <a:latin typeface="+mn-ea"/>
              <a:cs typeface="Calibri"/>
            </a:endParaRPr>
          </a:p>
          <a:p>
            <a:pPr>
              <a:buFont typeface="Wingdings" panose="05000000000000000000" pitchFamily="2" charset="2"/>
              <a:buChar char="n"/>
            </a:pPr>
            <a:r>
              <a:rPr lang="zh-CN" altLang="en-US" sz="2400" dirty="0">
                <a:latin typeface="+mn-ea"/>
                <a:cs typeface="Calibri"/>
              </a:rPr>
              <a:t>吉布斯采样</a:t>
            </a:r>
            <a:r>
              <a:rPr lang="en-US" sz="2400" dirty="0">
                <a:latin typeface="+mn-ea"/>
                <a:cs typeface="Calibri"/>
              </a:rPr>
              <a:t>(Gibbs Sampling)</a:t>
            </a:r>
          </a:p>
          <a:p>
            <a:endParaRPr lang="en-US" dirty="0">
              <a:latin typeface="+mn-ea"/>
              <a:cs typeface="Calibri"/>
            </a:endParaRPr>
          </a:p>
        </p:txBody>
      </p:sp>
    </p:spTree>
    <p:extLst>
      <p:ext uri="{BB962C8B-B14F-4D97-AF65-F5344CB8AC3E}">
        <p14:creationId xmlns:p14="http://schemas.microsoft.com/office/powerpoint/2010/main" val="253305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先验采样</a:t>
            </a:r>
            <a:r>
              <a:rPr lang="en-US" altLang="zh-CN" dirty="0"/>
              <a:t>(</a:t>
            </a:r>
            <a:r>
              <a:rPr lang="en-US" dirty="0"/>
              <a:t>Prior Sampling)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 y="2895601"/>
            <a:ext cx="9143998" cy="3102257"/>
          </a:xfrm>
          <a:prstGeom prst="rect">
            <a:avLst/>
          </a:prstGeom>
        </p:spPr>
      </p:pic>
    </p:spTree>
    <p:extLst>
      <p:ext uri="{BB962C8B-B14F-4D97-AF65-F5344CB8AC3E}">
        <p14:creationId xmlns:p14="http://schemas.microsoft.com/office/powerpoint/2010/main" val="82621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457200" y="457201"/>
            <a:ext cx="8229600" cy="442685"/>
          </a:xfrm>
        </p:spPr>
        <p:txBody>
          <a:bodyPr>
            <a:normAutofit fontScale="90000"/>
          </a:bodyPr>
          <a:lstStyle/>
          <a:p>
            <a:r>
              <a:rPr lang="zh-CN" altLang="en-US" dirty="0">
                <a:latin typeface="+mn-ea"/>
              </a:rPr>
              <a:t>先验采样</a:t>
            </a:r>
            <a:endParaRPr lang="en-US" dirty="0">
              <a:ea typeface="ＭＳ Ｐゴシック" pitchFamily="34" charset="-128"/>
            </a:endParaRPr>
          </a:p>
        </p:txBody>
      </p:sp>
      <p:sp>
        <p:nvSpPr>
          <p:cNvPr id="74754" name="Content Placeholder 2"/>
          <p:cNvSpPr>
            <a:spLocks noGrp="1"/>
          </p:cNvSpPr>
          <p:nvPr>
            <p:ph idx="1"/>
          </p:nvPr>
        </p:nvSpPr>
        <p:spPr>
          <a:xfrm>
            <a:off x="1873405" y="1926772"/>
            <a:ext cx="5452945" cy="2108199"/>
          </a:xfrm>
          <a:ln w="28575">
            <a:solidFill>
              <a:schemeClr val="tx1"/>
            </a:solidFill>
          </a:ln>
        </p:spPr>
        <p:txBody>
          <a:bodyPr>
            <a:normAutofit/>
          </a:bodyPr>
          <a:lstStyle/>
          <a:p>
            <a:r>
              <a:rPr lang="en-US" sz="2800" dirty="0">
                <a:latin typeface="+mn-ea"/>
              </a:rPr>
              <a:t>For </a:t>
            </a:r>
            <a:r>
              <a:rPr lang="en-US" sz="2800" dirty="0" err="1">
                <a:latin typeface="+mn-ea"/>
              </a:rPr>
              <a:t>i</a:t>
            </a:r>
            <a:r>
              <a:rPr lang="en-US" sz="2800" dirty="0">
                <a:latin typeface="+mn-ea"/>
              </a:rPr>
              <a:t>=1, 2, …, n (</a:t>
            </a:r>
            <a:r>
              <a:rPr lang="zh-CN" altLang="en-US" sz="2800" dirty="0">
                <a:latin typeface="+mn-ea"/>
              </a:rPr>
              <a:t>按拓扑顺序</a:t>
            </a:r>
            <a:r>
              <a:rPr lang="en-US" sz="2800" dirty="0">
                <a:latin typeface="+mn-ea"/>
              </a:rPr>
              <a:t>)</a:t>
            </a:r>
          </a:p>
          <a:p>
            <a:pPr lvl="2"/>
            <a:endParaRPr lang="en-US" sz="800" dirty="0">
              <a:latin typeface="+mn-ea"/>
            </a:endParaRPr>
          </a:p>
          <a:p>
            <a:pPr lvl="1"/>
            <a:r>
              <a:rPr lang="zh-CN" altLang="en-US" sz="2400" dirty="0">
                <a:latin typeface="+mn-ea"/>
              </a:rPr>
              <a:t>采样</a:t>
            </a:r>
            <a:r>
              <a:rPr lang="en-US" sz="2400" dirty="0">
                <a:latin typeface="+mn-ea"/>
              </a:rPr>
              <a:t> </a:t>
            </a:r>
            <a:r>
              <a:rPr lang="en-US" sz="2400" i="1" dirty="0">
                <a:solidFill>
                  <a:srgbClr val="CC00CC"/>
                </a:solidFill>
                <a:latin typeface="+mn-ea"/>
              </a:rPr>
              <a:t>X</a:t>
            </a:r>
            <a:r>
              <a:rPr lang="en-US" sz="2400" i="1" baseline="-25000" dirty="0">
                <a:solidFill>
                  <a:srgbClr val="CC00CC"/>
                </a:solidFill>
                <a:latin typeface="+mn-ea"/>
              </a:rPr>
              <a:t>i</a:t>
            </a:r>
            <a:r>
              <a:rPr lang="en-US" sz="2400" dirty="0">
                <a:latin typeface="+mn-ea"/>
              </a:rPr>
              <a:t> </a:t>
            </a:r>
            <a:r>
              <a:rPr lang="zh-CN" altLang="en-US" sz="2400" dirty="0">
                <a:latin typeface="+mn-ea"/>
              </a:rPr>
              <a:t>从</a:t>
            </a:r>
            <a:r>
              <a:rPr lang="en-US" sz="2400" dirty="0">
                <a:latin typeface="+mn-ea"/>
              </a:rPr>
              <a:t> </a:t>
            </a:r>
            <a:r>
              <a:rPr lang="en-US" sz="2400" dirty="0">
                <a:solidFill>
                  <a:srgbClr val="CC00CC"/>
                </a:solidFill>
                <a:latin typeface="+mn-ea"/>
              </a:rPr>
              <a:t>P(</a:t>
            </a:r>
            <a:r>
              <a:rPr lang="en-US" sz="2400" i="1" dirty="0">
                <a:solidFill>
                  <a:srgbClr val="CC00CC"/>
                </a:solidFill>
                <a:latin typeface="+mn-ea"/>
              </a:rPr>
              <a:t>X</a:t>
            </a:r>
            <a:r>
              <a:rPr lang="en-US" sz="2400" i="1" baseline="-25000" dirty="0">
                <a:solidFill>
                  <a:srgbClr val="CC00CC"/>
                </a:solidFill>
                <a:latin typeface="+mn-ea"/>
              </a:rPr>
              <a:t>i</a:t>
            </a:r>
            <a:r>
              <a:rPr lang="en-US" sz="2400" dirty="0">
                <a:solidFill>
                  <a:srgbClr val="CC00CC"/>
                </a:solidFill>
                <a:latin typeface="+mn-ea"/>
              </a:rPr>
              <a:t> | </a:t>
            </a:r>
            <a:r>
              <a:rPr lang="en-US" sz="2400" i="1" dirty="0">
                <a:solidFill>
                  <a:srgbClr val="CC00CC"/>
                </a:solidFill>
                <a:latin typeface="+mn-ea"/>
              </a:rPr>
              <a:t>parents</a:t>
            </a:r>
            <a:r>
              <a:rPr lang="en-US" sz="2400" dirty="0">
                <a:solidFill>
                  <a:srgbClr val="CC00CC"/>
                </a:solidFill>
                <a:latin typeface="+mn-ea"/>
              </a:rPr>
              <a:t>(</a:t>
            </a:r>
            <a:r>
              <a:rPr lang="en-US" sz="2400" i="1" dirty="0">
                <a:solidFill>
                  <a:srgbClr val="CC00CC"/>
                </a:solidFill>
                <a:latin typeface="+mn-ea"/>
              </a:rPr>
              <a:t>X</a:t>
            </a:r>
            <a:r>
              <a:rPr lang="en-US" sz="2400" i="1" baseline="-25000" dirty="0">
                <a:solidFill>
                  <a:srgbClr val="CC00CC"/>
                </a:solidFill>
                <a:latin typeface="+mn-ea"/>
              </a:rPr>
              <a:t>i</a:t>
            </a:r>
            <a:r>
              <a:rPr lang="en-US" sz="2400" dirty="0">
                <a:solidFill>
                  <a:srgbClr val="CC00CC"/>
                </a:solidFill>
                <a:latin typeface="+mn-ea"/>
              </a:rPr>
              <a:t>))</a:t>
            </a:r>
          </a:p>
          <a:p>
            <a:pPr lvl="1"/>
            <a:endParaRPr lang="en-US" sz="800" dirty="0">
              <a:latin typeface="+mn-ea"/>
            </a:endParaRPr>
          </a:p>
          <a:p>
            <a:r>
              <a:rPr lang="en-US" sz="2800" dirty="0">
                <a:latin typeface="+mn-ea"/>
              </a:rPr>
              <a:t>Return </a:t>
            </a:r>
            <a:r>
              <a:rPr lang="en-US" sz="2800" dirty="0">
                <a:solidFill>
                  <a:srgbClr val="CC00CC"/>
                </a:solidFill>
                <a:latin typeface="+mn-ea"/>
              </a:rPr>
              <a:t>(x</a:t>
            </a:r>
            <a:r>
              <a:rPr lang="en-US" sz="2800" baseline="-25000" dirty="0">
                <a:solidFill>
                  <a:srgbClr val="CC00CC"/>
                </a:solidFill>
                <a:latin typeface="+mn-ea"/>
              </a:rPr>
              <a:t>1</a:t>
            </a:r>
            <a:r>
              <a:rPr lang="en-US" sz="2800" dirty="0">
                <a:solidFill>
                  <a:srgbClr val="CC00CC"/>
                </a:solidFill>
                <a:latin typeface="+mn-ea"/>
              </a:rPr>
              <a:t>, x</a:t>
            </a:r>
            <a:r>
              <a:rPr lang="en-US" sz="2800" baseline="-25000" dirty="0">
                <a:solidFill>
                  <a:srgbClr val="CC00CC"/>
                </a:solidFill>
                <a:latin typeface="+mn-ea"/>
              </a:rPr>
              <a:t>2</a:t>
            </a:r>
            <a:r>
              <a:rPr lang="en-US" sz="2800" dirty="0">
                <a:solidFill>
                  <a:srgbClr val="CC00CC"/>
                </a:solidFill>
                <a:latin typeface="+mn-ea"/>
              </a:rPr>
              <a:t>, …, </a:t>
            </a:r>
            <a:r>
              <a:rPr lang="en-US" sz="2800" dirty="0" err="1">
                <a:solidFill>
                  <a:srgbClr val="CC00CC"/>
                </a:solidFill>
                <a:latin typeface="+mn-ea"/>
              </a:rPr>
              <a:t>x</a:t>
            </a:r>
            <a:r>
              <a:rPr lang="en-US" sz="2800" baseline="-25000" dirty="0" err="1">
                <a:solidFill>
                  <a:srgbClr val="CC00CC"/>
                </a:solidFill>
                <a:latin typeface="+mn-ea"/>
              </a:rPr>
              <a:t>n</a:t>
            </a:r>
            <a:r>
              <a:rPr lang="en-US" sz="2800" dirty="0">
                <a:solidFill>
                  <a:srgbClr val="CC00CC"/>
                </a:solidFill>
                <a:latin typeface="+mn-ea"/>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4683102"/>
            <a:ext cx="6410579" cy="2174898"/>
          </a:xfrm>
          <a:prstGeom prst="rect">
            <a:avLst/>
          </a:prstGeom>
        </p:spPr>
      </p:pic>
    </p:spTree>
    <p:extLst>
      <p:ext uri="{BB962C8B-B14F-4D97-AF65-F5344CB8AC3E}">
        <p14:creationId xmlns:p14="http://schemas.microsoft.com/office/powerpoint/2010/main" val="185149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2"/>
          <p:cNvSpPr>
            <a:spLocks noChangeArrowheads="1"/>
          </p:cNvSpPr>
          <p:nvPr/>
        </p:nvSpPr>
        <p:spPr bwMode="auto">
          <a:xfrm>
            <a:off x="4286250" y="1489075"/>
            <a:ext cx="857250" cy="5334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38" name="Rectangle 25"/>
          <p:cNvSpPr>
            <a:spLocks noChangeArrowheads="1"/>
          </p:cNvSpPr>
          <p:nvPr/>
        </p:nvSpPr>
        <p:spPr bwMode="auto">
          <a:xfrm>
            <a:off x="137886" y="4937808"/>
            <a:ext cx="1828800" cy="4572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600">
              <a:latin typeface="Calibri" pitchFamily="34" charset="0"/>
              <a:cs typeface="Calibri" pitchFamily="34" charset="0"/>
            </a:endParaRPr>
          </a:p>
        </p:txBody>
      </p:sp>
      <p:sp>
        <p:nvSpPr>
          <p:cNvPr id="57347" name="Rectangle 2"/>
          <p:cNvSpPr>
            <a:spLocks noGrp="1" noChangeArrowheads="1"/>
          </p:cNvSpPr>
          <p:nvPr>
            <p:ph type="title"/>
          </p:nvPr>
        </p:nvSpPr>
        <p:spPr/>
        <p:txBody>
          <a:bodyPr/>
          <a:lstStyle/>
          <a:p>
            <a:r>
              <a:rPr lang="zh-CN" altLang="en-US" dirty="0">
                <a:latin typeface="+mn-ea"/>
                <a:ea typeface="+mn-ea"/>
              </a:rPr>
              <a:t>先验采样</a:t>
            </a:r>
            <a:endParaRPr lang="en-US" dirty="0">
              <a:latin typeface="+mn-ea"/>
              <a:ea typeface="+mn-ea"/>
            </a:endParaRPr>
          </a:p>
        </p:txBody>
      </p:sp>
      <p:sp>
        <p:nvSpPr>
          <p:cNvPr id="57348" name="Oval 5"/>
          <p:cNvSpPr>
            <a:spLocks noChangeArrowheads="1"/>
          </p:cNvSpPr>
          <p:nvPr/>
        </p:nvSpPr>
        <p:spPr bwMode="auto">
          <a:xfrm>
            <a:off x="4229101" y="2209801"/>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Cloudy</a:t>
            </a:r>
          </a:p>
        </p:txBody>
      </p:sp>
      <p:sp>
        <p:nvSpPr>
          <p:cNvPr id="57349" name="Oval 6"/>
          <p:cNvSpPr>
            <a:spLocks noChangeArrowheads="1"/>
          </p:cNvSpPr>
          <p:nvPr/>
        </p:nvSpPr>
        <p:spPr bwMode="auto">
          <a:xfrm>
            <a:off x="3200401" y="3178176"/>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Sprinkler</a:t>
            </a:r>
          </a:p>
        </p:txBody>
      </p:sp>
      <p:sp>
        <p:nvSpPr>
          <p:cNvPr id="57350" name="Oval 7"/>
          <p:cNvSpPr>
            <a:spLocks noChangeArrowheads="1"/>
          </p:cNvSpPr>
          <p:nvPr/>
        </p:nvSpPr>
        <p:spPr bwMode="auto">
          <a:xfrm>
            <a:off x="5255419" y="3200401"/>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Rain</a:t>
            </a:r>
          </a:p>
        </p:txBody>
      </p:sp>
      <p:sp>
        <p:nvSpPr>
          <p:cNvPr id="57351" name="Oval 8"/>
          <p:cNvSpPr>
            <a:spLocks noChangeArrowheads="1"/>
          </p:cNvSpPr>
          <p:nvPr/>
        </p:nvSpPr>
        <p:spPr bwMode="auto">
          <a:xfrm>
            <a:off x="4226719" y="4191001"/>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WetGrass</a:t>
            </a:r>
          </a:p>
        </p:txBody>
      </p:sp>
      <p:cxnSp>
        <p:nvCxnSpPr>
          <p:cNvPr id="57352" name="AutoShape 9"/>
          <p:cNvCxnSpPr>
            <a:cxnSpLocks noChangeShapeType="1"/>
            <a:stCxn id="57348" idx="5"/>
            <a:endCxn id="57350" idx="1"/>
          </p:cNvCxnSpPr>
          <p:nvPr/>
        </p:nvCxnSpPr>
        <p:spPr bwMode="auto">
          <a:xfrm>
            <a:off x="5011341" y="2714626"/>
            <a:ext cx="378619" cy="555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57353" name="AutoShape 10"/>
          <p:cNvCxnSpPr>
            <a:cxnSpLocks noChangeShapeType="1"/>
            <a:stCxn id="57348" idx="3"/>
            <a:endCxn id="57349" idx="7"/>
          </p:cNvCxnSpPr>
          <p:nvPr/>
        </p:nvCxnSpPr>
        <p:spPr bwMode="auto">
          <a:xfrm flipH="1">
            <a:off x="3982641" y="2714625"/>
            <a:ext cx="381000" cy="5334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57354" name="AutoShape 11"/>
          <p:cNvCxnSpPr>
            <a:cxnSpLocks noChangeShapeType="1"/>
            <a:stCxn id="57349" idx="5"/>
            <a:endCxn id="57351" idx="1"/>
          </p:cNvCxnSpPr>
          <p:nvPr/>
        </p:nvCxnSpPr>
        <p:spPr bwMode="auto">
          <a:xfrm>
            <a:off x="3982641" y="3683000"/>
            <a:ext cx="378619" cy="5778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57355" name="AutoShape 12"/>
          <p:cNvCxnSpPr>
            <a:cxnSpLocks noChangeShapeType="1"/>
            <a:stCxn id="57350" idx="3"/>
            <a:endCxn id="57351" idx="7"/>
          </p:cNvCxnSpPr>
          <p:nvPr/>
        </p:nvCxnSpPr>
        <p:spPr bwMode="auto">
          <a:xfrm flipH="1">
            <a:off x="5008960" y="3705226"/>
            <a:ext cx="381000" cy="555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132562" name="Oval 18"/>
          <p:cNvSpPr>
            <a:spLocks noChangeArrowheads="1"/>
          </p:cNvSpPr>
          <p:nvPr/>
        </p:nvSpPr>
        <p:spPr bwMode="auto">
          <a:xfrm>
            <a:off x="4229101" y="2209801"/>
            <a:ext cx="916781" cy="574675"/>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Cloudy</a:t>
            </a:r>
          </a:p>
        </p:txBody>
      </p:sp>
      <p:sp>
        <p:nvSpPr>
          <p:cNvPr id="1132563" name="Oval 19"/>
          <p:cNvSpPr>
            <a:spLocks noChangeArrowheads="1"/>
          </p:cNvSpPr>
          <p:nvPr/>
        </p:nvSpPr>
        <p:spPr bwMode="auto">
          <a:xfrm>
            <a:off x="3200401" y="3178176"/>
            <a:ext cx="916781" cy="574675"/>
          </a:xfrm>
          <a:prstGeom prst="ellipse">
            <a:avLst/>
          </a:prstGeom>
          <a:solidFill>
            <a:srgbClr val="FF3300"/>
          </a:solidFill>
          <a:ln w="28575">
            <a:solidFill>
              <a:schemeClr val="tx1"/>
            </a:solidFill>
            <a:round/>
            <a:headEnd/>
            <a:tailEnd/>
          </a:ln>
        </p:spPr>
        <p:txBody>
          <a:bodyPr wrap="none" anchor="ctr"/>
          <a:lstStyle/>
          <a:p>
            <a:pPr algn="ctr"/>
            <a:r>
              <a:rPr lang="en-US">
                <a:latin typeface="Calibri" pitchFamily="34" charset="0"/>
                <a:cs typeface="Calibri" pitchFamily="34" charset="0"/>
              </a:rPr>
              <a:t>Sprinkler</a:t>
            </a:r>
          </a:p>
        </p:txBody>
      </p:sp>
      <p:sp>
        <p:nvSpPr>
          <p:cNvPr id="1132564" name="Oval 20"/>
          <p:cNvSpPr>
            <a:spLocks noChangeArrowheads="1"/>
          </p:cNvSpPr>
          <p:nvPr/>
        </p:nvSpPr>
        <p:spPr bwMode="auto">
          <a:xfrm>
            <a:off x="5255419" y="3200401"/>
            <a:ext cx="916781" cy="574675"/>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Rain</a:t>
            </a:r>
          </a:p>
        </p:txBody>
      </p:sp>
      <p:sp>
        <p:nvSpPr>
          <p:cNvPr id="1132565" name="Oval 21"/>
          <p:cNvSpPr>
            <a:spLocks noChangeArrowheads="1"/>
          </p:cNvSpPr>
          <p:nvPr/>
        </p:nvSpPr>
        <p:spPr bwMode="auto">
          <a:xfrm>
            <a:off x="4229101" y="4191001"/>
            <a:ext cx="916781" cy="574675"/>
          </a:xfrm>
          <a:prstGeom prst="ellipse">
            <a:avLst/>
          </a:prstGeom>
          <a:solidFill>
            <a:srgbClr val="33CC33"/>
          </a:solidFill>
          <a:ln w="28575">
            <a:solidFill>
              <a:schemeClr val="tx1"/>
            </a:solidFill>
            <a:round/>
            <a:headEnd/>
            <a:tailEnd/>
          </a:ln>
        </p:spPr>
        <p:txBody>
          <a:bodyPr wrap="none" anchor="ctr"/>
          <a:lstStyle/>
          <a:p>
            <a:pPr algn="ctr"/>
            <a:r>
              <a:rPr lang="en-US" dirty="0" err="1">
                <a:latin typeface="Calibri" pitchFamily="34" charset="0"/>
                <a:cs typeface="Calibri" pitchFamily="34" charset="0"/>
              </a:rPr>
              <a:t>WetGrass</a:t>
            </a:r>
            <a:endParaRPr lang="en-US" dirty="0">
              <a:latin typeface="Calibri" pitchFamily="34" charset="0"/>
              <a:cs typeface="Calibri" pitchFamily="34" charset="0"/>
            </a:endParaRPr>
          </a:p>
        </p:txBody>
      </p:sp>
      <p:sp>
        <p:nvSpPr>
          <p:cNvPr id="1132566" name="Rectangle 22"/>
          <p:cNvSpPr>
            <a:spLocks noChangeArrowheads="1"/>
          </p:cNvSpPr>
          <p:nvPr/>
        </p:nvSpPr>
        <p:spPr bwMode="auto">
          <a:xfrm>
            <a:off x="2000250" y="2703513"/>
            <a:ext cx="1028700" cy="5334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pic>
        <p:nvPicPr>
          <p:cNvPr id="57362" name="Picture 27"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400551" y="1184276"/>
            <a:ext cx="56554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63" name="Picture 29"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132410" y="2327276"/>
            <a:ext cx="792956"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6" name="Table 25"/>
          <p:cNvGraphicFramePr>
            <a:graphicFrameLocks noGrp="1"/>
          </p:cNvGraphicFramePr>
          <p:nvPr/>
        </p:nvGraphicFramePr>
        <p:xfrm>
          <a:off x="4286250" y="1509713"/>
          <a:ext cx="857250" cy="552414"/>
        </p:xfrm>
        <a:graphic>
          <a:graphicData uri="http://schemas.openxmlformats.org/drawingml/2006/table">
            <a:tbl>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tblGrid>
              <a:tr h="253206">
                <a:tc>
                  <a:txBody>
                    <a:bodyPr/>
                    <a:lstStyle/>
                    <a:p>
                      <a:pPr algn="ctr" fontAlgn="b"/>
                      <a:r>
                        <a:rPr lang="en-US" sz="1600" b="0" i="0" u="none" strike="noStrike" dirty="0">
                          <a:solidFill>
                            <a:srgbClr val="000000"/>
                          </a:solidFill>
                          <a:latin typeface="Calibri"/>
                        </a:rPr>
                        <a:t>c</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nvGraphicFramePr>
        <p:xfrm>
          <a:off x="2057400" y="2725738"/>
          <a:ext cx="971550" cy="110482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253206">
                <a:tc rowSpan="2">
                  <a:txBody>
                    <a:bodyPr/>
                    <a:lstStyle/>
                    <a:p>
                      <a:pPr algn="ctr" fontAlgn="b"/>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206">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1" name="Rectangle 22"/>
          <p:cNvSpPr>
            <a:spLocks noChangeArrowheads="1"/>
          </p:cNvSpPr>
          <p:nvPr/>
        </p:nvSpPr>
        <p:spPr bwMode="auto">
          <a:xfrm>
            <a:off x="6286500" y="2703513"/>
            <a:ext cx="1028700" cy="538162"/>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pic>
        <p:nvPicPr>
          <p:cNvPr id="57396" name="Picture 33"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6406754" y="2327276"/>
            <a:ext cx="816769"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3" name="Table 32"/>
          <p:cNvGraphicFramePr>
            <a:graphicFrameLocks noGrp="1"/>
          </p:cNvGraphicFramePr>
          <p:nvPr/>
        </p:nvGraphicFramePr>
        <p:xfrm>
          <a:off x="6343650" y="2725738"/>
          <a:ext cx="971550" cy="110482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253206">
                <a:tc rowSpan="2">
                  <a:txBody>
                    <a:bodyPr/>
                    <a:lstStyle/>
                    <a:p>
                      <a:pPr algn="ctr" fontAlgn="b"/>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0.8</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0.2</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206">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0.2</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0.8</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7417" name="Picture 36" descr="txp_fi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18505" y="3360737"/>
            <a:ext cx="1162050"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6" name="Table 35"/>
          <p:cNvGraphicFramePr>
            <a:graphicFrameLocks noGrp="1"/>
          </p:cNvGraphicFramePr>
          <p:nvPr>
            <p:extLst>
              <p:ext uri="{D42A27DB-BD31-4B8C-83A1-F6EECF244321}">
                <p14:modId xmlns:p14="http://schemas.microsoft.com/office/powerpoint/2010/main" val="3301653162"/>
              </p:ext>
            </p:extLst>
          </p:nvPr>
        </p:nvGraphicFramePr>
        <p:xfrm>
          <a:off x="105371" y="3769159"/>
          <a:ext cx="1828800" cy="2209964"/>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253405">
                <a:tc rowSpan="4">
                  <a:txBody>
                    <a:bodyPr/>
                    <a:lstStyle/>
                    <a:p>
                      <a:pPr algn="ctr" fontAlgn="b"/>
                      <a:r>
                        <a:rPr lang="en-US" sz="1600" b="0" i="0" u="none" strike="noStrike" dirty="0">
                          <a:solidFill>
                            <a:srgbClr val="000000"/>
                          </a:solidFill>
                          <a:latin typeface="Calibri"/>
                        </a:rPr>
                        <a:t>s</a:t>
                      </a: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0.99</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0.01</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3405">
                <a:tc rowSpan="4">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0.01</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0.99</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7455" name="TextBox 39"/>
          <p:cNvSpPr txBox="1">
            <a:spLocks noChangeArrowheads="1"/>
          </p:cNvSpPr>
          <p:nvPr/>
        </p:nvSpPr>
        <p:spPr bwMode="auto">
          <a:xfrm>
            <a:off x="5943600" y="4232275"/>
            <a:ext cx="13144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zh-CN" altLang="en-US" dirty="0">
                <a:latin typeface="Calibri" pitchFamily="34" charset="0"/>
                <a:cs typeface="Calibri" pitchFamily="34" charset="0"/>
              </a:rPr>
              <a:t>样本</a:t>
            </a:r>
            <a:r>
              <a:rPr lang="en-US" dirty="0">
                <a:latin typeface="Calibri" pitchFamily="34" charset="0"/>
                <a:cs typeface="Calibri" pitchFamily="34" charset="0"/>
              </a:rPr>
              <a:t>:</a:t>
            </a:r>
          </a:p>
        </p:txBody>
      </p:sp>
      <p:sp>
        <p:nvSpPr>
          <p:cNvPr id="41" name="TextBox 40"/>
          <p:cNvSpPr txBox="1">
            <a:spLocks noChangeArrowheads="1"/>
          </p:cNvSpPr>
          <p:nvPr/>
        </p:nvSpPr>
        <p:spPr bwMode="auto">
          <a:xfrm>
            <a:off x="5500915" y="4689475"/>
            <a:ext cx="3164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dirty="0">
                <a:latin typeface="Calibri" pitchFamily="34" charset="0"/>
                <a:cs typeface="Calibri" pitchFamily="34" charset="0"/>
              </a:rPr>
              <a:t>c, </a:t>
            </a:r>
            <a:r>
              <a:rPr lang="en-US" dirty="0">
                <a:sym typeface="Symbol"/>
              </a:rPr>
              <a:t></a:t>
            </a:r>
            <a:r>
              <a:rPr lang="en-US" dirty="0">
                <a:latin typeface="Calibri" pitchFamily="34" charset="0"/>
                <a:cs typeface="Calibri" pitchFamily="34" charset="0"/>
              </a:rPr>
              <a:t>s, r, w(</a:t>
            </a:r>
            <a:r>
              <a:rPr lang="zh-CN" altLang="en-US" dirty="0">
                <a:latin typeface="Calibri" pitchFamily="34" charset="0"/>
                <a:cs typeface="Calibri" pitchFamily="34" charset="0"/>
              </a:rPr>
              <a:t>这个例子里</a:t>
            </a:r>
            <a:r>
              <a:rPr lang="en-US" dirty="0">
                <a:latin typeface="Calibri" pitchFamily="34" charset="0"/>
                <a:cs typeface="Calibri" pitchFamily="34" charset="0"/>
              </a:rPr>
              <a:t>) </a:t>
            </a:r>
          </a:p>
        </p:txBody>
      </p:sp>
      <p:sp>
        <p:nvSpPr>
          <p:cNvPr id="42" name="TextBox 41"/>
          <p:cNvSpPr txBox="1">
            <a:spLocks noChangeArrowheads="1"/>
          </p:cNvSpPr>
          <p:nvPr/>
        </p:nvSpPr>
        <p:spPr bwMode="auto">
          <a:xfrm>
            <a:off x="5533430" y="5164175"/>
            <a:ext cx="16573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dirty="0">
                <a:sym typeface="Symbol"/>
              </a:rPr>
              <a:t></a:t>
            </a:r>
            <a:r>
              <a:rPr lang="en-US" dirty="0">
                <a:latin typeface="Calibri" pitchFamily="34" charset="0"/>
                <a:cs typeface="Calibri" pitchFamily="34" charset="0"/>
              </a:rPr>
              <a:t>c, s, </a:t>
            </a:r>
            <a:r>
              <a:rPr lang="en-US" dirty="0">
                <a:sym typeface="Symbol"/>
              </a:rPr>
              <a:t></a:t>
            </a:r>
            <a:r>
              <a:rPr lang="en-US" dirty="0">
                <a:latin typeface="Calibri" pitchFamily="34" charset="0"/>
                <a:cs typeface="Calibri" pitchFamily="34" charset="0"/>
              </a:rPr>
              <a:t>r, w</a:t>
            </a:r>
          </a:p>
        </p:txBody>
      </p:sp>
      <p:sp>
        <p:nvSpPr>
          <p:cNvPr id="43" name="TextBox 42"/>
          <p:cNvSpPr txBox="1">
            <a:spLocks noChangeArrowheads="1"/>
          </p:cNvSpPr>
          <p:nvPr/>
        </p:nvSpPr>
        <p:spPr bwMode="auto">
          <a:xfrm>
            <a:off x="6229350" y="5594196"/>
            <a:ext cx="14859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dirty="0">
                <a:latin typeface="Calibri" pitchFamily="34" charset="0"/>
                <a:cs typeface="Calibri" pitchFamily="34" charset="0"/>
              </a:rPr>
              <a:t>…</a:t>
            </a:r>
          </a:p>
        </p:txBody>
      </p:sp>
    </p:spTree>
    <p:extLst>
      <p:ext uri="{BB962C8B-B14F-4D97-AF65-F5344CB8AC3E}">
        <p14:creationId xmlns:p14="http://schemas.microsoft.com/office/powerpoint/2010/main" val="37585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25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25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25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1132562" grpId="0" animBg="1"/>
      <p:bldP spid="1132563" grpId="0" animBg="1"/>
      <p:bldP spid="1132564" grpId="0" animBg="1"/>
      <p:bldP spid="1132565" grpId="0" animBg="1"/>
      <p:bldP spid="1132566" grpId="0" animBg="1"/>
      <p:bldP spid="31" grpId="0" animBg="1"/>
      <p:bldP spid="41" grpId="0"/>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289932" y="356839"/>
            <a:ext cx="8229600" cy="600542"/>
          </a:xfrm>
        </p:spPr>
        <p:txBody>
          <a:bodyPr>
            <a:normAutofit fontScale="90000"/>
          </a:bodyPr>
          <a:lstStyle/>
          <a:p>
            <a:r>
              <a:rPr lang="zh-CN" altLang="en-US" dirty="0">
                <a:latin typeface="+mn-ea"/>
              </a:rPr>
              <a:t>先验采样</a:t>
            </a:r>
            <a:endParaRPr lang="en-US" dirty="0">
              <a:ea typeface="ＭＳ Ｐゴシック" pitchFamily="34" charset="-128"/>
            </a:endParaRPr>
          </a:p>
        </p:txBody>
      </p:sp>
      <p:sp>
        <p:nvSpPr>
          <p:cNvPr id="17411" name="Rectangle 3"/>
          <p:cNvSpPr>
            <a:spLocks noGrp="1" noChangeArrowheads="1"/>
          </p:cNvSpPr>
          <p:nvPr>
            <p:ph idx="1"/>
          </p:nvPr>
        </p:nvSpPr>
        <p:spPr>
          <a:xfrm>
            <a:off x="675346" y="1463553"/>
            <a:ext cx="7883912" cy="5053361"/>
          </a:xfrm>
        </p:spPr>
        <p:txBody>
          <a:bodyPr>
            <a:normAutofit fontScale="92500" lnSpcReduction="20000"/>
          </a:bodyPr>
          <a:lstStyle/>
          <a:p>
            <a:pPr>
              <a:buFont typeface="Wingdings" panose="05000000000000000000" pitchFamily="2" charset="2"/>
              <a:buChar char="n"/>
            </a:pPr>
            <a:r>
              <a:rPr lang="zh-CN" altLang="en-US" sz="2600" dirty="0">
                <a:latin typeface="+mn-ea"/>
                <a:cs typeface="Calibri" pitchFamily="34" charset="0"/>
              </a:rPr>
              <a:t>这个过程产生这样的样本的概率是</a:t>
            </a:r>
            <a:r>
              <a:rPr lang="en-US" sz="2600" dirty="0">
                <a:latin typeface="+mn-ea"/>
                <a:cs typeface="Calibri" pitchFamily="34" charset="0"/>
              </a:rPr>
              <a:t>:</a:t>
            </a:r>
          </a:p>
          <a:p>
            <a:pPr>
              <a:buFont typeface="Wingdings" panose="05000000000000000000" pitchFamily="2" charset="2"/>
              <a:buChar char="n"/>
            </a:pPr>
            <a:endParaRPr lang="en-US" sz="2600" dirty="0">
              <a:latin typeface="+mn-ea"/>
              <a:cs typeface="Calibri" pitchFamily="34" charset="0"/>
            </a:endParaRPr>
          </a:p>
          <a:p>
            <a:pPr>
              <a:buFont typeface="Wingdings" panose="05000000000000000000" pitchFamily="2" charset="2"/>
              <a:buChar char="n"/>
            </a:pPr>
            <a:endParaRPr lang="en-US" sz="2600" dirty="0">
              <a:latin typeface="+mn-ea"/>
              <a:cs typeface="Calibri" pitchFamily="34" charset="0"/>
            </a:endParaRPr>
          </a:p>
          <a:p>
            <a:pPr marL="0" indent="0">
              <a:buNone/>
            </a:pPr>
            <a:r>
              <a:rPr lang="en-US" sz="2600" dirty="0">
                <a:latin typeface="+mn-ea"/>
                <a:cs typeface="Calibri" pitchFamily="34" charset="0"/>
              </a:rPr>
              <a:t>	…</a:t>
            </a:r>
            <a:r>
              <a:rPr lang="zh-CN" altLang="en-US" sz="2600" dirty="0">
                <a:latin typeface="+mn-ea"/>
                <a:cs typeface="Calibri" pitchFamily="34" charset="0"/>
              </a:rPr>
              <a:t>即</a:t>
            </a:r>
            <a:r>
              <a:rPr lang="en-US" sz="2600" dirty="0">
                <a:latin typeface="+mn-ea"/>
                <a:cs typeface="Calibri" pitchFamily="34" charset="0"/>
              </a:rPr>
              <a:t> </a:t>
            </a:r>
            <a:r>
              <a:rPr lang="zh-CN" altLang="en-US" sz="2600" dirty="0">
                <a:latin typeface="+mn-ea"/>
                <a:cs typeface="Calibri" pitchFamily="34" charset="0"/>
              </a:rPr>
              <a:t>是贝叶斯网络的联合概率</a:t>
            </a:r>
            <a:endParaRPr lang="en-US" altLang="ja-JP" sz="2600" dirty="0">
              <a:latin typeface="+mn-ea"/>
              <a:cs typeface="Calibri" pitchFamily="34" charset="0"/>
            </a:endParaRPr>
          </a:p>
          <a:p>
            <a:pPr>
              <a:buFont typeface="Wingdings" panose="05000000000000000000" pitchFamily="2" charset="2"/>
              <a:buChar char="n"/>
            </a:pPr>
            <a:endParaRPr lang="en-US" sz="2600" dirty="0">
              <a:latin typeface="+mn-ea"/>
              <a:cs typeface="Calibri" pitchFamily="34" charset="0"/>
            </a:endParaRPr>
          </a:p>
          <a:p>
            <a:pPr>
              <a:buFont typeface="Wingdings" panose="05000000000000000000" pitchFamily="2" charset="2"/>
              <a:buChar char="n"/>
            </a:pPr>
            <a:r>
              <a:rPr lang="zh-CN" altLang="en-US" sz="2600" dirty="0">
                <a:latin typeface="+mn-ea"/>
                <a:cs typeface="Calibri" pitchFamily="34" charset="0"/>
              </a:rPr>
              <a:t>让</a:t>
            </a:r>
            <a:r>
              <a:rPr lang="en-US" sz="2600" dirty="0">
                <a:latin typeface="+mn-ea"/>
                <a:cs typeface="Calibri" pitchFamily="34" charset="0"/>
              </a:rPr>
              <a:t> </a:t>
            </a:r>
            <a:r>
              <a:rPr lang="zh-CN" altLang="en-US" sz="2600" dirty="0">
                <a:latin typeface="+mn-ea"/>
                <a:cs typeface="Calibri" pitchFamily="34" charset="0"/>
              </a:rPr>
              <a:t>一个事件的样本数为</a:t>
            </a:r>
            <a:endParaRPr lang="en-US" sz="2600" dirty="0">
              <a:latin typeface="+mn-ea"/>
              <a:cs typeface="Calibri" pitchFamily="34" charset="0"/>
            </a:endParaRPr>
          </a:p>
          <a:p>
            <a:pPr>
              <a:buFont typeface="Wingdings" panose="05000000000000000000" pitchFamily="2" charset="2"/>
              <a:buChar char="n"/>
            </a:pPr>
            <a:endParaRPr lang="en-US" sz="2600" dirty="0">
              <a:latin typeface="+mn-ea"/>
              <a:cs typeface="Calibri" pitchFamily="34" charset="0"/>
            </a:endParaRPr>
          </a:p>
          <a:p>
            <a:pPr>
              <a:buFont typeface="Wingdings" panose="05000000000000000000" pitchFamily="2" charset="2"/>
              <a:buChar char="n"/>
            </a:pPr>
            <a:r>
              <a:rPr lang="zh-CN" altLang="en-US" sz="2600" dirty="0">
                <a:latin typeface="+mn-ea"/>
                <a:cs typeface="Calibri" pitchFamily="34" charset="0"/>
              </a:rPr>
              <a:t>那么</a:t>
            </a:r>
            <a:endParaRPr lang="en-US" sz="2600" dirty="0">
              <a:latin typeface="+mn-ea"/>
              <a:cs typeface="Calibri" pitchFamily="34" charset="0"/>
            </a:endParaRPr>
          </a:p>
          <a:p>
            <a:pPr>
              <a:buFont typeface="Wingdings" panose="05000000000000000000" pitchFamily="2" charset="2"/>
              <a:buChar char="n"/>
            </a:pPr>
            <a:endParaRPr lang="en-US" sz="2600" dirty="0">
              <a:latin typeface="+mn-ea"/>
              <a:cs typeface="Calibri" pitchFamily="34" charset="0"/>
            </a:endParaRPr>
          </a:p>
          <a:p>
            <a:pPr>
              <a:buFont typeface="Wingdings" panose="05000000000000000000" pitchFamily="2" charset="2"/>
              <a:buChar char="n"/>
            </a:pPr>
            <a:endParaRPr lang="en-US" sz="2600" dirty="0">
              <a:latin typeface="+mn-ea"/>
              <a:cs typeface="Calibri" pitchFamily="34" charset="0"/>
            </a:endParaRPr>
          </a:p>
          <a:p>
            <a:pPr>
              <a:buFont typeface="Wingdings" panose="05000000000000000000" pitchFamily="2" charset="2"/>
              <a:buChar char="n"/>
            </a:pPr>
            <a:r>
              <a:rPr lang="zh-CN" altLang="en-US" sz="2600" dirty="0">
                <a:latin typeface="+mn-ea"/>
                <a:cs typeface="Calibri" pitchFamily="34" charset="0"/>
              </a:rPr>
              <a:t>即</a:t>
            </a:r>
            <a:r>
              <a:rPr lang="en-US" sz="2600" dirty="0">
                <a:latin typeface="+mn-ea"/>
                <a:cs typeface="Calibri" pitchFamily="34" charset="0"/>
              </a:rPr>
              <a:t>, </a:t>
            </a:r>
            <a:r>
              <a:rPr lang="zh-CN" altLang="en-US" sz="2600" dirty="0">
                <a:latin typeface="+mn-ea"/>
                <a:cs typeface="Calibri" pitchFamily="34" charset="0"/>
              </a:rPr>
              <a:t>这个采样过程是</a:t>
            </a:r>
            <a:r>
              <a:rPr lang="en-US" sz="2600" dirty="0">
                <a:latin typeface="+mn-ea"/>
                <a:cs typeface="Calibri" pitchFamily="34" charset="0"/>
              </a:rPr>
              <a:t> </a:t>
            </a:r>
            <a:r>
              <a:rPr lang="zh-CN" altLang="en-US" sz="2600" dirty="0">
                <a:latin typeface="+mn-ea"/>
                <a:cs typeface="Calibri" pitchFamily="34" charset="0"/>
              </a:rPr>
              <a:t>一致的</a:t>
            </a:r>
            <a:r>
              <a:rPr lang="en-US" altLang="zh-CN" sz="2600" dirty="0">
                <a:latin typeface="+mn-ea"/>
                <a:cs typeface="Calibri" pitchFamily="34" charset="0"/>
              </a:rPr>
              <a:t>/</a:t>
            </a:r>
            <a:r>
              <a:rPr lang="zh-CN" altLang="en-US" sz="2600" dirty="0">
                <a:latin typeface="+mn-ea"/>
                <a:cs typeface="Calibri" pitchFamily="34" charset="0"/>
              </a:rPr>
              <a:t>连续的</a:t>
            </a:r>
            <a:r>
              <a:rPr lang="en-US" altLang="zh-CN" sz="2600" dirty="0">
                <a:latin typeface="+mn-ea"/>
                <a:cs typeface="Calibri" pitchFamily="34" charset="0"/>
              </a:rPr>
              <a:t>(</a:t>
            </a:r>
            <a:r>
              <a:rPr lang="en-US" sz="2600" dirty="0">
                <a:solidFill>
                  <a:srgbClr val="A50021"/>
                </a:solidFill>
                <a:latin typeface="+mn-ea"/>
                <a:cs typeface="Calibri" pitchFamily="34" charset="0"/>
              </a:rPr>
              <a:t>consistent)</a:t>
            </a:r>
          </a:p>
          <a:p>
            <a:endParaRPr lang="en-US" sz="2400" dirty="0">
              <a:latin typeface="+mn-ea"/>
              <a:cs typeface="Calibri" pitchFamily="34" charset="0"/>
            </a:endParaRPr>
          </a:p>
        </p:txBody>
      </p:sp>
      <p:pic>
        <p:nvPicPr>
          <p:cNvPr id="17412"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959827" y="1874103"/>
            <a:ext cx="53149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6"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587971" y="3524250"/>
            <a:ext cx="1395413"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8"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135254" y="4179849"/>
            <a:ext cx="4787504" cy="1208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2308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ea typeface="ＭＳ Ｐゴシック" pitchFamily="34" charset="-128"/>
              </a:rPr>
              <a:t>Prior Sampling</a:t>
            </a:r>
          </a:p>
        </p:txBody>
      </p:sp>
      <p:sp>
        <p:nvSpPr>
          <p:cNvPr id="17411" name="Rectangle 3"/>
          <p:cNvSpPr>
            <a:spLocks noGrp="1" noChangeArrowheads="1"/>
          </p:cNvSpPr>
          <p:nvPr>
            <p:ph idx="1"/>
          </p:nvPr>
        </p:nvSpPr>
        <p:spPr>
          <a:xfrm>
            <a:off x="1600200" y="2000250"/>
            <a:ext cx="6172200" cy="3657600"/>
          </a:xfrm>
        </p:spPr>
        <p:txBody>
          <a:bodyPr/>
          <a:lstStyle/>
          <a:p>
            <a:r>
              <a:rPr lang="en-US" sz="1800" dirty="0">
                <a:ea typeface="ＭＳ Ｐゴシック" pitchFamily="34" charset="-128"/>
                <a:cs typeface="Calibri" pitchFamily="34" charset="0"/>
              </a:rPr>
              <a:t>This process generates samples with probability:</a:t>
            </a:r>
          </a:p>
          <a:p>
            <a:endParaRPr lang="en-US" sz="1800" dirty="0">
              <a:ea typeface="ＭＳ Ｐゴシック" pitchFamily="34" charset="-128"/>
              <a:cs typeface="Calibri" pitchFamily="34" charset="0"/>
            </a:endParaRPr>
          </a:p>
          <a:p>
            <a:endParaRPr lang="en-US" sz="1800" dirty="0">
              <a:ea typeface="ＭＳ Ｐゴシック" pitchFamily="34" charset="-128"/>
              <a:cs typeface="Calibri" pitchFamily="34" charset="0"/>
            </a:endParaRPr>
          </a:p>
          <a:p>
            <a:pPr>
              <a:buFont typeface="Wingdings" pitchFamily="2" charset="2"/>
              <a:buNone/>
            </a:pPr>
            <a:r>
              <a:rPr lang="en-US" sz="1800" dirty="0">
                <a:ea typeface="ＭＳ Ｐゴシック" pitchFamily="34" charset="-128"/>
                <a:cs typeface="Calibri" pitchFamily="34" charset="0"/>
              </a:rPr>
              <a:t>	…i.e. the BN’</a:t>
            </a:r>
            <a:r>
              <a:rPr lang="en-US" altLang="ja-JP" sz="1800" dirty="0">
                <a:ea typeface="ＭＳ Ｐゴシック" pitchFamily="34" charset="-128"/>
                <a:cs typeface="Calibri" pitchFamily="34" charset="0"/>
              </a:rPr>
              <a:t>s joint probability</a:t>
            </a:r>
          </a:p>
          <a:p>
            <a:endParaRPr lang="en-US" sz="1800" dirty="0">
              <a:ea typeface="ＭＳ Ｐゴシック" pitchFamily="34" charset="-128"/>
              <a:cs typeface="Calibri" pitchFamily="34" charset="0"/>
            </a:endParaRPr>
          </a:p>
          <a:p>
            <a:r>
              <a:rPr lang="en-US" sz="1800" dirty="0">
                <a:ea typeface="ＭＳ Ｐゴシック" pitchFamily="34" charset="-128"/>
                <a:cs typeface="Calibri" pitchFamily="34" charset="0"/>
              </a:rPr>
              <a:t>Let the number of samples of an event be</a:t>
            </a:r>
          </a:p>
          <a:p>
            <a:endParaRPr lang="en-US" sz="1800" dirty="0">
              <a:ea typeface="ＭＳ Ｐゴシック" pitchFamily="34" charset="-128"/>
              <a:cs typeface="Calibri" pitchFamily="34" charset="0"/>
            </a:endParaRPr>
          </a:p>
          <a:p>
            <a:r>
              <a:rPr lang="en-US" sz="1800" dirty="0">
                <a:ea typeface="ＭＳ Ｐゴシック" pitchFamily="34" charset="-128"/>
                <a:cs typeface="Calibri" pitchFamily="34" charset="0"/>
              </a:rPr>
              <a:t>Then</a:t>
            </a:r>
          </a:p>
          <a:p>
            <a:endParaRPr lang="en-US" sz="1800" dirty="0">
              <a:ea typeface="ＭＳ Ｐゴシック" pitchFamily="34" charset="-128"/>
              <a:cs typeface="Calibri" pitchFamily="34" charset="0"/>
            </a:endParaRPr>
          </a:p>
          <a:p>
            <a:endParaRPr lang="en-US" sz="1800" dirty="0">
              <a:ea typeface="ＭＳ Ｐゴシック" pitchFamily="34" charset="-128"/>
              <a:cs typeface="Calibri" pitchFamily="34" charset="0"/>
            </a:endParaRPr>
          </a:p>
          <a:p>
            <a:r>
              <a:rPr lang="en-US" sz="1800" dirty="0">
                <a:ea typeface="ＭＳ Ｐゴシック" pitchFamily="34" charset="-128"/>
                <a:cs typeface="Calibri" pitchFamily="34" charset="0"/>
              </a:rPr>
              <a:t>I.e., the sampling procedure is </a:t>
            </a:r>
            <a:r>
              <a:rPr lang="en-US" sz="1800" dirty="0">
                <a:solidFill>
                  <a:srgbClr val="A50021"/>
                </a:solidFill>
                <a:ea typeface="ＭＳ Ｐゴシック" pitchFamily="34" charset="-128"/>
                <a:cs typeface="Calibri" pitchFamily="34" charset="0"/>
              </a:rPr>
              <a:t>consistent</a:t>
            </a:r>
          </a:p>
          <a:p>
            <a:endParaRPr lang="en-US" sz="1800" dirty="0">
              <a:ea typeface="ＭＳ Ｐゴシック" pitchFamily="34" charset="-128"/>
              <a:cs typeface="Calibri" pitchFamily="34" charset="0"/>
            </a:endParaRPr>
          </a:p>
        </p:txBody>
      </p:sp>
      <p:pic>
        <p:nvPicPr>
          <p:cNvPr id="17412" name="Picture 4"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171700" y="2421732"/>
            <a:ext cx="5314950" cy="5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6"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5943600" y="3714750"/>
            <a:ext cx="13954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8" descr="txp_fig"/>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628900" y="4343400"/>
            <a:ext cx="4787504" cy="90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4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822960" y="286604"/>
            <a:ext cx="7543800" cy="743251"/>
          </a:xfrm>
        </p:spPr>
        <p:txBody>
          <a:bodyPr/>
          <a:lstStyle/>
          <a:p>
            <a:r>
              <a:rPr lang="zh-CN" altLang="en-US" dirty="0">
                <a:latin typeface="Calibri"/>
                <a:ea typeface="ＭＳ Ｐゴシック" pitchFamily="34" charset="-128"/>
                <a:cs typeface="Calibri"/>
              </a:rPr>
              <a:t>例如</a:t>
            </a:r>
            <a:endParaRPr lang="en-US" dirty="0">
              <a:latin typeface="Calibri"/>
              <a:ea typeface="ＭＳ Ｐゴシック" pitchFamily="34" charset="-128"/>
              <a:cs typeface="Calibri"/>
            </a:endParaRPr>
          </a:p>
        </p:txBody>
      </p:sp>
      <p:sp>
        <p:nvSpPr>
          <p:cNvPr id="25603" name="Rectangle 3"/>
          <p:cNvSpPr>
            <a:spLocks noGrp="1" noChangeArrowheads="1"/>
          </p:cNvSpPr>
          <p:nvPr>
            <p:ph idx="1"/>
          </p:nvPr>
        </p:nvSpPr>
        <p:spPr>
          <a:xfrm>
            <a:off x="342899" y="1814286"/>
            <a:ext cx="7764037" cy="4586514"/>
          </a:xfrm>
        </p:spPr>
        <p:txBody>
          <a:bodyPr>
            <a:normAutofit/>
          </a:bodyPr>
          <a:lstStyle/>
          <a:p>
            <a:r>
              <a:rPr lang="zh-CN" altLang="en-US" dirty="0">
                <a:latin typeface="+mn-ea"/>
                <a:cs typeface="Calibri"/>
              </a:rPr>
              <a:t>我们从这个贝叶斯网络里获得一系列的样本</a:t>
            </a:r>
            <a:r>
              <a:rPr lang="en-US" altLang="ja-JP" sz="2400" dirty="0">
                <a:latin typeface="+mn-ea"/>
                <a:cs typeface="Calibri"/>
              </a:rPr>
              <a:t>:</a:t>
            </a:r>
          </a:p>
          <a:p>
            <a:pPr lvl="1">
              <a:buNone/>
            </a:pPr>
            <a:r>
              <a:rPr lang="en-US" sz="2000" dirty="0">
                <a:latin typeface="+mn-ea"/>
                <a:cs typeface="Calibri"/>
              </a:rPr>
              <a:t>	c, </a:t>
            </a:r>
            <a:r>
              <a:rPr lang="en-US" sz="2000" dirty="0">
                <a:latin typeface="+mn-ea"/>
                <a:sym typeface="Symbol"/>
              </a:rPr>
              <a:t></a:t>
            </a:r>
            <a:r>
              <a:rPr lang="en-US" sz="2000" dirty="0">
                <a:latin typeface="+mn-ea"/>
                <a:cs typeface="Calibri"/>
              </a:rPr>
              <a:t>s, r, w</a:t>
            </a:r>
          </a:p>
          <a:p>
            <a:pPr lvl="1">
              <a:buFont typeface="Wingdings" pitchFamily="2" charset="2"/>
              <a:buNone/>
            </a:pPr>
            <a:r>
              <a:rPr lang="en-US" sz="2000" dirty="0">
                <a:latin typeface="+mn-ea"/>
                <a:cs typeface="Calibri"/>
              </a:rPr>
              <a:t>	c, s, r, w</a:t>
            </a:r>
          </a:p>
          <a:p>
            <a:pPr lvl="1">
              <a:buNone/>
            </a:pPr>
            <a:r>
              <a:rPr lang="en-US" sz="2000" dirty="0">
                <a:latin typeface="+mn-ea"/>
                <a:cs typeface="Calibri"/>
                <a:sym typeface="Symbol" pitchFamily="18" charset="2"/>
              </a:rPr>
              <a:t>	</a:t>
            </a:r>
            <a:r>
              <a:rPr lang="en-US" sz="2000" dirty="0">
                <a:latin typeface="+mn-ea"/>
                <a:sym typeface="Symbol"/>
              </a:rPr>
              <a:t></a:t>
            </a:r>
            <a:r>
              <a:rPr lang="en-US" sz="2000" dirty="0">
                <a:latin typeface="+mn-ea"/>
                <a:cs typeface="Calibri"/>
              </a:rPr>
              <a:t>c, s, r, </a:t>
            </a:r>
            <a:r>
              <a:rPr lang="en-US" altLang="zh-CN" sz="2000" dirty="0">
                <a:latin typeface="+mn-ea"/>
                <a:sym typeface="Symbol"/>
              </a:rPr>
              <a:t></a:t>
            </a:r>
            <a:r>
              <a:rPr lang="en-US" sz="2000" dirty="0">
                <a:latin typeface="+mn-ea"/>
                <a:cs typeface="Calibri"/>
              </a:rPr>
              <a:t>w</a:t>
            </a:r>
          </a:p>
          <a:p>
            <a:pPr lvl="1">
              <a:buNone/>
            </a:pPr>
            <a:r>
              <a:rPr lang="en-US" sz="2000" dirty="0">
                <a:latin typeface="+mn-ea"/>
                <a:cs typeface="Calibri"/>
              </a:rPr>
              <a:t>	c, </a:t>
            </a:r>
            <a:r>
              <a:rPr lang="en-US" sz="2000" dirty="0">
                <a:latin typeface="+mn-ea"/>
                <a:sym typeface="Symbol"/>
              </a:rPr>
              <a:t></a:t>
            </a:r>
            <a:r>
              <a:rPr lang="en-US" sz="2000" dirty="0">
                <a:latin typeface="+mn-ea"/>
                <a:cs typeface="Calibri"/>
              </a:rPr>
              <a:t>s, r, w</a:t>
            </a:r>
          </a:p>
          <a:p>
            <a:pPr lvl="1">
              <a:buNone/>
            </a:pPr>
            <a:r>
              <a:rPr lang="en-US" sz="2000" dirty="0">
                <a:latin typeface="+mn-ea"/>
                <a:cs typeface="Calibri"/>
                <a:sym typeface="Symbol" pitchFamily="18" charset="2"/>
              </a:rPr>
              <a:t>	</a:t>
            </a:r>
            <a:r>
              <a:rPr lang="en-US" sz="2000" dirty="0">
                <a:latin typeface="+mn-ea"/>
                <a:sym typeface="Symbol"/>
              </a:rPr>
              <a:t></a:t>
            </a:r>
            <a:r>
              <a:rPr lang="en-US" sz="2000" dirty="0">
                <a:latin typeface="+mn-ea"/>
                <a:cs typeface="Calibri"/>
              </a:rPr>
              <a:t>c, </a:t>
            </a:r>
            <a:r>
              <a:rPr lang="en-US" sz="2000" dirty="0">
                <a:latin typeface="+mn-ea"/>
                <a:sym typeface="Symbol"/>
              </a:rPr>
              <a:t></a:t>
            </a:r>
            <a:r>
              <a:rPr lang="en-US" sz="2000" dirty="0">
                <a:latin typeface="+mn-ea"/>
                <a:cs typeface="Calibri"/>
              </a:rPr>
              <a:t>s, </a:t>
            </a:r>
            <a:r>
              <a:rPr lang="en-US" sz="2000" dirty="0">
                <a:latin typeface="+mn-ea"/>
                <a:sym typeface="Symbol"/>
              </a:rPr>
              <a:t></a:t>
            </a:r>
            <a:r>
              <a:rPr lang="en-US" sz="2000" dirty="0">
                <a:latin typeface="+mn-ea"/>
                <a:cs typeface="Calibri"/>
              </a:rPr>
              <a:t>r, w</a:t>
            </a:r>
          </a:p>
          <a:p>
            <a:r>
              <a:rPr lang="zh-CN" altLang="en-US" dirty="0">
                <a:latin typeface="+mn-ea"/>
                <a:cs typeface="Calibri"/>
              </a:rPr>
              <a:t>如果我们想知道：</a:t>
            </a:r>
            <a:r>
              <a:rPr lang="en-US" sz="2400" dirty="0">
                <a:latin typeface="+mn-ea"/>
                <a:cs typeface="Calibri"/>
              </a:rPr>
              <a:t> </a:t>
            </a:r>
            <a:r>
              <a:rPr lang="en-US" sz="2400" dirty="0">
                <a:solidFill>
                  <a:srgbClr val="CC00CC"/>
                </a:solidFill>
                <a:latin typeface="+mn-ea"/>
                <a:cs typeface="Calibri"/>
              </a:rPr>
              <a:t>P(</a:t>
            </a:r>
            <a:r>
              <a:rPr lang="en-US" sz="2400" i="1" dirty="0">
                <a:solidFill>
                  <a:srgbClr val="CC00CC"/>
                </a:solidFill>
                <a:latin typeface="+mn-ea"/>
                <a:cs typeface="Calibri"/>
              </a:rPr>
              <a:t>W</a:t>
            </a:r>
            <a:r>
              <a:rPr lang="en-US" sz="2400" dirty="0">
                <a:solidFill>
                  <a:srgbClr val="CC00CC"/>
                </a:solidFill>
                <a:latin typeface="+mn-ea"/>
                <a:cs typeface="Calibri"/>
              </a:rPr>
              <a:t>)</a:t>
            </a:r>
          </a:p>
          <a:p>
            <a:pPr lvl="1"/>
            <a:r>
              <a:rPr lang="zh-CN" altLang="en-US" dirty="0">
                <a:latin typeface="+mn-ea"/>
                <a:cs typeface="Calibri"/>
              </a:rPr>
              <a:t>我们可以数出</a:t>
            </a:r>
            <a:r>
              <a:rPr lang="en-US" sz="2000" dirty="0">
                <a:latin typeface="+mn-ea"/>
                <a:cs typeface="Calibri"/>
              </a:rPr>
              <a:t> &lt;</a:t>
            </a:r>
            <a:r>
              <a:rPr lang="en-US" sz="2000" dirty="0">
                <a:solidFill>
                  <a:srgbClr val="CC00CC"/>
                </a:solidFill>
                <a:latin typeface="+mn-ea"/>
                <a:cs typeface="Calibri"/>
              </a:rPr>
              <a:t>w</a:t>
            </a:r>
            <a:r>
              <a:rPr lang="en-US" sz="2000" dirty="0">
                <a:latin typeface="+mn-ea"/>
                <a:cs typeface="Calibri"/>
              </a:rPr>
              <a:t>:4, </a:t>
            </a:r>
            <a:r>
              <a:rPr lang="en-US" sz="2000" dirty="0">
                <a:solidFill>
                  <a:srgbClr val="CC00CC"/>
                </a:solidFill>
                <a:latin typeface="+mn-ea"/>
                <a:sym typeface="Symbol"/>
              </a:rPr>
              <a:t></a:t>
            </a:r>
            <a:r>
              <a:rPr lang="en-US" sz="2000" dirty="0">
                <a:solidFill>
                  <a:srgbClr val="CC00CC"/>
                </a:solidFill>
                <a:latin typeface="+mn-ea"/>
                <a:cs typeface="Calibri"/>
                <a:sym typeface="Symbol" pitchFamily="18" charset="2"/>
              </a:rPr>
              <a:t>w</a:t>
            </a:r>
            <a:r>
              <a:rPr lang="en-US" sz="2000" dirty="0">
                <a:latin typeface="+mn-ea"/>
                <a:cs typeface="Calibri"/>
                <a:sym typeface="Symbol" pitchFamily="18" charset="2"/>
              </a:rPr>
              <a:t>:1&gt;</a:t>
            </a:r>
          </a:p>
          <a:p>
            <a:pPr lvl="1"/>
            <a:r>
              <a:rPr lang="zh-CN" altLang="en-US" dirty="0">
                <a:latin typeface="+mn-ea"/>
                <a:cs typeface="Calibri"/>
                <a:sym typeface="Symbol" pitchFamily="18" charset="2"/>
              </a:rPr>
              <a:t>正规化后得到</a:t>
            </a:r>
            <a:r>
              <a:rPr lang="en-US" sz="2000" dirty="0">
                <a:latin typeface="+mn-ea"/>
                <a:cs typeface="Calibri"/>
                <a:sym typeface="Symbol" pitchFamily="18" charset="2"/>
              </a:rPr>
              <a:t> </a:t>
            </a:r>
            <a:r>
              <a:rPr lang="en-US" sz="2000" dirty="0">
                <a:solidFill>
                  <a:srgbClr val="CC00CC"/>
                </a:solidFill>
                <a:latin typeface="+mn-ea"/>
                <a:cs typeface="Calibri"/>
                <a:sym typeface="Symbol" pitchFamily="18" charset="2"/>
              </a:rPr>
              <a:t>P(</a:t>
            </a:r>
            <a:r>
              <a:rPr lang="en-US" sz="2000" i="1" dirty="0">
                <a:solidFill>
                  <a:srgbClr val="CC00CC"/>
                </a:solidFill>
                <a:latin typeface="+mn-ea"/>
                <a:cs typeface="Calibri"/>
                <a:sym typeface="Symbol" pitchFamily="18" charset="2"/>
              </a:rPr>
              <a:t>W</a:t>
            </a:r>
            <a:r>
              <a:rPr lang="en-US" sz="2000" dirty="0">
                <a:solidFill>
                  <a:srgbClr val="CC00CC"/>
                </a:solidFill>
                <a:latin typeface="+mn-ea"/>
                <a:cs typeface="Calibri"/>
                <a:sym typeface="Symbol" pitchFamily="18" charset="2"/>
              </a:rPr>
              <a:t>) </a:t>
            </a:r>
            <a:r>
              <a:rPr lang="en-US" sz="2000" dirty="0">
                <a:latin typeface="+mn-ea"/>
                <a:cs typeface="Calibri"/>
                <a:sym typeface="Symbol" pitchFamily="18" charset="2"/>
              </a:rPr>
              <a:t>= </a:t>
            </a:r>
            <a:r>
              <a:rPr lang="en-US" sz="2000" dirty="0">
                <a:latin typeface="+mn-ea"/>
                <a:cs typeface="Calibri"/>
              </a:rPr>
              <a:t>&lt;</a:t>
            </a:r>
            <a:r>
              <a:rPr lang="en-US" sz="2000" dirty="0">
                <a:solidFill>
                  <a:srgbClr val="CC00CC"/>
                </a:solidFill>
                <a:latin typeface="+mn-ea"/>
                <a:cs typeface="Calibri"/>
              </a:rPr>
              <a:t>w</a:t>
            </a:r>
            <a:r>
              <a:rPr lang="en-US" sz="2000" dirty="0">
                <a:latin typeface="+mn-ea"/>
                <a:cs typeface="Calibri"/>
              </a:rPr>
              <a:t>:0.8, </a:t>
            </a:r>
            <a:r>
              <a:rPr lang="en-US" sz="2000" dirty="0">
                <a:solidFill>
                  <a:srgbClr val="CC00CC"/>
                </a:solidFill>
                <a:latin typeface="+mn-ea"/>
                <a:sym typeface="Symbol"/>
              </a:rPr>
              <a:t></a:t>
            </a:r>
            <a:r>
              <a:rPr lang="en-US" sz="2000" dirty="0">
                <a:solidFill>
                  <a:srgbClr val="CC00CC"/>
                </a:solidFill>
                <a:latin typeface="+mn-ea"/>
                <a:cs typeface="Calibri"/>
                <a:sym typeface="Symbol" pitchFamily="18" charset="2"/>
              </a:rPr>
              <a:t>w</a:t>
            </a:r>
            <a:r>
              <a:rPr lang="en-US" sz="2000" dirty="0">
                <a:latin typeface="+mn-ea"/>
                <a:cs typeface="Calibri"/>
                <a:sym typeface="Symbol" pitchFamily="18" charset="2"/>
              </a:rPr>
              <a:t>:0.2&gt;</a:t>
            </a:r>
          </a:p>
          <a:p>
            <a:pPr lvl="1"/>
            <a:r>
              <a:rPr lang="zh-CN" altLang="en-US" dirty="0">
                <a:latin typeface="+mn-ea"/>
                <a:cs typeface="Calibri"/>
                <a:sym typeface="Symbol" pitchFamily="18" charset="2"/>
              </a:rPr>
              <a:t>样本越多，越接近真实的分布</a:t>
            </a:r>
            <a:endParaRPr lang="en-US" sz="2000" dirty="0">
              <a:latin typeface="+mn-ea"/>
              <a:cs typeface="Calibri"/>
              <a:sym typeface="Symbol" pitchFamily="18" charset="2"/>
            </a:endParaRPr>
          </a:p>
          <a:p>
            <a:pPr lvl="1"/>
            <a:r>
              <a:rPr lang="zh-CN" altLang="en-US" dirty="0">
                <a:latin typeface="+mn-ea"/>
                <a:cs typeface="Calibri"/>
                <a:sym typeface="Symbol" pitchFamily="18" charset="2"/>
              </a:rPr>
              <a:t>还可以估计其他的概率量</a:t>
            </a:r>
            <a:endParaRPr lang="en-US" sz="2000" dirty="0">
              <a:latin typeface="+mn-ea"/>
              <a:cs typeface="Calibri"/>
              <a:sym typeface="Symbol" pitchFamily="18" charset="2"/>
            </a:endParaRPr>
          </a:p>
          <a:p>
            <a:pPr lvl="1"/>
            <a:r>
              <a:rPr lang="zh-CN" altLang="en-US" dirty="0">
                <a:latin typeface="+mn-ea"/>
                <a:cs typeface="Calibri"/>
                <a:sym typeface="Symbol" pitchFamily="18" charset="2"/>
              </a:rPr>
              <a:t>比如</a:t>
            </a:r>
            <a:r>
              <a:rPr lang="en-US" sz="2000" dirty="0">
                <a:latin typeface="+mn-ea"/>
                <a:cs typeface="Calibri"/>
                <a:sym typeface="Symbol" pitchFamily="18" charset="2"/>
              </a:rPr>
              <a:t>, </a:t>
            </a:r>
            <a:r>
              <a:rPr lang="zh-CN" altLang="en-US" sz="2000" dirty="0">
                <a:latin typeface="+mn-ea"/>
                <a:cs typeface="Calibri"/>
                <a:sym typeface="Symbol" pitchFamily="18" charset="2"/>
              </a:rPr>
              <a:t>想查询概率</a:t>
            </a:r>
            <a:r>
              <a:rPr lang="en-US" sz="2000" dirty="0">
                <a:latin typeface="+mn-ea"/>
                <a:cs typeface="Calibri"/>
                <a:sym typeface="Symbol" pitchFamily="18" charset="2"/>
              </a:rPr>
              <a:t> </a:t>
            </a:r>
            <a:r>
              <a:rPr lang="en-US" sz="2000" dirty="0">
                <a:solidFill>
                  <a:srgbClr val="CC00CC"/>
                </a:solidFill>
                <a:latin typeface="+mn-ea"/>
                <a:cs typeface="Calibri"/>
                <a:sym typeface="Symbol" pitchFamily="18" charset="2"/>
              </a:rPr>
              <a:t>P(</a:t>
            </a:r>
            <a:r>
              <a:rPr lang="en-US" sz="2000" i="1" dirty="0">
                <a:solidFill>
                  <a:srgbClr val="CC00CC"/>
                </a:solidFill>
                <a:latin typeface="+mn-ea"/>
                <a:cs typeface="Calibri"/>
                <a:sym typeface="Symbol" pitchFamily="18" charset="2"/>
              </a:rPr>
              <a:t>C</a:t>
            </a:r>
            <a:r>
              <a:rPr lang="en-US" sz="2000" dirty="0">
                <a:solidFill>
                  <a:srgbClr val="CC00CC"/>
                </a:solidFill>
                <a:latin typeface="+mn-ea"/>
                <a:cs typeface="Calibri"/>
                <a:sym typeface="Symbol" pitchFamily="18" charset="2"/>
              </a:rPr>
              <a:t>| </a:t>
            </a:r>
            <a:r>
              <a:rPr lang="en-US" sz="2000" i="1" dirty="0">
                <a:solidFill>
                  <a:srgbClr val="CC00CC"/>
                </a:solidFill>
                <a:latin typeface="+mn-ea"/>
                <a:cs typeface="Calibri"/>
              </a:rPr>
              <a:t>r, </a:t>
            </a:r>
            <a:r>
              <a:rPr lang="en-US" sz="2000" i="1" dirty="0">
                <a:solidFill>
                  <a:srgbClr val="CC00CC"/>
                </a:solidFill>
                <a:latin typeface="+mn-ea"/>
                <a:cs typeface="Calibri"/>
                <a:sym typeface="Symbol" pitchFamily="18" charset="2"/>
              </a:rPr>
              <a:t>w</a:t>
            </a:r>
            <a:r>
              <a:rPr lang="en-US" sz="2000" dirty="0">
                <a:solidFill>
                  <a:srgbClr val="CC00CC"/>
                </a:solidFill>
                <a:latin typeface="+mn-ea"/>
                <a:cs typeface="Calibri"/>
              </a:rPr>
              <a:t>)</a:t>
            </a:r>
            <a:r>
              <a:rPr lang="zh-CN" altLang="en-US" sz="2000" dirty="0">
                <a:solidFill>
                  <a:srgbClr val="CC00CC"/>
                </a:solidFill>
                <a:latin typeface="+mn-ea"/>
                <a:cs typeface="Calibri"/>
              </a:rPr>
              <a:t>，</a:t>
            </a:r>
            <a:r>
              <a:rPr lang="en-US" sz="2000" dirty="0">
                <a:latin typeface="+mn-ea"/>
                <a:cs typeface="Calibri"/>
              </a:rPr>
              <a:t> </a:t>
            </a:r>
            <a:r>
              <a:rPr lang="zh-CN" altLang="en-US" dirty="0">
                <a:latin typeface="+mn-ea"/>
                <a:cs typeface="Calibri"/>
                <a:sym typeface="Symbol" pitchFamily="18" charset="2"/>
              </a:rPr>
              <a:t>使用</a:t>
            </a:r>
            <a:r>
              <a:rPr lang="en-US" sz="2000" dirty="0">
                <a:latin typeface="+mn-ea"/>
                <a:cs typeface="Calibri"/>
                <a:sym typeface="Symbol" pitchFamily="18" charset="2"/>
              </a:rPr>
              <a:t> </a:t>
            </a:r>
            <a:r>
              <a:rPr lang="en-US" sz="2000" dirty="0">
                <a:solidFill>
                  <a:srgbClr val="CC00CC"/>
                </a:solidFill>
                <a:latin typeface="+mn-ea"/>
                <a:cs typeface="Calibri"/>
                <a:sym typeface="Symbol" pitchFamily="18" charset="2"/>
              </a:rPr>
              <a:t>P(</a:t>
            </a:r>
            <a:r>
              <a:rPr lang="en-US" sz="2000" i="1" dirty="0">
                <a:solidFill>
                  <a:srgbClr val="CC00CC"/>
                </a:solidFill>
                <a:latin typeface="+mn-ea"/>
                <a:cs typeface="Calibri"/>
                <a:sym typeface="Symbol" pitchFamily="18" charset="2"/>
              </a:rPr>
              <a:t>C</a:t>
            </a:r>
            <a:r>
              <a:rPr lang="en-US" sz="2000" dirty="0">
                <a:solidFill>
                  <a:srgbClr val="CC00CC"/>
                </a:solidFill>
                <a:latin typeface="+mn-ea"/>
                <a:cs typeface="Calibri"/>
                <a:sym typeface="Symbol" pitchFamily="18" charset="2"/>
              </a:rPr>
              <a:t>| </a:t>
            </a:r>
            <a:r>
              <a:rPr lang="en-US" sz="2000" i="1" dirty="0">
                <a:solidFill>
                  <a:srgbClr val="CC00CC"/>
                </a:solidFill>
                <a:latin typeface="+mn-ea"/>
                <a:cs typeface="Calibri"/>
              </a:rPr>
              <a:t>r, </a:t>
            </a:r>
            <a:r>
              <a:rPr lang="en-US" sz="2000" i="1" dirty="0">
                <a:solidFill>
                  <a:srgbClr val="CC00CC"/>
                </a:solidFill>
                <a:latin typeface="+mn-ea"/>
                <a:cs typeface="Calibri"/>
                <a:sym typeface="Symbol" pitchFamily="18" charset="2"/>
              </a:rPr>
              <a:t>w</a:t>
            </a:r>
            <a:r>
              <a:rPr lang="en-US" sz="2000" dirty="0">
                <a:solidFill>
                  <a:srgbClr val="CC00CC"/>
                </a:solidFill>
                <a:latin typeface="+mn-ea"/>
                <a:cs typeface="Calibri"/>
              </a:rPr>
              <a:t>) = </a:t>
            </a:r>
            <a:r>
              <a:rPr lang="en-US" sz="2000" i="1" dirty="0">
                <a:solidFill>
                  <a:srgbClr val="CC00CC"/>
                </a:solidFill>
                <a:latin typeface="+mn-ea"/>
                <a:sym typeface="Symbol"/>
              </a:rPr>
              <a:t>α </a:t>
            </a:r>
            <a:r>
              <a:rPr lang="en-US" sz="2000" dirty="0">
                <a:solidFill>
                  <a:srgbClr val="CC00CC"/>
                </a:solidFill>
                <a:latin typeface="+mn-ea"/>
                <a:cs typeface="Calibri"/>
                <a:sym typeface="Symbol" pitchFamily="18" charset="2"/>
              </a:rPr>
              <a:t>P(</a:t>
            </a:r>
            <a:r>
              <a:rPr lang="en-US" sz="2000" i="1" dirty="0">
                <a:solidFill>
                  <a:srgbClr val="CC00CC"/>
                </a:solidFill>
                <a:latin typeface="+mn-ea"/>
                <a:cs typeface="Calibri"/>
                <a:sym typeface="Symbol" pitchFamily="18" charset="2"/>
              </a:rPr>
              <a:t>C</a:t>
            </a:r>
            <a:r>
              <a:rPr lang="en-US" sz="2000" dirty="0">
                <a:solidFill>
                  <a:srgbClr val="CC00CC"/>
                </a:solidFill>
                <a:latin typeface="+mn-ea"/>
                <a:cs typeface="Calibri"/>
                <a:sym typeface="Symbol" pitchFamily="18" charset="2"/>
              </a:rPr>
              <a:t>, </a:t>
            </a:r>
            <a:r>
              <a:rPr lang="en-US" sz="2000" i="1" dirty="0">
                <a:solidFill>
                  <a:srgbClr val="CC00CC"/>
                </a:solidFill>
                <a:latin typeface="+mn-ea"/>
                <a:cs typeface="Calibri"/>
              </a:rPr>
              <a:t>r, </a:t>
            </a:r>
            <a:r>
              <a:rPr lang="en-US" sz="2000" i="1" dirty="0">
                <a:solidFill>
                  <a:srgbClr val="CC00CC"/>
                </a:solidFill>
                <a:latin typeface="+mn-ea"/>
                <a:cs typeface="Calibri"/>
                <a:sym typeface="Symbol" pitchFamily="18" charset="2"/>
              </a:rPr>
              <a:t>w</a:t>
            </a:r>
            <a:r>
              <a:rPr lang="en-US" sz="2000" dirty="0">
                <a:solidFill>
                  <a:srgbClr val="CC00CC"/>
                </a:solidFill>
                <a:latin typeface="+mn-ea"/>
                <a:cs typeface="Calibri"/>
              </a:rPr>
              <a:t>)</a:t>
            </a:r>
            <a:endParaRPr lang="en-US" sz="2000" dirty="0">
              <a:latin typeface="+mn-ea"/>
              <a:cs typeface="Calibri"/>
            </a:endParaRPr>
          </a:p>
        </p:txBody>
      </p:sp>
      <p:grpSp>
        <p:nvGrpSpPr>
          <p:cNvPr id="17" name="Group 16"/>
          <p:cNvGrpSpPr/>
          <p:nvPr/>
        </p:nvGrpSpPr>
        <p:grpSpPr>
          <a:xfrm>
            <a:off x="6787429" y="2431471"/>
            <a:ext cx="1471200" cy="1447799"/>
            <a:chOff x="7416868" y="3352800"/>
            <a:chExt cx="2870132" cy="2514600"/>
          </a:xfrm>
        </p:grpSpPr>
        <p:sp>
          <p:nvSpPr>
            <p:cNvPr id="18"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S</a:t>
              </a:r>
              <a:endParaRPr lang="en-US" baseline="-25000" dirty="0">
                <a:latin typeface="Calibri"/>
                <a:cs typeface="Calibri"/>
              </a:endParaRPr>
            </a:p>
          </p:txBody>
        </p:sp>
        <p:sp>
          <p:nvSpPr>
            <p:cNvPr id="19" name="Oval 4"/>
            <p:cNvSpPr>
              <a:spLocks noChangeArrowheads="1"/>
            </p:cNvSpPr>
            <p:nvPr/>
          </p:nvSpPr>
          <p:spPr bwMode="auto">
            <a:xfrm>
              <a:off x="9525000" y="4267200"/>
              <a:ext cx="762000" cy="762000"/>
            </a:xfrm>
            <a:prstGeom prst="ellipse">
              <a:avLst/>
            </a:prstGeom>
            <a:noFill/>
            <a:ln w="28575">
              <a:solidFill>
                <a:schemeClr val="tx1"/>
              </a:solidFill>
              <a:round/>
              <a:headEnd/>
              <a:tailEnd/>
            </a:ln>
          </p:spPr>
          <p:txBody>
            <a:bodyPr wrap="none" anchor="ctr"/>
            <a:lstStyle/>
            <a:p>
              <a:pPr algn="ctr"/>
              <a:r>
                <a:rPr lang="en-US" i="1" dirty="0">
                  <a:latin typeface="Calibri"/>
                  <a:cs typeface="Calibri"/>
                </a:rPr>
                <a:t>R</a:t>
              </a:r>
              <a:endParaRPr lang="en-US" baseline="-25000" dirty="0">
                <a:latin typeface="Calibri"/>
                <a:cs typeface="Calibri"/>
              </a:endParaRPr>
            </a:p>
          </p:txBody>
        </p:sp>
        <p:sp>
          <p:nvSpPr>
            <p:cNvPr id="20"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W</a:t>
              </a:r>
              <a:endParaRPr lang="en-US" baseline="-25000" dirty="0">
                <a:latin typeface="Calibri"/>
                <a:cs typeface="Calibri"/>
              </a:endParaRPr>
            </a:p>
          </p:txBody>
        </p:sp>
        <p:cxnSp>
          <p:nvCxnSpPr>
            <p:cNvPr id="21" name="AutoShape 6"/>
            <p:cNvCxnSpPr>
              <a:cxnSpLocks noChangeShapeType="1"/>
              <a:stCxn id="19" idx="3"/>
              <a:endCxn id="20"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2" name="AutoShape 6"/>
            <p:cNvCxnSpPr>
              <a:cxnSpLocks noChangeShapeType="1"/>
              <a:stCxn id="18" idx="5"/>
              <a:endCxn id="20"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3"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C</a:t>
              </a:r>
              <a:endParaRPr lang="en-US" baseline="-25000" dirty="0">
                <a:latin typeface="Calibri"/>
                <a:cs typeface="Calibri"/>
              </a:endParaRPr>
            </a:p>
          </p:txBody>
        </p:sp>
        <p:cxnSp>
          <p:nvCxnSpPr>
            <p:cNvPr id="24" name="AutoShape 6"/>
            <p:cNvCxnSpPr>
              <a:cxnSpLocks noChangeShapeType="1"/>
              <a:stCxn id="23" idx="5"/>
              <a:endCxn id="19"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5" name="AutoShape 6"/>
            <p:cNvCxnSpPr>
              <a:cxnSpLocks noChangeShapeType="1"/>
              <a:stCxn id="23" idx="3"/>
              <a:endCxn id="18"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924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atin typeface="Calibri"/>
                <a:ea typeface="ＭＳ Ｐゴシック" pitchFamily="34" charset="-128"/>
                <a:cs typeface="Calibri"/>
              </a:rPr>
              <a:t>Example</a:t>
            </a:r>
          </a:p>
        </p:txBody>
      </p:sp>
      <p:sp>
        <p:nvSpPr>
          <p:cNvPr id="25603" name="Rectangle 3"/>
          <p:cNvSpPr>
            <a:spLocks noGrp="1" noChangeArrowheads="1"/>
          </p:cNvSpPr>
          <p:nvPr>
            <p:ph idx="1"/>
          </p:nvPr>
        </p:nvSpPr>
        <p:spPr>
          <a:xfrm>
            <a:off x="342900" y="2057400"/>
            <a:ext cx="6172200" cy="3600450"/>
          </a:xfrm>
        </p:spPr>
        <p:txBody>
          <a:bodyPr/>
          <a:lstStyle/>
          <a:p>
            <a:r>
              <a:rPr lang="en-US" sz="1800" dirty="0">
                <a:latin typeface="Calibri"/>
                <a:ea typeface="ＭＳ Ｐゴシック" pitchFamily="34" charset="-128"/>
                <a:cs typeface="Calibri"/>
              </a:rPr>
              <a:t>We’</a:t>
            </a:r>
            <a:r>
              <a:rPr lang="en-US" altLang="ja-JP" sz="1800" dirty="0">
                <a:latin typeface="Calibri"/>
                <a:ea typeface="ＭＳ Ｐゴシック" pitchFamily="34" charset="-128"/>
                <a:cs typeface="Calibri"/>
              </a:rPr>
              <a:t>ll get a bunch of samples from the BN:</a:t>
            </a:r>
          </a:p>
          <a:p>
            <a:pPr lvl="1">
              <a:buFont typeface="Wingdings" pitchFamily="2" charset="2"/>
              <a:buNone/>
            </a:pPr>
            <a:r>
              <a:rPr lang="en-US" sz="1500" dirty="0">
                <a:latin typeface="Calibri"/>
                <a:ea typeface="ＭＳ Ｐゴシック" pitchFamily="34" charset="-128"/>
                <a:cs typeface="Calibri"/>
              </a:rPr>
              <a:t>	+c, </a:t>
            </a:r>
            <a:r>
              <a:rPr lang="en-US" sz="1500" dirty="0">
                <a:latin typeface="Calibri"/>
                <a:ea typeface="ＭＳ Ｐゴシック" pitchFamily="34" charset="-128"/>
                <a:cs typeface="Calibri"/>
                <a:sym typeface="Symbol" pitchFamily="18" charset="2"/>
              </a:rPr>
              <a:t>-</a:t>
            </a:r>
            <a:r>
              <a:rPr lang="en-US" sz="1500" dirty="0">
                <a:latin typeface="Calibri"/>
                <a:ea typeface="ＭＳ Ｐゴシック" pitchFamily="34" charset="-128"/>
                <a:cs typeface="Calibri"/>
              </a:rPr>
              <a:t>s, +r, +w</a:t>
            </a:r>
          </a:p>
          <a:p>
            <a:pPr lvl="1">
              <a:buFont typeface="Wingdings" pitchFamily="2" charset="2"/>
              <a:buNone/>
            </a:pPr>
            <a:r>
              <a:rPr lang="en-US" sz="1500" dirty="0">
                <a:latin typeface="Calibri"/>
                <a:ea typeface="ＭＳ Ｐゴシック" pitchFamily="34" charset="-128"/>
                <a:cs typeface="Calibri"/>
              </a:rPr>
              <a:t>	+c, +s, +r, +w</a:t>
            </a:r>
          </a:p>
          <a:p>
            <a:pPr lvl="1">
              <a:buFont typeface="Wingdings" pitchFamily="2" charset="2"/>
              <a:buNone/>
            </a:pPr>
            <a:r>
              <a:rPr lang="en-US" sz="1500" dirty="0">
                <a:latin typeface="Calibri"/>
                <a:ea typeface="ＭＳ Ｐゴシック" pitchFamily="34" charset="-128"/>
                <a:cs typeface="Calibri"/>
                <a:sym typeface="Symbol" pitchFamily="18" charset="2"/>
              </a:rPr>
              <a:t>	-</a:t>
            </a:r>
            <a:r>
              <a:rPr lang="en-US" sz="1500" dirty="0">
                <a:latin typeface="Calibri"/>
                <a:ea typeface="ＭＳ Ｐゴシック" pitchFamily="34" charset="-128"/>
                <a:cs typeface="Calibri"/>
              </a:rPr>
              <a:t>c, +s, +r,  </a:t>
            </a:r>
            <a:r>
              <a:rPr lang="en-US" sz="1500" dirty="0">
                <a:latin typeface="Calibri"/>
                <a:ea typeface="ＭＳ Ｐゴシック" pitchFamily="34" charset="-128"/>
                <a:cs typeface="Calibri"/>
                <a:sym typeface="Symbol" pitchFamily="18" charset="2"/>
              </a:rPr>
              <a:t>-</a:t>
            </a:r>
            <a:r>
              <a:rPr lang="en-US" sz="1500" dirty="0">
                <a:latin typeface="Calibri"/>
                <a:ea typeface="ＭＳ Ｐゴシック" pitchFamily="34" charset="-128"/>
                <a:cs typeface="Calibri"/>
              </a:rPr>
              <a:t>w</a:t>
            </a:r>
          </a:p>
          <a:p>
            <a:pPr lvl="1">
              <a:buFont typeface="Wingdings" pitchFamily="2" charset="2"/>
              <a:buNone/>
            </a:pPr>
            <a:r>
              <a:rPr lang="en-US" sz="1500" dirty="0">
                <a:latin typeface="Calibri"/>
                <a:ea typeface="ＭＳ Ｐゴシック" pitchFamily="34" charset="-128"/>
                <a:cs typeface="Calibri"/>
              </a:rPr>
              <a:t>	+c, </a:t>
            </a:r>
            <a:r>
              <a:rPr lang="en-US" sz="1500" dirty="0">
                <a:latin typeface="Calibri"/>
                <a:ea typeface="ＭＳ Ｐゴシック" pitchFamily="34" charset="-128"/>
                <a:cs typeface="Calibri"/>
                <a:sym typeface="Symbol" pitchFamily="18" charset="2"/>
              </a:rPr>
              <a:t>-</a:t>
            </a:r>
            <a:r>
              <a:rPr lang="en-US" sz="1500" dirty="0">
                <a:latin typeface="Calibri"/>
                <a:ea typeface="ＭＳ Ｐゴシック" pitchFamily="34" charset="-128"/>
                <a:cs typeface="Calibri"/>
              </a:rPr>
              <a:t>s, +r, +w</a:t>
            </a:r>
          </a:p>
          <a:p>
            <a:pPr lvl="1">
              <a:buFont typeface="Wingdings" pitchFamily="2" charset="2"/>
              <a:buNone/>
            </a:pPr>
            <a:r>
              <a:rPr lang="en-US" sz="1500" dirty="0">
                <a:latin typeface="Calibri"/>
                <a:ea typeface="ＭＳ Ｐゴシック" pitchFamily="34" charset="-128"/>
                <a:cs typeface="Calibri"/>
                <a:sym typeface="Symbol" pitchFamily="18" charset="2"/>
              </a:rPr>
              <a:t>	-</a:t>
            </a:r>
            <a:r>
              <a:rPr lang="en-US" sz="1500" dirty="0">
                <a:latin typeface="Calibri"/>
                <a:ea typeface="ＭＳ Ｐゴシック" pitchFamily="34" charset="-128"/>
                <a:cs typeface="Calibri"/>
              </a:rPr>
              <a:t>c,  -s,  </a:t>
            </a:r>
            <a:r>
              <a:rPr lang="en-US" sz="1500" dirty="0">
                <a:latin typeface="Calibri"/>
                <a:ea typeface="ＭＳ Ｐゴシック" pitchFamily="34" charset="-128"/>
                <a:cs typeface="Calibri"/>
                <a:sym typeface="Symbol" pitchFamily="18" charset="2"/>
              </a:rPr>
              <a:t>-</a:t>
            </a:r>
            <a:r>
              <a:rPr lang="en-US" sz="1500" dirty="0">
                <a:latin typeface="Calibri"/>
                <a:ea typeface="ＭＳ Ｐゴシック" pitchFamily="34" charset="-128"/>
                <a:cs typeface="Calibri"/>
              </a:rPr>
              <a:t>r, +w</a:t>
            </a:r>
          </a:p>
          <a:p>
            <a:r>
              <a:rPr lang="en-US" sz="1800" dirty="0">
                <a:latin typeface="Calibri"/>
                <a:ea typeface="ＭＳ Ｐゴシック" pitchFamily="34" charset="-128"/>
                <a:cs typeface="Calibri"/>
              </a:rPr>
              <a:t>If we want to know P(W)</a:t>
            </a:r>
          </a:p>
          <a:p>
            <a:pPr lvl="1"/>
            <a:r>
              <a:rPr lang="en-US" sz="1500" dirty="0">
                <a:latin typeface="Calibri"/>
                <a:ea typeface="ＭＳ Ｐゴシック" pitchFamily="34" charset="-128"/>
                <a:cs typeface="Calibri"/>
              </a:rPr>
              <a:t>We have counts &lt;+w:4, </a:t>
            </a:r>
            <a:r>
              <a:rPr lang="en-US" sz="1500" dirty="0">
                <a:latin typeface="Calibri"/>
                <a:ea typeface="ＭＳ Ｐゴシック" pitchFamily="34" charset="-128"/>
                <a:cs typeface="Calibri"/>
                <a:sym typeface="Symbol" pitchFamily="18" charset="2"/>
              </a:rPr>
              <a:t>-w:1&gt;</a:t>
            </a:r>
          </a:p>
          <a:p>
            <a:pPr lvl="1"/>
            <a:r>
              <a:rPr lang="en-US" sz="1500" dirty="0">
                <a:latin typeface="Calibri"/>
                <a:ea typeface="ＭＳ Ｐゴシック" pitchFamily="34" charset="-128"/>
                <a:cs typeface="Calibri"/>
                <a:sym typeface="Symbol" pitchFamily="18" charset="2"/>
              </a:rPr>
              <a:t>Normalize to get P(W) = </a:t>
            </a:r>
            <a:r>
              <a:rPr lang="en-US" sz="1500" dirty="0">
                <a:latin typeface="Calibri"/>
                <a:ea typeface="ＭＳ Ｐゴシック" pitchFamily="34" charset="-128"/>
                <a:cs typeface="Calibri"/>
              </a:rPr>
              <a:t>&lt;+w:0.8, </a:t>
            </a:r>
            <a:r>
              <a:rPr lang="en-US" sz="1500" dirty="0">
                <a:latin typeface="Calibri"/>
                <a:ea typeface="ＭＳ Ｐゴシック" pitchFamily="34" charset="-128"/>
                <a:cs typeface="Calibri"/>
                <a:sym typeface="Symbol" pitchFamily="18" charset="2"/>
              </a:rPr>
              <a:t>-w:0.2&gt;</a:t>
            </a:r>
          </a:p>
          <a:p>
            <a:pPr lvl="1"/>
            <a:r>
              <a:rPr lang="en-US" sz="1500" dirty="0">
                <a:latin typeface="Calibri"/>
                <a:ea typeface="ＭＳ Ｐゴシック" pitchFamily="34" charset="-128"/>
                <a:cs typeface="Calibri"/>
                <a:sym typeface="Symbol" pitchFamily="18" charset="2"/>
              </a:rPr>
              <a:t>This will get closer to the true distribution with more samples</a:t>
            </a:r>
          </a:p>
          <a:p>
            <a:pPr lvl="1"/>
            <a:r>
              <a:rPr lang="en-US" sz="1500" dirty="0">
                <a:latin typeface="Calibri"/>
                <a:ea typeface="ＭＳ Ｐゴシック" pitchFamily="34" charset="-128"/>
                <a:cs typeface="Calibri"/>
                <a:sym typeface="Symbol" pitchFamily="18" charset="2"/>
              </a:rPr>
              <a:t>Can estimate anything else, too</a:t>
            </a:r>
          </a:p>
          <a:p>
            <a:pPr lvl="1"/>
            <a:r>
              <a:rPr lang="en-US" sz="1500" dirty="0">
                <a:latin typeface="Calibri"/>
                <a:ea typeface="ＭＳ Ｐゴシック" pitchFamily="34" charset="-128"/>
                <a:cs typeface="Calibri"/>
                <a:sym typeface="Symbol" pitchFamily="18" charset="2"/>
              </a:rPr>
              <a:t>What about P(C | +w</a:t>
            </a:r>
            <a:r>
              <a:rPr lang="en-US" sz="1500" dirty="0">
                <a:latin typeface="Calibri"/>
                <a:ea typeface="ＭＳ Ｐゴシック" pitchFamily="34" charset="-128"/>
                <a:cs typeface="Calibri"/>
              </a:rPr>
              <a:t>)?   </a:t>
            </a:r>
            <a:r>
              <a:rPr lang="en-US" sz="1500" dirty="0">
                <a:latin typeface="Calibri"/>
                <a:ea typeface="ＭＳ Ｐゴシック" pitchFamily="34" charset="-128"/>
                <a:cs typeface="Calibri"/>
                <a:sym typeface="Symbol" pitchFamily="18" charset="2"/>
              </a:rPr>
              <a:t>P(C | +</a:t>
            </a:r>
            <a:r>
              <a:rPr lang="en-US" sz="1500" dirty="0">
                <a:latin typeface="Calibri"/>
                <a:ea typeface="ＭＳ Ｐゴシック" pitchFamily="34" charset="-128"/>
                <a:cs typeface="Calibri"/>
              </a:rPr>
              <a:t>r, </a:t>
            </a:r>
            <a:r>
              <a:rPr lang="en-US" sz="1500" dirty="0">
                <a:latin typeface="Calibri"/>
                <a:ea typeface="ＭＳ Ｐゴシック" pitchFamily="34" charset="-128"/>
                <a:cs typeface="Calibri"/>
                <a:sym typeface="Symbol" pitchFamily="18" charset="2"/>
              </a:rPr>
              <a:t>+w</a:t>
            </a:r>
            <a:r>
              <a:rPr lang="en-US" sz="1500" dirty="0">
                <a:latin typeface="Calibri"/>
                <a:ea typeface="ＭＳ Ｐゴシック" pitchFamily="34" charset="-128"/>
                <a:cs typeface="Calibri"/>
              </a:rPr>
              <a:t>)?  </a:t>
            </a:r>
            <a:r>
              <a:rPr lang="en-US" sz="1500" dirty="0">
                <a:latin typeface="Calibri"/>
                <a:ea typeface="ＭＳ Ｐゴシック" pitchFamily="34" charset="-128"/>
                <a:cs typeface="Calibri"/>
                <a:sym typeface="Symbol" pitchFamily="18" charset="2"/>
              </a:rPr>
              <a:t>P(C | -</a:t>
            </a:r>
            <a:r>
              <a:rPr lang="en-US" sz="1500" dirty="0">
                <a:latin typeface="Calibri"/>
                <a:ea typeface="ＭＳ Ｐゴシック" pitchFamily="34" charset="-128"/>
                <a:cs typeface="Calibri"/>
              </a:rPr>
              <a:t>r, </a:t>
            </a:r>
            <a:r>
              <a:rPr lang="en-US" sz="1500" dirty="0">
                <a:latin typeface="Calibri"/>
                <a:ea typeface="ＭＳ Ｐゴシック" pitchFamily="34" charset="-128"/>
                <a:cs typeface="Calibri"/>
                <a:sym typeface="Symbol" pitchFamily="18" charset="2"/>
              </a:rPr>
              <a:t>-w</a:t>
            </a:r>
            <a:r>
              <a:rPr lang="en-US" sz="1500" dirty="0">
                <a:latin typeface="Calibri"/>
                <a:ea typeface="ＭＳ Ｐゴシック" pitchFamily="34" charset="-128"/>
                <a:cs typeface="Calibri"/>
              </a:rPr>
              <a:t>)?</a:t>
            </a:r>
          </a:p>
          <a:p>
            <a:pPr lvl="1"/>
            <a:r>
              <a:rPr lang="en-US" sz="1500" dirty="0">
                <a:latin typeface="Calibri"/>
                <a:ea typeface="ＭＳ Ｐゴシック" pitchFamily="34" charset="-128"/>
                <a:cs typeface="Calibri"/>
                <a:sym typeface="Symbol" pitchFamily="18" charset="2"/>
              </a:rPr>
              <a:t>Fast: can use fewer samples if less time (what’s</a:t>
            </a:r>
            <a:r>
              <a:rPr lang="en-US" altLang="ja-JP" sz="1500" dirty="0">
                <a:latin typeface="Calibri"/>
                <a:ea typeface="ＭＳ Ｐゴシック" pitchFamily="34" charset="-128"/>
                <a:cs typeface="Calibri"/>
                <a:sym typeface="Symbol" pitchFamily="18" charset="2"/>
              </a:rPr>
              <a:t> the drawback?)</a:t>
            </a:r>
            <a:endParaRPr lang="en-US" sz="1500" dirty="0">
              <a:latin typeface="Calibri"/>
              <a:ea typeface="ＭＳ Ｐゴシック" pitchFamily="34" charset="-128"/>
              <a:cs typeface="Calibri"/>
              <a:sym typeface="Symbol" pitchFamily="18" charset="2"/>
            </a:endParaRPr>
          </a:p>
        </p:txBody>
      </p:sp>
      <p:grpSp>
        <p:nvGrpSpPr>
          <p:cNvPr id="17" name="Group 16"/>
          <p:cNvGrpSpPr/>
          <p:nvPr/>
        </p:nvGrpSpPr>
        <p:grpSpPr>
          <a:xfrm>
            <a:off x="5486401" y="2286001"/>
            <a:ext cx="1239374" cy="1085849"/>
            <a:chOff x="7416868" y="3352800"/>
            <a:chExt cx="2870132" cy="2514600"/>
          </a:xfrm>
        </p:grpSpPr>
        <p:sp>
          <p:nvSpPr>
            <p:cNvPr id="18"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19" name="Oval 4"/>
            <p:cNvSpPr>
              <a:spLocks noChangeArrowheads="1"/>
            </p:cNvSpPr>
            <p:nvPr/>
          </p:nvSpPr>
          <p:spPr bwMode="auto">
            <a:xfrm>
              <a:off x="9525000" y="42672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20"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21" name="AutoShape 6"/>
            <p:cNvCxnSpPr>
              <a:cxnSpLocks noChangeShapeType="1"/>
              <a:stCxn id="19" idx="3"/>
              <a:endCxn id="20"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 name="AutoShape 6"/>
            <p:cNvCxnSpPr>
              <a:cxnSpLocks noChangeShapeType="1"/>
              <a:stCxn id="18" idx="5"/>
              <a:endCxn id="20"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24" name="AutoShape 6"/>
            <p:cNvCxnSpPr>
              <a:cxnSpLocks noChangeShapeType="1"/>
              <a:stCxn id="23" idx="5"/>
              <a:endCxn id="19"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5" name="AutoShape 6"/>
            <p:cNvCxnSpPr>
              <a:cxnSpLocks noChangeShapeType="1"/>
              <a:stCxn id="23" idx="3"/>
              <a:endCxn id="18"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拒绝采样</a:t>
            </a:r>
            <a:r>
              <a:rPr lang="en-US" altLang="zh-CN" dirty="0"/>
              <a:t>(</a:t>
            </a:r>
            <a:r>
              <a:rPr lang="en-US" dirty="0"/>
              <a:t>Rejection Sampling)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1" y="2782858"/>
            <a:ext cx="9029698" cy="3133054"/>
          </a:xfrm>
          <a:prstGeom prst="rect">
            <a:avLst/>
          </a:prstGeom>
        </p:spPr>
      </p:pic>
    </p:spTree>
    <p:extLst>
      <p:ext uri="{BB962C8B-B14F-4D97-AF65-F5344CB8AC3E}">
        <p14:creationId xmlns:p14="http://schemas.microsoft.com/office/powerpoint/2010/main" val="2176367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536121" y="148771"/>
            <a:ext cx="8229600" cy="990600"/>
          </a:xfrm>
        </p:spPr>
        <p:txBody>
          <a:bodyPr/>
          <a:lstStyle/>
          <a:p>
            <a:r>
              <a:rPr lang="zh-CN" altLang="en-US" dirty="0">
                <a:latin typeface="+mn-ea"/>
                <a:ea typeface="+mn-ea"/>
              </a:rPr>
              <a:t>拒绝采样</a:t>
            </a:r>
            <a:r>
              <a:rPr lang="en-US" dirty="0">
                <a:latin typeface="+mn-ea"/>
                <a:ea typeface="+mn-ea"/>
              </a:rPr>
              <a:t>Rejection Sampling</a:t>
            </a:r>
          </a:p>
        </p:txBody>
      </p:sp>
      <p:sp>
        <p:nvSpPr>
          <p:cNvPr id="75778" name="Content Placeholder 2"/>
          <p:cNvSpPr>
            <a:spLocks noGrp="1"/>
          </p:cNvSpPr>
          <p:nvPr>
            <p:ph idx="1"/>
          </p:nvPr>
        </p:nvSpPr>
        <p:spPr>
          <a:xfrm>
            <a:off x="2007220" y="1948542"/>
            <a:ext cx="5136530" cy="2719039"/>
          </a:xfrm>
          <a:ln w="28575">
            <a:solidFill>
              <a:schemeClr val="tx1"/>
            </a:solidFill>
          </a:ln>
        </p:spPr>
        <p:txBody>
          <a:bodyPr>
            <a:normAutofit fontScale="92500" lnSpcReduction="10000"/>
          </a:bodyPr>
          <a:lstStyle/>
          <a:p>
            <a:r>
              <a:rPr lang="zh-CN" altLang="en-US" sz="2000" dirty="0">
                <a:latin typeface="+mn-ea"/>
              </a:rPr>
              <a:t>输入</a:t>
            </a:r>
            <a:r>
              <a:rPr lang="en-US" sz="2000" dirty="0">
                <a:latin typeface="+mn-ea"/>
              </a:rPr>
              <a:t>: </a:t>
            </a:r>
            <a:r>
              <a:rPr lang="zh-CN" altLang="en-US" sz="2000" dirty="0">
                <a:latin typeface="+mn-ea"/>
              </a:rPr>
              <a:t>观察值</a:t>
            </a:r>
            <a:r>
              <a:rPr lang="en-US" sz="2000" dirty="0">
                <a:latin typeface="+mn-ea"/>
              </a:rPr>
              <a:t> </a:t>
            </a:r>
            <a:r>
              <a:rPr lang="en-US" sz="2000" i="1" dirty="0">
                <a:solidFill>
                  <a:srgbClr val="CC00CC"/>
                </a:solidFill>
                <a:latin typeface="+mn-ea"/>
                <a:sym typeface="Symbol"/>
              </a:rPr>
              <a:t>e</a:t>
            </a:r>
            <a:r>
              <a:rPr lang="en-US" sz="2400" baseline="-25000" dirty="0">
                <a:solidFill>
                  <a:srgbClr val="CC00CC"/>
                </a:solidFill>
                <a:latin typeface="+mn-ea"/>
                <a:sym typeface="Symbol"/>
              </a:rPr>
              <a:t>1</a:t>
            </a:r>
            <a:r>
              <a:rPr lang="en-US" sz="2000" dirty="0">
                <a:solidFill>
                  <a:srgbClr val="CC00CC"/>
                </a:solidFill>
                <a:latin typeface="+mn-ea"/>
                <a:sym typeface="Symbol"/>
              </a:rPr>
              <a:t>,..,</a:t>
            </a:r>
            <a:r>
              <a:rPr lang="en-US" sz="2000" i="1" dirty="0">
                <a:solidFill>
                  <a:srgbClr val="CC00CC"/>
                </a:solidFill>
                <a:latin typeface="+mn-ea"/>
                <a:sym typeface="Symbol"/>
              </a:rPr>
              <a:t>e</a:t>
            </a:r>
            <a:r>
              <a:rPr lang="en-US" sz="2400" i="1" baseline="-25000" dirty="0">
                <a:solidFill>
                  <a:srgbClr val="CC00CC"/>
                </a:solidFill>
                <a:latin typeface="+mn-ea"/>
                <a:sym typeface="Symbol"/>
              </a:rPr>
              <a:t>k</a:t>
            </a:r>
          </a:p>
          <a:p>
            <a:r>
              <a:rPr lang="en-US" sz="2000" dirty="0">
                <a:latin typeface="+mn-ea"/>
              </a:rPr>
              <a:t>For </a:t>
            </a:r>
            <a:r>
              <a:rPr lang="en-US" sz="2000" dirty="0" err="1">
                <a:latin typeface="+mn-ea"/>
              </a:rPr>
              <a:t>i</a:t>
            </a:r>
            <a:r>
              <a:rPr lang="en-US" sz="2000" dirty="0">
                <a:latin typeface="+mn-ea"/>
              </a:rPr>
              <a:t>=1, 2, …, n</a:t>
            </a:r>
          </a:p>
          <a:p>
            <a:pPr lvl="2"/>
            <a:endParaRPr lang="en-US" sz="600" dirty="0">
              <a:latin typeface="+mn-ea"/>
            </a:endParaRPr>
          </a:p>
          <a:p>
            <a:pPr lvl="1">
              <a:lnSpc>
                <a:spcPct val="110000"/>
              </a:lnSpc>
            </a:pPr>
            <a:r>
              <a:rPr lang="zh-CN" altLang="en-US" sz="1800" dirty="0">
                <a:latin typeface="+mn-ea"/>
              </a:rPr>
              <a:t>采样</a:t>
            </a:r>
            <a:r>
              <a:rPr lang="zh-CN" altLang="en-US" sz="1800" i="1" dirty="0">
                <a:solidFill>
                  <a:srgbClr val="CC00CC"/>
                </a:solidFill>
                <a:latin typeface="+mn-ea"/>
              </a:rPr>
              <a:t> </a:t>
            </a:r>
            <a:r>
              <a:rPr lang="en-US" sz="1800" i="1" dirty="0">
                <a:solidFill>
                  <a:srgbClr val="CC00CC"/>
                </a:solidFill>
                <a:latin typeface="+mn-ea"/>
              </a:rPr>
              <a:t>X</a:t>
            </a:r>
            <a:r>
              <a:rPr lang="en-US" sz="1800" i="1" baseline="-25000" dirty="0">
                <a:solidFill>
                  <a:srgbClr val="CC00CC"/>
                </a:solidFill>
                <a:latin typeface="+mn-ea"/>
              </a:rPr>
              <a:t>i</a:t>
            </a:r>
            <a:r>
              <a:rPr lang="en-US" sz="1800" dirty="0">
                <a:latin typeface="+mn-ea"/>
              </a:rPr>
              <a:t> </a:t>
            </a:r>
            <a:r>
              <a:rPr lang="zh-CN" altLang="en-US" sz="1800" dirty="0">
                <a:latin typeface="+mn-ea"/>
              </a:rPr>
              <a:t>从</a:t>
            </a:r>
            <a:r>
              <a:rPr lang="en-US" sz="1800" dirty="0">
                <a:latin typeface="+mn-ea"/>
              </a:rPr>
              <a:t> </a:t>
            </a:r>
            <a:r>
              <a:rPr lang="en-US" sz="1800" dirty="0">
                <a:solidFill>
                  <a:srgbClr val="CC00CC"/>
                </a:solidFill>
                <a:latin typeface="+mn-ea"/>
              </a:rPr>
              <a:t>P(</a:t>
            </a:r>
            <a:r>
              <a:rPr lang="en-US" sz="1800" i="1" dirty="0">
                <a:solidFill>
                  <a:srgbClr val="CC00CC"/>
                </a:solidFill>
                <a:latin typeface="+mn-ea"/>
              </a:rPr>
              <a:t>X</a:t>
            </a:r>
            <a:r>
              <a:rPr lang="en-US" sz="1800" i="1" baseline="-25000" dirty="0">
                <a:solidFill>
                  <a:srgbClr val="CC00CC"/>
                </a:solidFill>
                <a:latin typeface="+mn-ea"/>
              </a:rPr>
              <a:t>i</a:t>
            </a:r>
            <a:r>
              <a:rPr lang="en-US" sz="1800" dirty="0">
                <a:solidFill>
                  <a:srgbClr val="CC00CC"/>
                </a:solidFill>
                <a:latin typeface="+mn-ea"/>
              </a:rPr>
              <a:t> | </a:t>
            </a:r>
            <a:r>
              <a:rPr lang="en-US" sz="1800" i="1" dirty="0">
                <a:solidFill>
                  <a:srgbClr val="CC00CC"/>
                </a:solidFill>
                <a:latin typeface="+mn-ea"/>
              </a:rPr>
              <a:t>parents</a:t>
            </a:r>
            <a:r>
              <a:rPr lang="en-US" sz="1800" dirty="0">
                <a:solidFill>
                  <a:srgbClr val="CC00CC"/>
                </a:solidFill>
                <a:latin typeface="+mn-ea"/>
              </a:rPr>
              <a:t>(</a:t>
            </a:r>
            <a:r>
              <a:rPr lang="en-US" sz="1800" i="1" dirty="0">
                <a:solidFill>
                  <a:srgbClr val="CC00CC"/>
                </a:solidFill>
                <a:latin typeface="+mn-ea"/>
              </a:rPr>
              <a:t>X</a:t>
            </a:r>
            <a:r>
              <a:rPr lang="en-US" sz="1800" i="1" baseline="-25000" dirty="0">
                <a:solidFill>
                  <a:srgbClr val="CC00CC"/>
                </a:solidFill>
                <a:latin typeface="+mn-ea"/>
              </a:rPr>
              <a:t>i</a:t>
            </a:r>
            <a:r>
              <a:rPr lang="en-US" sz="1800" dirty="0">
                <a:solidFill>
                  <a:srgbClr val="CC00CC"/>
                </a:solidFill>
                <a:latin typeface="+mn-ea"/>
              </a:rPr>
              <a:t>))</a:t>
            </a:r>
          </a:p>
          <a:p>
            <a:pPr lvl="1">
              <a:lnSpc>
                <a:spcPct val="110000"/>
              </a:lnSpc>
            </a:pPr>
            <a:endParaRPr lang="en-US" sz="600" dirty="0">
              <a:latin typeface="+mn-ea"/>
            </a:endParaRPr>
          </a:p>
          <a:p>
            <a:pPr lvl="1">
              <a:lnSpc>
                <a:spcPct val="110000"/>
              </a:lnSpc>
            </a:pPr>
            <a:r>
              <a:rPr lang="zh-CN" altLang="en-US" sz="1800" dirty="0">
                <a:latin typeface="+mn-ea"/>
              </a:rPr>
              <a:t>如果</a:t>
            </a:r>
            <a:r>
              <a:rPr lang="en-US" sz="1800" dirty="0">
                <a:latin typeface="+mn-ea"/>
              </a:rPr>
              <a:t> x</a:t>
            </a:r>
            <a:r>
              <a:rPr lang="en-US" sz="1800" baseline="-25000" dirty="0">
                <a:latin typeface="+mn-ea"/>
              </a:rPr>
              <a:t>i</a:t>
            </a:r>
            <a:r>
              <a:rPr lang="en-US" sz="1800" dirty="0">
                <a:latin typeface="+mn-ea"/>
              </a:rPr>
              <a:t> </a:t>
            </a:r>
            <a:r>
              <a:rPr lang="zh-CN" altLang="en-US" sz="1800" dirty="0">
                <a:latin typeface="+mn-ea"/>
              </a:rPr>
              <a:t>和观察值不一致</a:t>
            </a:r>
            <a:endParaRPr lang="en-US" sz="1800" dirty="0">
              <a:latin typeface="+mn-ea"/>
            </a:endParaRPr>
          </a:p>
          <a:p>
            <a:pPr lvl="2">
              <a:lnSpc>
                <a:spcPct val="110000"/>
              </a:lnSpc>
            </a:pPr>
            <a:r>
              <a:rPr lang="zh-CN" altLang="en-US" sz="1600" dirty="0">
                <a:latin typeface="+mn-ea"/>
              </a:rPr>
              <a:t>拒绝这个样本</a:t>
            </a:r>
            <a:r>
              <a:rPr lang="en-US" sz="1600" dirty="0">
                <a:latin typeface="+mn-ea"/>
              </a:rPr>
              <a:t>: Return, </a:t>
            </a:r>
            <a:r>
              <a:rPr lang="zh-CN" altLang="en-US" sz="1600" dirty="0">
                <a:latin typeface="+mn-ea"/>
              </a:rPr>
              <a:t>则在这个循环里没有样本产生</a:t>
            </a:r>
            <a:endParaRPr lang="en-US" sz="1600" dirty="0">
              <a:latin typeface="+mn-ea"/>
            </a:endParaRPr>
          </a:p>
          <a:p>
            <a:pPr lvl="1"/>
            <a:endParaRPr lang="en-US" sz="600" dirty="0">
              <a:latin typeface="+mn-ea"/>
            </a:endParaRPr>
          </a:p>
          <a:p>
            <a:r>
              <a:rPr lang="en-US" sz="2000" dirty="0">
                <a:latin typeface="+mn-ea"/>
              </a:rPr>
              <a:t>Return </a:t>
            </a:r>
            <a:r>
              <a:rPr lang="en-US" sz="2000" dirty="0">
                <a:solidFill>
                  <a:srgbClr val="CC00CC"/>
                </a:solidFill>
                <a:latin typeface="+mn-ea"/>
              </a:rPr>
              <a:t>(x</a:t>
            </a:r>
            <a:r>
              <a:rPr lang="en-US" sz="2000" baseline="-25000" dirty="0">
                <a:solidFill>
                  <a:srgbClr val="CC00CC"/>
                </a:solidFill>
                <a:latin typeface="+mn-ea"/>
              </a:rPr>
              <a:t>1</a:t>
            </a:r>
            <a:r>
              <a:rPr lang="en-US" sz="2000" dirty="0">
                <a:solidFill>
                  <a:srgbClr val="CC00CC"/>
                </a:solidFill>
                <a:latin typeface="+mn-ea"/>
              </a:rPr>
              <a:t>, x</a:t>
            </a:r>
            <a:r>
              <a:rPr lang="en-US" sz="2000" baseline="-25000" dirty="0">
                <a:solidFill>
                  <a:srgbClr val="CC00CC"/>
                </a:solidFill>
                <a:latin typeface="+mn-ea"/>
              </a:rPr>
              <a:t>2</a:t>
            </a:r>
            <a:r>
              <a:rPr lang="en-US" sz="2000" dirty="0">
                <a:solidFill>
                  <a:srgbClr val="CC00CC"/>
                </a:solidFill>
                <a:latin typeface="+mn-ea"/>
              </a:rPr>
              <a:t>, …, </a:t>
            </a:r>
            <a:r>
              <a:rPr lang="en-US" sz="2000" dirty="0" err="1">
                <a:solidFill>
                  <a:srgbClr val="CC00CC"/>
                </a:solidFill>
                <a:latin typeface="+mn-ea"/>
              </a:rPr>
              <a:t>x</a:t>
            </a:r>
            <a:r>
              <a:rPr lang="en-US" sz="2000" baseline="-25000" dirty="0" err="1">
                <a:solidFill>
                  <a:srgbClr val="CC00CC"/>
                </a:solidFill>
                <a:latin typeface="+mn-ea"/>
              </a:rPr>
              <a:t>n</a:t>
            </a:r>
            <a:r>
              <a:rPr lang="en-US" sz="2000" dirty="0">
                <a:solidFill>
                  <a:srgbClr val="CC00CC"/>
                </a:solidFill>
                <a:latin typeface="+mn-ea"/>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4859315"/>
            <a:ext cx="5760356" cy="1998683"/>
          </a:xfrm>
          <a:prstGeom prst="rect">
            <a:avLst/>
          </a:prstGeom>
        </p:spPr>
      </p:pic>
    </p:spTree>
    <p:extLst>
      <p:ext uri="{BB962C8B-B14F-4D97-AF65-F5344CB8AC3E}">
        <p14:creationId xmlns:p14="http://schemas.microsoft.com/office/powerpoint/2010/main" val="253407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latin typeface="Calibri"/>
                <a:ea typeface="ＭＳ Ｐゴシック" pitchFamily="34" charset="-128"/>
                <a:cs typeface="Calibri"/>
              </a:rPr>
              <a:t>Bayes’ </a:t>
            </a:r>
            <a:r>
              <a:rPr lang="en-US" altLang="ja-JP" dirty="0">
                <a:latin typeface="Calibri"/>
                <a:ea typeface="ＭＳ Ｐゴシック" pitchFamily="34" charset="-128"/>
                <a:cs typeface="Calibri"/>
              </a:rPr>
              <a:t>Net Representation</a:t>
            </a:r>
            <a:endParaRPr lang="en-US" dirty="0">
              <a:latin typeface="Calibri"/>
              <a:ea typeface="ＭＳ Ｐゴシック" pitchFamily="34" charset="-128"/>
              <a:cs typeface="Calibri"/>
            </a:endParaRPr>
          </a:p>
        </p:txBody>
      </p:sp>
      <p:sp>
        <p:nvSpPr>
          <p:cNvPr id="27650" name="Rectangle 3"/>
          <p:cNvSpPr>
            <a:spLocks noGrp="1" noChangeArrowheads="1"/>
          </p:cNvSpPr>
          <p:nvPr>
            <p:ph idx="1"/>
          </p:nvPr>
        </p:nvSpPr>
        <p:spPr>
          <a:xfrm>
            <a:off x="342900" y="2057401"/>
            <a:ext cx="5600700" cy="3600450"/>
          </a:xfrm>
        </p:spPr>
        <p:txBody>
          <a:bodyPr/>
          <a:lstStyle/>
          <a:p>
            <a:pPr eaLnBrk="1" hangingPunct="1">
              <a:lnSpc>
                <a:spcPct val="80000"/>
              </a:lnSpc>
            </a:pPr>
            <a:r>
              <a:rPr lang="en-US" sz="1800" dirty="0">
                <a:latin typeface="Calibri"/>
                <a:ea typeface="ＭＳ Ｐゴシック" pitchFamily="34" charset="-128"/>
                <a:cs typeface="Calibri"/>
              </a:rPr>
              <a:t>A directed, acyclic graph, one node per random variable</a:t>
            </a:r>
          </a:p>
          <a:p>
            <a:pPr eaLnBrk="1" hangingPunct="1">
              <a:lnSpc>
                <a:spcPct val="80000"/>
              </a:lnSpc>
            </a:pPr>
            <a:endParaRPr lang="en-US" sz="525" dirty="0">
              <a:latin typeface="Calibri"/>
              <a:ea typeface="ＭＳ Ｐゴシック" pitchFamily="34" charset="-128"/>
              <a:cs typeface="Calibri"/>
            </a:endParaRPr>
          </a:p>
          <a:p>
            <a:pPr eaLnBrk="1" hangingPunct="1">
              <a:lnSpc>
                <a:spcPct val="80000"/>
              </a:lnSpc>
            </a:pPr>
            <a:r>
              <a:rPr lang="en-US" sz="1800" dirty="0">
                <a:latin typeface="Calibri"/>
                <a:ea typeface="ＭＳ Ｐゴシック" pitchFamily="34" charset="-128"/>
                <a:cs typeface="Calibri"/>
              </a:rPr>
              <a:t>A conditional probability table (CPT) for each node</a:t>
            </a:r>
          </a:p>
          <a:p>
            <a:pPr lvl="7">
              <a:lnSpc>
                <a:spcPct val="80000"/>
              </a:lnSpc>
            </a:pPr>
            <a:endParaRPr lang="en-US" sz="900" dirty="0">
              <a:latin typeface="Calibri"/>
              <a:ea typeface="ＭＳ Ｐゴシック" pitchFamily="34" charset="-128"/>
              <a:cs typeface="Calibri"/>
            </a:endParaRPr>
          </a:p>
          <a:p>
            <a:pPr lvl="1" eaLnBrk="1" hangingPunct="1">
              <a:lnSpc>
                <a:spcPct val="80000"/>
              </a:lnSpc>
            </a:pPr>
            <a:r>
              <a:rPr lang="en-US" sz="1500" dirty="0">
                <a:latin typeface="Calibri"/>
                <a:ea typeface="ＭＳ Ｐゴシック" pitchFamily="34" charset="-128"/>
                <a:cs typeface="Calibri"/>
              </a:rPr>
              <a:t>A collection of distributions over X, one for each combination of parents</a:t>
            </a:r>
            <a:r>
              <a:rPr lang="ja-JP" altLang="en-US" sz="1500" dirty="0">
                <a:latin typeface="Calibri"/>
                <a:ea typeface="ＭＳ Ｐゴシック" pitchFamily="34" charset="-128"/>
                <a:cs typeface="Calibri"/>
              </a:rPr>
              <a:t>’</a:t>
            </a:r>
            <a:r>
              <a:rPr lang="en-US" altLang="ja-JP" sz="1500" dirty="0">
                <a:latin typeface="Calibri"/>
                <a:ea typeface="ＭＳ Ｐゴシック" pitchFamily="34" charset="-128"/>
                <a:cs typeface="Calibri"/>
              </a:rPr>
              <a:t> values</a:t>
            </a:r>
          </a:p>
          <a:p>
            <a:pPr lvl="1" eaLnBrk="1" hangingPunct="1">
              <a:lnSpc>
                <a:spcPct val="80000"/>
              </a:lnSpc>
            </a:pPr>
            <a:endParaRPr lang="en-US" sz="1500" dirty="0">
              <a:latin typeface="Calibri"/>
              <a:ea typeface="ＭＳ Ｐゴシック" pitchFamily="34" charset="-128"/>
              <a:cs typeface="Calibri"/>
            </a:endParaRPr>
          </a:p>
          <a:p>
            <a:pPr lvl="1" eaLnBrk="1" hangingPunct="1">
              <a:lnSpc>
                <a:spcPct val="80000"/>
              </a:lnSpc>
            </a:pPr>
            <a:endParaRPr lang="en-US" sz="750" dirty="0">
              <a:latin typeface="Calibri"/>
              <a:ea typeface="ＭＳ Ｐゴシック" pitchFamily="34" charset="-128"/>
              <a:cs typeface="Calibri"/>
            </a:endParaRPr>
          </a:p>
          <a:p>
            <a:pPr lvl="7">
              <a:lnSpc>
                <a:spcPct val="80000"/>
              </a:lnSpc>
            </a:pPr>
            <a:endParaRPr lang="en-US" altLang="ja-JP" sz="900" dirty="0">
              <a:latin typeface="Calibri"/>
              <a:ea typeface="ＭＳ Ｐゴシック" pitchFamily="34" charset="-128"/>
              <a:cs typeface="Calibri"/>
            </a:endParaRPr>
          </a:p>
          <a:p>
            <a:pPr>
              <a:lnSpc>
                <a:spcPct val="80000"/>
              </a:lnSpc>
            </a:pPr>
            <a:r>
              <a:rPr lang="en-US" sz="1800" dirty="0">
                <a:latin typeface="Calibri"/>
                <a:ea typeface="ＭＳ Ｐゴシック" pitchFamily="34" charset="-128"/>
                <a:cs typeface="Calibri"/>
              </a:rPr>
              <a:t>Bayes</a:t>
            </a:r>
            <a:r>
              <a:rPr lang="ja-JP" altLang="en-US" sz="1800" dirty="0">
                <a:latin typeface="Calibri"/>
                <a:ea typeface="ＭＳ Ｐゴシック" pitchFamily="34" charset="-128"/>
                <a:cs typeface="Calibri"/>
              </a:rPr>
              <a:t>’</a:t>
            </a:r>
            <a:r>
              <a:rPr lang="en-US" altLang="ja-JP" sz="1800" dirty="0">
                <a:latin typeface="Calibri"/>
                <a:ea typeface="ＭＳ Ｐゴシック" pitchFamily="34" charset="-128"/>
                <a:cs typeface="Calibri"/>
              </a:rPr>
              <a:t> nets implicitly encode joint distributions</a:t>
            </a:r>
          </a:p>
          <a:p>
            <a:pPr lvl="5">
              <a:lnSpc>
                <a:spcPct val="80000"/>
              </a:lnSpc>
            </a:pPr>
            <a:endParaRPr lang="en-US" altLang="ja-JP" sz="900" dirty="0">
              <a:latin typeface="Calibri"/>
              <a:ea typeface="ＭＳ Ｐゴシック" pitchFamily="34" charset="-128"/>
              <a:cs typeface="Calibri"/>
            </a:endParaRPr>
          </a:p>
          <a:p>
            <a:pPr lvl="1">
              <a:lnSpc>
                <a:spcPct val="80000"/>
              </a:lnSpc>
            </a:pPr>
            <a:r>
              <a:rPr lang="en-US" sz="1500" dirty="0">
                <a:latin typeface="Calibri"/>
                <a:ea typeface="ＭＳ Ｐゴシック" pitchFamily="34" charset="-128"/>
                <a:cs typeface="Calibri"/>
              </a:rPr>
              <a:t>As a product of local conditional distributions</a:t>
            </a:r>
          </a:p>
          <a:p>
            <a:pPr lvl="6">
              <a:lnSpc>
                <a:spcPct val="80000"/>
              </a:lnSpc>
            </a:pPr>
            <a:endParaRPr lang="en-US" sz="900" dirty="0">
              <a:latin typeface="Calibri"/>
              <a:ea typeface="ＭＳ Ｐゴシック" pitchFamily="34" charset="-128"/>
              <a:cs typeface="Calibri"/>
            </a:endParaRPr>
          </a:p>
          <a:p>
            <a:pPr lvl="1">
              <a:lnSpc>
                <a:spcPct val="80000"/>
              </a:lnSpc>
            </a:pPr>
            <a:r>
              <a:rPr lang="en-US" sz="1500" dirty="0">
                <a:latin typeface="Calibri"/>
                <a:ea typeface="ＭＳ Ｐゴシック" pitchFamily="34" charset="-128"/>
                <a:cs typeface="Calibri"/>
              </a:rPr>
              <a:t>To see what probability a BN gives to a full assignment, multiply all the relevant conditionals together:</a:t>
            </a:r>
          </a:p>
          <a:p>
            <a:pPr lvl="1">
              <a:lnSpc>
                <a:spcPct val="80000"/>
              </a:lnSpc>
            </a:pPr>
            <a:endParaRPr lang="en-US" sz="1500" dirty="0">
              <a:latin typeface="Calibri"/>
              <a:ea typeface="ＭＳ Ｐゴシック" pitchFamily="34" charset="-128"/>
              <a:cs typeface="Calibri"/>
            </a:endParaRPr>
          </a:p>
          <a:p>
            <a:pPr>
              <a:lnSpc>
                <a:spcPct val="80000"/>
              </a:lnSpc>
            </a:pPr>
            <a:endParaRPr lang="en-US" altLang="ja-JP" sz="1800" dirty="0">
              <a:latin typeface="Calibri"/>
              <a:ea typeface="ＭＳ Ｐゴシック" pitchFamily="34" charset="-128"/>
              <a:cs typeface="Calibri"/>
            </a:endParaRPr>
          </a:p>
          <a:p>
            <a:pPr lvl="2" eaLnBrk="1" hangingPunct="1">
              <a:lnSpc>
                <a:spcPct val="80000"/>
              </a:lnSpc>
            </a:pPr>
            <a:endParaRPr lang="en-US" sz="525" dirty="0">
              <a:latin typeface="Calibri"/>
              <a:ea typeface="ＭＳ Ｐゴシック" pitchFamily="34" charset="-128"/>
              <a:cs typeface="Calibri"/>
            </a:endParaRPr>
          </a:p>
        </p:txBody>
      </p:sp>
      <p:pic>
        <p:nvPicPr>
          <p:cNvPr id="27660" name="Picture 13"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857500" y="3268297"/>
            <a:ext cx="1445419"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885950" y="5086350"/>
            <a:ext cx="415171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2300" y="4228439"/>
            <a:ext cx="1546915" cy="1771649"/>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6326" y="2000250"/>
            <a:ext cx="2636224" cy="1921170"/>
          </a:xfrm>
          <a:prstGeom prst="rect">
            <a:avLst/>
          </a:prstGeom>
        </p:spPr>
      </p:pic>
    </p:spTree>
    <p:extLst>
      <p:ext uri="{BB962C8B-B14F-4D97-AF65-F5344CB8AC3E}">
        <p14:creationId xmlns:p14="http://schemas.microsoft.com/office/powerpoint/2010/main" val="21859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4"/>
          <p:cNvSpPr txBox="1">
            <a:spLocks noChangeArrowheads="1"/>
          </p:cNvSpPr>
          <p:nvPr/>
        </p:nvSpPr>
        <p:spPr bwMode="auto">
          <a:xfrm>
            <a:off x="5654436" y="3919253"/>
            <a:ext cx="348956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eaLnBrk="1" hangingPunct="1">
              <a:buFont typeface="Wingdings" pitchFamily="2" charset="2"/>
              <a:buNone/>
            </a:pPr>
            <a:r>
              <a:rPr lang="en-US" sz="2800" dirty="0">
                <a:latin typeface="Calibri"/>
                <a:cs typeface="Calibri"/>
              </a:rPr>
              <a:t>	c,</a:t>
            </a:r>
            <a:r>
              <a:rPr lang="en-US" sz="2800" dirty="0">
                <a:sym typeface="Symbol"/>
              </a:rPr>
              <a:t> </a:t>
            </a:r>
            <a:r>
              <a:rPr lang="en-US" sz="2800" dirty="0">
                <a:latin typeface="Calibri"/>
                <a:cs typeface="Calibri"/>
              </a:rPr>
              <a:t>s, r, w</a:t>
            </a:r>
          </a:p>
          <a:p>
            <a:pPr lvl="1" eaLnBrk="1" hangingPunct="1">
              <a:buFont typeface="Wingdings" pitchFamily="2" charset="2"/>
              <a:buNone/>
            </a:pPr>
            <a:r>
              <a:rPr lang="en-US" sz="2800" dirty="0">
                <a:latin typeface="Calibri"/>
                <a:cs typeface="Calibri"/>
              </a:rPr>
              <a:t>	c, s, </a:t>
            </a:r>
            <a:r>
              <a:rPr lang="en-US" sz="2800" dirty="0">
                <a:sym typeface="Symbol"/>
              </a:rPr>
              <a:t></a:t>
            </a:r>
            <a:r>
              <a:rPr lang="en-US" sz="2800" dirty="0">
                <a:latin typeface="Calibri"/>
                <a:cs typeface="Calibri"/>
              </a:rPr>
              <a:t>r</a:t>
            </a:r>
          </a:p>
          <a:p>
            <a:pPr lvl="1" eaLnBrk="1" hangingPunct="1">
              <a:buFont typeface="Wingdings" pitchFamily="2" charset="2"/>
              <a:buNone/>
            </a:pPr>
            <a:r>
              <a:rPr lang="en-US" sz="2800" dirty="0">
                <a:latin typeface="Calibri"/>
                <a:cs typeface="Calibri"/>
                <a:sym typeface="Symbol" pitchFamily="18" charset="2"/>
              </a:rPr>
              <a:t>	</a:t>
            </a:r>
            <a:r>
              <a:rPr lang="en-US" sz="2800" dirty="0">
                <a:sym typeface="Symbol"/>
              </a:rPr>
              <a:t></a:t>
            </a:r>
            <a:r>
              <a:rPr lang="en-US" sz="2800" dirty="0">
                <a:latin typeface="Calibri"/>
                <a:cs typeface="Calibri"/>
              </a:rPr>
              <a:t>c, s, r, </a:t>
            </a:r>
            <a:r>
              <a:rPr lang="en-US" sz="2800" dirty="0">
                <a:sym typeface="Symbol"/>
              </a:rPr>
              <a:t></a:t>
            </a:r>
            <a:r>
              <a:rPr lang="en-US" sz="2800" dirty="0">
                <a:latin typeface="Calibri"/>
                <a:cs typeface="Calibri"/>
              </a:rPr>
              <a:t>w</a:t>
            </a:r>
          </a:p>
          <a:p>
            <a:pPr lvl="1" eaLnBrk="1" hangingPunct="1">
              <a:buFont typeface="Wingdings" pitchFamily="2" charset="2"/>
              <a:buNone/>
            </a:pPr>
            <a:r>
              <a:rPr lang="en-US" sz="2800" dirty="0">
                <a:latin typeface="Calibri"/>
                <a:cs typeface="Calibri"/>
              </a:rPr>
              <a:t>	c, </a:t>
            </a:r>
            <a:r>
              <a:rPr lang="en-US" sz="2800" dirty="0">
                <a:latin typeface="Calibri"/>
                <a:cs typeface="Calibri"/>
                <a:sym typeface="Symbol" pitchFamily="18" charset="2"/>
              </a:rPr>
              <a:t>-</a:t>
            </a:r>
            <a:r>
              <a:rPr lang="en-US" sz="2800" dirty="0">
                <a:latin typeface="Calibri"/>
                <a:cs typeface="Calibri"/>
              </a:rPr>
              <a:t>s, </a:t>
            </a:r>
            <a:r>
              <a:rPr lang="en-US" sz="2800" dirty="0">
                <a:sym typeface="Symbol"/>
              </a:rPr>
              <a:t></a:t>
            </a:r>
            <a:r>
              <a:rPr lang="en-US" sz="2800" dirty="0">
                <a:latin typeface="Calibri"/>
                <a:cs typeface="Calibri"/>
              </a:rPr>
              <a:t>r</a:t>
            </a:r>
          </a:p>
          <a:p>
            <a:pPr lvl="1" eaLnBrk="1" hangingPunct="1">
              <a:buFont typeface="Wingdings" pitchFamily="2" charset="2"/>
              <a:buNone/>
            </a:pPr>
            <a:r>
              <a:rPr lang="en-US" sz="2800" dirty="0">
                <a:latin typeface="Calibri"/>
                <a:cs typeface="Calibri"/>
                <a:sym typeface="Symbol" pitchFamily="18" charset="2"/>
              </a:rPr>
              <a:t>	</a:t>
            </a:r>
            <a:r>
              <a:rPr lang="en-US" sz="2800" dirty="0">
                <a:sym typeface="Symbol"/>
              </a:rPr>
              <a:t></a:t>
            </a:r>
            <a:r>
              <a:rPr lang="en-US" sz="2800" dirty="0">
                <a:latin typeface="Calibri"/>
                <a:cs typeface="Calibri"/>
              </a:rPr>
              <a:t>c, </a:t>
            </a:r>
            <a:r>
              <a:rPr lang="en-US" sz="2800" dirty="0">
                <a:sym typeface="Symbol"/>
              </a:rPr>
              <a:t></a:t>
            </a:r>
            <a:r>
              <a:rPr lang="en-US" sz="2800" dirty="0">
                <a:latin typeface="Calibri"/>
                <a:cs typeface="Calibri"/>
              </a:rPr>
              <a:t>s,  r, w</a:t>
            </a:r>
          </a:p>
        </p:txBody>
      </p:sp>
      <p:sp>
        <p:nvSpPr>
          <p:cNvPr id="60417" name="Rectangle 2"/>
          <p:cNvSpPr>
            <a:spLocks noGrp="1" noChangeArrowheads="1"/>
          </p:cNvSpPr>
          <p:nvPr>
            <p:ph type="title"/>
          </p:nvPr>
        </p:nvSpPr>
        <p:spPr/>
        <p:txBody>
          <a:bodyPr/>
          <a:lstStyle/>
          <a:p>
            <a:r>
              <a:rPr lang="zh-CN" altLang="en-US" dirty="0">
                <a:latin typeface="+mn-ea"/>
                <a:ea typeface="+mn-ea"/>
                <a:cs typeface="Calibri"/>
              </a:rPr>
              <a:t>拒绝采样</a:t>
            </a:r>
            <a:endParaRPr lang="en-US" dirty="0">
              <a:latin typeface="+mn-ea"/>
              <a:ea typeface="+mn-ea"/>
              <a:cs typeface="Calibri"/>
            </a:endParaRPr>
          </a:p>
        </p:txBody>
      </p:sp>
      <p:sp>
        <p:nvSpPr>
          <p:cNvPr id="1134595" name="Rectangle 3"/>
          <p:cNvSpPr>
            <a:spLocks noGrp="1" noChangeArrowheads="1"/>
          </p:cNvSpPr>
          <p:nvPr>
            <p:ph idx="1"/>
          </p:nvPr>
        </p:nvSpPr>
        <p:spPr>
          <a:xfrm>
            <a:off x="285750" y="1600201"/>
            <a:ext cx="4857750" cy="4525963"/>
          </a:xfrm>
        </p:spPr>
        <p:txBody>
          <a:bodyPr>
            <a:normAutofit/>
          </a:bodyPr>
          <a:lstStyle/>
          <a:p>
            <a:pPr marL="1257253" lvl="2" indent="-342900">
              <a:buFont typeface="Wingdings" panose="05000000000000000000" pitchFamily="2" charset="2"/>
              <a:buChar char="n"/>
            </a:pPr>
            <a:endParaRPr lang="en-US" sz="2400" dirty="0">
              <a:latin typeface="+mn-ea"/>
              <a:cs typeface="Calibri"/>
            </a:endParaRPr>
          </a:p>
          <a:p>
            <a:pPr>
              <a:buFont typeface="Wingdings" panose="05000000000000000000" pitchFamily="2" charset="2"/>
              <a:buChar char="n"/>
            </a:pPr>
            <a:r>
              <a:rPr lang="zh-CN" altLang="en-US" sz="2400" dirty="0">
                <a:latin typeface="+mn-ea"/>
                <a:cs typeface="Calibri"/>
              </a:rPr>
              <a:t>为了计算条件概率，对先验采样进行简单修改</a:t>
            </a:r>
            <a:endParaRPr lang="en-US" sz="2400" dirty="0">
              <a:latin typeface="+mn-ea"/>
              <a:cs typeface="Calibri"/>
            </a:endParaRPr>
          </a:p>
          <a:p>
            <a:pPr>
              <a:buFont typeface="Wingdings" panose="05000000000000000000" pitchFamily="2" charset="2"/>
              <a:buChar char="n"/>
            </a:pPr>
            <a:r>
              <a:rPr lang="zh-CN" altLang="en-US" sz="2400" dirty="0">
                <a:latin typeface="+mn-ea"/>
                <a:cs typeface="Calibri"/>
              </a:rPr>
              <a:t>假如我们想计算</a:t>
            </a:r>
            <a:r>
              <a:rPr lang="en-US" altLang="ja-JP" sz="2400" dirty="0">
                <a:latin typeface="+mn-ea"/>
                <a:cs typeface="Calibri"/>
              </a:rPr>
              <a:t> </a:t>
            </a:r>
            <a:r>
              <a:rPr lang="en-US" sz="2400" dirty="0">
                <a:solidFill>
                  <a:srgbClr val="CC00CC"/>
                </a:solidFill>
                <a:latin typeface="+mn-ea"/>
                <a:cs typeface="Calibri"/>
                <a:sym typeface="Symbol" pitchFamily="18" charset="2"/>
              </a:rPr>
              <a:t>P(</a:t>
            </a:r>
            <a:r>
              <a:rPr lang="en-US" sz="2400" i="1" dirty="0">
                <a:solidFill>
                  <a:srgbClr val="CC00CC"/>
                </a:solidFill>
                <a:latin typeface="+mn-ea"/>
                <a:cs typeface="Calibri"/>
                <a:sym typeface="Symbol" pitchFamily="18" charset="2"/>
              </a:rPr>
              <a:t>C</a:t>
            </a:r>
            <a:r>
              <a:rPr lang="en-US" sz="2400" dirty="0">
                <a:solidFill>
                  <a:srgbClr val="CC00CC"/>
                </a:solidFill>
                <a:latin typeface="+mn-ea"/>
                <a:cs typeface="Calibri"/>
                <a:sym typeface="Symbol" pitchFamily="18" charset="2"/>
              </a:rPr>
              <a:t>| </a:t>
            </a:r>
            <a:r>
              <a:rPr lang="en-US" sz="2400" i="1" dirty="0">
                <a:solidFill>
                  <a:srgbClr val="CC00CC"/>
                </a:solidFill>
                <a:latin typeface="+mn-ea"/>
                <a:cs typeface="Calibri"/>
              </a:rPr>
              <a:t>r, </a:t>
            </a:r>
            <a:r>
              <a:rPr lang="en-US" sz="2400" i="1" dirty="0">
                <a:solidFill>
                  <a:srgbClr val="CC00CC"/>
                </a:solidFill>
                <a:latin typeface="+mn-ea"/>
                <a:cs typeface="Calibri"/>
                <a:sym typeface="Symbol" pitchFamily="18" charset="2"/>
              </a:rPr>
              <a:t>w</a:t>
            </a:r>
            <a:r>
              <a:rPr lang="en-US" sz="2400" dirty="0">
                <a:solidFill>
                  <a:srgbClr val="CC00CC"/>
                </a:solidFill>
                <a:latin typeface="+mn-ea"/>
                <a:cs typeface="Calibri"/>
              </a:rPr>
              <a:t>)</a:t>
            </a:r>
          </a:p>
          <a:p>
            <a:pPr>
              <a:buFont typeface="Wingdings" panose="05000000000000000000" pitchFamily="2" charset="2"/>
              <a:buChar char="n"/>
            </a:pPr>
            <a:r>
              <a:rPr lang="zh-CN" altLang="en-US" sz="2400" dirty="0">
                <a:latin typeface="+mn-ea"/>
                <a:cs typeface="Calibri"/>
              </a:rPr>
              <a:t>计算采样中</a:t>
            </a:r>
            <a:r>
              <a:rPr lang="en-US" sz="2400" dirty="0">
                <a:latin typeface="+mn-ea"/>
                <a:cs typeface="Calibri"/>
              </a:rPr>
              <a:t> C </a:t>
            </a:r>
            <a:r>
              <a:rPr lang="zh-CN" altLang="en-US" sz="2400" dirty="0">
                <a:latin typeface="+mn-ea"/>
                <a:cs typeface="Calibri"/>
              </a:rPr>
              <a:t>的结果</a:t>
            </a:r>
            <a:r>
              <a:rPr lang="en-US" sz="2400" dirty="0">
                <a:latin typeface="+mn-ea"/>
                <a:cs typeface="Calibri"/>
              </a:rPr>
              <a:t>, </a:t>
            </a:r>
            <a:r>
              <a:rPr lang="zh-CN" altLang="en-US" sz="2400" dirty="0">
                <a:latin typeface="+mn-ea"/>
                <a:cs typeface="Calibri"/>
              </a:rPr>
              <a:t>但是忽略（拒绝）</a:t>
            </a:r>
            <a:r>
              <a:rPr lang="en-US" sz="2400" dirty="0">
                <a:latin typeface="+mn-ea"/>
                <a:cs typeface="Calibri"/>
              </a:rPr>
              <a:t> </a:t>
            </a:r>
            <a:r>
              <a:rPr lang="zh-CN" altLang="en-US" sz="2400" dirty="0">
                <a:latin typeface="+mn-ea"/>
                <a:cs typeface="Calibri"/>
              </a:rPr>
              <a:t>那些不含有</a:t>
            </a:r>
            <a:r>
              <a:rPr lang="en-US" altLang="ja-JP" sz="2400" dirty="0">
                <a:latin typeface="+mn-ea"/>
                <a:cs typeface="Calibri"/>
              </a:rPr>
              <a:t> </a:t>
            </a:r>
            <a:r>
              <a:rPr lang="en-US" altLang="ja-JP" sz="2400" i="1" dirty="0">
                <a:solidFill>
                  <a:srgbClr val="CC00CC"/>
                </a:solidFill>
                <a:latin typeface="+mn-ea"/>
                <a:cs typeface="Calibri"/>
              </a:rPr>
              <a:t>R</a:t>
            </a:r>
            <a:r>
              <a:rPr lang="en-US" altLang="ja-JP" sz="2400" dirty="0">
                <a:solidFill>
                  <a:srgbClr val="CC00CC"/>
                </a:solidFill>
                <a:latin typeface="+mn-ea"/>
                <a:cs typeface="Calibri"/>
              </a:rPr>
              <a:t>=true</a:t>
            </a:r>
            <a:r>
              <a:rPr lang="en-US" altLang="ja-JP" sz="2400" dirty="0">
                <a:latin typeface="+mn-ea"/>
                <a:cs typeface="Calibri"/>
              </a:rPr>
              <a:t>, </a:t>
            </a:r>
            <a:r>
              <a:rPr lang="en-US" altLang="ja-JP" sz="2400" i="1" dirty="0">
                <a:solidFill>
                  <a:srgbClr val="CC00CC"/>
                </a:solidFill>
                <a:latin typeface="+mn-ea"/>
                <a:cs typeface="Calibri"/>
              </a:rPr>
              <a:t>W</a:t>
            </a:r>
            <a:r>
              <a:rPr lang="en-US" altLang="ja-JP" sz="2400" dirty="0">
                <a:solidFill>
                  <a:srgbClr val="CC00CC"/>
                </a:solidFill>
                <a:latin typeface="+mn-ea"/>
                <a:cs typeface="Calibri"/>
              </a:rPr>
              <a:t>=true</a:t>
            </a:r>
            <a:r>
              <a:rPr lang="zh-CN" altLang="en-US" sz="2400" dirty="0">
                <a:latin typeface="+mn-ea"/>
                <a:cs typeface="Calibri"/>
              </a:rPr>
              <a:t>的样本</a:t>
            </a:r>
            <a:endParaRPr lang="en-US" altLang="ja-JP" sz="2400" dirty="0">
              <a:solidFill>
                <a:srgbClr val="CC00CC"/>
              </a:solidFill>
              <a:latin typeface="+mn-ea"/>
              <a:cs typeface="Calibri"/>
              <a:sym typeface="Symbol" pitchFamily="18" charset="2"/>
            </a:endParaRPr>
          </a:p>
          <a:p>
            <a:pPr lvl="1">
              <a:buFont typeface="Wingdings" panose="05000000000000000000" pitchFamily="2" charset="2"/>
              <a:buChar char="n"/>
            </a:pPr>
            <a:r>
              <a:rPr lang="zh-CN" altLang="en-US" sz="2400" dirty="0">
                <a:latin typeface="+mn-ea"/>
                <a:cs typeface="Calibri"/>
                <a:sym typeface="Symbol" pitchFamily="18" charset="2"/>
              </a:rPr>
              <a:t>这就叫做拒绝采样</a:t>
            </a:r>
            <a:endParaRPr lang="en-US" sz="2400" dirty="0">
              <a:latin typeface="+mn-ea"/>
              <a:cs typeface="Calibri"/>
              <a:sym typeface="Symbol" pitchFamily="18" charset="2"/>
            </a:endParaRPr>
          </a:p>
          <a:p>
            <a:pPr lvl="1">
              <a:buFont typeface="Wingdings" panose="05000000000000000000" pitchFamily="2" charset="2"/>
              <a:buChar char="n"/>
            </a:pPr>
            <a:r>
              <a:rPr lang="zh-CN" altLang="en-US" sz="2400" dirty="0">
                <a:latin typeface="+mn-ea"/>
                <a:cs typeface="Calibri"/>
                <a:sym typeface="Symbol" pitchFamily="18" charset="2"/>
              </a:rPr>
              <a:t>对于条件概率的估计，也是满足一致性的</a:t>
            </a:r>
            <a:r>
              <a:rPr lang="en-US" sz="2400" dirty="0">
                <a:latin typeface="+mn-ea"/>
                <a:cs typeface="Calibri"/>
                <a:sym typeface="Symbol" pitchFamily="18" charset="2"/>
              </a:rPr>
              <a:t> (</a:t>
            </a:r>
            <a:r>
              <a:rPr lang="zh-CN" altLang="en-US" sz="2400" dirty="0">
                <a:latin typeface="+mn-ea"/>
                <a:cs typeface="Calibri"/>
                <a:sym typeface="Symbol" pitchFamily="18" charset="2"/>
              </a:rPr>
              <a:t>即</a:t>
            </a:r>
            <a:r>
              <a:rPr lang="en-US" sz="2400" dirty="0">
                <a:latin typeface="+mn-ea"/>
                <a:cs typeface="Calibri"/>
                <a:sym typeface="Symbol" pitchFamily="18" charset="2"/>
              </a:rPr>
              <a:t>, </a:t>
            </a:r>
            <a:r>
              <a:rPr lang="en-US" altLang="zh-CN" sz="2400" dirty="0">
                <a:latin typeface="+mn-ea"/>
                <a:cs typeface="Calibri"/>
                <a:sym typeface="Symbol" pitchFamily="18" charset="2"/>
              </a:rPr>
              <a:t>N</a:t>
            </a:r>
            <a:r>
              <a:rPr lang="zh-CN" altLang="en-US" sz="2400" dirty="0">
                <a:latin typeface="+mn-ea"/>
                <a:cs typeface="Calibri"/>
                <a:sym typeface="Symbol" pitchFamily="18" charset="2"/>
              </a:rPr>
              <a:t>趋于无限大时，等于理论真值</a:t>
            </a:r>
            <a:r>
              <a:rPr lang="en-US" sz="2400" dirty="0">
                <a:latin typeface="+mn-ea"/>
                <a:cs typeface="Calibri"/>
                <a:sym typeface="Symbol" pitchFamily="18" charset="2"/>
              </a:rPr>
              <a:t>)</a:t>
            </a:r>
          </a:p>
        </p:txBody>
      </p:sp>
      <p:grpSp>
        <p:nvGrpSpPr>
          <p:cNvPr id="18" name="Group 17"/>
          <p:cNvGrpSpPr/>
          <p:nvPr/>
        </p:nvGrpSpPr>
        <p:grpSpPr>
          <a:xfrm>
            <a:off x="6629399" y="2151745"/>
            <a:ext cx="1556657" cy="1447799"/>
            <a:chOff x="7416868" y="3352800"/>
            <a:chExt cx="2870132" cy="2514600"/>
          </a:xfrm>
        </p:grpSpPr>
        <p:sp>
          <p:nvSpPr>
            <p:cNvPr id="19"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S</a:t>
              </a:r>
              <a:endParaRPr lang="en-US" baseline="-25000" dirty="0">
                <a:latin typeface="Calibri"/>
                <a:cs typeface="Calibri"/>
              </a:endParaRPr>
            </a:p>
          </p:txBody>
        </p:sp>
        <p:sp>
          <p:nvSpPr>
            <p:cNvPr id="20" name="Oval 4"/>
            <p:cNvSpPr>
              <a:spLocks noChangeArrowheads="1"/>
            </p:cNvSpPr>
            <p:nvPr/>
          </p:nvSpPr>
          <p:spPr bwMode="auto">
            <a:xfrm>
              <a:off x="9525000" y="4267200"/>
              <a:ext cx="762000" cy="762000"/>
            </a:xfrm>
            <a:prstGeom prst="ellipse">
              <a:avLst/>
            </a:prstGeom>
            <a:noFill/>
            <a:ln w="28575">
              <a:solidFill>
                <a:schemeClr val="tx1"/>
              </a:solidFill>
              <a:round/>
              <a:headEnd/>
              <a:tailEnd/>
            </a:ln>
          </p:spPr>
          <p:txBody>
            <a:bodyPr wrap="none" anchor="ctr"/>
            <a:lstStyle/>
            <a:p>
              <a:pPr algn="ctr"/>
              <a:r>
                <a:rPr lang="en-US" i="1" dirty="0">
                  <a:latin typeface="Calibri"/>
                  <a:cs typeface="Calibri"/>
                </a:rPr>
                <a:t>R</a:t>
              </a:r>
              <a:endParaRPr lang="en-US" baseline="-25000" dirty="0">
                <a:latin typeface="Calibri"/>
                <a:cs typeface="Calibri"/>
              </a:endParaRPr>
            </a:p>
          </p:txBody>
        </p:sp>
        <p:sp>
          <p:nvSpPr>
            <p:cNvPr id="21"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W</a:t>
              </a:r>
              <a:endParaRPr lang="en-US" baseline="-25000" dirty="0">
                <a:latin typeface="Calibri"/>
                <a:cs typeface="Calibri"/>
              </a:endParaRPr>
            </a:p>
          </p:txBody>
        </p:sp>
        <p:cxnSp>
          <p:nvCxnSpPr>
            <p:cNvPr id="22" name="AutoShape 6"/>
            <p:cNvCxnSpPr>
              <a:cxnSpLocks noChangeShapeType="1"/>
              <a:stCxn id="20" idx="3"/>
              <a:endCxn id="21"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3" name="AutoShape 6"/>
            <p:cNvCxnSpPr>
              <a:cxnSpLocks noChangeShapeType="1"/>
              <a:stCxn id="19" idx="5"/>
              <a:endCxn id="21"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4"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a:r>
                <a:rPr lang="en-US" i="1" dirty="0">
                  <a:latin typeface="Calibri"/>
                  <a:cs typeface="Calibri"/>
                </a:rPr>
                <a:t>C</a:t>
              </a:r>
              <a:endParaRPr lang="en-US" baseline="-25000" dirty="0">
                <a:latin typeface="Calibri"/>
                <a:cs typeface="Calibri"/>
              </a:endParaRPr>
            </a:p>
          </p:txBody>
        </p:sp>
        <p:cxnSp>
          <p:nvCxnSpPr>
            <p:cNvPr id="25" name="AutoShape 6"/>
            <p:cNvCxnSpPr>
              <a:cxnSpLocks noChangeShapeType="1"/>
              <a:stCxn id="24" idx="5"/>
              <a:endCxn id="20"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6" name="AutoShape 6"/>
            <p:cNvCxnSpPr>
              <a:cxnSpLocks noChangeShapeType="1"/>
              <a:stCxn id="24" idx="3"/>
              <a:endCxn id="19"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pSp>
      <p:cxnSp>
        <p:nvCxnSpPr>
          <p:cNvPr id="3" name="Straight Connector 2"/>
          <p:cNvCxnSpPr/>
          <p:nvPr/>
        </p:nvCxnSpPr>
        <p:spPr>
          <a:xfrm flipH="1">
            <a:off x="6724755" y="4626429"/>
            <a:ext cx="966475" cy="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6654800" y="5061857"/>
            <a:ext cx="1711960" cy="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584950" y="5511800"/>
            <a:ext cx="1248348" cy="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020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45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4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45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45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90600"/>
          </a:xfrm>
        </p:spPr>
        <p:txBody>
          <a:bodyPr>
            <a:normAutofit fontScale="90000"/>
          </a:bodyPr>
          <a:lstStyle/>
          <a:p>
            <a:r>
              <a:rPr lang="zh-CN" altLang="en-US" dirty="0"/>
              <a:t>似然性加权（采样） </a:t>
            </a:r>
            <a:br>
              <a:rPr lang="en-US" altLang="zh-CN" dirty="0"/>
            </a:br>
            <a:r>
              <a:rPr lang="en-US" dirty="0"/>
              <a:t>Likelihood Weighting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1" y="3337641"/>
            <a:ext cx="9143999" cy="29107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0" y="1676400"/>
            <a:ext cx="1966913" cy="2098040"/>
          </a:xfrm>
          <a:prstGeom prst="rect">
            <a:avLst/>
          </a:prstGeom>
        </p:spPr>
      </p:pic>
    </p:spTree>
    <p:extLst>
      <p:ext uri="{BB962C8B-B14F-4D97-AF65-F5344CB8AC3E}">
        <p14:creationId xmlns:p14="http://schemas.microsoft.com/office/powerpoint/2010/main" val="355838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4572000" y="1308639"/>
            <a:ext cx="4457700" cy="524456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zh-CN" altLang="en-US" sz="2400" dirty="0">
                <a:latin typeface="+mn-ea"/>
                <a:cs typeface="Calibri" pitchFamily="34" charset="0"/>
              </a:rPr>
              <a:t>想法</a:t>
            </a:r>
            <a:r>
              <a:rPr lang="en-US" sz="2400" dirty="0">
                <a:latin typeface="+mn-ea"/>
                <a:cs typeface="Calibri" pitchFamily="34" charset="0"/>
              </a:rPr>
              <a:t>: </a:t>
            </a:r>
            <a:r>
              <a:rPr lang="zh-CN" altLang="en-US" sz="2400" dirty="0">
                <a:latin typeface="+mn-ea"/>
                <a:cs typeface="Calibri" pitchFamily="34" charset="0"/>
              </a:rPr>
              <a:t>固定观察变量的值，对其他变量值进行采样</a:t>
            </a:r>
            <a:endParaRPr lang="en-US" sz="2400" dirty="0">
              <a:latin typeface="+mn-ea"/>
              <a:cs typeface="Calibri" pitchFamily="34" charset="0"/>
            </a:endParaRPr>
          </a:p>
          <a:p>
            <a:pPr lvl="1">
              <a:lnSpc>
                <a:spcPct val="90000"/>
              </a:lnSpc>
            </a:pPr>
            <a:r>
              <a:rPr lang="zh-CN" altLang="en-US" sz="2000" dirty="0">
                <a:latin typeface="+mn-ea"/>
                <a:cs typeface="Calibri" pitchFamily="34" charset="0"/>
              </a:rPr>
              <a:t>问题</a:t>
            </a:r>
            <a:r>
              <a:rPr lang="en-US" sz="2000" dirty="0">
                <a:latin typeface="+mn-ea"/>
                <a:cs typeface="Calibri" pitchFamily="34" charset="0"/>
              </a:rPr>
              <a:t>: </a:t>
            </a:r>
            <a:r>
              <a:rPr lang="zh-CN" altLang="en-US" sz="2000" dirty="0">
                <a:latin typeface="+mn-ea"/>
                <a:cs typeface="Calibri" pitchFamily="34" charset="0"/>
              </a:rPr>
              <a:t>样本分布与理论分布不一致</a:t>
            </a:r>
            <a:r>
              <a:rPr lang="en-US" sz="2000" dirty="0">
                <a:latin typeface="+mn-ea"/>
                <a:cs typeface="Calibri" pitchFamily="34" charset="0"/>
              </a:rPr>
              <a:t>!</a:t>
            </a:r>
          </a:p>
          <a:p>
            <a:pPr lvl="1">
              <a:lnSpc>
                <a:spcPct val="90000"/>
              </a:lnSpc>
            </a:pPr>
            <a:r>
              <a:rPr lang="zh-CN" altLang="en-US" sz="2000" dirty="0">
                <a:latin typeface="+mn-ea"/>
                <a:cs typeface="Calibri" pitchFamily="34" charset="0"/>
              </a:rPr>
              <a:t>解决办法</a:t>
            </a:r>
            <a:r>
              <a:rPr lang="en-US" sz="2000" dirty="0">
                <a:latin typeface="+mn-ea"/>
                <a:cs typeface="Calibri" pitchFamily="34" charset="0"/>
              </a:rPr>
              <a:t>: </a:t>
            </a:r>
            <a:r>
              <a:rPr lang="zh-CN" altLang="en-US" sz="2000" b="1" i="1" dirty="0">
                <a:solidFill>
                  <a:srgbClr val="0000FF"/>
                </a:solidFill>
                <a:latin typeface="+mn-ea"/>
                <a:cs typeface="Calibri" pitchFamily="34" charset="0"/>
              </a:rPr>
              <a:t>权重 </a:t>
            </a:r>
            <a:r>
              <a:rPr lang="zh-CN" altLang="en-US" sz="2000" dirty="0">
                <a:latin typeface="+mn-ea"/>
                <a:cs typeface="Calibri" pitchFamily="34" charset="0"/>
              </a:rPr>
              <a:t>每个样本，通过使用观察变量给定父变量的概率</a:t>
            </a:r>
            <a:endParaRPr lang="en-US" sz="2000" dirty="0">
              <a:latin typeface="+mn-ea"/>
              <a:cs typeface="Calibri" pitchFamily="34" charset="0"/>
            </a:endParaRPr>
          </a:p>
        </p:txBody>
      </p:sp>
      <p:sp>
        <p:nvSpPr>
          <p:cNvPr id="62465" name="Rectangle 2"/>
          <p:cNvSpPr>
            <a:spLocks noGrp="1" noChangeArrowheads="1"/>
          </p:cNvSpPr>
          <p:nvPr>
            <p:ph type="title"/>
          </p:nvPr>
        </p:nvSpPr>
        <p:spPr>
          <a:xfrm>
            <a:off x="822960" y="286604"/>
            <a:ext cx="7543800" cy="616953"/>
          </a:xfrm>
        </p:spPr>
        <p:txBody>
          <a:bodyPr>
            <a:normAutofit fontScale="90000"/>
          </a:bodyPr>
          <a:lstStyle/>
          <a:p>
            <a:r>
              <a:rPr lang="zh-CN" altLang="en-US" dirty="0"/>
              <a:t>似然性加权（采样）</a:t>
            </a:r>
            <a:endParaRPr lang="en-US" dirty="0">
              <a:ea typeface="ＭＳ Ｐゴシック" pitchFamily="34" charset="-128"/>
            </a:endParaRPr>
          </a:p>
        </p:txBody>
      </p:sp>
      <p:sp>
        <p:nvSpPr>
          <p:cNvPr id="1136643" name="Rectangle 3"/>
          <p:cNvSpPr>
            <a:spLocks noGrp="1" noChangeArrowheads="1"/>
          </p:cNvSpPr>
          <p:nvPr>
            <p:ph idx="1"/>
          </p:nvPr>
        </p:nvSpPr>
        <p:spPr>
          <a:xfrm>
            <a:off x="171450" y="1335314"/>
            <a:ext cx="4400550" cy="5217886"/>
          </a:xfrm>
        </p:spPr>
        <p:txBody>
          <a:bodyPr>
            <a:normAutofit/>
          </a:bodyPr>
          <a:lstStyle/>
          <a:p>
            <a:pPr>
              <a:lnSpc>
                <a:spcPct val="90000"/>
              </a:lnSpc>
            </a:pPr>
            <a:r>
              <a:rPr lang="zh-CN" altLang="en-US" dirty="0">
                <a:latin typeface="+mn-ea"/>
                <a:cs typeface="Calibri" pitchFamily="34" charset="0"/>
              </a:rPr>
              <a:t>拒绝采样法的问题</a:t>
            </a:r>
            <a:r>
              <a:rPr lang="en-US" dirty="0">
                <a:latin typeface="+mn-ea"/>
                <a:cs typeface="Calibri" pitchFamily="34" charset="0"/>
              </a:rPr>
              <a:t>:</a:t>
            </a:r>
          </a:p>
          <a:p>
            <a:pPr lvl="1">
              <a:lnSpc>
                <a:spcPct val="90000"/>
              </a:lnSpc>
            </a:pPr>
            <a:r>
              <a:rPr lang="zh-CN" altLang="en-US" dirty="0">
                <a:latin typeface="+mn-ea"/>
                <a:cs typeface="Calibri" pitchFamily="34" charset="0"/>
              </a:rPr>
              <a:t>有可能拒绝许多样本，尤其当观察变量很多时</a:t>
            </a:r>
            <a:endParaRPr lang="en-US" dirty="0">
              <a:latin typeface="+mn-ea"/>
              <a:cs typeface="Calibri" pitchFamily="34" charset="0"/>
            </a:endParaRPr>
          </a:p>
          <a:p>
            <a:pPr lvl="1">
              <a:lnSpc>
                <a:spcPct val="90000"/>
              </a:lnSpc>
            </a:pPr>
            <a:r>
              <a:rPr lang="zh-CN" altLang="en-US" dirty="0">
                <a:latin typeface="+mn-ea"/>
                <a:cs typeface="Calibri" pitchFamily="34" charset="0"/>
              </a:rPr>
              <a:t>采样时没有利用已被观察变量的值</a:t>
            </a:r>
            <a:endParaRPr lang="en-US" altLang="ja-JP" dirty="0">
              <a:latin typeface="+mn-ea"/>
              <a:cs typeface="Calibri" pitchFamily="34" charset="0"/>
            </a:endParaRPr>
          </a:p>
          <a:p>
            <a:pPr lvl="1">
              <a:lnSpc>
                <a:spcPct val="90000"/>
              </a:lnSpc>
            </a:pPr>
            <a:r>
              <a:rPr lang="zh-CN" altLang="en-US" dirty="0">
                <a:latin typeface="+mn-ea"/>
                <a:cs typeface="Calibri" pitchFamily="34" charset="0"/>
              </a:rPr>
              <a:t>比如考虑</a:t>
            </a:r>
            <a:r>
              <a:rPr lang="en-US" dirty="0">
                <a:latin typeface="+mn-ea"/>
                <a:cs typeface="Calibri" pitchFamily="34" charset="0"/>
              </a:rPr>
              <a:t> </a:t>
            </a:r>
            <a:r>
              <a:rPr lang="en-US" dirty="0">
                <a:solidFill>
                  <a:srgbClr val="CC00CC"/>
                </a:solidFill>
                <a:latin typeface="+mn-ea"/>
                <a:cs typeface="Calibri" pitchFamily="34" charset="0"/>
              </a:rPr>
              <a:t>P(</a:t>
            </a:r>
            <a:r>
              <a:rPr lang="en-US" i="1" dirty="0" err="1">
                <a:solidFill>
                  <a:srgbClr val="CC00CC"/>
                </a:solidFill>
                <a:latin typeface="+mn-ea"/>
                <a:cs typeface="Calibri" pitchFamily="34" charset="0"/>
              </a:rPr>
              <a:t>Shape</a:t>
            </a:r>
            <a:r>
              <a:rPr lang="en-US" dirty="0" err="1">
                <a:solidFill>
                  <a:srgbClr val="CC00CC"/>
                </a:solidFill>
                <a:latin typeface="+mn-ea"/>
                <a:cs typeface="Calibri" pitchFamily="34" charset="0"/>
              </a:rPr>
              <a:t>|</a:t>
            </a:r>
            <a:r>
              <a:rPr lang="en-US" i="1" dirty="0" err="1">
                <a:solidFill>
                  <a:srgbClr val="CC00CC"/>
                </a:solidFill>
                <a:latin typeface="+mn-ea"/>
                <a:cs typeface="Calibri" pitchFamily="34" charset="0"/>
              </a:rPr>
              <a:t>Color</a:t>
            </a:r>
            <a:r>
              <a:rPr lang="en-US" i="1" dirty="0">
                <a:solidFill>
                  <a:srgbClr val="CC00CC"/>
                </a:solidFill>
                <a:latin typeface="+mn-ea"/>
                <a:cs typeface="Calibri" pitchFamily="34" charset="0"/>
              </a:rPr>
              <a:t>=blue</a:t>
            </a:r>
            <a:r>
              <a:rPr lang="en-US" dirty="0">
                <a:solidFill>
                  <a:srgbClr val="CC00CC"/>
                </a:solidFill>
                <a:latin typeface="+mn-ea"/>
                <a:cs typeface="Calibri" pitchFamily="34" charset="0"/>
              </a:rPr>
              <a:t>)</a:t>
            </a:r>
          </a:p>
          <a:p>
            <a:pPr lvl="1">
              <a:lnSpc>
                <a:spcPct val="90000"/>
              </a:lnSpc>
            </a:pPr>
            <a:endParaRPr lang="en-US" sz="1600" dirty="0">
              <a:latin typeface="+mn-ea"/>
              <a:cs typeface="Calibri" pitchFamily="34" charset="0"/>
            </a:endParaRPr>
          </a:p>
          <a:p>
            <a:pPr>
              <a:lnSpc>
                <a:spcPct val="90000"/>
              </a:lnSpc>
            </a:pPr>
            <a:endParaRPr lang="en-US" sz="1800" dirty="0">
              <a:latin typeface="+mn-ea"/>
              <a:cs typeface="Calibri" pitchFamily="34" charset="0"/>
            </a:endParaRPr>
          </a:p>
          <a:p>
            <a:pPr>
              <a:lnSpc>
                <a:spcPct val="90000"/>
              </a:lnSpc>
            </a:pPr>
            <a:endParaRPr lang="en-US" sz="1800" dirty="0">
              <a:latin typeface="+mn-ea"/>
              <a:cs typeface="Calibri" pitchFamily="34" charset="0"/>
            </a:endParaRPr>
          </a:p>
        </p:txBody>
      </p:sp>
      <p:cxnSp>
        <p:nvCxnSpPr>
          <p:cNvPr id="1136645" name="AutoShape 5"/>
          <p:cNvCxnSpPr>
            <a:cxnSpLocks noChangeShapeType="1"/>
            <a:stCxn id="1136646" idx="6"/>
            <a:endCxn id="1136647" idx="2"/>
          </p:cNvCxnSpPr>
          <p:nvPr/>
        </p:nvCxnSpPr>
        <p:spPr bwMode="auto">
          <a:xfrm>
            <a:off x="5556647" y="3944938"/>
            <a:ext cx="719138"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136646" name="Oval 6"/>
          <p:cNvSpPr>
            <a:spLocks noChangeArrowheads="1"/>
          </p:cNvSpPr>
          <p:nvPr/>
        </p:nvSpPr>
        <p:spPr bwMode="auto">
          <a:xfrm>
            <a:off x="4629151" y="3657601"/>
            <a:ext cx="916781"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Shape</a:t>
            </a:r>
          </a:p>
        </p:txBody>
      </p:sp>
      <p:sp>
        <p:nvSpPr>
          <p:cNvPr id="1136647" name="Oval 7"/>
          <p:cNvSpPr>
            <a:spLocks noChangeArrowheads="1"/>
          </p:cNvSpPr>
          <p:nvPr/>
        </p:nvSpPr>
        <p:spPr bwMode="auto">
          <a:xfrm>
            <a:off x="6286501" y="3657601"/>
            <a:ext cx="916781" cy="574675"/>
          </a:xfrm>
          <a:prstGeom prst="ellipse">
            <a:avLst/>
          </a:prstGeom>
          <a:solidFill>
            <a:srgbClr val="3333FF"/>
          </a:solidFill>
          <a:ln w="28575">
            <a:solidFill>
              <a:schemeClr val="tx1"/>
            </a:solidFill>
            <a:round/>
            <a:headEnd/>
            <a:tailEnd/>
          </a:ln>
        </p:spPr>
        <p:txBody>
          <a:bodyPr wrap="none" anchor="ctr"/>
          <a:lstStyle/>
          <a:p>
            <a:pPr algn="ctr" rtl="1"/>
            <a:r>
              <a:rPr lang="en-US" dirty="0">
                <a:latin typeface="Calibri" pitchFamily="34" charset="0"/>
                <a:cs typeface="Calibri" pitchFamily="34" charset="0"/>
              </a:rPr>
              <a:t>Color</a:t>
            </a:r>
          </a:p>
        </p:txBody>
      </p:sp>
      <p:sp>
        <p:nvSpPr>
          <p:cNvPr id="1136649" name="Line 9"/>
          <p:cNvSpPr>
            <a:spLocks noChangeShapeType="1"/>
          </p:cNvSpPr>
          <p:nvPr/>
        </p:nvSpPr>
        <p:spPr bwMode="auto">
          <a:xfrm flipV="1">
            <a:off x="6400800" y="3657600"/>
            <a:ext cx="45720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1136650" name="Line 10"/>
          <p:cNvSpPr>
            <a:spLocks noChangeShapeType="1"/>
          </p:cNvSpPr>
          <p:nvPr/>
        </p:nvSpPr>
        <p:spPr bwMode="auto">
          <a:xfrm flipV="1">
            <a:off x="6686550" y="3733800"/>
            <a:ext cx="40005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cxnSp>
        <p:nvCxnSpPr>
          <p:cNvPr id="1136651" name="AutoShape 11"/>
          <p:cNvCxnSpPr>
            <a:cxnSpLocks noChangeShapeType="1"/>
            <a:stCxn id="1136652" idx="6"/>
            <a:endCxn id="1136653" idx="2"/>
          </p:cNvCxnSpPr>
          <p:nvPr/>
        </p:nvCxnSpPr>
        <p:spPr bwMode="auto">
          <a:xfrm>
            <a:off x="1143000" y="3944938"/>
            <a:ext cx="400050"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136652" name="Oval 12"/>
          <p:cNvSpPr>
            <a:spLocks noChangeArrowheads="1"/>
          </p:cNvSpPr>
          <p:nvPr/>
        </p:nvSpPr>
        <p:spPr bwMode="auto">
          <a:xfrm>
            <a:off x="226219" y="3657601"/>
            <a:ext cx="916781"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Shape</a:t>
            </a:r>
          </a:p>
        </p:txBody>
      </p:sp>
      <p:sp>
        <p:nvSpPr>
          <p:cNvPr id="1136653" name="Oval 13"/>
          <p:cNvSpPr>
            <a:spLocks noChangeArrowheads="1"/>
          </p:cNvSpPr>
          <p:nvPr/>
        </p:nvSpPr>
        <p:spPr bwMode="auto">
          <a:xfrm>
            <a:off x="1543051" y="3657601"/>
            <a:ext cx="916781"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pitchFamily="34" charset="0"/>
                <a:cs typeface="Calibri" pitchFamily="34" charset="0"/>
              </a:rPr>
              <a:t>Color</a:t>
            </a:r>
          </a:p>
        </p:txBody>
      </p:sp>
      <p:sp>
        <p:nvSpPr>
          <p:cNvPr id="13" name="Text Box 4"/>
          <p:cNvSpPr txBox="1">
            <a:spLocks noChangeArrowheads="1"/>
          </p:cNvSpPr>
          <p:nvPr/>
        </p:nvSpPr>
        <p:spPr bwMode="auto">
          <a:xfrm>
            <a:off x="2141034" y="3124200"/>
            <a:ext cx="2088066"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eaLnBrk="1" hangingPunct="1">
              <a:buFont typeface="Wingdings" pitchFamily="2" charset="2"/>
              <a:buNone/>
            </a:pPr>
            <a:r>
              <a:rPr lang="en-US" sz="1600" dirty="0">
                <a:latin typeface="Calibri" pitchFamily="34" charset="0"/>
                <a:cs typeface="Calibri" pitchFamily="34" charset="0"/>
              </a:rPr>
              <a:t> </a:t>
            </a:r>
            <a:r>
              <a:rPr lang="en-US" sz="1600" strike="sngStrike" dirty="0">
                <a:latin typeface="Calibri" pitchFamily="34" charset="0"/>
                <a:cs typeface="Calibri" pitchFamily="34" charset="0"/>
              </a:rPr>
              <a:t>pyramid,  green</a:t>
            </a:r>
          </a:p>
          <a:p>
            <a:pPr lvl="1" eaLnBrk="1" hangingPunct="1"/>
            <a:r>
              <a:rPr lang="en-US" sz="1600" dirty="0">
                <a:latin typeface="Calibri" pitchFamily="34" charset="0"/>
                <a:cs typeface="Calibri" pitchFamily="34" charset="0"/>
              </a:rPr>
              <a:t> </a:t>
            </a:r>
            <a:r>
              <a:rPr lang="en-US" sz="1600" strike="sngStrike" dirty="0">
                <a:latin typeface="Calibri" pitchFamily="34" charset="0"/>
                <a:cs typeface="Calibri" pitchFamily="34" charset="0"/>
              </a:rPr>
              <a:t>pyramid,  red</a:t>
            </a:r>
          </a:p>
          <a:p>
            <a:pPr lvl="1" eaLnBrk="1" hangingPunct="1"/>
            <a:r>
              <a:rPr lang="en-US" sz="1600" dirty="0">
                <a:latin typeface="Calibri" pitchFamily="34" charset="0"/>
                <a:cs typeface="Calibri" pitchFamily="34" charset="0"/>
              </a:rPr>
              <a:t> sphere,     blue</a:t>
            </a:r>
          </a:p>
          <a:p>
            <a:pPr lvl="1" eaLnBrk="1" hangingPunct="1"/>
            <a:r>
              <a:rPr lang="en-US" sz="1600" dirty="0">
                <a:latin typeface="Calibri" pitchFamily="34" charset="0"/>
                <a:cs typeface="Calibri" pitchFamily="34" charset="0"/>
              </a:rPr>
              <a:t> </a:t>
            </a:r>
            <a:r>
              <a:rPr lang="en-US" sz="1600" strike="sngStrike" dirty="0">
                <a:latin typeface="Calibri" pitchFamily="34" charset="0"/>
                <a:cs typeface="Calibri" pitchFamily="34" charset="0"/>
              </a:rPr>
              <a:t>cube,         red</a:t>
            </a:r>
          </a:p>
          <a:p>
            <a:pPr lvl="1" eaLnBrk="1" hangingPunct="1">
              <a:buFont typeface="Wingdings" pitchFamily="2" charset="2"/>
              <a:buNone/>
            </a:pPr>
            <a:r>
              <a:rPr lang="en-US" sz="1600" strike="sngStrike" dirty="0">
                <a:latin typeface="Calibri" pitchFamily="34" charset="0"/>
                <a:cs typeface="Calibri" pitchFamily="34" charset="0"/>
              </a:rPr>
              <a:t> sphere,      green</a:t>
            </a:r>
          </a:p>
        </p:txBody>
      </p:sp>
      <p:sp>
        <p:nvSpPr>
          <p:cNvPr id="15" name="Text Box 4"/>
          <p:cNvSpPr txBox="1">
            <a:spLocks noChangeArrowheads="1"/>
          </p:cNvSpPr>
          <p:nvPr/>
        </p:nvSpPr>
        <p:spPr bwMode="auto">
          <a:xfrm>
            <a:off x="7086600" y="3529280"/>
            <a:ext cx="20574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eaLnBrk="1" hangingPunct="1">
              <a:buFont typeface="Wingdings" pitchFamily="2" charset="2"/>
              <a:buNone/>
            </a:pPr>
            <a:r>
              <a:rPr lang="en-US" sz="1600" dirty="0">
                <a:latin typeface="Calibri" pitchFamily="34" charset="0"/>
                <a:cs typeface="Calibri" pitchFamily="34" charset="0"/>
              </a:rPr>
              <a:t> pyramid,  blue</a:t>
            </a:r>
          </a:p>
          <a:p>
            <a:pPr lvl="1" eaLnBrk="1" hangingPunct="1"/>
            <a:r>
              <a:rPr lang="en-US" sz="1600" dirty="0">
                <a:latin typeface="Calibri" pitchFamily="34" charset="0"/>
                <a:cs typeface="Calibri" pitchFamily="34" charset="0"/>
              </a:rPr>
              <a:t> pyramid,  blue</a:t>
            </a:r>
          </a:p>
          <a:p>
            <a:pPr lvl="1" eaLnBrk="1" hangingPunct="1"/>
            <a:r>
              <a:rPr lang="en-US" sz="1600" dirty="0">
                <a:latin typeface="Calibri" pitchFamily="34" charset="0"/>
                <a:cs typeface="Calibri" pitchFamily="34" charset="0"/>
              </a:rPr>
              <a:t> sphere,     blue</a:t>
            </a:r>
          </a:p>
          <a:p>
            <a:pPr lvl="1" eaLnBrk="1" hangingPunct="1"/>
            <a:r>
              <a:rPr lang="en-US" sz="1600" dirty="0">
                <a:latin typeface="Calibri" pitchFamily="34" charset="0"/>
                <a:cs typeface="Calibri" pitchFamily="34" charset="0"/>
              </a:rPr>
              <a:t> cube,         blue</a:t>
            </a:r>
          </a:p>
          <a:p>
            <a:pPr lvl="1" eaLnBrk="1" hangingPunct="1">
              <a:buFont typeface="Wingdings" pitchFamily="2" charset="2"/>
              <a:buNone/>
            </a:pPr>
            <a:r>
              <a:rPr lang="en-US" sz="1600" dirty="0">
                <a:latin typeface="Calibri" pitchFamily="34" charset="0"/>
                <a:cs typeface="Calibri" pitchFamily="34" charset="0"/>
              </a:rPr>
              <a:t> sphere,      blue</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7750" y="5257801"/>
            <a:ext cx="4343400" cy="13826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1" y="5294590"/>
            <a:ext cx="4114799" cy="1427720"/>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0750" y="4450080"/>
            <a:ext cx="971550" cy="1036320"/>
          </a:xfrm>
          <a:prstGeom prst="rect">
            <a:avLst/>
          </a:prstGeom>
        </p:spPr>
      </p:pic>
    </p:spTree>
    <p:extLst>
      <p:ext uri="{BB962C8B-B14F-4D97-AF65-F5344CB8AC3E}">
        <p14:creationId xmlns:p14="http://schemas.microsoft.com/office/powerpoint/2010/main" val="752037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366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66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6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6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66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66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66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66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6" grpId="0" animBg="1"/>
      <p:bldP spid="1136647" grpId="0" animBg="1"/>
      <p:bldP spid="1136649" grpId="0" animBg="1"/>
      <p:bldP spid="1136650" grpId="0" animBg="1"/>
      <p:bldP spid="1136652" grpId="0" animBg="1"/>
      <p:bldP spid="1136653"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457200" y="228601"/>
            <a:ext cx="8229600" cy="642256"/>
          </a:xfrm>
        </p:spPr>
        <p:txBody>
          <a:bodyPr>
            <a:normAutofit fontScale="90000"/>
          </a:bodyPr>
          <a:lstStyle/>
          <a:p>
            <a:r>
              <a:rPr lang="zh-CN" altLang="en-US" dirty="0"/>
              <a:t>似然性加权采样</a:t>
            </a:r>
            <a:endParaRPr lang="en-US" dirty="0">
              <a:ea typeface="ＭＳ Ｐゴシック" pitchFamily="34" charset="-128"/>
            </a:endParaRPr>
          </a:p>
        </p:txBody>
      </p:sp>
      <p:sp>
        <p:nvSpPr>
          <p:cNvPr id="76802" name="Content Placeholder 2"/>
          <p:cNvSpPr>
            <a:spLocks noGrp="1"/>
          </p:cNvSpPr>
          <p:nvPr>
            <p:ph idx="1"/>
          </p:nvPr>
        </p:nvSpPr>
        <p:spPr>
          <a:xfrm>
            <a:off x="2035773" y="1219201"/>
            <a:ext cx="5433885" cy="3661021"/>
          </a:xfrm>
          <a:ln w="28575">
            <a:solidFill>
              <a:schemeClr val="tx1"/>
            </a:solidFill>
          </a:ln>
        </p:spPr>
        <p:txBody>
          <a:bodyPr>
            <a:noAutofit/>
          </a:bodyPr>
          <a:lstStyle/>
          <a:p>
            <a:pPr>
              <a:buFont typeface="Wingdings" panose="05000000000000000000" pitchFamily="2" charset="2"/>
              <a:buChar char="n"/>
            </a:pPr>
            <a:r>
              <a:rPr lang="zh-CN" altLang="en-US" sz="2400" dirty="0">
                <a:ea typeface="ＭＳ Ｐゴシック" pitchFamily="34" charset="-128"/>
              </a:rPr>
              <a:t>输入</a:t>
            </a:r>
            <a:r>
              <a:rPr lang="en-US" sz="2400" dirty="0">
                <a:ea typeface="ＭＳ Ｐゴシック" pitchFamily="34" charset="-128"/>
              </a:rPr>
              <a:t>: </a:t>
            </a:r>
            <a:r>
              <a:rPr lang="zh-CN" altLang="en-US" sz="2400" dirty="0">
                <a:ea typeface="ＭＳ Ｐゴシック" pitchFamily="34" charset="-128"/>
              </a:rPr>
              <a:t>观察值</a:t>
            </a:r>
            <a:r>
              <a:rPr lang="en-US" sz="2400" dirty="0">
                <a:ea typeface="ＭＳ Ｐゴシック" pitchFamily="34" charset="-128"/>
              </a:rPr>
              <a:t> </a:t>
            </a:r>
            <a:r>
              <a:rPr lang="en-US" sz="2400" i="1" dirty="0">
                <a:solidFill>
                  <a:srgbClr val="CC00CC"/>
                </a:solidFill>
                <a:sym typeface="Symbol"/>
              </a:rPr>
              <a:t>e</a:t>
            </a:r>
            <a:r>
              <a:rPr lang="en-US" sz="2800" baseline="-25000" dirty="0">
                <a:solidFill>
                  <a:srgbClr val="CC00CC"/>
                </a:solidFill>
                <a:sym typeface="Symbol"/>
              </a:rPr>
              <a:t>1</a:t>
            </a:r>
            <a:r>
              <a:rPr lang="en-US" sz="2400" dirty="0">
                <a:solidFill>
                  <a:srgbClr val="CC00CC"/>
                </a:solidFill>
                <a:sym typeface="Symbol"/>
              </a:rPr>
              <a:t>,..,</a:t>
            </a:r>
            <a:r>
              <a:rPr lang="en-US" sz="2400" i="1" dirty="0">
                <a:solidFill>
                  <a:srgbClr val="CC00CC"/>
                </a:solidFill>
                <a:sym typeface="Symbol"/>
              </a:rPr>
              <a:t>e</a:t>
            </a:r>
            <a:r>
              <a:rPr lang="en-US" sz="2800" i="1" baseline="-25000" dirty="0">
                <a:solidFill>
                  <a:srgbClr val="CC00CC"/>
                </a:solidFill>
                <a:sym typeface="Symbol"/>
              </a:rPr>
              <a:t>k</a:t>
            </a:r>
            <a:endParaRPr lang="en-US" sz="2400" dirty="0">
              <a:ea typeface="ＭＳ Ｐゴシック" pitchFamily="34" charset="-128"/>
            </a:endParaRPr>
          </a:p>
          <a:p>
            <a:pPr>
              <a:buFont typeface="Wingdings" panose="05000000000000000000" pitchFamily="2" charset="2"/>
              <a:buChar char="n"/>
            </a:pPr>
            <a:r>
              <a:rPr lang="en-US" sz="2400" i="1" dirty="0">
                <a:solidFill>
                  <a:srgbClr val="CC00CC"/>
                </a:solidFill>
                <a:ea typeface="ＭＳ Ｐゴシック" pitchFamily="34" charset="-128"/>
              </a:rPr>
              <a:t>w</a:t>
            </a:r>
            <a:r>
              <a:rPr lang="en-US" sz="2400" dirty="0">
                <a:ea typeface="ＭＳ Ｐゴシック" pitchFamily="34" charset="-128"/>
              </a:rPr>
              <a:t> = 1.0</a:t>
            </a:r>
          </a:p>
          <a:p>
            <a:pPr>
              <a:buFont typeface="Wingdings" panose="05000000000000000000" pitchFamily="2" charset="2"/>
              <a:buChar char="n"/>
            </a:pPr>
            <a:r>
              <a:rPr lang="en-US" sz="2400" dirty="0">
                <a:ea typeface="ＭＳ Ｐゴシック" pitchFamily="34" charset="-128"/>
              </a:rPr>
              <a:t>for </a:t>
            </a:r>
            <a:r>
              <a:rPr lang="en-US" sz="2400" dirty="0" err="1">
                <a:ea typeface="ＭＳ Ｐゴシック" pitchFamily="34" charset="-128"/>
              </a:rPr>
              <a:t>i</a:t>
            </a:r>
            <a:r>
              <a:rPr lang="en-US" sz="2400" dirty="0">
                <a:ea typeface="ＭＳ Ｐゴシック" pitchFamily="34" charset="-128"/>
              </a:rPr>
              <a:t>=1, 2, …, n</a:t>
            </a:r>
          </a:p>
          <a:p>
            <a:pPr lvl="1">
              <a:buFont typeface="Wingdings" panose="05000000000000000000" pitchFamily="2" charset="2"/>
              <a:buChar char="n"/>
            </a:pPr>
            <a:r>
              <a:rPr lang="zh-CN" altLang="en-US" sz="2000" dirty="0">
                <a:ea typeface="ＭＳ Ｐゴシック" pitchFamily="34" charset="-128"/>
              </a:rPr>
              <a:t>如果</a:t>
            </a:r>
            <a:r>
              <a:rPr lang="en-US" sz="2000" dirty="0">
                <a:ea typeface="ＭＳ Ｐゴシック" pitchFamily="34" charset="-128"/>
              </a:rPr>
              <a:t> </a:t>
            </a:r>
            <a:r>
              <a:rPr lang="en-US" sz="2000" i="1" dirty="0">
                <a:solidFill>
                  <a:srgbClr val="CC00CC"/>
                </a:solidFill>
                <a:ea typeface="ＭＳ Ｐゴシック" pitchFamily="34" charset="-128"/>
              </a:rPr>
              <a:t>X</a:t>
            </a:r>
            <a:r>
              <a:rPr lang="en-US" sz="2000" i="1" baseline="-25000" dirty="0">
                <a:solidFill>
                  <a:srgbClr val="CC00CC"/>
                </a:solidFill>
                <a:ea typeface="ＭＳ Ｐゴシック" pitchFamily="34" charset="-128"/>
              </a:rPr>
              <a:t>i</a:t>
            </a:r>
            <a:r>
              <a:rPr lang="en-US" sz="2000" dirty="0">
                <a:ea typeface="ＭＳ Ｐゴシック" pitchFamily="34" charset="-128"/>
              </a:rPr>
              <a:t> </a:t>
            </a:r>
            <a:r>
              <a:rPr lang="zh-CN" altLang="en-US" sz="2000" dirty="0">
                <a:ea typeface="ＭＳ Ｐゴシック" pitchFamily="34" charset="-128"/>
              </a:rPr>
              <a:t>是已观察的变量（</a:t>
            </a:r>
            <a:r>
              <a:rPr lang="en-US" altLang="zh-CN" sz="2000" dirty="0">
                <a:ea typeface="ＭＳ Ｐゴシック" pitchFamily="34" charset="-128"/>
              </a:rPr>
              <a:t>evidence variables</a:t>
            </a:r>
            <a:r>
              <a:rPr lang="zh-CN" altLang="en-US" sz="2000" dirty="0">
                <a:ea typeface="ＭＳ Ｐゴシック" pitchFamily="34" charset="-128"/>
              </a:rPr>
              <a:t>）</a:t>
            </a:r>
            <a:endParaRPr lang="en-US" sz="2000" dirty="0">
              <a:ea typeface="ＭＳ Ｐゴシック" pitchFamily="34" charset="-128"/>
            </a:endParaRPr>
          </a:p>
          <a:p>
            <a:pPr lvl="2">
              <a:buFont typeface="Wingdings" panose="05000000000000000000" pitchFamily="2" charset="2"/>
              <a:buChar char="n"/>
            </a:pPr>
            <a:r>
              <a:rPr lang="en-US" sz="1800" i="1" dirty="0">
                <a:solidFill>
                  <a:srgbClr val="CC00CC"/>
                </a:solidFill>
                <a:ea typeface="ＭＳ Ｐゴシック" pitchFamily="34" charset="-128"/>
              </a:rPr>
              <a:t>x</a:t>
            </a:r>
            <a:r>
              <a:rPr lang="en-US" sz="1800" i="1" baseline="-25000" dirty="0">
                <a:solidFill>
                  <a:srgbClr val="CC00CC"/>
                </a:solidFill>
                <a:ea typeface="ＭＳ Ｐゴシック" pitchFamily="34" charset="-128"/>
              </a:rPr>
              <a:t>i</a:t>
            </a:r>
            <a:r>
              <a:rPr lang="en-US" sz="1800" dirty="0">
                <a:ea typeface="ＭＳ Ｐゴシック" pitchFamily="34" charset="-128"/>
              </a:rPr>
              <a:t> = </a:t>
            </a:r>
            <a:r>
              <a:rPr lang="zh-CN" altLang="en-US" sz="1800" dirty="0">
                <a:ea typeface="ＭＳ Ｐゴシック" pitchFamily="34" charset="-128"/>
              </a:rPr>
              <a:t>观察到的</a:t>
            </a:r>
            <a:r>
              <a:rPr lang="en-US" sz="1800" dirty="0">
                <a:ea typeface="ＭＳ Ｐゴシック" pitchFamily="34" charset="-128"/>
              </a:rPr>
              <a:t> </a:t>
            </a:r>
            <a:r>
              <a:rPr lang="en-US" sz="1800" dirty="0" err="1">
                <a:ea typeface="ＭＳ Ｐゴシック" pitchFamily="34" charset="-128"/>
              </a:rPr>
              <a:t>value</a:t>
            </a:r>
            <a:r>
              <a:rPr lang="en-US" sz="1800" baseline="-25000" dirty="0" err="1">
                <a:ea typeface="ＭＳ Ｐゴシック" pitchFamily="34" charset="-128"/>
              </a:rPr>
              <a:t>i</a:t>
            </a:r>
            <a:r>
              <a:rPr lang="en-US" sz="1800" dirty="0">
                <a:ea typeface="ＭＳ Ｐゴシック" pitchFamily="34" charset="-128"/>
              </a:rPr>
              <a:t> for </a:t>
            </a:r>
            <a:r>
              <a:rPr lang="en-US" sz="1800" i="1" dirty="0">
                <a:solidFill>
                  <a:srgbClr val="CC00CC"/>
                </a:solidFill>
                <a:ea typeface="ＭＳ Ｐゴシック" pitchFamily="34" charset="-128"/>
              </a:rPr>
              <a:t>X</a:t>
            </a:r>
            <a:r>
              <a:rPr lang="en-US" sz="1800" i="1" baseline="-25000" dirty="0">
                <a:solidFill>
                  <a:srgbClr val="CC00CC"/>
                </a:solidFill>
                <a:ea typeface="ＭＳ Ｐゴシック" pitchFamily="34" charset="-128"/>
              </a:rPr>
              <a:t>i</a:t>
            </a:r>
          </a:p>
          <a:p>
            <a:pPr lvl="2">
              <a:buFont typeface="Wingdings" panose="05000000000000000000" pitchFamily="2" charset="2"/>
              <a:buChar char="n"/>
            </a:pPr>
            <a:r>
              <a:rPr lang="zh-CN" altLang="en-US" sz="1800" dirty="0">
                <a:ea typeface="ＭＳ Ｐゴシック" pitchFamily="34" charset="-128"/>
              </a:rPr>
              <a:t>让</a:t>
            </a:r>
            <a:r>
              <a:rPr lang="en-US" sz="1800" dirty="0">
                <a:solidFill>
                  <a:srgbClr val="CC00CC"/>
                </a:solidFill>
                <a:ea typeface="ＭＳ Ｐゴシック" pitchFamily="34" charset="-128"/>
              </a:rPr>
              <a:t> w = w * P(x</a:t>
            </a:r>
            <a:r>
              <a:rPr lang="en-US" sz="1800" baseline="-25000" dirty="0">
                <a:solidFill>
                  <a:srgbClr val="CC00CC"/>
                </a:solidFill>
                <a:ea typeface="ＭＳ Ｐゴシック" pitchFamily="34" charset="-128"/>
              </a:rPr>
              <a:t>i</a:t>
            </a:r>
            <a:r>
              <a:rPr lang="en-US" sz="1800" dirty="0">
                <a:solidFill>
                  <a:srgbClr val="CC00CC"/>
                </a:solidFill>
                <a:ea typeface="ＭＳ Ｐゴシック" pitchFamily="34" charset="-128"/>
              </a:rPr>
              <a:t> | Parents(X</a:t>
            </a:r>
            <a:r>
              <a:rPr lang="en-US" sz="1800" baseline="-25000" dirty="0">
                <a:solidFill>
                  <a:srgbClr val="CC00CC"/>
                </a:solidFill>
                <a:ea typeface="ＭＳ Ｐゴシック" pitchFamily="34" charset="-128"/>
              </a:rPr>
              <a:t>i</a:t>
            </a:r>
            <a:r>
              <a:rPr lang="en-US" sz="1800" dirty="0">
                <a:solidFill>
                  <a:srgbClr val="CC00CC"/>
                </a:solidFill>
                <a:ea typeface="ＭＳ Ｐゴシック" pitchFamily="34" charset="-128"/>
              </a:rPr>
              <a:t>))</a:t>
            </a:r>
          </a:p>
          <a:p>
            <a:pPr lvl="1">
              <a:buFont typeface="Wingdings" panose="05000000000000000000" pitchFamily="2" charset="2"/>
              <a:buChar char="n"/>
            </a:pPr>
            <a:r>
              <a:rPr lang="zh-CN" altLang="en-US" sz="2000" dirty="0">
                <a:ea typeface="ＭＳ Ｐゴシック" pitchFamily="34" charset="-128"/>
              </a:rPr>
              <a:t>否则</a:t>
            </a:r>
            <a:endParaRPr lang="en-US" sz="2000" dirty="0">
              <a:ea typeface="ＭＳ Ｐゴシック" pitchFamily="34" charset="-128"/>
            </a:endParaRPr>
          </a:p>
          <a:p>
            <a:pPr lvl="2">
              <a:buFont typeface="Wingdings" panose="05000000000000000000" pitchFamily="2" charset="2"/>
              <a:buChar char="n"/>
            </a:pPr>
            <a:r>
              <a:rPr lang="zh-CN" altLang="en-US" sz="1800" dirty="0">
                <a:ea typeface="ＭＳ Ｐゴシック" pitchFamily="34" charset="-128"/>
              </a:rPr>
              <a:t>抽样</a:t>
            </a:r>
            <a:r>
              <a:rPr lang="en-US" sz="1800" dirty="0">
                <a:ea typeface="ＭＳ Ｐゴシック" pitchFamily="34" charset="-128"/>
              </a:rPr>
              <a:t> </a:t>
            </a:r>
            <a:r>
              <a:rPr lang="en-US" sz="1800" i="1" dirty="0">
                <a:solidFill>
                  <a:srgbClr val="CC00CC"/>
                </a:solidFill>
                <a:ea typeface="ＭＳ Ｐゴシック" pitchFamily="34" charset="-128"/>
              </a:rPr>
              <a:t>x</a:t>
            </a:r>
            <a:r>
              <a:rPr lang="en-US" sz="1800" i="1" baseline="-25000" dirty="0">
                <a:solidFill>
                  <a:srgbClr val="CC00CC"/>
                </a:solidFill>
                <a:ea typeface="ＭＳ Ｐゴシック" pitchFamily="34" charset="-128"/>
              </a:rPr>
              <a:t>i</a:t>
            </a:r>
            <a:r>
              <a:rPr lang="en-US" sz="1800" dirty="0">
                <a:ea typeface="ＭＳ Ｐゴシック" pitchFamily="34" charset="-128"/>
              </a:rPr>
              <a:t> </a:t>
            </a:r>
            <a:r>
              <a:rPr lang="zh-CN" altLang="en-US" sz="1800" dirty="0">
                <a:ea typeface="ＭＳ Ｐゴシック" pitchFamily="34" charset="-128"/>
              </a:rPr>
              <a:t>从</a:t>
            </a:r>
            <a:r>
              <a:rPr lang="en-US" sz="1800" dirty="0">
                <a:ea typeface="ＭＳ Ｐゴシック" pitchFamily="34" charset="-128"/>
              </a:rPr>
              <a:t> </a:t>
            </a:r>
            <a:r>
              <a:rPr lang="en-US" sz="1800" dirty="0">
                <a:solidFill>
                  <a:srgbClr val="CC00CC"/>
                </a:solidFill>
                <a:ea typeface="ＭＳ Ｐゴシック" pitchFamily="34" charset="-128"/>
              </a:rPr>
              <a:t>P(X</a:t>
            </a:r>
            <a:r>
              <a:rPr lang="en-US" sz="1800" baseline="-25000" dirty="0">
                <a:solidFill>
                  <a:srgbClr val="CC00CC"/>
                </a:solidFill>
                <a:ea typeface="ＭＳ Ｐゴシック" pitchFamily="34" charset="-128"/>
              </a:rPr>
              <a:t>i</a:t>
            </a:r>
            <a:r>
              <a:rPr lang="en-US" sz="1800" dirty="0">
                <a:solidFill>
                  <a:srgbClr val="CC00CC"/>
                </a:solidFill>
                <a:ea typeface="ＭＳ Ｐゴシック" pitchFamily="34" charset="-128"/>
              </a:rPr>
              <a:t> | Parents(X</a:t>
            </a:r>
            <a:r>
              <a:rPr lang="en-US" sz="1800" baseline="-25000" dirty="0">
                <a:solidFill>
                  <a:srgbClr val="CC00CC"/>
                </a:solidFill>
                <a:ea typeface="ＭＳ Ｐゴシック" pitchFamily="34" charset="-128"/>
              </a:rPr>
              <a:t>i</a:t>
            </a:r>
            <a:r>
              <a:rPr lang="en-US" sz="1800" dirty="0">
                <a:solidFill>
                  <a:srgbClr val="CC00CC"/>
                </a:solidFill>
                <a:ea typeface="ＭＳ Ｐゴシック" pitchFamily="34" charset="-128"/>
              </a:rPr>
              <a:t>))</a:t>
            </a:r>
          </a:p>
          <a:p>
            <a:pPr>
              <a:buFont typeface="Wingdings" panose="05000000000000000000" pitchFamily="2" charset="2"/>
              <a:buChar char="n"/>
            </a:pPr>
            <a:r>
              <a:rPr lang="en-US" sz="2400" dirty="0">
                <a:ea typeface="ＭＳ Ｐゴシック" pitchFamily="34" charset="-128"/>
              </a:rPr>
              <a:t>return </a:t>
            </a:r>
            <a:r>
              <a:rPr lang="en-US" sz="2400" dirty="0">
                <a:solidFill>
                  <a:srgbClr val="CC00CC"/>
                </a:solidFill>
                <a:ea typeface="ＭＳ Ｐゴシック" pitchFamily="34" charset="-128"/>
              </a:rPr>
              <a:t>(x</a:t>
            </a:r>
            <a:r>
              <a:rPr lang="en-US" sz="2400" baseline="-25000" dirty="0">
                <a:solidFill>
                  <a:srgbClr val="CC00CC"/>
                </a:solidFill>
                <a:ea typeface="ＭＳ Ｐゴシック" pitchFamily="34" charset="-128"/>
              </a:rPr>
              <a:t>1</a:t>
            </a:r>
            <a:r>
              <a:rPr lang="en-US" sz="2400" dirty="0">
                <a:solidFill>
                  <a:srgbClr val="CC00CC"/>
                </a:solidFill>
                <a:ea typeface="ＭＳ Ｐゴシック" pitchFamily="34" charset="-128"/>
              </a:rPr>
              <a:t>, x</a:t>
            </a:r>
            <a:r>
              <a:rPr lang="en-US" sz="2400" baseline="-25000" dirty="0">
                <a:solidFill>
                  <a:srgbClr val="CC00CC"/>
                </a:solidFill>
                <a:ea typeface="ＭＳ Ｐゴシック" pitchFamily="34" charset="-128"/>
              </a:rPr>
              <a:t>2</a:t>
            </a:r>
            <a:r>
              <a:rPr lang="en-US" sz="2400" dirty="0">
                <a:solidFill>
                  <a:srgbClr val="CC00CC"/>
                </a:solidFill>
                <a:ea typeface="ＭＳ Ｐゴシック" pitchFamily="34" charset="-128"/>
              </a:rPr>
              <a:t>, …, </a:t>
            </a:r>
            <a:r>
              <a:rPr lang="en-US" sz="2400" dirty="0" err="1">
                <a:solidFill>
                  <a:srgbClr val="CC00CC"/>
                </a:solidFill>
                <a:ea typeface="ＭＳ Ｐゴシック" pitchFamily="34" charset="-128"/>
              </a:rPr>
              <a:t>x</a:t>
            </a:r>
            <a:r>
              <a:rPr lang="en-US" sz="2400" baseline="-25000" dirty="0" err="1">
                <a:solidFill>
                  <a:srgbClr val="CC00CC"/>
                </a:solidFill>
                <a:ea typeface="ＭＳ Ｐゴシック" pitchFamily="34" charset="-128"/>
              </a:rPr>
              <a:t>n</a:t>
            </a:r>
            <a:r>
              <a:rPr lang="en-US" sz="2400" dirty="0">
                <a:solidFill>
                  <a:srgbClr val="CC00CC"/>
                </a:solidFill>
                <a:ea typeface="ＭＳ Ｐゴシック" pitchFamily="34" charset="-128"/>
              </a:rPr>
              <a:t>)</a:t>
            </a:r>
            <a:r>
              <a:rPr lang="en-US" sz="2400" dirty="0">
                <a:ea typeface="ＭＳ Ｐゴシック" pitchFamily="34" charset="-128"/>
              </a:rPr>
              <a:t>, </a:t>
            </a:r>
            <a:r>
              <a:rPr lang="en-US" sz="2400" dirty="0">
                <a:solidFill>
                  <a:srgbClr val="CC00CC"/>
                </a:solidFill>
                <a:ea typeface="ＭＳ Ｐゴシック" pitchFamily="34" charset="-128"/>
              </a:rPr>
              <a:t>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981" y="5351221"/>
            <a:ext cx="4733471" cy="150677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7027" y="4862286"/>
            <a:ext cx="628858" cy="670782"/>
          </a:xfrm>
          <a:prstGeom prst="rect">
            <a:avLst/>
          </a:prstGeom>
        </p:spPr>
      </p:pic>
    </p:spTree>
    <p:extLst>
      <p:ext uri="{BB962C8B-B14F-4D97-AF65-F5344CB8AC3E}">
        <p14:creationId xmlns:p14="http://schemas.microsoft.com/office/powerpoint/2010/main" val="548990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2"/>
          <p:cNvSpPr>
            <a:spLocks noChangeArrowheads="1"/>
          </p:cNvSpPr>
          <p:nvPr/>
        </p:nvSpPr>
        <p:spPr bwMode="auto">
          <a:xfrm>
            <a:off x="4114800" y="1600200"/>
            <a:ext cx="857250" cy="5334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38" name="Rectangle 25"/>
          <p:cNvSpPr>
            <a:spLocks noChangeArrowheads="1"/>
          </p:cNvSpPr>
          <p:nvPr/>
        </p:nvSpPr>
        <p:spPr bwMode="auto">
          <a:xfrm>
            <a:off x="166810" y="4175395"/>
            <a:ext cx="1828800" cy="5334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600">
              <a:latin typeface="Calibri" pitchFamily="34" charset="0"/>
              <a:cs typeface="Calibri" pitchFamily="34" charset="0"/>
            </a:endParaRPr>
          </a:p>
        </p:txBody>
      </p:sp>
      <p:sp>
        <p:nvSpPr>
          <p:cNvPr id="63491" name="Rectangle 2"/>
          <p:cNvSpPr>
            <a:spLocks noGrp="1" noChangeArrowheads="1"/>
          </p:cNvSpPr>
          <p:nvPr>
            <p:ph type="title"/>
          </p:nvPr>
        </p:nvSpPr>
        <p:spPr>
          <a:xfrm>
            <a:off x="457200" y="304801"/>
            <a:ext cx="8229600" cy="547815"/>
          </a:xfrm>
        </p:spPr>
        <p:txBody>
          <a:bodyPr>
            <a:normAutofit fontScale="90000"/>
          </a:bodyPr>
          <a:lstStyle/>
          <a:p>
            <a:r>
              <a:rPr lang="zh-CN" altLang="en-US" dirty="0"/>
              <a:t>似然性加权（采样）</a:t>
            </a:r>
            <a:endParaRPr lang="en-US" dirty="0">
              <a:ea typeface="ＭＳ Ｐゴシック" pitchFamily="34" charset="-128"/>
            </a:endParaRPr>
          </a:p>
        </p:txBody>
      </p:sp>
      <p:sp>
        <p:nvSpPr>
          <p:cNvPr id="1132566" name="Rectangle 22"/>
          <p:cNvSpPr>
            <a:spLocks noChangeArrowheads="1"/>
          </p:cNvSpPr>
          <p:nvPr/>
        </p:nvSpPr>
        <p:spPr bwMode="auto">
          <a:xfrm>
            <a:off x="1828800" y="2814638"/>
            <a:ext cx="1028700" cy="533400"/>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pic>
        <p:nvPicPr>
          <p:cNvPr id="63495" name="Picture 27" descr="txp_fig"/>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229101" y="1295401"/>
            <a:ext cx="56554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496" name="Picture 29" descr="txp_fig"/>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60960" y="2438401"/>
            <a:ext cx="792956"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6" name="Table 25"/>
          <p:cNvGraphicFramePr>
            <a:graphicFrameLocks noGrp="1"/>
          </p:cNvGraphicFramePr>
          <p:nvPr/>
        </p:nvGraphicFramePr>
        <p:xfrm>
          <a:off x="4114800" y="1620838"/>
          <a:ext cx="857250" cy="552414"/>
        </p:xfrm>
        <a:graphic>
          <a:graphicData uri="http://schemas.openxmlformats.org/drawingml/2006/table">
            <a:tbl>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tblGrid>
              <a:tr h="253206">
                <a:tc>
                  <a:txBody>
                    <a:bodyPr/>
                    <a:lstStyle/>
                    <a:p>
                      <a:pPr algn="ctr" fontAlgn="b"/>
                      <a:r>
                        <a:rPr lang="en-US" sz="1600" b="0" i="0" u="none" strike="noStrike" dirty="0">
                          <a:solidFill>
                            <a:srgbClr val="000000"/>
                          </a:solidFill>
                          <a:latin typeface="Calibri"/>
                        </a:rPr>
                        <a:t>c</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nvGraphicFramePr>
        <p:xfrm>
          <a:off x="1885950" y="2836863"/>
          <a:ext cx="971550" cy="110482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253206">
                <a:tc rowSpan="2">
                  <a:txBody>
                    <a:bodyPr/>
                    <a:lstStyle/>
                    <a:p>
                      <a:pPr algn="ctr" fontAlgn="b"/>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206">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0.5</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1" name="Rectangle 22"/>
          <p:cNvSpPr>
            <a:spLocks noChangeArrowheads="1"/>
          </p:cNvSpPr>
          <p:nvPr/>
        </p:nvSpPr>
        <p:spPr bwMode="auto">
          <a:xfrm>
            <a:off x="6115050" y="2814638"/>
            <a:ext cx="1028700" cy="538162"/>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pic>
        <p:nvPicPr>
          <p:cNvPr id="63529" name="Picture 33" descr="txp_fig"/>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235304" y="2438401"/>
            <a:ext cx="816769"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3" name="Table 32"/>
          <p:cNvGraphicFramePr>
            <a:graphicFrameLocks noGrp="1"/>
          </p:cNvGraphicFramePr>
          <p:nvPr/>
        </p:nvGraphicFramePr>
        <p:xfrm>
          <a:off x="6172200" y="2836863"/>
          <a:ext cx="971550" cy="110482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253206">
                <a:tc rowSpan="2">
                  <a:txBody>
                    <a:bodyPr/>
                    <a:lstStyle/>
                    <a:p>
                      <a:pPr algn="ctr" fontAlgn="b"/>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0.8</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0.2</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206">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c</a:t>
                      </a:r>
                    </a:p>
                    <a:p>
                      <a:pPr algn="ctr" fontAlgn="b"/>
                      <a:endParaRPr lang="en-US" sz="1600" b="0" i="0" u="none" strike="noStrike" dirty="0">
                        <a:solidFill>
                          <a:srgbClr val="000000"/>
                        </a:solidFill>
                        <a:latin typeface="Calibri"/>
                      </a:endParaRP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0.2</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206">
                <a:tc vMerge="1">
                  <a:txBody>
                    <a:bodyPr/>
                    <a:lstStyle/>
                    <a:p>
                      <a:pPr algn="ctr" fontAlgn="b"/>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0.8</a:t>
                      </a:r>
                    </a:p>
                  </a:txBody>
                  <a:tcPr marL="7144" marR="7144" marT="95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63550" name="Picture 36" descr="txp_fig"/>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171700" y="4191001"/>
            <a:ext cx="1162050"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6" name="Table 35"/>
          <p:cNvGraphicFramePr>
            <a:graphicFrameLocks noGrp="1"/>
          </p:cNvGraphicFramePr>
          <p:nvPr>
            <p:extLst>
              <p:ext uri="{D42A27DB-BD31-4B8C-83A1-F6EECF244321}">
                <p14:modId xmlns:p14="http://schemas.microsoft.com/office/powerpoint/2010/main" val="4110652450"/>
              </p:ext>
            </p:extLst>
          </p:nvPr>
        </p:nvGraphicFramePr>
        <p:xfrm>
          <a:off x="200025" y="4185362"/>
          <a:ext cx="1828800" cy="2209964"/>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253405">
                <a:tc rowSpan="4">
                  <a:txBody>
                    <a:bodyPr/>
                    <a:lstStyle/>
                    <a:p>
                      <a:pPr algn="ctr" fontAlgn="b"/>
                      <a:r>
                        <a:rPr lang="en-US" sz="1600" b="0" i="0" u="none" strike="noStrike" dirty="0">
                          <a:solidFill>
                            <a:srgbClr val="000000"/>
                          </a:solidFill>
                          <a:latin typeface="Calibri"/>
                        </a:rPr>
                        <a:t>s</a:t>
                      </a: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0.99</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0.01</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3405">
                <a:tc rowSpan="4">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s</a:t>
                      </a: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0.10</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r</a:t>
                      </a:r>
                    </a:p>
                    <a:p>
                      <a:pPr algn="ctr" fontAlgn="b"/>
                      <a:endParaRPr lang="en-US" sz="1600" b="0" i="0" u="none" strike="noStrike" dirty="0">
                        <a:solidFill>
                          <a:srgbClr val="000000"/>
                        </a:solidFill>
                        <a:latin typeface="Calibri"/>
                      </a:endParaRP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0.01</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53405">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endParaRPr lang="en-US" sz="18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kern="1200" dirty="0">
                          <a:solidFill>
                            <a:schemeClr val="tx1"/>
                          </a:solidFill>
                          <a:effectLst/>
                          <a:latin typeface="+mn-lt"/>
                          <a:ea typeface="+mn-ea"/>
                          <a:cs typeface="+mn-cs"/>
                          <a:sym typeface="Symbol"/>
                        </a:rPr>
                        <a:t></a:t>
                      </a:r>
                      <a:r>
                        <a:rPr lang="en-US" sz="1600" b="0" i="0" u="none" strike="noStrike" dirty="0">
                          <a:solidFill>
                            <a:srgbClr val="000000"/>
                          </a:solidFill>
                          <a:latin typeface="Calibri"/>
                        </a:rPr>
                        <a:t>w</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0.99</a:t>
                      </a:r>
                    </a:p>
                  </a:txBody>
                  <a:tcPr marL="7144" marR="7144" marT="95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3588" name="TextBox 39"/>
          <p:cNvSpPr txBox="1">
            <a:spLocks noChangeArrowheads="1"/>
          </p:cNvSpPr>
          <p:nvPr/>
        </p:nvSpPr>
        <p:spPr bwMode="auto">
          <a:xfrm>
            <a:off x="5772150" y="4343400"/>
            <a:ext cx="1314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zh-CN" altLang="en-US" sz="1800" dirty="0">
                <a:latin typeface="Calibri" pitchFamily="34" charset="0"/>
                <a:cs typeface="Calibri" pitchFamily="34" charset="0"/>
              </a:rPr>
              <a:t>样本事件</a:t>
            </a:r>
            <a:r>
              <a:rPr lang="en-US" sz="1800" dirty="0">
                <a:latin typeface="Calibri" pitchFamily="34" charset="0"/>
                <a:cs typeface="Calibri" pitchFamily="34" charset="0"/>
              </a:rPr>
              <a:t>:</a:t>
            </a:r>
          </a:p>
        </p:txBody>
      </p:sp>
      <p:sp>
        <p:nvSpPr>
          <p:cNvPr id="63589" name="TextBox 40"/>
          <p:cNvSpPr txBox="1">
            <a:spLocks noChangeArrowheads="1"/>
          </p:cNvSpPr>
          <p:nvPr/>
        </p:nvSpPr>
        <p:spPr bwMode="auto">
          <a:xfrm>
            <a:off x="6000750" y="4800600"/>
            <a:ext cx="14859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c, s, r, w</a:t>
            </a:r>
          </a:p>
        </p:txBody>
      </p:sp>
      <p:sp>
        <p:nvSpPr>
          <p:cNvPr id="63590" name="TextBox 42"/>
          <p:cNvSpPr txBox="1">
            <a:spLocks noChangeArrowheads="1"/>
          </p:cNvSpPr>
          <p:nvPr/>
        </p:nvSpPr>
        <p:spPr bwMode="auto">
          <a:xfrm>
            <a:off x="6057900" y="5105400"/>
            <a:ext cx="14859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a:t>
            </a:r>
          </a:p>
        </p:txBody>
      </p:sp>
      <p:sp>
        <p:nvSpPr>
          <p:cNvPr id="63591" name="Oval 4"/>
          <p:cNvSpPr>
            <a:spLocks noChangeArrowheads="1"/>
          </p:cNvSpPr>
          <p:nvPr/>
        </p:nvSpPr>
        <p:spPr bwMode="auto">
          <a:xfrm>
            <a:off x="4057651" y="2397126"/>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Cloudy</a:t>
            </a:r>
          </a:p>
        </p:txBody>
      </p:sp>
      <p:sp>
        <p:nvSpPr>
          <p:cNvPr id="63592" name="Oval 5"/>
          <p:cNvSpPr>
            <a:spLocks noChangeArrowheads="1"/>
          </p:cNvSpPr>
          <p:nvPr/>
        </p:nvSpPr>
        <p:spPr bwMode="auto">
          <a:xfrm>
            <a:off x="3028951" y="3365501"/>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Sprinkler</a:t>
            </a:r>
          </a:p>
        </p:txBody>
      </p:sp>
      <p:sp>
        <p:nvSpPr>
          <p:cNvPr id="63593" name="Oval 6"/>
          <p:cNvSpPr>
            <a:spLocks noChangeArrowheads="1"/>
          </p:cNvSpPr>
          <p:nvPr/>
        </p:nvSpPr>
        <p:spPr bwMode="auto">
          <a:xfrm>
            <a:off x="5083969" y="3387726"/>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Rain</a:t>
            </a:r>
          </a:p>
        </p:txBody>
      </p:sp>
      <p:sp>
        <p:nvSpPr>
          <p:cNvPr id="63594" name="Oval 7"/>
          <p:cNvSpPr>
            <a:spLocks noChangeArrowheads="1"/>
          </p:cNvSpPr>
          <p:nvPr/>
        </p:nvSpPr>
        <p:spPr bwMode="auto">
          <a:xfrm>
            <a:off x="4055269" y="4378326"/>
            <a:ext cx="916781"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WetGrass</a:t>
            </a:r>
          </a:p>
        </p:txBody>
      </p:sp>
      <p:cxnSp>
        <p:nvCxnSpPr>
          <p:cNvPr id="63595" name="AutoShape 8"/>
          <p:cNvCxnSpPr>
            <a:cxnSpLocks noChangeShapeType="1"/>
            <a:stCxn id="51" idx="5"/>
            <a:endCxn id="63593" idx="1"/>
          </p:cNvCxnSpPr>
          <p:nvPr/>
        </p:nvCxnSpPr>
        <p:spPr bwMode="auto">
          <a:xfrm>
            <a:off x="4839891" y="2901951"/>
            <a:ext cx="378619" cy="555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3596" name="AutoShape 9"/>
          <p:cNvCxnSpPr>
            <a:cxnSpLocks noChangeShapeType="1"/>
            <a:stCxn id="63591" idx="3"/>
            <a:endCxn id="63592" idx="7"/>
          </p:cNvCxnSpPr>
          <p:nvPr/>
        </p:nvCxnSpPr>
        <p:spPr bwMode="auto">
          <a:xfrm flipH="1">
            <a:off x="3811191" y="2901950"/>
            <a:ext cx="381000" cy="5334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3597" name="AutoShape 10"/>
          <p:cNvCxnSpPr>
            <a:cxnSpLocks noChangeShapeType="1"/>
            <a:stCxn id="63592" idx="5"/>
            <a:endCxn id="63594" idx="1"/>
          </p:cNvCxnSpPr>
          <p:nvPr/>
        </p:nvCxnSpPr>
        <p:spPr bwMode="auto">
          <a:xfrm>
            <a:off x="3811191" y="3870325"/>
            <a:ext cx="378619" cy="5778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3598" name="AutoShape 11"/>
          <p:cNvCxnSpPr>
            <a:cxnSpLocks noChangeShapeType="1"/>
            <a:stCxn id="63593" idx="3"/>
            <a:endCxn id="63594" idx="7"/>
          </p:cNvCxnSpPr>
          <p:nvPr/>
        </p:nvCxnSpPr>
        <p:spPr bwMode="auto">
          <a:xfrm flipH="1">
            <a:off x="4837510" y="3892551"/>
            <a:ext cx="381000" cy="555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51" name="Oval 16"/>
          <p:cNvSpPr>
            <a:spLocks noChangeArrowheads="1"/>
          </p:cNvSpPr>
          <p:nvPr/>
        </p:nvSpPr>
        <p:spPr bwMode="auto">
          <a:xfrm>
            <a:off x="4057651" y="2397126"/>
            <a:ext cx="916781" cy="574675"/>
          </a:xfrm>
          <a:prstGeom prst="ellipse">
            <a:avLst/>
          </a:prstGeom>
          <a:solidFill>
            <a:srgbClr val="33CC33"/>
          </a:solidFill>
          <a:ln w="28575">
            <a:solidFill>
              <a:schemeClr val="tx1"/>
            </a:solidFill>
            <a:round/>
            <a:headEnd/>
            <a:tailEnd/>
          </a:ln>
        </p:spPr>
        <p:txBody>
          <a:bodyPr wrap="none" anchor="ctr"/>
          <a:lstStyle/>
          <a:p>
            <a:pPr algn="ctr"/>
            <a:r>
              <a:rPr lang="en-US" dirty="0">
                <a:latin typeface="Calibri" pitchFamily="34" charset="0"/>
                <a:cs typeface="Calibri" pitchFamily="34" charset="0"/>
              </a:rPr>
              <a:t>Cloudy</a:t>
            </a:r>
          </a:p>
        </p:txBody>
      </p:sp>
      <p:sp>
        <p:nvSpPr>
          <p:cNvPr id="63600" name="Oval 17"/>
          <p:cNvSpPr>
            <a:spLocks noChangeArrowheads="1"/>
          </p:cNvSpPr>
          <p:nvPr/>
        </p:nvSpPr>
        <p:spPr bwMode="auto">
          <a:xfrm>
            <a:off x="3028951" y="3365501"/>
            <a:ext cx="916781" cy="574675"/>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Sprinkler</a:t>
            </a:r>
          </a:p>
        </p:txBody>
      </p:sp>
      <p:sp>
        <p:nvSpPr>
          <p:cNvPr id="53" name="Oval 18"/>
          <p:cNvSpPr>
            <a:spLocks noChangeArrowheads="1"/>
          </p:cNvSpPr>
          <p:nvPr/>
        </p:nvSpPr>
        <p:spPr bwMode="auto">
          <a:xfrm>
            <a:off x="5083969" y="3387726"/>
            <a:ext cx="916781" cy="574675"/>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Rain</a:t>
            </a:r>
          </a:p>
        </p:txBody>
      </p:sp>
      <p:sp>
        <p:nvSpPr>
          <p:cNvPr id="63602" name="Oval 19"/>
          <p:cNvSpPr>
            <a:spLocks noChangeArrowheads="1"/>
          </p:cNvSpPr>
          <p:nvPr/>
        </p:nvSpPr>
        <p:spPr bwMode="auto">
          <a:xfrm>
            <a:off x="4057651" y="4378326"/>
            <a:ext cx="916781" cy="574675"/>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WetGrass</a:t>
            </a:r>
          </a:p>
        </p:txBody>
      </p:sp>
      <p:sp>
        <p:nvSpPr>
          <p:cNvPr id="63603" name="Line 23"/>
          <p:cNvSpPr>
            <a:spLocks noChangeShapeType="1"/>
          </p:cNvSpPr>
          <p:nvPr/>
        </p:nvSpPr>
        <p:spPr bwMode="auto">
          <a:xfrm flipV="1">
            <a:off x="4171950" y="4419600"/>
            <a:ext cx="45720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3604" name="Line 24"/>
          <p:cNvSpPr>
            <a:spLocks noChangeShapeType="1"/>
          </p:cNvSpPr>
          <p:nvPr/>
        </p:nvSpPr>
        <p:spPr bwMode="auto">
          <a:xfrm flipV="1">
            <a:off x="4457700" y="4495800"/>
            <a:ext cx="40005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3605" name="Line 25"/>
          <p:cNvSpPr>
            <a:spLocks noChangeShapeType="1"/>
          </p:cNvSpPr>
          <p:nvPr/>
        </p:nvSpPr>
        <p:spPr bwMode="auto">
          <a:xfrm flipV="1">
            <a:off x="3086100" y="3352800"/>
            <a:ext cx="45720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3606" name="Line 26"/>
          <p:cNvSpPr>
            <a:spLocks noChangeShapeType="1"/>
          </p:cNvSpPr>
          <p:nvPr/>
        </p:nvSpPr>
        <p:spPr bwMode="auto">
          <a:xfrm flipV="1">
            <a:off x="3371850" y="3429000"/>
            <a:ext cx="400050" cy="457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pic>
        <p:nvPicPr>
          <p:cNvPr id="63607" name="Picture 28" descr="txp_fig"/>
          <p:cNvPicPr>
            <a:picLocks noChangeAspect="1" noChangeArrowheads="1"/>
          </p:cNvPicPr>
          <p:nvPr>
            <p:custDataLst>
              <p:tags r:id="rId5"/>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4914901" y="5969000"/>
            <a:ext cx="783431"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30" descr="txp_fig"/>
          <p:cNvPicPr>
            <a:picLocks noChangeAspect="1" noChangeArrowheads="1"/>
          </p:cNvPicPr>
          <p:nvPr>
            <p:custDataLst>
              <p:tags r:id="rId6"/>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5735241" y="5969000"/>
            <a:ext cx="436959"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Picture 32" descr="txp_fig"/>
          <p:cNvPicPr>
            <a:picLocks noChangeAspect="1" noChangeArrowheads="1"/>
          </p:cNvPicPr>
          <p:nvPr>
            <p:custDataLst>
              <p:tags r:id="rId7"/>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6231732" y="5943600"/>
            <a:ext cx="569119"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TextBox 36"/>
          <p:cNvSpPr txBox="1"/>
          <p:nvPr/>
        </p:nvSpPr>
        <p:spPr>
          <a:xfrm>
            <a:off x="5772150" y="852616"/>
            <a:ext cx="2914650" cy="923330"/>
          </a:xfrm>
          <a:prstGeom prst="rect">
            <a:avLst/>
          </a:prstGeom>
          <a:noFill/>
        </p:spPr>
        <p:txBody>
          <a:bodyPr wrap="square" rtlCol="0">
            <a:spAutoFit/>
          </a:bodyPr>
          <a:lstStyle/>
          <a:p>
            <a:r>
              <a:rPr lang="en-US" altLang="zh-CN" dirty="0"/>
              <a:t>w </a:t>
            </a:r>
            <a:r>
              <a:rPr lang="zh-CN" altLang="en-US" dirty="0"/>
              <a:t>初始化为</a:t>
            </a:r>
            <a:r>
              <a:rPr lang="en-US" altLang="zh-CN" dirty="0"/>
              <a:t>1.0</a:t>
            </a:r>
            <a:r>
              <a:rPr lang="zh-CN" altLang="en-US" dirty="0"/>
              <a:t>；</a:t>
            </a:r>
            <a:endParaRPr lang="en-US" altLang="zh-CN" dirty="0"/>
          </a:p>
          <a:p>
            <a:r>
              <a:rPr lang="zh-CN" altLang="en-US" dirty="0"/>
              <a:t>拓扑排序：</a:t>
            </a:r>
            <a:r>
              <a:rPr lang="en-US" altLang="zh-CN" dirty="0"/>
              <a:t>C, S, R,W</a:t>
            </a:r>
          </a:p>
          <a:p>
            <a:r>
              <a:rPr lang="en-US" altLang="zh-CN" dirty="0"/>
              <a:t>S, W </a:t>
            </a:r>
            <a:r>
              <a:rPr lang="zh-CN" altLang="en-US" dirty="0"/>
              <a:t>值固定为真</a:t>
            </a:r>
          </a:p>
        </p:txBody>
      </p:sp>
      <p:sp>
        <p:nvSpPr>
          <p:cNvPr id="40" name="TextBox 39"/>
          <p:cNvSpPr txBox="1">
            <a:spLocks noChangeArrowheads="1"/>
          </p:cNvSpPr>
          <p:nvPr/>
        </p:nvSpPr>
        <p:spPr bwMode="auto">
          <a:xfrm>
            <a:off x="4137422" y="5506911"/>
            <a:ext cx="197762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zh-CN" altLang="en-US" sz="1800" dirty="0">
                <a:latin typeface="Calibri" pitchFamily="34" charset="0"/>
                <a:cs typeface="Calibri" pitchFamily="34" charset="0"/>
              </a:rPr>
              <a:t>该样本事件的权值</a:t>
            </a:r>
            <a:r>
              <a:rPr lang="en-US" sz="1800" dirty="0">
                <a:latin typeface="Calibri" pitchFamily="34" charset="0"/>
                <a:cs typeface="Calibri" pitchFamily="34" charset="0"/>
              </a:rPr>
              <a:t>:</a:t>
            </a:r>
          </a:p>
        </p:txBody>
      </p:sp>
    </p:spTree>
    <p:extLst>
      <p:ext uri="{BB962C8B-B14F-4D97-AF65-F5344CB8AC3E}">
        <p14:creationId xmlns:p14="http://schemas.microsoft.com/office/powerpoint/2010/main" val="197111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1132566" grpId="0" animBg="1"/>
      <p:bldP spid="31" grpId="0" animBg="1"/>
      <p:bldP spid="51" grpId="0" animBg="1"/>
      <p:bldP spid="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457200" y="331573"/>
            <a:ext cx="8229600" cy="497520"/>
          </a:xfrm>
        </p:spPr>
        <p:txBody>
          <a:bodyPr>
            <a:normAutofit fontScale="90000"/>
          </a:bodyPr>
          <a:lstStyle/>
          <a:p>
            <a:r>
              <a:rPr lang="zh-CN" altLang="en-US" dirty="0"/>
              <a:t>似然性加权采样</a:t>
            </a:r>
            <a:endParaRPr lang="en-US" dirty="0">
              <a:ea typeface="ＭＳ Ｐゴシック" pitchFamily="34" charset="-128"/>
            </a:endParaRPr>
          </a:p>
        </p:txBody>
      </p:sp>
      <p:sp>
        <p:nvSpPr>
          <p:cNvPr id="1137667" name="Rectangle 3"/>
          <p:cNvSpPr>
            <a:spLocks noGrp="1" noChangeArrowheads="1"/>
          </p:cNvSpPr>
          <p:nvPr>
            <p:ph idx="1"/>
          </p:nvPr>
        </p:nvSpPr>
        <p:spPr>
          <a:xfrm>
            <a:off x="1124465" y="1322173"/>
            <a:ext cx="7090621" cy="3859427"/>
          </a:xfrm>
        </p:spPr>
        <p:txBody>
          <a:bodyPr>
            <a:normAutofit fontScale="92500" lnSpcReduction="10000"/>
          </a:bodyPr>
          <a:lstStyle/>
          <a:p>
            <a:pPr>
              <a:buFont typeface="Wingdings" panose="05000000000000000000" pitchFamily="2" charset="2"/>
              <a:buChar char="n"/>
            </a:pPr>
            <a:r>
              <a:rPr lang="zh-CN" altLang="en-US" sz="2200" dirty="0">
                <a:latin typeface="+mn-ea"/>
                <a:cs typeface="Calibri" pitchFamily="34" charset="0"/>
              </a:rPr>
              <a:t>采样分布为（</a:t>
            </a:r>
            <a:r>
              <a:rPr lang="en-US" sz="2200" dirty="0">
                <a:latin typeface="+mn-ea"/>
                <a:cs typeface="Calibri" pitchFamily="34" charset="0"/>
              </a:rPr>
              <a:t> z </a:t>
            </a:r>
            <a:r>
              <a:rPr lang="zh-CN" altLang="en-US" sz="2200" dirty="0">
                <a:latin typeface="+mn-ea"/>
                <a:cs typeface="Calibri" pitchFamily="34" charset="0"/>
              </a:rPr>
              <a:t>为非观察变量的采样值</a:t>
            </a:r>
            <a:r>
              <a:rPr lang="en-US" sz="2200" dirty="0">
                <a:latin typeface="+mn-ea"/>
                <a:cs typeface="Calibri" pitchFamily="34" charset="0"/>
              </a:rPr>
              <a:t>  e </a:t>
            </a:r>
            <a:r>
              <a:rPr lang="zh-CN" altLang="en-US" sz="2200" dirty="0">
                <a:latin typeface="+mn-ea"/>
                <a:cs typeface="Calibri" pitchFamily="34" charset="0"/>
              </a:rPr>
              <a:t>为固定的观察值）</a:t>
            </a: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r>
              <a:rPr lang="zh-CN" altLang="en-US" sz="2200" dirty="0">
                <a:latin typeface="+mn-ea"/>
                <a:cs typeface="Calibri" pitchFamily="34" charset="0"/>
              </a:rPr>
              <a:t>现在</a:t>
            </a:r>
            <a:r>
              <a:rPr lang="en-US" sz="2200" dirty="0">
                <a:latin typeface="+mn-ea"/>
                <a:cs typeface="Calibri" pitchFamily="34" charset="0"/>
              </a:rPr>
              <a:t>, </a:t>
            </a:r>
            <a:r>
              <a:rPr lang="zh-CN" altLang="en-US" sz="2200" dirty="0">
                <a:latin typeface="+mn-ea"/>
                <a:cs typeface="Calibri" pitchFamily="34" charset="0"/>
              </a:rPr>
              <a:t>每个样本都有权重</a:t>
            </a: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endParaRPr lang="en-US" sz="2200" dirty="0">
              <a:latin typeface="+mn-ea"/>
              <a:cs typeface="Calibri" pitchFamily="34" charset="0"/>
            </a:endParaRPr>
          </a:p>
          <a:p>
            <a:pPr>
              <a:buFont typeface="Wingdings" panose="05000000000000000000" pitchFamily="2" charset="2"/>
              <a:buChar char="n"/>
            </a:pPr>
            <a:r>
              <a:rPr lang="zh-CN" altLang="en-US" sz="2200" dirty="0">
                <a:latin typeface="+mn-ea"/>
                <a:cs typeface="Calibri" pitchFamily="34" charset="0"/>
              </a:rPr>
              <a:t>合起来</a:t>
            </a:r>
            <a:r>
              <a:rPr lang="en-US" sz="2200" dirty="0">
                <a:latin typeface="+mn-ea"/>
                <a:cs typeface="Calibri" pitchFamily="34" charset="0"/>
              </a:rPr>
              <a:t>, </a:t>
            </a:r>
            <a:r>
              <a:rPr lang="zh-CN" altLang="en-US" sz="2200" dirty="0">
                <a:latin typeface="+mn-ea"/>
                <a:cs typeface="Calibri" pitchFamily="34" charset="0"/>
              </a:rPr>
              <a:t>加权的样本分布是具有一致性的，即</a:t>
            </a:r>
            <a:r>
              <a:rPr lang="zh-CN" altLang="en-US" sz="2000" dirty="0">
                <a:latin typeface="+mn-ea"/>
                <a:cs typeface="Calibri" pitchFamily="34" charset="0"/>
              </a:rPr>
              <a:t>：</a:t>
            </a:r>
            <a:endParaRPr lang="en-US" sz="2000" dirty="0">
              <a:latin typeface="+mn-ea"/>
              <a:cs typeface="Calibri" pitchFamily="34" charset="0"/>
            </a:endParaRPr>
          </a:p>
          <a:p>
            <a:endParaRPr lang="en-US" sz="2000" dirty="0">
              <a:latin typeface="+mn-ea"/>
              <a:cs typeface="Calibri" pitchFamily="34" charset="0"/>
            </a:endParaRPr>
          </a:p>
        </p:txBody>
      </p:sp>
      <p:pic>
        <p:nvPicPr>
          <p:cNvPr id="64515" name="Picture 5"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289891" y="1852274"/>
            <a:ext cx="3913082" cy="77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7674" name="Picture 10"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230041" y="3581400"/>
            <a:ext cx="3691578"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7677" name="Picture 13"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3328986" y="6137614"/>
            <a:ext cx="1272043" cy="38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4518" name="Group 30"/>
          <p:cNvGrpSpPr>
            <a:grpSpLocks/>
          </p:cNvGrpSpPr>
          <p:nvPr/>
        </p:nvGrpSpPr>
        <p:grpSpPr bwMode="auto">
          <a:xfrm>
            <a:off x="5886450" y="2438401"/>
            <a:ext cx="1828800" cy="1573213"/>
            <a:chOff x="3456" y="1414"/>
            <a:chExt cx="2496" cy="1610"/>
          </a:xfrm>
        </p:grpSpPr>
        <p:sp>
          <p:nvSpPr>
            <p:cNvPr id="64521" name="Oval 14"/>
            <p:cNvSpPr>
              <a:spLocks noChangeArrowheads="1"/>
            </p:cNvSpPr>
            <p:nvPr/>
          </p:nvSpPr>
          <p:spPr bwMode="auto">
            <a:xfrm>
              <a:off x="4320" y="1414"/>
              <a:ext cx="770" cy="362"/>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Cloudy</a:t>
              </a:r>
            </a:p>
          </p:txBody>
        </p:sp>
        <p:sp>
          <p:nvSpPr>
            <p:cNvPr id="64522" name="Oval 15"/>
            <p:cNvSpPr>
              <a:spLocks noChangeArrowheads="1"/>
            </p:cNvSpPr>
            <p:nvPr/>
          </p:nvSpPr>
          <p:spPr bwMode="auto">
            <a:xfrm>
              <a:off x="3456" y="2024"/>
              <a:ext cx="770" cy="362"/>
            </a:xfrm>
            <a:prstGeom prst="ellipse">
              <a:avLst/>
            </a:prstGeom>
            <a:solidFill>
              <a:schemeClr val="bg1"/>
            </a:solidFill>
            <a:ln w="28575">
              <a:solidFill>
                <a:schemeClr val="tx1"/>
              </a:solidFill>
              <a:round/>
              <a:headEnd/>
              <a:tailEnd/>
            </a:ln>
          </p:spPr>
          <p:txBody>
            <a:bodyPr wrap="none" anchor="ctr"/>
            <a:lstStyle/>
            <a:p>
              <a:pPr algn="ctr"/>
              <a:endParaRPr lang="en-US">
                <a:latin typeface="Calibri" pitchFamily="34" charset="0"/>
                <a:cs typeface="Calibri" pitchFamily="34" charset="0"/>
              </a:endParaRPr>
            </a:p>
          </p:txBody>
        </p:sp>
        <p:sp>
          <p:nvSpPr>
            <p:cNvPr id="64523" name="Oval 16"/>
            <p:cNvSpPr>
              <a:spLocks noChangeArrowheads="1"/>
            </p:cNvSpPr>
            <p:nvPr/>
          </p:nvSpPr>
          <p:spPr bwMode="auto">
            <a:xfrm>
              <a:off x="5182" y="2038"/>
              <a:ext cx="770" cy="362"/>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R</a:t>
              </a:r>
            </a:p>
          </p:txBody>
        </p:sp>
        <p:sp>
          <p:nvSpPr>
            <p:cNvPr id="64524" name="Oval 17"/>
            <p:cNvSpPr>
              <a:spLocks noChangeArrowheads="1"/>
            </p:cNvSpPr>
            <p:nvPr/>
          </p:nvSpPr>
          <p:spPr bwMode="auto">
            <a:xfrm>
              <a:off x="4318" y="2662"/>
              <a:ext cx="770" cy="362"/>
            </a:xfrm>
            <a:prstGeom prst="ellipse">
              <a:avLst/>
            </a:prstGeom>
            <a:solidFill>
              <a:schemeClr val="bg1"/>
            </a:solidFill>
            <a:ln w="28575">
              <a:solidFill>
                <a:schemeClr val="tx1"/>
              </a:solidFill>
              <a:round/>
              <a:headEnd/>
              <a:tailEnd/>
            </a:ln>
          </p:spPr>
          <p:txBody>
            <a:bodyPr wrap="none" anchor="ctr"/>
            <a:lstStyle/>
            <a:p>
              <a:pPr algn="ctr"/>
              <a:endParaRPr lang="en-US">
                <a:latin typeface="Calibri" pitchFamily="34" charset="0"/>
                <a:cs typeface="Calibri" pitchFamily="34" charset="0"/>
              </a:endParaRPr>
            </a:p>
          </p:txBody>
        </p:sp>
        <p:cxnSp>
          <p:nvCxnSpPr>
            <p:cNvPr id="64525" name="AutoShape 18"/>
            <p:cNvCxnSpPr>
              <a:cxnSpLocks noChangeShapeType="1"/>
              <a:stCxn id="64529" idx="5"/>
              <a:endCxn id="64523" idx="1"/>
            </p:cNvCxnSpPr>
            <p:nvPr/>
          </p:nvCxnSpPr>
          <p:spPr bwMode="auto">
            <a:xfrm>
              <a:off x="4977" y="1732"/>
              <a:ext cx="318" cy="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6" name="AutoShape 19"/>
            <p:cNvCxnSpPr>
              <a:cxnSpLocks noChangeShapeType="1"/>
              <a:stCxn id="64521" idx="3"/>
              <a:endCxn id="64522" idx="7"/>
            </p:cNvCxnSpPr>
            <p:nvPr/>
          </p:nvCxnSpPr>
          <p:spPr bwMode="auto">
            <a:xfrm flipH="1">
              <a:off x="4113" y="1732"/>
              <a:ext cx="320" cy="336"/>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7" name="AutoShape 20"/>
            <p:cNvCxnSpPr>
              <a:cxnSpLocks noChangeShapeType="1"/>
              <a:stCxn id="64522" idx="5"/>
              <a:endCxn id="64524" idx="1"/>
            </p:cNvCxnSpPr>
            <p:nvPr/>
          </p:nvCxnSpPr>
          <p:spPr bwMode="auto">
            <a:xfrm>
              <a:off x="4113" y="2342"/>
              <a:ext cx="318" cy="36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8" name="AutoShape 21"/>
            <p:cNvCxnSpPr>
              <a:cxnSpLocks noChangeShapeType="1"/>
              <a:stCxn id="64523" idx="3"/>
              <a:endCxn id="64524" idx="7"/>
            </p:cNvCxnSpPr>
            <p:nvPr/>
          </p:nvCxnSpPr>
          <p:spPr bwMode="auto">
            <a:xfrm flipH="1">
              <a:off x="4975" y="2356"/>
              <a:ext cx="320" cy="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29" name="Oval 22"/>
            <p:cNvSpPr>
              <a:spLocks noChangeArrowheads="1"/>
            </p:cNvSpPr>
            <p:nvPr/>
          </p:nvSpPr>
          <p:spPr bwMode="auto">
            <a:xfrm>
              <a:off x="4320" y="1414"/>
              <a:ext cx="770" cy="362"/>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C</a:t>
              </a:r>
            </a:p>
          </p:txBody>
        </p:sp>
        <p:sp>
          <p:nvSpPr>
            <p:cNvPr id="64530" name="Oval 23"/>
            <p:cNvSpPr>
              <a:spLocks noChangeArrowheads="1"/>
            </p:cNvSpPr>
            <p:nvPr/>
          </p:nvSpPr>
          <p:spPr bwMode="auto">
            <a:xfrm>
              <a:off x="3456" y="2024"/>
              <a:ext cx="770" cy="362"/>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S</a:t>
              </a:r>
            </a:p>
          </p:txBody>
        </p:sp>
        <p:sp>
          <p:nvSpPr>
            <p:cNvPr id="64531" name="Oval 25"/>
            <p:cNvSpPr>
              <a:spLocks noChangeArrowheads="1"/>
            </p:cNvSpPr>
            <p:nvPr/>
          </p:nvSpPr>
          <p:spPr bwMode="auto">
            <a:xfrm>
              <a:off x="4320" y="2662"/>
              <a:ext cx="770" cy="362"/>
            </a:xfrm>
            <a:prstGeom prst="ellipse">
              <a:avLst/>
            </a:prstGeom>
            <a:solidFill>
              <a:srgbClr val="33CC33"/>
            </a:solidFill>
            <a:ln w="28575">
              <a:solidFill>
                <a:schemeClr val="tx1"/>
              </a:solidFill>
              <a:round/>
              <a:headEnd/>
              <a:tailEnd/>
            </a:ln>
          </p:spPr>
          <p:txBody>
            <a:bodyPr wrap="none" anchor="ctr"/>
            <a:lstStyle/>
            <a:p>
              <a:pPr algn="ctr"/>
              <a:r>
                <a:rPr lang="en-US">
                  <a:latin typeface="Calibri" pitchFamily="34" charset="0"/>
                  <a:cs typeface="Calibri" pitchFamily="34" charset="0"/>
                </a:rPr>
                <a:t>W</a:t>
              </a:r>
            </a:p>
          </p:txBody>
        </p:sp>
        <p:sp>
          <p:nvSpPr>
            <p:cNvPr id="64532" name="Line 26"/>
            <p:cNvSpPr>
              <a:spLocks noChangeShapeType="1"/>
            </p:cNvSpPr>
            <p:nvPr/>
          </p:nvSpPr>
          <p:spPr bwMode="auto">
            <a:xfrm flipV="1">
              <a:off x="4392" y="2662"/>
              <a:ext cx="384" cy="2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4533" name="Line 27"/>
            <p:cNvSpPr>
              <a:spLocks noChangeShapeType="1"/>
            </p:cNvSpPr>
            <p:nvPr/>
          </p:nvSpPr>
          <p:spPr bwMode="auto">
            <a:xfrm flipV="1">
              <a:off x="4632" y="2710"/>
              <a:ext cx="336" cy="2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4534" name="Line 28"/>
            <p:cNvSpPr>
              <a:spLocks noChangeShapeType="1"/>
            </p:cNvSpPr>
            <p:nvPr/>
          </p:nvSpPr>
          <p:spPr bwMode="auto">
            <a:xfrm flipV="1">
              <a:off x="3504" y="2016"/>
              <a:ext cx="384" cy="2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64535" name="Line 29"/>
            <p:cNvSpPr>
              <a:spLocks noChangeShapeType="1"/>
            </p:cNvSpPr>
            <p:nvPr/>
          </p:nvSpPr>
          <p:spPr bwMode="auto">
            <a:xfrm flipV="1">
              <a:off x="3744" y="2064"/>
              <a:ext cx="336" cy="2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grpSp>
      <p:pic>
        <p:nvPicPr>
          <p:cNvPr id="39938" name="Picture 2" descr="\\.host\Shared Folders\Shared with PC\likelihood_weightin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8749" y="5005388"/>
            <a:ext cx="6655707" cy="938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31325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76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76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76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3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822960" y="286604"/>
            <a:ext cx="7543800" cy="598767"/>
          </a:xfrm>
        </p:spPr>
        <p:txBody>
          <a:bodyPr>
            <a:normAutofit fontScale="90000"/>
          </a:bodyPr>
          <a:lstStyle/>
          <a:p>
            <a:r>
              <a:rPr lang="zh-CN" altLang="en-US" dirty="0"/>
              <a:t>似然性加权</a:t>
            </a:r>
            <a:endParaRPr lang="en-US" dirty="0">
              <a:latin typeface="Calibri"/>
              <a:ea typeface="ＭＳ Ｐゴシック" pitchFamily="34" charset="-128"/>
              <a:cs typeface="Calibri"/>
            </a:endParaRPr>
          </a:p>
        </p:txBody>
      </p:sp>
      <p:sp>
        <p:nvSpPr>
          <p:cNvPr id="34818" name="Rectangle 3"/>
          <p:cNvSpPr>
            <a:spLocks noGrp="1" noChangeArrowheads="1"/>
          </p:cNvSpPr>
          <p:nvPr>
            <p:ph idx="1"/>
          </p:nvPr>
        </p:nvSpPr>
        <p:spPr>
          <a:xfrm>
            <a:off x="0" y="1791267"/>
            <a:ext cx="4171950" cy="2362200"/>
          </a:xfrm>
        </p:spPr>
        <p:txBody>
          <a:bodyPr/>
          <a:lstStyle/>
          <a:p>
            <a:pPr>
              <a:buFont typeface="Wingdings" panose="05000000000000000000" pitchFamily="2" charset="2"/>
              <a:buChar char="n"/>
            </a:pPr>
            <a:r>
              <a:rPr lang="zh-CN" altLang="en-US" dirty="0">
                <a:latin typeface="+mn-ea"/>
                <a:cs typeface="Calibri"/>
              </a:rPr>
              <a:t>优点：</a:t>
            </a:r>
            <a:endParaRPr lang="en-US" dirty="0">
              <a:latin typeface="+mn-ea"/>
              <a:cs typeface="Calibri"/>
            </a:endParaRPr>
          </a:p>
          <a:p>
            <a:pPr lvl="1">
              <a:buFont typeface="Wingdings" panose="05000000000000000000" pitchFamily="2" charset="2"/>
              <a:buChar char="n"/>
            </a:pPr>
            <a:r>
              <a:rPr lang="zh-CN" altLang="en-US" sz="2000" dirty="0">
                <a:latin typeface="+mn-ea"/>
                <a:cs typeface="Calibri"/>
              </a:rPr>
              <a:t>可利用所有样本（加权的）</a:t>
            </a:r>
            <a:endParaRPr lang="en-US" sz="2000" dirty="0">
              <a:latin typeface="+mn-ea"/>
              <a:cs typeface="Calibri"/>
            </a:endParaRPr>
          </a:p>
          <a:p>
            <a:pPr lvl="1">
              <a:buFont typeface="Wingdings" panose="05000000000000000000" pitchFamily="2" charset="2"/>
              <a:buChar char="n"/>
            </a:pPr>
            <a:r>
              <a:rPr lang="en-US" sz="2000" dirty="0">
                <a:latin typeface="+mn-ea"/>
                <a:cs typeface="Calibri"/>
              </a:rPr>
              <a:t> </a:t>
            </a:r>
            <a:r>
              <a:rPr lang="zh-CN" altLang="en-US" sz="2000" b="1" i="1" dirty="0">
                <a:solidFill>
                  <a:srgbClr val="0000FF"/>
                </a:solidFill>
                <a:latin typeface="+mn-ea"/>
                <a:cs typeface="Calibri"/>
              </a:rPr>
              <a:t>下游</a:t>
            </a:r>
            <a:r>
              <a:rPr lang="en-US" sz="2000" dirty="0">
                <a:latin typeface="+mn-ea"/>
                <a:cs typeface="Calibri"/>
              </a:rPr>
              <a:t> </a:t>
            </a:r>
            <a:r>
              <a:rPr lang="zh-CN" altLang="en-US" sz="2000" dirty="0">
                <a:latin typeface="+mn-ea"/>
                <a:cs typeface="Calibri"/>
              </a:rPr>
              <a:t>变量的采样值会被</a:t>
            </a:r>
            <a:r>
              <a:rPr lang="en-US" sz="2000" dirty="0">
                <a:latin typeface="+mn-ea"/>
                <a:cs typeface="Calibri"/>
              </a:rPr>
              <a:t> </a:t>
            </a:r>
            <a:r>
              <a:rPr lang="zh-CN" altLang="en-US" sz="2000" b="1" i="1" dirty="0">
                <a:solidFill>
                  <a:srgbClr val="0000FF"/>
                </a:solidFill>
                <a:latin typeface="+mn-ea"/>
                <a:cs typeface="Calibri"/>
              </a:rPr>
              <a:t>上游</a:t>
            </a:r>
            <a:r>
              <a:rPr lang="en-US" sz="2000" dirty="0">
                <a:latin typeface="+mn-ea"/>
                <a:cs typeface="Calibri"/>
              </a:rPr>
              <a:t> </a:t>
            </a:r>
            <a:r>
              <a:rPr lang="zh-CN" altLang="en-US" sz="2000" dirty="0">
                <a:latin typeface="+mn-ea"/>
                <a:cs typeface="Calibri"/>
              </a:rPr>
              <a:t>已观察变量的值所影响 </a:t>
            </a:r>
            <a:r>
              <a:rPr lang="en-US" altLang="zh-CN" sz="2000" dirty="0">
                <a:latin typeface="+mn-ea"/>
                <a:cs typeface="Calibri"/>
              </a:rPr>
              <a:t>(</a:t>
            </a:r>
            <a:r>
              <a:rPr lang="zh-CN" altLang="en-US" sz="2000" dirty="0">
                <a:latin typeface="+mn-ea"/>
                <a:cs typeface="Calibri"/>
              </a:rPr>
              <a:t>当观察变量处在网络上游的时候</a:t>
            </a:r>
            <a:r>
              <a:rPr lang="en-US" altLang="zh-CN" sz="2000" dirty="0">
                <a:latin typeface="+mn-ea"/>
                <a:cs typeface="Calibri"/>
              </a:rPr>
              <a:t>)</a:t>
            </a:r>
            <a:endParaRPr lang="en-US" sz="2000" dirty="0">
              <a:latin typeface="+mn-ea"/>
              <a:cs typeface="Calibri"/>
            </a:endParaRPr>
          </a:p>
          <a:p>
            <a:pPr marL="0" indent="0">
              <a:buNone/>
            </a:pPr>
            <a:r>
              <a:rPr lang="en-US" sz="2000" dirty="0">
                <a:latin typeface="+mn-ea"/>
                <a:cs typeface="Calibri"/>
              </a:rPr>
              <a:t> </a:t>
            </a:r>
          </a:p>
        </p:txBody>
      </p:sp>
      <p:sp>
        <p:nvSpPr>
          <p:cNvPr id="21" name="Rectangle 3"/>
          <p:cNvSpPr txBox="1">
            <a:spLocks noChangeArrowheads="1"/>
          </p:cNvSpPr>
          <p:nvPr/>
        </p:nvSpPr>
        <p:spPr bwMode="auto">
          <a:xfrm>
            <a:off x="4326164" y="1791267"/>
            <a:ext cx="4629150" cy="45259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buFont typeface="Wingdings" panose="05000000000000000000" pitchFamily="2" charset="2"/>
              <a:buChar char="n"/>
            </a:pPr>
            <a:r>
              <a:rPr lang="zh-CN" altLang="en-US" sz="2000" dirty="0">
                <a:latin typeface="+mn-ea"/>
                <a:cs typeface="Calibri"/>
              </a:rPr>
              <a:t>也有弱点：</a:t>
            </a:r>
            <a:endParaRPr lang="en-US" altLang="ja-JP" sz="2000" dirty="0">
              <a:latin typeface="+mn-ea"/>
              <a:cs typeface="Calibri"/>
            </a:endParaRPr>
          </a:p>
          <a:p>
            <a:pPr lvl="1">
              <a:buFont typeface="Wingdings" panose="05000000000000000000" pitchFamily="2" charset="2"/>
              <a:buChar char="n"/>
            </a:pPr>
            <a:r>
              <a:rPr lang="zh-CN" altLang="en-US" sz="2000" b="1" i="1" dirty="0">
                <a:solidFill>
                  <a:srgbClr val="0000FF"/>
                </a:solidFill>
                <a:latin typeface="+mn-ea"/>
                <a:cs typeface="Calibri"/>
              </a:rPr>
              <a:t>上游</a:t>
            </a:r>
            <a:r>
              <a:rPr lang="en-US" sz="2000" dirty="0">
                <a:latin typeface="+mn-ea"/>
                <a:cs typeface="Calibri"/>
              </a:rPr>
              <a:t> </a:t>
            </a:r>
            <a:r>
              <a:rPr lang="zh-CN" altLang="en-US" sz="2000" dirty="0">
                <a:latin typeface="+mn-ea"/>
                <a:cs typeface="Calibri"/>
              </a:rPr>
              <a:t>变量</a:t>
            </a:r>
            <a:r>
              <a:rPr lang="en-US" sz="2000" dirty="0">
                <a:latin typeface="+mn-ea"/>
                <a:cs typeface="Calibri"/>
              </a:rPr>
              <a:t> </a:t>
            </a:r>
            <a:r>
              <a:rPr lang="zh-CN" altLang="en-US" sz="2000" dirty="0">
                <a:latin typeface="+mn-ea"/>
                <a:cs typeface="Calibri"/>
              </a:rPr>
              <a:t>的采样值 不受</a:t>
            </a:r>
            <a:r>
              <a:rPr lang="en-US" sz="2000" dirty="0">
                <a:latin typeface="+mn-ea"/>
                <a:cs typeface="Calibri"/>
              </a:rPr>
              <a:t> </a:t>
            </a:r>
            <a:r>
              <a:rPr lang="zh-CN" altLang="en-US" sz="2000" b="1" i="1" dirty="0">
                <a:solidFill>
                  <a:srgbClr val="0000FF"/>
                </a:solidFill>
                <a:latin typeface="+mn-ea"/>
                <a:cs typeface="Calibri"/>
              </a:rPr>
              <a:t>下游</a:t>
            </a:r>
            <a:r>
              <a:rPr lang="en-US" sz="2000" dirty="0">
                <a:latin typeface="+mn-ea"/>
                <a:cs typeface="Calibri"/>
              </a:rPr>
              <a:t> </a:t>
            </a:r>
            <a:r>
              <a:rPr lang="zh-CN" altLang="en-US" sz="2000" dirty="0">
                <a:latin typeface="+mn-ea"/>
                <a:cs typeface="Calibri"/>
              </a:rPr>
              <a:t>观察变量值的影响</a:t>
            </a:r>
            <a:endParaRPr lang="en-US" sz="2000" dirty="0">
              <a:latin typeface="+mn-ea"/>
              <a:cs typeface="Calibri"/>
            </a:endParaRPr>
          </a:p>
          <a:p>
            <a:pPr lvl="1">
              <a:buFont typeface="Wingdings" panose="05000000000000000000" pitchFamily="2" charset="2"/>
              <a:buChar char="n"/>
            </a:pPr>
            <a:r>
              <a:rPr lang="zh-CN" altLang="en-US" sz="2000" dirty="0">
                <a:latin typeface="+mn-ea"/>
                <a:cs typeface="Calibri"/>
              </a:rPr>
              <a:t>假设观察到的值在</a:t>
            </a:r>
            <a:r>
              <a:rPr lang="en-US" sz="2000" dirty="0">
                <a:latin typeface="+mn-ea"/>
                <a:cs typeface="Calibri"/>
              </a:rPr>
              <a:t>  </a:t>
            </a:r>
            <a:r>
              <a:rPr lang="en-US" sz="2000" i="1" dirty="0">
                <a:solidFill>
                  <a:srgbClr val="CC00CC"/>
                </a:solidFill>
                <a:latin typeface="+mn-ea"/>
                <a:cs typeface="Calibri"/>
              </a:rPr>
              <a:t>k</a:t>
            </a:r>
            <a:r>
              <a:rPr lang="en-US" sz="2000" dirty="0">
                <a:latin typeface="+mn-ea"/>
                <a:cs typeface="Calibri"/>
              </a:rPr>
              <a:t> </a:t>
            </a:r>
            <a:r>
              <a:rPr lang="zh-CN" altLang="en-US" sz="2000" dirty="0">
                <a:latin typeface="+mn-ea"/>
                <a:cs typeface="Calibri"/>
              </a:rPr>
              <a:t>个叶节点上</a:t>
            </a:r>
            <a:r>
              <a:rPr lang="en-US" sz="2000" dirty="0">
                <a:latin typeface="+mn-ea"/>
                <a:cs typeface="Calibri"/>
              </a:rPr>
              <a:t>, </a:t>
            </a:r>
            <a:r>
              <a:rPr lang="zh-CN" altLang="en-US" sz="2000" dirty="0">
                <a:latin typeface="+mn-ea"/>
                <a:cs typeface="Calibri"/>
              </a:rPr>
              <a:t>那么样本的权重可能为</a:t>
            </a:r>
            <a:r>
              <a:rPr lang="en-US" sz="2000" dirty="0">
                <a:latin typeface="+mn-ea"/>
                <a:cs typeface="Calibri"/>
              </a:rPr>
              <a:t> </a:t>
            </a:r>
            <a:r>
              <a:rPr lang="en-US" sz="2000" dirty="0">
                <a:solidFill>
                  <a:srgbClr val="CC00CC"/>
                </a:solidFill>
                <a:latin typeface="+mn-ea"/>
                <a:cs typeface="Calibri"/>
              </a:rPr>
              <a:t>O(2</a:t>
            </a:r>
            <a:r>
              <a:rPr lang="en-US" sz="2000" baseline="30000" dirty="0">
                <a:solidFill>
                  <a:srgbClr val="CC00CC"/>
                </a:solidFill>
                <a:latin typeface="+mn-ea"/>
                <a:cs typeface="Calibri"/>
              </a:rPr>
              <a:t>-k</a:t>
            </a:r>
            <a:r>
              <a:rPr lang="en-US" sz="2000" dirty="0">
                <a:solidFill>
                  <a:srgbClr val="CC00CC"/>
                </a:solidFill>
                <a:latin typeface="+mn-ea"/>
                <a:cs typeface="Calibri"/>
              </a:rPr>
              <a:t>)</a:t>
            </a:r>
          </a:p>
          <a:p>
            <a:pPr lvl="1">
              <a:buFont typeface="Wingdings" panose="05000000000000000000" pitchFamily="2" charset="2"/>
              <a:buChar char="n"/>
            </a:pPr>
            <a:r>
              <a:rPr lang="zh-CN" altLang="en-US" sz="2000" dirty="0">
                <a:latin typeface="+mn-ea"/>
                <a:cs typeface="Calibri"/>
              </a:rPr>
              <a:t>随着观察变量的增多，而且如果这些变量出现在拓扑顺序的后面，那么许多样本的权值会很小，只有极少的幸运样本将有相对很大的权值，从而主导估计概率的结果</a:t>
            </a:r>
            <a:endParaRPr lang="en-US" sz="2000" dirty="0">
              <a:solidFill>
                <a:srgbClr val="CC00CC"/>
              </a:solidFill>
              <a:latin typeface="+mn-ea"/>
              <a:cs typeface="Calibri"/>
            </a:endParaRPr>
          </a:p>
          <a:p>
            <a:pPr>
              <a:buFont typeface="Wingdings" panose="05000000000000000000" pitchFamily="2" charset="2"/>
              <a:buChar char="n"/>
            </a:pPr>
            <a:r>
              <a:rPr lang="zh-CN" altLang="en-US" sz="2000" dirty="0">
                <a:latin typeface="+mn-ea"/>
                <a:cs typeface="Calibri"/>
              </a:rPr>
              <a:t>我们希望的是，每个变量都可以“看见”</a:t>
            </a:r>
            <a:r>
              <a:rPr lang="zh-CN" altLang="en-US" sz="2000" b="1" i="1" dirty="0">
                <a:solidFill>
                  <a:srgbClr val="0000FF"/>
                </a:solidFill>
                <a:latin typeface="+mn-ea"/>
                <a:cs typeface="Calibri"/>
              </a:rPr>
              <a:t>所有</a:t>
            </a:r>
            <a:r>
              <a:rPr lang="zh-CN" altLang="en-US" sz="2000" dirty="0">
                <a:latin typeface="+mn-ea"/>
                <a:cs typeface="Calibri"/>
              </a:rPr>
              <a:t> 已观察到的值</a:t>
            </a:r>
            <a:r>
              <a:rPr lang="en-US" sz="2000" dirty="0">
                <a:latin typeface="+mn-ea"/>
                <a:cs typeface="Calibri"/>
              </a:rPr>
              <a:t> !</a:t>
            </a:r>
          </a:p>
        </p:txBody>
      </p:sp>
    </p:spTree>
    <p:extLst>
      <p:ext uri="{BB962C8B-B14F-4D97-AF65-F5344CB8AC3E}">
        <p14:creationId xmlns:p14="http://schemas.microsoft.com/office/powerpoint/2010/main" val="276689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a:latin typeface="Calibri"/>
                <a:ea typeface="ＭＳ Ｐゴシック" pitchFamily="34" charset="-128"/>
                <a:cs typeface="Calibri"/>
              </a:rPr>
              <a:t>Likelihood Weighting</a:t>
            </a:r>
          </a:p>
        </p:txBody>
      </p:sp>
      <p:sp>
        <p:nvSpPr>
          <p:cNvPr id="34818" name="Rectangle 3"/>
          <p:cNvSpPr>
            <a:spLocks noGrp="1" noChangeArrowheads="1"/>
          </p:cNvSpPr>
          <p:nvPr>
            <p:ph idx="1"/>
          </p:nvPr>
        </p:nvSpPr>
        <p:spPr>
          <a:xfrm>
            <a:off x="342900" y="1885951"/>
            <a:ext cx="4171950" cy="1771650"/>
          </a:xfrm>
        </p:spPr>
        <p:txBody>
          <a:bodyPr/>
          <a:lstStyle/>
          <a:p>
            <a:r>
              <a:rPr lang="en-US" sz="1500" dirty="0">
                <a:latin typeface="Calibri"/>
                <a:ea typeface="ＭＳ Ｐゴシック" pitchFamily="34" charset="-128"/>
                <a:cs typeface="Calibri"/>
              </a:rPr>
              <a:t>Likelihood weighting is good</a:t>
            </a:r>
          </a:p>
          <a:p>
            <a:pPr lvl="1"/>
            <a:r>
              <a:rPr lang="en-US" sz="1350" dirty="0">
                <a:latin typeface="Calibri"/>
                <a:ea typeface="ＭＳ Ｐゴシック" pitchFamily="34" charset="-128"/>
                <a:cs typeface="Calibri"/>
              </a:rPr>
              <a:t>We have taken evidence into account as we generate the sample</a:t>
            </a:r>
          </a:p>
          <a:p>
            <a:pPr lvl="1"/>
            <a:r>
              <a:rPr lang="en-US" sz="1350" dirty="0">
                <a:latin typeface="Calibri"/>
                <a:ea typeface="ＭＳ Ｐゴシック" pitchFamily="34" charset="-128"/>
                <a:cs typeface="Calibri"/>
              </a:rPr>
              <a:t>E.g. here, W’</a:t>
            </a:r>
            <a:r>
              <a:rPr lang="en-US" altLang="ja-JP" sz="1350" dirty="0">
                <a:latin typeface="Calibri"/>
                <a:ea typeface="ＭＳ Ｐゴシック" pitchFamily="34" charset="-128"/>
                <a:cs typeface="Calibri"/>
              </a:rPr>
              <a:t>s value will get picked based on the evidence values of S, R</a:t>
            </a:r>
          </a:p>
          <a:p>
            <a:pPr lvl="1"/>
            <a:r>
              <a:rPr lang="en-US" sz="1350" dirty="0">
                <a:latin typeface="Calibri"/>
                <a:ea typeface="ＭＳ Ｐゴシック" pitchFamily="34" charset="-128"/>
                <a:cs typeface="Calibri"/>
              </a:rPr>
              <a:t>More of our samples will reflect the state of the world suggested by the evidence</a:t>
            </a:r>
          </a:p>
          <a:p>
            <a:pPr marL="0" indent="0">
              <a:buNone/>
            </a:pPr>
            <a:r>
              <a:rPr lang="en-US" sz="1500" dirty="0">
                <a:latin typeface="Calibri"/>
                <a:ea typeface="ＭＳ Ｐゴシック" pitchFamily="34" charset="-128"/>
                <a:cs typeface="Calibri"/>
              </a:rPr>
              <a:t> </a:t>
            </a:r>
          </a:p>
        </p:txBody>
      </p:sp>
      <p:sp>
        <p:nvSpPr>
          <p:cNvPr id="21" name="Rectangle 3"/>
          <p:cNvSpPr txBox="1">
            <a:spLocks noChangeArrowheads="1"/>
          </p:cNvSpPr>
          <p:nvPr/>
        </p:nvSpPr>
        <p:spPr bwMode="auto">
          <a:xfrm>
            <a:off x="4743450" y="1885951"/>
            <a:ext cx="4171950" cy="3394472"/>
          </a:xfrm>
          <a:prstGeom prst="rect">
            <a:avLst/>
          </a:prstGeom>
          <a:noFill/>
          <a:ln w="9525">
            <a:noFill/>
            <a:miter lim="800000"/>
            <a:headEnd/>
            <a:tailEnd/>
          </a:ln>
        </p:spPr>
        <p:txBody>
          <a:bodyPr vert="horz" wrap="square" lIns="68577" tIns="34289" rIns="68577" bIns="34289"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257162" indent="-257162" defTabSz="685800">
              <a:buClr>
                <a:srgbClr val="333399"/>
              </a:buClr>
            </a:pPr>
            <a:r>
              <a:rPr lang="en-US" sz="1500" dirty="0">
                <a:solidFill>
                  <a:srgbClr val="333399"/>
                </a:solidFill>
                <a:latin typeface="Calibri"/>
                <a:ea typeface="ＭＳ Ｐゴシック" pitchFamily="34" charset="-128"/>
                <a:cs typeface="Calibri"/>
              </a:rPr>
              <a:t>Likelihood weighting doesn’</a:t>
            </a:r>
            <a:r>
              <a:rPr lang="en-US" altLang="ja-JP" sz="1500" dirty="0">
                <a:solidFill>
                  <a:srgbClr val="333399"/>
                </a:solidFill>
                <a:latin typeface="Calibri"/>
                <a:ea typeface="ＭＳ Ｐゴシック" pitchFamily="34" charset="-128"/>
                <a:cs typeface="Calibri"/>
              </a:rPr>
              <a:t>t solve all our problems</a:t>
            </a:r>
          </a:p>
          <a:p>
            <a:pPr marL="557185" lvl="1" indent="-214303" defTabSz="685800">
              <a:buClr>
                <a:srgbClr val="000000"/>
              </a:buClr>
            </a:pPr>
            <a:r>
              <a:rPr lang="en-US" sz="1350" dirty="0">
                <a:solidFill>
                  <a:srgbClr val="000000"/>
                </a:solidFill>
                <a:latin typeface="Calibri"/>
                <a:ea typeface="ＭＳ Ｐゴシック" pitchFamily="34" charset="-128"/>
                <a:cs typeface="Calibri"/>
              </a:rPr>
              <a:t>Evidence influences the choice of downstream variables, but not upstream ones (C isn’</a:t>
            </a:r>
            <a:r>
              <a:rPr lang="en-US" altLang="ja-JP" sz="1350" dirty="0">
                <a:solidFill>
                  <a:srgbClr val="000000"/>
                </a:solidFill>
                <a:latin typeface="Calibri"/>
                <a:ea typeface="ＭＳ Ｐゴシック" pitchFamily="34" charset="-128"/>
                <a:cs typeface="Calibri"/>
              </a:rPr>
              <a:t>t more likely to get a value matching the evidence)</a:t>
            </a:r>
          </a:p>
          <a:p>
            <a:pPr marL="257162" indent="-257162" defTabSz="685800">
              <a:buClr>
                <a:srgbClr val="333399"/>
              </a:buClr>
            </a:pPr>
            <a:r>
              <a:rPr lang="en-US" sz="1500" dirty="0">
                <a:solidFill>
                  <a:srgbClr val="333399"/>
                </a:solidFill>
                <a:latin typeface="Calibri"/>
                <a:ea typeface="ＭＳ Ｐゴシック" pitchFamily="34" charset="-128"/>
                <a:cs typeface="Calibri"/>
              </a:rPr>
              <a:t>We would like to consider evidence when we sample every variable (leads to </a:t>
            </a:r>
            <a:r>
              <a:rPr lang="en-US" sz="1500" dirty="0">
                <a:solidFill>
                  <a:srgbClr val="333399"/>
                </a:solidFill>
                <a:latin typeface="Calibri"/>
                <a:ea typeface="ＭＳ Ｐゴシック" pitchFamily="34" charset="-128"/>
                <a:cs typeface="Calibri"/>
                <a:sym typeface="Wingdings" pitchFamily="2" charset="2"/>
              </a:rPr>
              <a:t>Gibbs sampling)</a:t>
            </a:r>
            <a:endParaRPr lang="en-US" sz="1500" dirty="0">
              <a:solidFill>
                <a:srgbClr val="333399"/>
              </a:solidFill>
              <a:latin typeface="Calibri"/>
              <a:ea typeface="ＭＳ Ｐゴシック" pitchFamily="34" charset="-128"/>
              <a:cs typeface="Calibri"/>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305432"/>
            <a:ext cx="7029450" cy="16782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3627120"/>
            <a:ext cx="1109663" cy="887730"/>
          </a:xfrm>
          <a:prstGeom prst="rect">
            <a:avLst/>
          </a:prstGeom>
        </p:spPr>
      </p:pic>
      <p:grpSp>
        <p:nvGrpSpPr>
          <p:cNvPr id="8" name="Group 7"/>
          <p:cNvGrpSpPr/>
          <p:nvPr/>
        </p:nvGrpSpPr>
        <p:grpSpPr>
          <a:xfrm>
            <a:off x="6972301" y="3779437"/>
            <a:ext cx="1239374" cy="1085849"/>
            <a:chOff x="7416868" y="3352800"/>
            <a:chExt cx="2870132" cy="2514600"/>
          </a:xfrm>
        </p:grpSpPr>
        <p:sp>
          <p:nvSpPr>
            <p:cNvPr id="9"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10" name="Oval 4"/>
            <p:cNvSpPr>
              <a:spLocks noChangeArrowheads="1"/>
            </p:cNvSpPr>
            <p:nvPr/>
          </p:nvSpPr>
          <p:spPr bwMode="auto">
            <a:xfrm>
              <a:off x="9525000" y="42672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11"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12" name="AutoShape 6"/>
            <p:cNvCxnSpPr>
              <a:cxnSpLocks noChangeShapeType="1"/>
              <a:stCxn id="10" idx="3"/>
              <a:endCxn id="11"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3" name="AutoShape 6"/>
            <p:cNvCxnSpPr>
              <a:cxnSpLocks noChangeShapeType="1"/>
              <a:stCxn id="9" idx="5"/>
              <a:endCxn id="11"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4"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15" name="AutoShape 6"/>
            <p:cNvCxnSpPr>
              <a:cxnSpLocks noChangeShapeType="1"/>
              <a:stCxn id="14" idx="5"/>
              <a:endCxn id="10"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6"/>
            <p:cNvCxnSpPr>
              <a:cxnSpLocks noChangeShapeType="1"/>
              <a:stCxn id="14" idx="3"/>
              <a:endCxn id="9"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吉布斯采样</a:t>
            </a:r>
            <a:r>
              <a:rPr lang="en-US" altLang="zh-CN" dirty="0"/>
              <a:t>(</a:t>
            </a:r>
            <a:r>
              <a:rPr lang="en-US" dirty="0"/>
              <a:t>Gibbs Sampling)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430" y="2598056"/>
            <a:ext cx="3324860" cy="3511893"/>
          </a:xfrm>
          <a:prstGeom prst="rect">
            <a:avLst/>
          </a:prstGeom>
        </p:spPr>
      </p:pic>
    </p:spTree>
    <p:extLst>
      <p:ext uri="{BB962C8B-B14F-4D97-AF65-F5344CB8AC3E}">
        <p14:creationId xmlns:p14="http://schemas.microsoft.com/office/powerpoint/2010/main" val="4234067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71339"/>
          </a:xfrm>
        </p:spPr>
        <p:txBody>
          <a:bodyPr>
            <a:normAutofit fontScale="90000"/>
          </a:bodyPr>
          <a:lstStyle/>
          <a:p>
            <a:r>
              <a:rPr lang="zh-CN" altLang="en-US" dirty="0"/>
              <a:t>吉布斯采样 （</a:t>
            </a:r>
            <a:r>
              <a:rPr lang="en-US" dirty="0"/>
              <a:t>Gibbs sampling</a:t>
            </a:r>
            <a:r>
              <a:rPr lang="zh-CN" altLang="en-US" dirty="0"/>
              <a:t>）</a:t>
            </a:r>
            <a:endParaRPr lang="en-US" dirty="0"/>
          </a:p>
        </p:txBody>
      </p:sp>
      <p:sp>
        <p:nvSpPr>
          <p:cNvPr id="3" name="Content Placeholder 2"/>
          <p:cNvSpPr>
            <a:spLocks noGrp="1"/>
          </p:cNvSpPr>
          <p:nvPr>
            <p:ph idx="1"/>
          </p:nvPr>
        </p:nvSpPr>
        <p:spPr>
          <a:xfrm>
            <a:off x="234779" y="1872342"/>
            <a:ext cx="8760940" cy="4604657"/>
          </a:xfrm>
        </p:spPr>
        <p:txBody>
          <a:bodyPr>
            <a:normAutofit fontScale="92500"/>
          </a:bodyPr>
          <a:lstStyle/>
          <a:p>
            <a:pPr>
              <a:buFont typeface="Wingdings" panose="05000000000000000000" pitchFamily="2" charset="2"/>
              <a:buChar char="n"/>
            </a:pPr>
            <a:r>
              <a:rPr lang="zh-CN" altLang="en-US" sz="2400" dirty="0">
                <a:latin typeface="+mn-ea"/>
              </a:rPr>
              <a:t>属于</a:t>
            </a:r>
            <a:r>
              <a:rPr lang="en-US" sz="2400" dirty="0">
                <a:latin typeface="+mn-ea"/>
              </a:rPr>
              <a:t> MCMC </a:t>
            </a:r>
            <a:r>
              <a:rPr lang="zh-CN" altLang="en-US" sz="2400" dirty="0">
                <a:latin typeface="+mn-ea"/>
              </a:rPr>
              <a:t>家族一类</a:t>
            </a:r>
            <a:endParaRPr lang="en-US" sz="2400" dirty="0">
              <a:latin typeface="+mn-ea"/>
            </a:endParaRPr>
          </a:p>
          <a:p>
            <a:pPr lvl="1">
              <a:buFont typeface="Wingdings" panose="05000000000000000000" pitchFamily="2" charset="2"/>
              <a:buChar char="n"/>
            </a:pPr>
            <a:r>
              <a:rPr lang="en-US" sz="2400" dirty="0">
                <a:latin typeface="+mn-ea"/>
              </a:rPr>
              <a:t> </a:t>
            </a:r>
            <a:r>
              <a:rPr lang="zh-CN" altLang="en-US" sz="2400" dirty="0">
                <a:latin typeface="+mn-ea"/>
              </a:rPr>
              <a:t>状态是对所有变量的完整的赋值</a:t>
            </a:r>
            <a:endParaRPr lang="en-US" sz="2400" dirty="0">
              <a:latin typeface="+mn-ea"/>
            </a:endParaRPr>
          </a:p>
          <a:p>
            <a:pPr lvl="2">
              <a:buFont typeface="Wingdings" panose="05000000000000000000" pitchFamily="2" charset="2"/>
              <a:buChar char="n"/>
            </a:pPr>
            <a:r>
              <a:rPr lang="en-US" sz="2400" dirty="0">
                <a:latin typeface="+mn-ea"/>
              </a:rPr>
              <a:t>(</a:t>
            </a:r>
            <a:r>
              <a:rPr lang="zh-CN" altLang="en-US" sz="2400" dirty="0">
                <a:latin typeface="+mn-ea"/>
              </a:rPr>
              <a:t>对比局部搜索里的 模拟退火算法，属于同一算法家族</a:t>
            </a:r>
            <a:r>
              <a:rPr lang="en-US" sz="2400" dirty="0">
                <a:latin typeface="+mn-ea"/>
              </a:rPr>
              <a:t>!)</a:t>
            </a:r>
          </a:p>
          <a:p>
            <a:pPr lvl="1">
              <a:buFont typeface="Wingdings" panose="05000000000000000000" pitchFamily="2" charset="2"/>
              <a:buChar char="n"/>
            </a:pPr>
            <a:r>
              <a:rPr lang="zh-CN" altLang="en-US" sz="2400" dirty="0">
                <a:latin typeface="+mn-ea"/>
              </a:rPr>
              <a:t>观察（证据）变量的值固定，改变其他变量的值</a:t>
            </a:r>
            <a:endParaRPr lang="en-US" sz="2400" dirty="0">
              <a:latin typeface="+mn-ea"/>
            </a:endParaRPr>
          </a:p>
          <a:p>
            <a:pPr lvl="1">
              <a:buFont typeface="Wingdings" panose="05000000000000000000" pitchFamily="2" charset="2"/>
              <a:buChar char="n"/>
            </a:pPr>
            <a:r>
              <a:rPr lang="zh-CN" altLang="en-US" sz="2400" dirty="0">
                <a:latin typeface="+mn-ea"/>
              </a:rPr>
              <a:t>当产生下一个状态时</a:t>
            </a:r>
            <a:r>
              <a:rPr lang="en-US" sz="2400" dirty="0">
                <a:latin typeface="+mn-ea"/>
              </a:rPr>
              <a:t>, </a:t>
            </a:r>
            <a:r>
              <a:rPr lang="zh-CN" altLang="en-US" sz="2400" dirty="0">
                <a:latin typeface="+mn-ea"/>
              </a:rPr>
              <a:t>选出一个变量，并对其采样一个值，采样的分布是条件于所有其他变量</a:t>
            </a:r>
            <a:endParaRPr lang="en-US" sz="2400" dirty="0">
              <a:latin typeface="+mn-ea"/>
            </a:endParaRPr>
          </a:p>
          <a:p>
            <a:pPr lvl="2">
              <a:buFont typeface="Wingdings" panose="05000000000000000000" pitchFamily="2" charset="2"/>
              <a:buChar char="n"/>
            </a:pP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i="1" dirty="0">
                <a:solidFill>
                  <a:srgbClr val="CC00CC"/>
                </a:solidFill>
                <a:latin typeface="+mn-ea"/>
                <a:sym typeface="Symbol"/>
              </a:rPr>
              <a:t>’ ~ P</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i </a:t>
            </a:r>
            <a:r>
              <a:rPr lang="en-US" sz="2400" dirty="0">
                <a:solidFill>
                  <a:srgbClr val="CC00CC"/>
                </a:solidFill>
                <a:latin typeface="+mn-ea"/>
                <a:sym typeface="Symbol"/>
              </a:rPr>
              <a:t>| </a:t>
            </a:r>
            <a:r>
              <a:rPr lang="en-US" sz="2400" i="1" dirty="0">
                <a:solidFill>
                  <a:srgbClr val="CC00CC"/>
                </a:solidFill>
                <a:latin typeface="+mn-ea"/>
                <a:sym typeface="Symbol"/>
              </a:rPr>
              <a:t>x</a:t>
            </a:r>
            <a:r>
              <a:rPr lang="en-US" sz="2400" baseline="-25000" dirty="0">
                <a:solidFill>
                  <a:srgbClr val="CC00CC"/>
                </a:solidFill>
                <a:latin typeface="+mn-ea"/>
                <a:sym typeface="Symbol"/>
              </a:rPr>
              <a:t>1</a:t>
            </a: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baseline="-25000" dirty="0">
                <a:solidFill>
                  <a:srgbClr val="CC00CC"/>
                </a:solidFill>
                <a:latin typeface="+mn-ea"/>
                <a:sym typeface="Symbol"/>
              </a:rPr>
              <a:t>1</a:t>
            </a: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baseline="-25000" dirty="0">
                <a:solidFill>
                  <a:srgbClr val="CC00CC"/>
                </a:solidFill>
                <a:latin typeface="+mn-ea"/>
                <a:sym typeface="Symbol"/>
              </a:rPr>
              <a:t>1</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n</a:t>
            </a:r>
            <a:r>
              <a:rPr lang="en-US" sz="2400" dirty="0">
                <a:solidFill>
                  <a:srgbClr val="CC00CC"/>
                </a:solidFill>
                <a:latin typeface="+mn-ea"/>
                <a:sym typeface="Symbol"/>
              </a:rPr>
              <a:t>)</a:t>
            </a:r>
          </a:p>
          <a:p>
            <a:pPr lvl="2">
              <a:buFont typeface="Wingdings" panose="05000000000000000000" pitchFamily="2" charset="2"/>
              <a:buChar char="n"/>
            </a:pPr>
            <a:r>
              <a:rPr lang="zh-CN" altLang="en-US" sz="2400" dirty="0">
                <a:solidFill>
                  <a:srgbClr val="000000"/>
                </a:solidFill>
                <a:latin typeface="+mn-ea"/>
                <a:sym typeface="Symbol"/>
              </a:rPr>
              <a:t>趋向于朝高概率发生的状态移动，但也可能移动到一个低概率的状态</a:t>
            </a:r>
            <a:endParaRPr lang="en-US" sz="2400" dirty="0">
              <a:solidFill>
                <a:srgbClr val="000000"/>
              </a:solidFill>
              <a:latin typeface="+mn-ea"/>
              <a:sym typeface="Symbol"/>
            </a:endParaRPr>
          </a:p>
          <a:p>
            <a:pPr lvl="2">
              <a:buFont typeface="Wingdings" panose="05000000000000000000" pitchFamily="2" charset="2"/>
              <a:buChar char="n"/>
            </a:pPr>
            <a:r>
              <a:rPr lang="zh-CN" altLang="en-US" sz="2400" dirty="0">
                <a:solidFill>
                  <a:srgbClr val="000000"/>
                </a:solidFill>
                <a:latin typeface="+mn-ea"/>
                <a:sym typeface="Symbol"/>
              </a:rPr>
              <a:t>在贝叶斯网络里</a:t>
            </a:r>
            <a:r>
              <a:rPr lang="en-US" sz="2400" dirty="0">
                <a:solidFill>
                  <a:srgbClr val="000000"/>
                </a:solidFill>
                <a:latin typeface="+mn-ea"/>
                <a:sym typeface="Symbol"/>
              </a:rPr>
              <a:t>, </a:t>
            </a:r>
            <a:r>
              <a:rPr lang="en-US" sz="2400" i="1" dirty="0">
                <a:solidFill>
                  <a:srgbClr val="CC00CC"/>
                </a:solidFill>
                <a:latin typeface="+mn-ea"/>
                <a:sym typeface="Symbol"/>
              </a:rPr>
              <a:t>P</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i </a:t>
            </a:r>
            <a:r>
              <a:rPr lang="en-US" sz="2400" dirty="0">
                <a:solidFill>
                  <a:srgbClr val="CC00CC"/>
                </a:solidFill>
                <a:latin typeface="+mn-ea"/>
                <a:sym typeface="Symbol"/>
              </a:rPr>
              <a:t>| </a:t>
            </a:r>
            <a:r>
              <a:rPr lang="en-US" sz="2400" i="1" dirty="0">
                <a:solidFill>
                  <a:srgbClr val="CC00CC"/>
                </a:solidFill>
                <a:latin typeface="+mn-ea"/>
                <a:sym typeface="Symbol"/>
              </a:rPr>
              <a:t>x</a:t>
            </a:r>
            <a:r>
              <a:rPr lang="en-US" sz="2400" baseline="-25000" dirty="0">
                <a:solidFill>
                  <a:srgbClr val="CC00CC"/>
                </a:solidFill>
                <a:latin typeface="+mn-ea"/>
                <a:sym typeface="Symbol"/>
              </a:rPr>
              <a:t>1</a:t>
            </a: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baseline="-25000" dirty="0">
                <a:solidFill>
                  <a:srgbClr val="CC00CC"/>
                </a:solidFill>
                <a:latin typeface="+mn-ea"/>
                <a:sym typeface="Symbol"/>
              </a:rPr>
              <a:t>1</a:t>
            </a: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baseline="-25000" dirty="0">
                <a:solidFill>
                  <a:srgbClr val="CC00CC"/>
                </a:solidFill>
                <a:latin typeface="+mn-ea"/>
                <a:sym typeface="Symbol"/>
              </a:rPr>
              <a:t>1</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n</a:t>
            </a:r>
            <a:r>
              <a:rPr lang="en-US" sz="2400" dirty="0">
                <a:solidFill>
                  <a:srgbClr val="CC00CC"/>
                </a:solidFill>
                <a:latin typeface="+mn-ea"/>
                <a:sym typeface="Symbol"/>
              </a:rPr>
              <a:t>) = </a:t>
            </a:r>
            <a:r>
              <a:rPr lang="en-US" sz="2400" i="1" dirty="0">
                <a:solidFill>
                  <a:srgbClr val="CC00CC"/>
                </a:solidFill>
                <a:latin typeface="+mn-ea"/>
                <a:sym typeface="Symbol"/>
              </a:rPr>
              <a:t> P</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i </a:t>
            </a:r>
            <a:r>
              <a:rPr lang="en-US" sz="2400" dirty="0">
                <a:solidFill>
                  <a:srgbClr val="CC00CC"/>
                </a:solidFill>
                <a:latin typeface="+mn-ea"/>
                <a:sym typeface="Symbol"/>
              </a:rPr>
              <a:t>| </a:t>
            </a:r>
            <a:r>
              <a:rPr lang="zh-CN" altLang="en-US" sz="2400" i="1" dirty="0">
                <a:solidFill>
                  <a:srgbClr val="CC00CC"/>
                </a:solidFill>
                <a:latin typeface="+mn-ea"/>
                <a:sym typeface="Symbol"/>
              </a:rPr>
              <a:t>马可夫毯</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i="1" baseline="-25000" dirty="0">
                <a:solidFill>
                  <a:srgbClr val="CC00CC"/>
                </a:solidFill>
                <a:latin typeface="+mn-ea"/>
                <a:sym typeface="Symbol"/>
              </a:rPr>
              <a:t>i</a:t>
            </a:r>
            <a:r>
              <a:rPr lang="en-US" sz="2400" dirty="0">
                <a:solidFill>
                  <a:srgbClr val="CC00CC"/>
                </a:solidFill>
                <a:latin typeface="+mn-ea"/>
                <a:sym typeface="Symbol"/>
              </a:rPr>
              <a:t>))</a:t>
            </a:r>
            <a:endParaRPr lang="en-US" sz="2400" dirty="0">
              <a:solidFill>
                <a:srgbClr val="000000"/>
              </a:solidFill>
              <a:latin typeface="+mn-ea"/>
              <a:sym typeface="Symbol"/>
            </a:endParaRPr>
          </a:p>
          <a:p>
            <a:pPr>
              <a:buFont typeface="Wingdings" panose="05000000000000000000" pitchFamily="2" charset="2"/>
              <a:buChar char="n"/>
            </a:pPr>
            <a:r>
              <a:rPr lang="zh-CN" altLang="en-US" sz="2400" dirty="0">
                <a:solidFill>
                  <a:srgbClr val="000090"/>
                </a:solidFill>
                <a:latin typeface="+mn-ea"/>
                <a:sym typeface="Symbol"/>
              </a:rPr>
              <a:t>定理</a:t>
            </a:r>
            <a:r>
              <a:rPr lang="en-US" sz="2400" dirty="0">
                <a:solidFill>
                  <a:srgbClr val="000090"/>
                </a:solidFill>
                <a:latin typeface="+mn-ea"/>
                <a:sym typeface="Symbol"/>
              </a:rPr>
              <a:t>: </a:t>
            </a:r>
            <a:r>
              <a:rPr lang="zh-CN" altLang="en-US" sz="2400" dirty="0">
                <a:solidFill>
                  <a:srgbClr val="000090"/>
                </a:solidFill>
                <a:latin typeface="+mn-ea"/>
                <a:sym typeface="Symbol"/>
              </a:rPr>
              <a:t>吉布斯采样是具有一致性的</a:t>
            </a:r>
            <a:endParaRPr lang="en-US" sz="2400" dirty="0">
              <a:solidFill>
                <a:srgbClr val="000090"/>
              </a:solidFill>
              <a:latin typeface="+mn-ea"/>
              <a:sym typeface="Symbol"/>
            </a:endParaRPr>
          </a:p>
          <a:p>
            <a:pPr lvl="1">
              <a:buFont typeface="Wingdings" panose="05000000000000000000" pitchFamily="2" charset="2"/>
              <a:buChar char="n"/>
            </a:pPr>
            <a:r>
              <a:rPr lang="zh-CN" altLang="en-US" sz="2400" dirty="0">
                <a:solidFill>
                  <a:srgbClr val="000090"/>
                </a:solidFill>
                <a:latin typeface="+mn-ea"/>
                <a:sym typeface="Symbol"/>
              </a:rPr>
              <a:t>如果假定吉布斯分布概率是远离</a:t>
            </a:r>
            <a:r>
              <a:rPr lang="en-US" altLang="zh-CN" sz="2400" dirty="0">
                <a:solidFill>
                  <a:srgbClr val="000090"/>
                </a:solidFill>
                <a:latin typeface="+mn-ea"/>
                <a:sym typeface="Symbol"/>
              </a:rPr>
              <a:t>0</a:t>
            </a:r>
            <a:r>
              <a:rPr lang="zh-CN" altLang="en-US" sz="2400" dirty="0">
                <a:solidFill>
                  <a:srgbClr val="000090"/>
                </a:solidFill>
                <a:latin typeface="+mn-ea"/>
                <a:sym typeface="Symbol"/>
              </a:rPr>
              <a:t>和</a:t>
            </a:r>
            <a:r>
              <a:rPr lang="en-US" altLang="zh-CN" sz="2400" dirty="0">
                <a:solidFill>
                  <a:srgbClr val="000090"/>
                </a:solidFill>
                <a:latin typeface="+mn-ea"/>
                <a:sym typeface="Symbol"/>
              </a:rPr>
              <a:t>1</a:t>
            </a:r>
            <a:r>
              <a:rPr lang="zh-CN" altLang="en-US" sz="2400" dirty="0">
                <a:solidFill>
                  <a:srgbClr val="000090"/>
                </a:solidFill>
                <a:latin typeface="+mn-ea"/>
                <a:sym typeface="Symbol"/>
              </a:rPr>
              <a:t>，并且变量选择是公平的</a:t>
            </a:r>
            <a:endParaRPr lang="en-US" sz="2400" dirty="0">
              <a:solidFill>
                <a:srgbClr val="000090"/>
              </a:solidFill>
              <a:latin typeface="+mn-ea"/>
            </a:endParaRPr>
          </a:p>
          <a:p>
            <a:pPr lvl="2"/>
            <a:endParaRPr lang="en-US" dirty="0"/>
          </a:p>
        </p:txBody>
      </p:sp>
      <p:sp>
        <p:nvSpPr>
          <p:cNvPr id="4" name="Slide Number Placeholder 3"/>
          <p:cNvSpPr>
            <a:spLocks noGrp="1"/>
          </p:cNvSpPr>
          <p:nvPr>
            <p:ph type="sldNum" sz="quarter" idx="12"/>
          </p:nvPr>
        </p:nvSpPr>
        <p:spPr/>
        <p:txBody>
          <a:bodyPr/>
          <a:lstStyle/>
          <a:p>
            <a:fld id="{451BBA2E-7FD9-46B8-A226-C36B49A97BFD}" type="slidenum">
              <a:rPr lang="en-US" smtClean="0"/>
              <a:pPr/>
              <a:t>29</a:t>
            </a:fld>
            <a:endParaRPr lang="en-US"/>
          </a:p>
        </p:txBody>
      </p:sp>
    </p:spTree>
    <p:extLst>
      <p:ext uri="{BB962C8B-B14F-4D97-AF65-F5344CB8AC3E}">
        <p14:creationId xmlns:p14="http://schemas.microsoft.com/office/powerpoint/2010/main" val="8171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dirty="0">
                <a:ea typeface="ＭＳ Ｐゴシック" pitchFamily="34" charset="-128"/>
              </a:rPr>
              <a:t>Variable Elimination</a:t>
            </a:r>
          </a:p>
        </p:txBody>
      </p:sp>
      <p:sp>
        <p:nvSpPr>
          <p:cNvPr id="52226" name="Rectangle 3"/>
          <p:cNvSpPr>
            <a:spLocks noGrp="1" noChangeArrowheads="1"/>
          </p:cNvSpPr>
          <p:nvPr>
            <p:ph idx="1"/>
          </p:nvPr>
        </p:nvSpPr>
        <p:spPr>
          <a:xfrm>
            <a:off x="342900" y="2114550"/>
            <a:ext cx="4514850" cy="3657600"/>
          </a:xfrm>
        </p:spPr>
        <p:txBody>
          <a:bodyPr/>
          <a:lstStyle/>
          <a:p>
            <a:pPr>
              <a:lnSpc>
                <a:spcPct val="90000"/>
              </a:lnSpc>
            </a:pPr>
            <a:r>
              <a:rPr lang="en-US" sz="1800" dirty="0">
                <a:ea typeface="ＭＳ Ｐゴシック" pitchFamily="34" charset="-128"/>
              </a:rPr>
              <a:t>Interleave joining and marginalizing</a:t>
            </a:r>
          </a:p>
          <a:p>
            <a:pPr lvl="5">
              <a:lnSpc>
                <a:spcPct val="90000"/>
              </a:lnSpc>
            </a:pPr>
            <a:endParaRPr lang="en-US" sz="900" dirty="0">
              <a:ea typeface="ＭＳ Ｐゴシック" pitchFamily="34" charset="-128"/>
            </a:endParaRPr>
          </a:p>
          <a:p>
            <a:pPr lvl="5">
              <a:lnSpc>
                <a:spcPct val="90000"/>
              </a:lnSpc>
            </a:pPr>
            <a:endParaRPr lang="en-US" sz="900" dirty="0">
              <a:ea typeface="ＭＳ Ｐゴシック" pitchFamily="34" charset="-128"/>
            </a:endParaRPr>
          </a:p>
          <a:p>
            <a:pPr>
              <a:lnSpc>
                <a:spcPct val="90000"/>
              </a:lnSpc>
            </a:pPr>
            <a:r>
              <a:rPr lang="en-US" sz="1800" dirty="0" err="1">
                <a:ea typeface="ＭＳ Ｐゴシック" pitchFamily="34" charset="-128"/>
              </a:rPr>
              <a:t>d</a:t>
            </a:r>
            <a:r>
              <a:rPr lang="en-US" sz="1800" baseline="30000" dirty="0" err="1">
                <a:ea typeface="ＭＳ Ｐゴシック" pitchFamily="34" charset="-128"/>
              </a:rPr>
              <a:t>k</a:t>
            </a:r>
            <a:r>
              <a:rPr lang="en-US" sz="1800" dirty="0">
                <a:ea typeface="ＭＳ Ｐゴシック" pitchFamily="34" charset="-128"/>
              </a:rPr>
              <a:t> entries computed for a factor over k variables with domain sizes d</a:t>
            </a:r>
          </a:p>
          <a:p>
            <a:pPr lvl="7">
              <a:lnSpc>
                <a:spcPct val="90000"/>
              </a:lnSpc>
            </a:pPr>
            <a:endParaRPr lang="en-US" sz="900" dirty="0">
              <a:ea typeface="ＭＳ Ｐゴシック" pitchFamily="34" charset="-128"/>
            </a:endParaRPr>
          </a:p>
          <a:p>
            <a:pPr lvl="7">
              <a:lnSpc>
                <a:spcPct val="90000"/>
              </a:lnSpc>
            </a:pPr>
            <a:endParaRPr lang="en-US" sz="900" dirty="0">
              <a:ea typeface="ＭＳ Ｐゴシック" pitchFamily="34" charset="-128"/>
            </a:endParaRPr>
          </a:p>
          <a:p>
            <a:pPr>
              <a:lnSpc>
                <a:spcPct val="90000"/>
              </a:lnSpc>
            </a:pPr>
            <a:r>
              <a:rPr lang="en-US" sz="1800" dirty="0">
                <a:ea typeface="ＭＳ Ｐゴシック" pitchFamily="34" charset="-128"/>
              </a:rPr>
              <a:t>Ordering of elimination of hidden variables can affect size of factors generated</a:t>
            </a:r>
          </a:p>
          <a:p>
            <a:pPr lvl="8">
              <a:lnSpc>
                <a:spcPct val="90000"/>
              </a:lnSpc>
            </a:pPr>
            <a:endParaRPr lang="en-US" sz="900" dirty="0">
              <a:ea typeface="ＭＳ Ｐゴシック" pitchFamily="34" charset="-128"/>
            </a:endParaRPr>
          </a:p>
          <a:p>
            <a:pPr lvl="8">
              <a:lnSpc>
                <a:spcPct val="90000"/>
              </a:lnSpc>
            </a:pPr>
            <a:endParaRPr lang="en-US" sz="900" dirty="0">
              <a:ea typeface="ＭＳ Ｐゴシック" pitchFamily="34" charset="-128"/>
            </a:endParaRPr>
          </a:p>
          <a:p>
            <a:pPr>
              <a:lnSpc>
                <a:spcPct val="90000"/>
              </a:lnSpc>
            </a:pPr>
            <a:r>
              <a:rPr lang="en-US" sz="1800" dirty="0">
                <a:ea typeface="ＭＳ Ｐゴシック" pitchFamily="34" charset="-128"/>
              </a:rPr>
              <a:t>Worst case: running time exponential in the size of the Bayes’ net</a:t>
            </a:r>
          </a:p>
          <a:p>
            <a:pPr lvl="1">
              <a:lnSpc>
                <a:spcPct val="90000"/>
              </a:lnSpc>
            </a:pPr>
            <a:endParaRPr lang="en-US" sz="1650" dirty="0">
              <a:ea typeface="ＭＳ Ｐゴシック" pitchFamily="34" charset="-128"/>
            </a:endParaRPr>
          </a:p>
          <a:p>
            <a:pPr>
              <a:lnSpc>
                <a:spcPct val="90000"/>
              </a:lnSpc>
            </a:pPr>
            <a:endParaRPr lang="en-US" sz="1800" dirty="0">
              <a:ea typeface="ＭＳ Ｐゴシック" pitchFamily="34" charset="-128"/>
            </a:endParaRPr>
          </a:p>
          <a:p>
            <a:pPr lvl="1">
              <a:lnSpc>
                <a:spcPct val="90000"/>
              </a:lnSpc>
            </a:pPr>
            <a:endParaRPr lang="en-US" sz="1500" dirty="0">
              <a:ea typeface="ＭＳ Ｐゴシック" pitchFamily="34" charset="-128"/>
            </a:endParaRPr>
          </a:p>
        </p:txBody>
      </p:sp>
      <p:grpSp>
        <p:nvGrpSpPr>
          <p:cNvPr id="4" name="Group 3"/>
          <p:cNvGrpSpPr/>
          <p:nvPr/>
        </p:nvGrpSpPr>
        <p:grpSpPr>
          <a:xfrm>
            <a:off x="6343650" y="3086100"/>
            <a:ext cx="1584755" cy="1066948"/>
            <a:chOff x="3810000" y="2743200"/>
            <a:chExt cx="2514600" cy="1817763"/>
          </a:xfrm>
        </p:grpSpPr>
        <p:sp>
          <p:nvSpPr>
            <p:cNvPr id="5" name="Oval 4"/>
            <p:cNvSpPr/>
            <p:nvPr/>
          </p:nvSpPr>
          <p:spPr bwMode="auto">
            <a:xfrm>
              <a:off x="5943600" y="3505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6" name="Oval 5"/>
            <p:cNvSpPr/>
            <p:nvPr/>
          </p:nvSpPr>
          <p:spPr bwMode="auto">
            <a:xfrm>
              <a:off x="5410200" y="3505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7" name="Oval 6"/>
            <p:cNvSpPr/>
            <p:nvPr/>
          </p:nvSpPr>
          <p:spPr bwMode="auto">
            <a:xfrm>
              <a:off x="54102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8" name="Oval 7"/>
            <p:cNvSpPr/>
            <p:nvPr/>
          </p:nvSpPr>
          <p:spPr bwMode="auto">
            <a:xfrm>
              <a:off x="44196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9" name="Oval 8"/>
            <p:cNvSpPr/>
            <p:nvPr/>
          </p:nvSpPr>
          <p:spPr bwMode="auto">
            <a:xfrm>
              <a:off x="38100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10" name="Oval 9"/>
            <p:cNvSpPr/>
            <p:nvPr/>
          </p:nvSpPr>
          <p:spPr bwMode="auto">
            <a:xfrm>
              <a:off x="59436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cxnSp>
          <p:nvCxnSpPr>
            <p:cNvPr id="11" name="Straight Arrow Connector 10"/>
            <p:cNvCxnSpPr>
              <a:stCxn id="14" idx="4"/>
            </p:cNvCxnSpPr>
            <p:nvPr/>
          </p:nvCxnSpPr>
          <p:spPr bwMode="auto">
            <a:xfrm>
              <a:off x="4000500" y="3810000"/>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13" idx="4"/>
            </p:cNvCxnSpPr>
            <p:nvPr/>
          </p:nvCxnSpPr>
          <p:spPr bwMode="auto">
            <a:xfrm>
              <a:off x="5219700" y="3087688"/>
              <a:ext cx="381000" cy="4175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13" idx="4"/>
              <a:endCxn id="14" idx="7"/>
            </p:cNvCxnSpPr>
            <p:nvPr/>
          </p:nvCxnSpPr>
          <p:spPr bwMode="auto">
            <a:xfrm flipH="1">
              <a:off x="4135438" y="3087688"/>
              <a:ext cx="1084262" cy="3968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3" idx="4"/>
              <a:endCxn id="15" idx="0"/>
            </p:cNvCxnSpPr>
            <p:nvPr/>
          </p:nvCxnSpPr>
          <p:spPr bwMode="auto">
            <a:xfrm flipH="1">
              <a:off x="4610100" y="3087688"/>
              <a:ext cx="609600" cy="3413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5" name="Oval 14"/>
            <p:cNvSpPr/>
            <p:nvPr/>
          </p:nvSpPr>
          <p:spPr bwMode="auto">
            <a:xfrm>
              <a:off x="5029200" y="2743200"/>
              <a:ext cx="381000" cy="344488"/>
            </a:xfrm>
            <a:prstGeom prst="ellipse">
              <a:avLst/>
            </a:prstGeom>
          </p:spPr>
          <p:style>
            <a:lnRef idx="2">
              <a:schemeClr val="accent6"/>
            </a:lnRef>
            <a:fillRef idx="1">
              <a:schemeClr val="lt1"/>
            </a:fillRef>
            <a:effectRef idx="0">
              <a:schemeClr val="accent6"/>
            </a:effectRef>
            <a:fontRef idx="minor">
              <a:schemeClr val="dk1"/>
            </a:fontRef>
          </p:style>
          <p:txBody>
            <a:bodyPr anchor="ctr">
              <a:normAutofit fontScale="25000" lnSpcReduction="20000"/>
            </a:bodyP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16" name="Oval 15"/>
            <p:cNvSpPr/>
            <p:nvPr/>
          </p:nvSpPr>
          <p:spPr bwMode="auto">
            <a:xfrm>
              <a:off x="38100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sp>
          <p:nvSpPr>
            <p:cNvPr id="17" name="Oval 16"/>
            <p:cNvSpPr/>
            <p:nvPr/>
          </p:nvSpPr>
          <p:spPr bwMode="auto">
            <a:xfrm>
              <a:off x="44196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85800" fontAlgn="base">
                <a:spcBef>
                  <a:spcPct val="0"/>
                </a:spcBef>
                <a:spcAft>
                  <a:spcPct val="0"/>
                </a:spcAft>
                <a:defRPr/>
              </a:pPr>
              <a:endParaRPr lang="en-US" b="1" dirty="0">
                <a:solidFill>
                  <a:srgbClr val="000000"/>
                </a:solidFill>
                <a:latin typeface="Calibri" pitchFamily="34" charset="0"/>
                <a:cs typeface="Calibri" pitchFamily="34" charset="0"/>
              </a:endParaRPr>
            </a:p>
          </p:txBody>
        </p:sp>
        <p:cxnSp>
          <p:nvCxnSpPr>
            <p:cNvPr id="18" name="Straight Arrow Connector 17"/>
            <p:cNvCxnSpPr>
              <a:stCxn id="15" idx="4"/>
            </p:cNvCxnSpPr>
            <p:nvPr/>
          </p:nvCxnSpPr>
          <p:spPr bwMode="auto">
            <a:xfrm>
              <a:off x="4610100" y="3810000"/>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19" name="Picture 18" descr="TP_tmp.png"/>
            <p:cNvPicPr>
              <a:picLocks noChangeAspect="1"/>
            </p:cNvPicPr>
            <p:nvPr/>
          </p:nvPicPr>
          <p:blipFill>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53688" y="2819400"/>
              <a:ext cx="152400" cy="174171"/>
            </a:xfrm>
            <a:prstGeom prst="rect">
              <a:avLst/>
            </a:prstGeom>
            <a:noFill/>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0" name="Picture 19" descr="TP_tmp.png"/>
            <p:cNvPicPr>
              <a:picLocks noChangeAspect="1"/>
            </p:cNvPicPr>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495800" y="3565317"/>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1" name="Picture 20" descr="TP_tmp.png"/>
            <p:cNvPicPr>
              <a:picLocks noChangeAspect="1"/>
            </p:cNvPicPr>
            <p:nvPr/>
          </p:nvPicPr>
          <p:blipFill>
            <a:blip r:embed="rId2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886200" y="35567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2" name="Picture 21" descr="TP_tmp.png"/>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914112" y="4209808"/>
              <a:ext cx="177082"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3" name="Picture 22" descr="TP_tmp.png"/>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513508" y="4202830"/>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24" name="Straight Arrow Connector 23"/>
            <p:cNvCxnSpPr/>
            <p:nvPr/>
          </p:nvCxnSpPr>
          <p:spPr bwMode="auto">
            <a:xfrm>
              <a:off x="5600700" y="3886200"/>
              <a:ext cx="0"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25" name="Picture 24" descr="TP_tmp.png"/>
            <p:cNvPicPr>
              <a:picLocks noChangeAspect="1"/>
            </p:cNvPicPr>
            <p:nvPr/>
          </p:nvPicPr>
          <p:blipFill>
            <a:blip r:embed="rId2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359006" y="3621087"/>
              <a:ext cx="453390" cy="18891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6" name="Picture 25" descr="TP_tmp.png"/>
            <p:cNvPicPr>
              <a:picLocks noChangeAspect="1"/>
            </p:cNvPicPr>
            <p:nvPr/>
          </p:nvPicPr>
          <p:blipFill>
            <a:blip r:embed="rId3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410200" y="4204956"/>
              <a:ext cx="371872"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7" name="Picture 26" descr="TP_tmp.png"/>
            <p:cNvPicPr>
              <a:picLocks noChangeAspect="1"/>
            </p:cNvPicPr>
            <p:nvPr/>
          </p:nvPicPr>
          <p:blipFill>
            <a:blip r:embed="rId3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19800" y="4191000"/>
              <a:ext cx="212499"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28" name="Straight Arrow Connector 27"/>
            <p:cNvCxnSpPr>
              <a:stCxn id="13" idx="4"/>
            </p:cNvCxnSpPr>
            <p:nvPr/>
          </p:nvCxnSpPr>
          <p:spPr bwMode="auto">
            <a:xfrm>
              <a:off x="5219700" y="3087688"/>
              <a:ext cx="914400" cy="4175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bwMode="auto">
            <a:xfrm>
              <a:off x="6134100" y="3886200"/>
              <a:ext cx="0"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30" name="Picture 29" descr="TP_tmp.png"/>
            <p:cNvPicPr>
              <a:picLocks noChangeAspect="1"/>
            </p:cNvPicPr>
            <p:nvPr/>
          </p:nvPicPr>
          <p:blipFill>
            <a:blip r:embed="rId3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02092" y="3632917"/>
              <a:ext cx="247915"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31" name="TextBox 30"/>
            <p:cNvSpPr txBox="1">
              <a:spLocks noChangeArrowheads="1"/>
            </p:cNvSpPr>
            <p:nvPr/>
          </p:nvSpPr>
          <p:spPr bwMode="auto">
            <a:xfrm>
              <a:off x="4876800" y="3505200"/>
              <a:ext cx="483785" cy="51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350">
                  <a:solidFill>
                    <a:srgbClr val="000000"/>
                  </a:solidFill>
                  <a:latin typeface="Calibri" pitchFamily="34" charset="0"/>
                  <a:ea typeface="ＭＳ Ｐゴシック" pitchFamily="34" charset="-128"/>
                  <a:cs typeface="Calibri" pitchFamily="34" charset="0"/>
                </a:rPr>
                <a:t>…</a:t>
              </a:r>
            </a:p>
          </p:txBody>
        </p:sp>
        <p:sp>
          <p:nvSpPr>
            <p:cNvPr id="32" name="TextBox 31"/>
            <p:cNvSpPr txBox="1">
              <a:spLocks noChangeArrowheads="1"/>
            </p:cNvSpPr>
            <p:nvPr/>
          </p:nvSpPr>
          <p:spPr bwMode="auto">
            <a:xfrm>
              <a:off x="4876800" y="4049712"/>
              <a:ext cx="483785" cy="51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350">
                  <a:solidFill>
                    <a:srgbClr val="000000"/>
                  </a:solidFill>
                  <a:latin typeface="Calibri" pitchFamily="34" charset="0"/>
                  <a:ea typeface="ＭＳ Ｐゴシック" pitchFamily="34" charset="-128"/>
                  <a:cs typeface="Calibri" pitchFamily="34" charset="0"/>
                </a:rPr>
                <a:t>…</a:t>
              </a:r>
            </a:p>
          </p:txBody>
        </p:sp>
      </p:grpSp>
      <p:grpSp>
        <p:nvGrpSpPr>
          <p:cNvPr id="33" name="Group 32"/>
          <p:cNvGrpSpPr/>
          <p:nvPr/>
        </p:nvGrpSpPr>
        <p:grpSpPr>
          <a:xfrm>
            <a:off x="5543550" y="4457700"/>
            <a:ext cx="3482921" cy="1386405"/>
            <a:chOff x="3124200" y="2286000"/>
            <a:chExt cx="7848600" cy="3124200"/>
          </a:xfrm>
        </p:grpSpPr>
        <p:cxnSp>
          <p:nvCxnSpPr>
            <p:cNvPr id="34" name="Straight Arrow Connector 33"/>
            <p:cNvCxnSpPr>
              <a:stCxn id="136" idx="4"/>
              <a:endCxn id="122" idx="0"/>
            </p:cNvCxnSpPr>
            <p:nvPr/>
          </p:nvCxnSpPr>
          <p:spPr bwMode="auto">
            <a:xfrm flipH="1">
              <a:off x="33147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nvGrpSpPr>
            <p:cNvPr id="35" name="Group 1"/>
            <p:cNvGrpSpPr>
              <a:grpSpLocks/>
            </p:cNvGrpSpPr>
            <p:nvPr/>
          </p:nvGrpSpPr>
          <p:grpSpPr bwMode="auto">
            <a:xfrm>
              <a:off x="3352800" y="2286000"/>
              <a:ext cx="381000" cy="381000"/>
              <a:chOff x="2438400" y="3429000"/>
              <a:chExt cx="381000" cy="381000"/>
            </a:xfrm>
          </p:grpSpPr>
          <p:sp>
            <p:nvSpPr>
              <p:cNvPr id="136" name="Oval 135"/>
              <p:cNvSpPr/>
              <p:nvPr/>
            </p:nvSpPr>
            <p:spPr bwMode="auto">
              <a:xfrm>
                <a:off x="24384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37" name="Picture 136" descr="TP_tmp.png"/>
              <p:cNvPicPr>
                <a:picLocks noChangeAspect="1"/>
              </p:cNvPicPr>
              <p:nvPr>
                <p:custDataLst>
                  <p:tags r:id="rId22"/>
                </p:custDataLst>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514600" y="35567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36" name="Group 52229"/>
            <p:cNvGrpSpPr>
              <a:grpSpLocks/>
            </p:cNvGrpSpPr>
            <p:nvPr/>
          </p:nvGrpSpPr>
          <p:grpSpPr bwMode="auto">
            <a:xfrm>
              <a:off x="4419600" y="2286000"/>
              <a:ext cx="381000" cy="381000"/>
              <a:chOff x="2057400" y="1828800"/>
              <a:chExt cx="381000" cy="381000"/>
            </a:xfrm>
          </p:grpSpPr>
          <p:sp>
            <p:nvSpPr>
              <p:cNvPr id="134" name="Oval 133"/>
              <p:cNvSpPr/>
              <p:nvPr/>
            </p:nvSpPr>
            <p:spPr bwMode="auto">
              <a:xfrm>
                <a:off x="20574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35" name="Picture 134" descr="TP_tmp.png"/>
              <p:cNvPicPr>
                <a:picLocks noChangeAspect="1"/>
              </p:cNvPicPr>
              <p:nvPr>
                <p:custDataLst>
                  <p:tags r:id="rId21"/>
                </p:custDataLst>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1336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37" name="Group 52232"/>
            <p:cNvGrpSpPr>
              <a:grpSpLocks/>
            </p:cNvGrpSpPr>
            <p:nvPr/>
          </p:nvGrpSpPr>
          <p:grpSpPr bwMode="auto">
            <a:xfrm>
              <a:off x="5486400" y="2286000"/>
              <a:ext cx="381000" cy="381000"/>
              <a:chOff x="3124200" y="1828800"/>
              <a:chExt cx="381000" cy="381000"/>
            </a:xfrm>
          </p:grpSpPr>
          <p:sp>
            <p:nvSpPr>
              <p:cNvPr id="132" name="Oval 131"/>
              <p:cNvSpPr/>
              <p:nvPr/>
            </p:nvSpPr>
            <p:spPr bwMode="auto">
              <a:xfrm>
                <a:off x="31242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33" name="Picture 132" descr="TP_tmp.png"/>
              <p:cNvPicPr>
                <a:picLocks noChangeAspect="1"/>
              </p:cNvPicPr>
              <p:nvPr>
                <p:custDataLst>
                  <p:tags r:id="rId20"/>
                </p:custDataLst>
              </p:nvPr>
            </p:nvPicPr>
            <p:blipFill>
              <a:blip r:embed="rId3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2004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38" name="Group 52235"/>
            <p:cNvGrpSpPr>
              <a:grpSpLocks/>
            </p:cNvGrpSpPr>
            <p:nvPr/>
          </p:nvGrpSpPr>
          <p:grpSpPr bwMode="auto">
            <a:xfrm>
              <a:off x="6553200" y="2286000"/>
              <a:ext cx="381000" cy="381000"/>
              <a:chOff x="4191000" y="1828800"/>
              <a:chExt cx="381000" cy="381000"/>
            </a:xfrm>
          </p:grpSpPr>
          <p:sp>
            <p:nvSpPr>
              <p:cNvPr id="130" name="Oval 129"/>
              <p:cNvSpPr/>
              <p:nvPr/>
            </p:nvSpPr>
            <p:spPr bwMode="auto">
              <a:xfrm>
                <a:off x="41910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31" name="Picture 130" descr="TP_tmp.png"/>
              <p:cNvPicPr>
                <a:picLocks noChangeAspect="1"/>
              </p:cNvPicPr>
              <p:nvPr>
                <p:custDataLst>
                  <p:tags r:id="rId19"/>
                </p:custDataLst>
              </p:nvPr>
            </p:nvPicPr>
            <p:blipFill>
              <a:blip r:embed="rId3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672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39" name="Group 52238"/>
            <p:cNvGrpSpPr>
              <a:grpSpLocks/>
            </p:cNvGrpSpPr>
            <p:nvPr/>
          </p:nvGrpSpPr>
          <p:grpSpPr bwMode="auto">
            <a:xfrm>
              <a:off x="7620000" y="2286000"/>
              <a:ext cx="381000" cy="381000"/>
              <a:chOff x="5257800" y="1828800"/>
              <a:chExt cx="381000" cy="381000"/>
            </a:xfrm>
          </p:grpSpPr>
          <p:sp>
            <p:nvSpPr>
              <p:cNvPr id="128" name="Oval 127"/>
              <p:cNvSpPr/>
              <p:nvPr/>
            </p:nvSpPr>
            <p:spPr bwMode="auto">
              <a:xfrm>
                <a:off x="52578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29" name="Picture 128" descr="TP_tmp.png"/>
              <p:cNvPicPr>
                <a:picLocks noChangeAspect="1"/>
              </p:cNvPicPr>
              <p:nvPr>
                <p:custDataLst>
                  <p:tags r:id="rId18"/>
                </p:custDataLst>
              </p:nvPr>
            </p:nvPicPr>
            <p:blipFill>
              <a:blip r:embed="rId3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3340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0" name="Group 52241"/>
            <p:cNvGrpSpPr>
              <a:grpSpLocks/>
            </p:cNvGrpSpPr>
            <p:nvPr/>
          </p:nvGrpSpPr>
          <p:grpSpPr bwMode="auto">
            <a:xfrm>
              <a:off x="8686800" y="2286000"/>
              <a:ext cx="381000" cy="381000"/>
              <a:chOff x="6324600" y="1828800"/>
              <a:chExt cx="381000" cy="381000"/>
            </a:xfrm>
          </p:grpSpPr>
          <p:sp>
            <p:nvSpPr>
              <p:cNvPr id="126" name="Oval 125"/>
              <p:cNvSpPr/>
              <p:nvPr/>
            </p:nvSpPr>
            <p:spPr bwMode="auto">
              <a:xfrm>
                <a:off x="63246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27" name="Picture 126" descr="TP_tmp.png"/>
              <p:cNvPicPr>
                <a:picLocks noChangeAspect="1"/>
              </p:cNvPicPr>
              <p:nvPr>
                <p:custDataLst>
                  <p:tags r:id="rId17"/>
                </p:custDataLst>
              </p:nvPr>
            </p:nvPicPr>
            <p:blipFill>
              <a:blip r:embed="rId3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008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1" name="Group 52244"/>
            <p:cNvGrpSpPr>
              <a:grpSpLocks/>
            </p:cNvGrpSpPr>
            <p:nvPr/>
          </p:nvGrpSpPr>
          <p:grpSpPr bwMode="auto">
            <a:xfrm>
              <a:off x="9753600" y="2286000"/>
              <a:ext cx="381000" cy="381000"/>
              <a:chOff x="7391400" y="1828800"/>
              <a:chExt cx="381000" cy="381000"/>
            </a:xfrm>
          </p:grpSpPr>
          <p:sp>
            <p:nvSpPr>
              <p:cNvPr id="124" name="Oval 123"/>
              <p:cNvSpPr/>
              <p:nvPr/>
            </p:nvSpPr>
            <p:spPr bwMode="auto">
              <a:xfrm>
                <a:off x="73914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25" name="Picture 124" descr="TP_tmp.png"/>
              <p:cNvPicPr>
                <a:picLocks noChangeAspect="1"/>
              </p:cNvPicPr>
              <p:nvPr>
                <p:custDataLst>
                  <p:tags r:id="rId16"/>
                </p:custDataLst>
              </p:nvPr>
            </p:nvPicPr>
            <p:blipFill>
              <a:blip r:embed="rId3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467600" y="1956518"/>
                <a:ext cx="230207"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2" name="Group 52253"/>
            <p:cNvGrpSpPr>
              <a:grpSpLocks/>
            </p:cNvGrpSpPr>
            <p:nvPr/>
          </p:nvGrpSpPr>
          <p:grpSpPr bwMode="auto">
            <a:xfrm>
              <a:off x="3124200" y="3048000"/>
              <a:ext cx="381000" cy="381000"/>
              <a:chOff x="762000" y="2743200"/>
              <a:chExt cx="381000" cy="381000"/>
            </a:xfrm>
          </p:grpSpPr>
          <p:sp>
            <p:nvSpPr>
              <p:cNvPr id="122" name="Oval 121"/>
              <p:cNvSpPr/>
              <p:nvPr/>
            </p:nvSpPr>
            <p:spPr bwMode="auto">
              <a:xfrm>
                <a:off x="7620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23" name="Picture 122" descr="TP_tmp.png"/>
              <p:cNvPicPr>
                <a:picLocks noChangeAspect="1"/>
              </p:cNvPicPr>
              <p:nvPr>
                <p:custDataLst>
                  <p:tags r:id="rId15"/>
                </p:custDataLst>
              </p:nvPr>
            </p:nvPicPr>
            <p:blipFill>
              <a:blip r:embed="rId4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4763" y="2870918"/>
                <a:ext cx="177082" cy="177082"/>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3" name="Group 225"/>
            <p:cNvGrpSpPr>
              <a:grpSpLocks/>
            </p:cNvGrpSpPr>
            <p:nvPr/>
          </p:nvGrpSpPr>
          <p:grpSpPr bwMode="auto">
            <a:xfrm>
              <a:off x="4191000" y="3048000"/>
              <a:ext cx="381000" cy="381000"/>
              <a:chOff x="1828800" y="2743200"/>
              <a:chExt cx="381000" cy="381000"/>
            </a:xfrm>
          </p:grpSpPr>
          <p:sp>
            <p:nvSpPr>
              <p:cNvPr id="120" name="Oval 119"/>
              <p:cNvSpPr/>
              <p:nvPr/>
            </p:nvSpPr>
            <p:spPr bwMode="auto">
              <a:xfrm>
                <a:off x="1828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21" name="Picture 120" descr="TP_tmp.png"/>
              <p:cNvPicPr>
                <a:picLocks noChangeAspect="1"/>
              </p:cNvPicPr>
              <p:nvPr>
                <p:custDataLst>
                  <p:tags r:id="rId14"/>
                </p:custDataLst>
              </p:nvPr>
            </p:nvPicPr>
            <p:blipFill>
              <a:blip r:embed="rId4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227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4" name="Group 229"/>
            <p:cNvGrpSpPr>
              <a:grpSpLocks/>
            </p:cNvGrpSpPr>
            <p:nvPr/>
          </p:nvGrpSpPr>
          <p:grpSpPr bwMode="auto">
            <a:xfrm>
              <a:off x="5257800" y="3048000"/>
              <a:ext cx="381000" cy="381000"/>
              <a:chOff x="2895600" y="2743200"/>
              <a:chExt cx="381000" cy="381000"/>
            </a:xfrm>
          </p:grpSpPr>
          <p:sp>
            <p:nvSpPr>
              <p:cNvPr id="118" name="Oval 117"/>
              <p:cNvSpPr/>
              <p:nvPr/>
            </p:nvSpPr>
            <p:spPr bwMode="auto">
              <a:xfrm>
                <a:off x="28956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19" name="Picture 118" descr="TP_tmp.png"/>
              <p:cNvPicPr>
                <a:picLocks noChangeAspect="1"/>
              </p:cNvPicPr>
              <p:nvPr>
                <p:custDataLst>
                  <p:tags r:id="rId13"/>
                </p:custDataLst>
              </p:nvPr>
            </p:nvPicPr>
            <p:blipFill>
              <a:blip r:embed="rId4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9895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5" name="Group 232"/>
            <p:cNvGrpSpPr>
              <a:grpSpLocks/>
            </p:cNvGrpSpPr>
            <p:nvPr/>
          </p:nvGrpSpPr>
          <p:grpSpPr bwMode="auto">
            <a:xfrm>
              <a:off x="6324600" y="3048000"/>
              <a:ext cx="381000" cy="381000"/>
              <a:chOff x="3962400" y="2743200"/>
              <a:chExt cx="381000" cy="381000"/>
            </a:xfrm>
          </p:grpSpPr>
          <p:sp>
            <p:nvSpPr>
              <p:cNvPr id="116" name="Oval 115"/>
              <p:cNvSpPr/>
              <p:nvPr/>
            </p:nvSpPr>
            <p:spPr bwMode="auto">
              <a:xfrm>
                <a:off x="39624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17" name="Picture 116" descr="TP_tmp.png"/>
              <p:cNvPicPr>
                <a:picLocks noChangeAspect="1"/>
              </p:cNvPicPr>
              <p:nvPr>
                <p:custDataLst>
                  <p:tags r:id="rId12"/>
                </p:custDataLst>
              </p:nvPr>
            </p:nvPicPr>
            <p:blipFill>
              <a:blip r:embed="rId4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563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6" name="Group 235"/>
            <p:cNvGrpSpPr>
              <a:grpSpLocks/>
            </p:cNvGrpSpPr>
            <p:nvPr/>
          </p:nvGrpSpPr>
          <p:grpSpPr bwMode="auto">
            <a:xfrm>
              <a:off x="7391400" y="3048000"/>
              <a:ext cx="381000" cy="381000"/>
              <a:chOff x="5029200" y="2743200"/>
              <a:chExt cx="381000" cy="381000"/>
            </a:xfrm>
          </p:grpSpPr>
          <p:sp>
            <p:nvSpPr>
              <p:cNvPr id="114" name="Oval 113"/>
              <p:cNvSpPr/>
              <p:nvPr/>
            </p:nvSpPr>
            <p:spPr bwMode="auto">
              <a:xfrm>
                <a:off x="50292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15" name="Picture 114" descr="TP_tmp.png"/>
              <p:cNvPicPr>
                <a:picLocks noChangeAspect="1"/>
              </p:cNvPicPr>
              <p:nvPr>
                <p:custDataLst>
                  <p:tags r:id="rId11"/>
                </p:custDataLst>
              </p:nvPr>
            </p:nvPicPr>
            <p:blipFill>
              <a:blip r:embed="rId4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231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7" name="Group 238"/>
            <p:cNvGrpSpPr>
              <a:grpSpLocks/>
            </p:cNvGrpSpPr>
            <p:nvPr/>
          </p:nvGrpSpPr>
          <p:grpSpPr bwMode="auto">
            <a:xfrm>
              <a:off x="8458200" y="3048000"/>
              <a:ext cx="381000" cy="381000"/>
              <a:chOff x="6096000" y="2743200"/>
              <a:chExt cx="381000" cy="381000"/>
            </a:xfrm>
          </p:grpSpPr>
          <p:sp>
            <p:nvSpPr>
              <p:cNvPr id="112" name="Oval 111"/>
              <p:cNvSpPr/>
              <p:nvPr/>
            </p:nvSpPr>
            <p:spPr bwMode="auto">
              <a:xfrm>
                <a:off x="60960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13" name="Picture 112" descr="TP_tmp.png"/>
              <p:cNvPicPr>
                <a:picLocks noChangeAspect="1"/>
              </p:cNvPicPr>
              <p:nvPr>
                <p:custDataLst>
                  <p:tags r:id="rId10"/>
                </p:custDataLst>
              </p:nvPr>
            </p:nvPicPr>
            <p:blipFill>
              <a:blip r:embed="rId4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99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8" name="Group 241"/>
            <p:cNvGrpSpPr>
              <a:grpSpLocks/>
            </p:cNvGrpSpPr>
            <p:nvPr/>
          </p:nvGrpSpPr>
          <p:grpSpPr bwMode="auto">
            <a:xfrm>
              <a:off x="9525000" y="3048000"/>
              <a:ext cx="381000" cy="381000"/>
              <a:chOff x="7162800" y="2743200"/>
              <a:chExt cx="381000" cy="381000"/>
            </a:xfrm>
          </p:grpSpPr>
          <p:sp>
            <p:nvSpPr>
              <p:cNvPr id="110" name="Oval 109"/>
              <p:cNvSpPr/>
              <p:nvPr/>
            </p:nvSpPr>
            <p:spPr bwMode="auto">
              <a:xfrm>
                <a:off x="7162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11" name="Picture 110" descr="TP_tmp.png"/>
              <p:cNvPicPr>
                <a:picLocks noChangeAspect="1"/>
              </p:cNvPicPr>
              <p:nvPr>
                <p:custDataLst>
                  <p:tags r:id="rId9"/>
                </p:custDataLst>
              </p:nvPr>
            </p:nvPicPr>
            <p:blipFill>
              <a:blip r:embed="rId4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2567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49" name="Group 244"/>
            <p:cNvGrpSpPr>
              <a:grpSpLocks/>
            </p:cNvGrpSpPr>
            <p:nvPr/>
          </p:nvGrpSpPr>
          <p:grpSpPr bwMode="auto">
            <a:xfrm>
              <a:off x="10591800" y="3048000"/>
              <a:ext cx="381000" cy="381000"/>
              <a:chOff x="8229600" y="2743200"/>
              <a:chExt cx="381000" cy="381000"/>
            </a:xfrm>
          </p:grpSpPr>
          <p:sp>
            <p:nvSpPr>
              <p:cNvPr id="108" name="Oval 107"/>
              <p:cNvSpPr/>
              <p:nvPr/>
            </p:nvSpPr>
            <p:spPr bwMode="auto">
              <a:xfrm>
                <a:off x="82296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09" name="Picture 108" descr="TP_tmp.png"/>
              <p:cNvPicPr>
                <a:picLocks noChangeAspect="1"/>
              </p:cNvPicPr>
              <p:nvPr>
                <p:custDataLst>
                  <p:tags r:id="rId8"/>
                </p:custDataLst>
              </p:nvPr>
            </p:nvPicPr>
            <p:blipFill>
              <a:blip r:embed="rId4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323508" y="2870918"/>
                <a:ext cx="194791" cy="17708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0" name="Group 247"/>
            <p:cNvGrpSpPr>
              <a:grpSpLocks/>
            </p:cNvGrpSpPr>
            <p:nvPr/>
          </p:nvGrpSpPr>
          <p:grpSpPr bwMode="auto">
            <a:xfrm>
              <a:off x="3657600" y="3733800"/>
              <a:ext cx="381000" cy="381000"/>
              <a:chOff x="1295400" y="3276600"/>
              <a:chExt cx="381000" cy="381000"/>
            </a:xfrm>
          </p:grpSpPr>
          <p:sp>
            <p:nvSpPr>
              <p:cNvPr id="106" name="Oval 105"/>
              <p:cNvSpPr/>
              <p:nvPr/>
            </p:nvSpPr>
            <p:spPr bwMode="auto">
              <a:xfrm>
                <a:off x="12954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07" name="Picture 106" descr="TP_tmp.png"/>
              <p:cNvPicPr>
                <a:picLocks noChangeAspect="1"/>
              </p:cNvPicPr>
              <p:nvPr>
                <p:custDataLst>
                  <p:tags r:id="rId7"/>
                </p:custDataLst>
              </p:nvPr>
            </p:nvPicPr>
            <p:blipFill>
              <a:blip r:embed="rId4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36183" y="3404318"/>
                <a:ext cx="301040"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1" name="Group 204"/>
            <p:cNvGrpSpPr>
              <a:grpSpLocks/>
            </p:cNvGrpSpPr>
            <p:nvPr/>
          </p:nvGrpSpPr>
          <p:grpSpPr bwMode="auto">
            <a:xfrm>
              <a:off x="5791200" y="3733800"/>
              <a:ext cx="381000" cy="381000"/>
              <a:chOff x="3429000" y="3276600"/>
              <a:chExt cx="381000" cy="381000"/>
            </a:xfrm>
          </p:grpSpPr>
          <p:sp>
            <p:nvSpPr>
              <p:cNvPr id="104" name="Oval 103"/>
              <p:cNvSpPr/>
              <p:nvPr/>
            </p:nvSpPr>
            <p:spPr bwMode="auto">
              <a:xfrm>
                <a:off x="34290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05" name="Picture 104" descr="TP_tmp.png"/>
              <p:cNvPicPr>
                <a:picLocks noChangeAspect="1"/>
              </p:cNvPicPr>
              <p:nvPr>
                <p:custDataLst>
                  <p:tags r:id="rId6"/>
                </p:custDataLst>
              </p:nvPr>
            </p:nvPicPr>
            <p:blipFill>
              <a:blip r:embed="rId4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469784" y="3404318"/>
                <a:ext cx="301040"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2" name="Group 253"/>
            <p:cNvGrpSpPr>
              <a:grpSpLocks/>
            </p:cNvGrpSpPr>
            <p:nvPr/>
          </p:nvGrpSpPr>
          <p:grpSpPr bwMode="auto">
            <a:xfrm>
              <a:off x="7924800" y="3733800"/>
              <a:ext cx="381000" cy="381000"/>
              <a:chOff x="5562600" y="3276600"/>
              <a:chExt cx="381000" cy="381000"/>
            </a:xfrm>
          </p:grpSpPr>
          <p:sp>
            <p:nvSpPr>
              <p:cNvPr id="102" name="Oval 101"/>
              <p:cNvSpPr/>
              <p:nvPr/>
            </p:nvSpPr>
            <p:spPr bwMode="auto">
              <a:xfrm>
                <a:off x="55626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03" name="Picture 102" descr="TP_tmp.png"/>
              <p:cNvPicPr>
                <a:picLocks noChangeAspect="1"/>
              </p:cNvPicPr>
              <p:nvPr>
                <p:custDataLst>
                  <p:tags r:id="rId5"/>
                </p:custDataLst>
              </p:nvPr>
            </p:nvPicPr>
            <p:blipFill>
              <a:blip r:embed="rId5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603384" y="3404318"/>
                <a:ext cx="301040"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3" name="Group 201"/>
            <p:cNvGrpSpPr>
              <a:grpSpLocks/>
            </p:cNvGrpSpPr>
            <p:nvPr/>
          </p:nvGrpSpPr>
          <p:grpSpPr bwMode="auto">
            <a:xfrm>
              <a:off x="10134600" y="3733800"/>
              <a:ext cx="381000" cy="381000"/>
              <a:chOff x="7772400" y="3276600"/>
              <a:chExt cx="381000" cy="381000"/>
            </a:xfrm>
          </p:grpSpPr>
          <p:sp>
            <p:nvSpPr>
              <p:cNvPr id="100" name="Oval 99"/>
              <p:cNvSpPr/>
              <p:nvPr/>
            </p:nvSpPr>
            <p:spPr bwMode="auto">
              <a:xfrm>
                <a:off x="77724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101" name="Picture 100" descr="TP_tmp.png"/>
              <p:cNvPicPr>
                <a:picLocks noChangeAspect="1"/>
              </p:cNvPicPr>
              <p:nvPr>
                <p:custDataLst>
                  <p:tags r:id="rId4"/>
                </p:custDataLst>
              </p:nvPr>
            </p:nvPicPr>
            <p:blipFill>
              <a:blip r:embed="rId5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813184" y="3404318"/>
                <a:ext cx="301040"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4" name="Group 207"/>
            <p:cNvGrpSpPr>
              <a:grpSpLocks/>
            </p:cNvGrpSpPr>
            <p:nvPr/>
          </p:nvGrpSpPr>
          <p:grpSpPr bwMode="auto">
            <a:xfrm>
              <a:off x="4649788" y="4343400"/>
              <a:ext cx="530225" cy="381000"/>
              <a:chOff x="2287880" y="3810000"/>
              <a:chExt cx="531247" cy="381000"/>
            </a:xfrm>
          </p:grpSpPr>
          <p:sp>
            <p:nvSpPr>
              <p:cNvPr id="98" name="Oval 97"/>
              <p:cNvSpPr/>
              <p:nvPr/>
            </p:nvSpPr>
            <p:spPr bwMode="auto">
              <a:xfrm>
                <a:off x="2362636" y="3810000"/>
                <a:ext cx="380144"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99" name="Picture 98" descr="TP_tmp.png"/>
              <p:cNvPicPr>
                <a:picLocks noChangeAspect="1"/>
              </p:cNvPicPr>
              <p:nvPr>
                <p:custDataLst>
                  <p:tags r:id="rId3"/>
                </p:custDataLst>
              </p:nvPr>
            </p:nvPicPr>
            <p:blipFill>
              <a:blip r:embed="rId5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87880" y="3937718"/>
                <a:ext cx="531247"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5" name="Group 210"/>
            <p:cNvGrpSpPr>
              <a:grpSpLocks/>
            </p:cNvGrpSpPr>
            <p:nvPr/>
          </p:nvGrpSpPr>
          <p:grpSpPr bwMode="auto">
            <a:xfrm>
              <a:off x="8924925" y="4343400"/>
              <a:ext cx="514350" cy="381000"/>
              <a:chOff x="6563934" y="3810000"/>
              <a:chExt cx="513539" cy="381000"/>
            </a:xfrm>
          </p:grpSpPr>
          <p:sp>
            <p:nvSpPr>
              <p:cNvPr id="96" name="Oval 95"/>
              <p:cNvSpPr/>
              <p:nvPr/>
            </p:nvSpPr>
            <p:spPr bwMode="auto">
              <a:xfrm>
                <a:off x="6628919" y="3810000"/>
                <a:ext cx="381984"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97" name="Picture 96" descr="TP_tmp.png"/>
              <p:cNvPicPr>
                <a:picLocks noChangeAspect="1"/>
              </p:cNvPicPr>
              <p:nvPr>
                <p:custDataLst>
                  <p:tags r:id="rId2"/>
                </p:custDataLst>
              </p:nvPr>
            </p:nvPicPr>
            <p:blipFill>
              <a:blip r:embed="rId5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63934" y="3937718"/>
                <a:ext cx="513539" cy="194791"/>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grpSp>
          <p:nvGrpSpPr>
            <p:cNvPr id="56" name="Group 213"/>
            <p:cNvGrpSpPr>
              <a:grpSpLocks/>
            </p:cNvGrpSpPr>
            <p:nvPr/>
          </p:nvGrpSpPr>
          <p:grpSpPr bwMode="auto">
            <a:xfrm>
              <a:off x="6934200" y="5029200"/>
              <a:ext cx="381000" cy="381000"/>
              <a:chOff x="4572000" y="4191000"/>
              <a:chExt cx="381000" cy="381000"/>
            </a:xfrm>
          </p:grpSpPr>
          <p:sp>
            <p:nvSpPr>
              <p:cNvPr id="94" name="Oval 93"/>
              <p:cNvSpPr/>
              <p:nvPr/>
            </p:nvSpPr>
            <p:spPr bwMode="auto">
              <a:xfrm>
                <a:off x="4572000" y="4191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fontAlgn="base">
                  <a:spcBef>
                    <a:spcPct val="0"/>
                  </a:spcBef>
                  <a:spcAft>
                    <a:spcPct val="0"/>
                  </a:spcAft>
                  <a:defRPr/>
                </a:pPr>
                <a:endParaRPr lang="en-US" b="1" dirty="0">
                  <a:solidFill>
                    <a:srgbClr val="000000"/>
                  </a:solidFill>
                  <a:latin typeface="Arial"/>
                </a:endParaRPr>
              </a:p>
            </p:txBody>
          </p:sp>
          <p:pic>
            <p:nvPicPr>
              <p:cNvPr id="95" name="Picture 94" descr="TP_tmp.png"/>
              <p:cNvPicPr>
                <a:picLocks noChangeAspect="1"/>
              </p:cNvPicPr>
              <p:nvPr>
                <p:custDataLst>
                  <p:tags r:id="rId1"/>
                </p:custDataLst>
              </p:nvPr>
            </p:nvPicPr>
            <p:blipFill>
              <a:blip r:embed="rId5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701325" y="4318718"/>
                <a:ext cx="123958" cy="141666"/>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cxnSp>
          <p:nvCxnSpPr>
            <p:cNvPr id="57" name="Straight Arrow Connector 56"/>
            <p:cNvCxnSpPr>
              <a:stCxn id="134" idx="4"/>
              <a:endCxn id="122" idx="0"/>
            </p:cNvCxnSpPr>
            <p:nvPr/>
          </p:nvCxnSpPr>
          <p:spPr bwMode="auto">
            <a:xfrm flipH="1">
              <a:off x="33147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a:stCxn id="132" idx="4"/>
              <a:endCxn id="122" idx="0"/>
            </p:cNvCxnSpPr>
            <p:nvPr/>
          </p:nvCxnSpPr>
          <p:spPr bwMode="auto">
            <a:xfrm flipH="1">
              <a:off x="33147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36" idx="4"/>
              <a:endCxn id="120" idx="0"/>
            </p:cNvCxnSpPr>
            <p:nvPr/>
          </p:nvCxnSpPr>
          <p:spPr bwMode="auto">
            <a:xfrm>
              <a:off x="35433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132" idx="4"/>
              <a:endCxn id="120" idx="0"/>
            </p:cNvCxnSpPr>
            <p:nvPr/>
          </p:nvCxnSpPr>
          <p:spPr bwMode="auto">
            <a:xfrm flipH="1">
              <a:off x="43815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130" idx="4"/>
              <a:endCxn id="120" idx="0"/>
            </p:cNvCxnSpPr>
            <p:nvPr/>
          </p:nvCxnSpPr>
          <p:spPr bwMode="auto">
            <a:xfrm flipH="1">
              <a:off x="43815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a:stCxn id="134" idx="4"/>
              <a:endCxn id="114" idx="0"/>
            </p:cNvCxnSpPr>
            <p:nvPr/>
          </p:nvCxnSpPr>
          <p:spPr bwMode="auto">
            <a:xfrm>
              <a:off x="4610100" y="2667000"/>
              <a:ext cx="29718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a:stCxn id="128" idx="4"/>
              <a:endCxn id="114" idx="0"/>
            </p:cNvCxnSpPr>
            <p:nvPr/>
          </p:nvCxnSpPr>
          <p:spPr bwMode="auto">
            <a:xfrm flipH="1">
              <a:off x="75819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a:stCxn id="124" idx="4"/>
              <a:endCxn id="114" idx="0"/>
            </p:cNvCxnSpPr>
            <p:nvPr/>
          </p:nvCxnSpPr>
          <p:spPr bwMode="auto">
            <a:xfrm flipH="1">
              <a:off x="75819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a:stCxn id="124" idx="4"/>
              <a:endCxn id="108" idx="0"/>
            </p:cNvCxnSpPr>
            <p:nvPr/>
          </p:nvCxnSpPr>
          <p:spPr bwMode="auto">
            <a:xfrm>
              <a:off x="99441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124" idx="4"/>
              <a:endCxn id="110" idx="0"/>
            </p:cNvCxnSpPr>
            <p:nvPr/>
          </p:nvCxnSpPr>
          <p:spPr bwMode="auto">
            <a:xfrm flipH="1">
              <a:off x="97155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126" idx="4"/>
              <a:endCxn id="108" idx="0"/>
            </p:cNvCxnSpPr>
            <p:nvPr/>
          </p:nvCxnSpPr>
          <p:spPr bwMode="auto">
            <a:xfrm>
              <a:off x="88773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a:stCxn id="128" idx="4"/>
              <a:endCxn id="108" idx="0"/>
            </p:cNvCxnSpPr>
            <p:nvPr/>
          </p:nvCxnSpPr>
          <p:spPr bwMode="auto">
            <a:xfrm>
              <a:off x="7810500" y="2667000"/>
              <a:ext cx="29718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a:stCxn id="130" idx="4"/>
              <a:endCxn id="112" idx="0"/>
            </p:cNvCxnSpPr>
            <p:nvPr/>
          </p:nvCxnSpPr>
          <p:spPr bwMode="auto">
            <a:xfrm>
              <a:off x="67437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a:stCxn id="128" idx="4"/>
              <a:endCxn id="112" idx="0"/>
            </p:cNvCxnSpPr>
            <p:nvPr/>
          </p:nvCxnSpPr>
          <p:spPr bwMode="auto">
            <a:xfrm>
              <a:off x="78105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a:stCxn id="132" idx="4"/>
              <a:endCxn id="116" idx="0"/>
            </p:cNvCxnSpPr>
            <p:nvPr/>
          </p:nvCxnSpPr>
          <p:spPr bwMode="auto">
            <a:xfrm>
              <a:off x="56769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a:stCxn id="130" idx="4"/>
              <a:endCxn id="116" idx="0"/>
            </p:cNvCxnSpPr>
            <p:nvPr/>
          </p:nvCxnSpPr>
          <p:spPr bwMode="auto">
            <a:xfrm flipH="1">
              <a:off x="65151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3" name="Straight Arrow Connector 72"/>
            <p:cNvCxnSpPr>
              <a:stCxn id="132" idx="4"/>
              <a:endCxn id="118" idx="0"/>
            </p:cNvCxnSpPr>
            <p:nvPr/>
          </p:nvCxnSpPr>
          <p:spPr bwMode="auto">
            <a:xfrm flipH="1">
              <a:off x="54483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4" idx="4"/>
              <a:endCxn id="118" idx="0"/>
            </p:cNvCxnSpPr>
            <p:nvPr/>
          </p:nvCxnSpPr>
          <p:spPr bwMode="auto">
            <a:xfrm>
              <a:off x="46101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a:stCxn id="130" idx="4"/>
              <a:endCxn id="118" idx="0"/>
            </p:cNvCxnSpPr>
            <p:nvPr/>
          </p:nvCxnSpPr>
          <p:spPr bwMode="auto">
            <a:xfrm flipH="1">
              <a:off x="54483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a:stCxn id="128" idx="4"/>
              <a:endCxn id="116" idx="0"/>
            </p:cNvCxnSpPr>
            <p:nvPr/>
          </p:nvCxnSpPr>
          <p:spPr bwMode="auto">
            <a:xfrm flipH="1">
              <a:off x="65151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a:stCxn id="126" idx="4"/>
              <a:endCxn id="112" idx="0"/>
            </p:cNvCxnSpPr>
            <p:nvPr/>
          </p:nvCxnSpPr>
          <p:spPr bwMode="auto">
            <a:xfrm flipH="1">
              <a:off x="86487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8" name="Straight Arrow Connector 77"/>
            <p:cNvCxnSpPr>
              <a:stCxn id="126" idx="4"/>
              <a:endCxn id="110" idx="0"/>
            </p:cNvCxnSpPr>
            <p:nvPr/>
          </p:nvCxnSpPr>
          <p:spPr bwMode="auto">
            <a:xfrm>
              <a:off x="88773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a:stCxn id="128" idx="4"/>
              <a:endCxn id="110" idx="0"/>
            </p:cNvCxnSpPr>
            <p:nvPr/>
          </p:nvCxnSpPr>
          <p:spPr bwMode="auto">
            <a:xfrm>
              <a:off x="78105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a:stCxn id="122" idx="4"/>
              <a:endCxn id="106" idx="0"/>
            </p:cNvCxnSpPr>
            <p:nvPr/>
          </p:nvCxnSpPr>
          <p:spPr bwMode="auto">
            <a:xfrm>
              <a:off x="33147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1" name="Straight Arrow Connector 80"/>
            <p:cNvCxnSpPr>
              <a:stCxn id="120" idx="4"/>
              <a:endCxn id="106" idx="0"/>
            </p:cNvCxnSpPr>
            <p:nvPr/>
          </p:nvCxnSpPr>
          <p:spPr bwMode="auto">
            <a:xfrm flipH="1">
              <a:off x="38481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2" name="Straight Arrow Connector 81"/>
            <p:cNvCxnSpPr>
              <a:stCxn id="116" idx="4"/>
              <a:endCxn id="104" idx="0"/>
            </p:cNvCxnSpPr>
            <p:nvPr/>
          </p:nvCxnSpPr>
          <p:spPr bwMode="auto">
            <a:xfrm flipH="1">
              <a:off x="59817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a:stCxn id="112" idx="4"/>
              <a:endCxn id="102" idx="0"/>
            </p:cNvCxnSpPr>
            <p:nvPr/>
          </p:nvCxnSpPr>
          <p:spPr bwMode="auto">
            <a:xfrm flipH="1">
              <a:off x="81153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a:stCxn id="108" idx="4"/>
              <a:endCxn id="100" idx="0"/>
            </p:cNvCxnSpPr>
            <p:nvPr/>
          </p:nvCxnSpPr>
          <p:spPr bwMode="auto">
            <a:xfrm flipH="1">
              <a:off x="10325100" y="3429000"/>
              <a:ext cx="4572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5" name="Straight Arrow Connector 84"/>
            <p:cNvCxnSpPr>
              <a:stCxn id="110" idx="4"/>
              <a:endCxn id="100" idx="0"/>
            </p:cNvCxnSpPr>
            <p:nvPr/>
          </p:nvCxnSpPr>
          <p:spPr bwMode="auto">
            <a:xfrm>
              <a:off x="9715500" y="3429000"/>
              <a:ext cx="6096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6" name="Straight Arrow Connector 85"/>
            <p:cNvCxnSpPr>
              <a:stCxn id="114" idx="4"/>
              <a:endCxn id="102" idx="0"/>
            </p:cNvCxnSpPr>
            <p:nvPr/>
          </p:nvCxnSpPr>
          <p:spPr bwMode="auto">
            <a:xfrm>
              <a:off x="75819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stCxn id="118" idx="4"/>
              <a:endCxn id="104" idx="0"/>
            </p:cNvCxnSpPr>
            <p:nvPr/>
          </p:nvCxnSpPr>
          <p:spPr bwMode="auto">
            <a:xfrm>
              <a:off x="54483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8" name="Straight Arrow Connector 87"/>
            <p:cNvCxnSpPr>
              <a:stCxn id="106" idx="4"/>
              <a:endCxn id="98" idx="0"/>
            </p:cNvCxnSpPr>
            <p:nvPr/>
          </p:nvCxnSpPr>
          <p:spPr bwMode="auto">
            <a:xfrm>
              <a:off x="3848100" y="4114800"/>
              <a:ext cx="1065213"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9" name="Straight Arrow Connector 88"/>
            <p:cNvCxnSpPr>
              <a:stCxn id="102" idx="4"/>
              <a:endCxn id="96" idx="0"/>
            </p:cNvCxnSpPr>
            <p:nvPr/>
          </p:nvCxnSpPr>
          <p:spPr bwMode="auto">
            <a:xfrm>
              <a:off x="8115300" y="4114800"/>
              <a:ext cx="1065213"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a:stCxn id="100" idx="4"/>
              <a:endCxn id="96" idx="0"/>
            </p:cNvCxnSpPr>
            <p:nvPr/>
          </p:nvCxnSpPr>
          <p:spPr bwMode="auto">
            <a:xfrm flipH="1">
              <a:off x="9180513" y="4114800"/>
              <a:ext cx="1144587"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91" name="Straight Arrow Connector 90"/>
            <p:cNvCxnSpPr>
              <a:stCxn id="104" idx="4"/>
              <a:endCxn id="98" idx="0"/>
            </p:cNvCxnSpPr>
            <p:nvPr/>
          </p:nvCxnSpPr>
          <p:spPr bwMode="auto">
            <a:xfrm flipH="1">
              <a:off x="4913313" y="4114800"/>
              <a:ext cx="1068387"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stCxn id="96" idx="4"/>
              <a:endCxn id="94" idx="0"/>
            </p:cNvCxnSpPr>
            <p:nvPr/>
          </p:nvCxnSpPr>
          <p:spPr bwMode="auto">
            <a:xfrm flipH="1">
              <a:off x="7124700" y="4724400"/>
              <a:ext cx="2055813"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a:stCxn id="98" idx="4"/>
              <a:endCxn id="94" idx="0"/>
            </p:cNvCxnSpPr>
            <p:nvPr/>
          </p:nvCxnSpPr>
          <p:spPr bwMode="auto">
            <a:xfrm>
              <a:off x="4913313" y="4724400"/>
              <a:ext cx="2211387"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pic>
        <p:nvPicPr>
          <p:cNvPr id="138" name="Picture 137"/>
          <p:cNvPicPr>
            <a:picLocks noChangeAspect="1"/>
          </p:cNvPicPr>
          <p:nvPr/>
        </p:nvPicPr>
        <p:blipFill>
          <a:blip r:embed="rId55" cstate="print">
            <a:extLst>
              <a:ext uri="{28A0092B-C50C-407E-A947-70E740481C1C}">
                <a14:useLocalDpi xmlns:a14="http://schemas.microsoft.com/office/drawing/2010/main" val="0"/>
              </a:ext>
            </a:extLst>
          </a:blip>
          <a:stretch>
            <a:fillRect/>
          </a:stretch>
        </p:blipFill>
        <p:spPr>
          <a:xfrm>
            <a:off x="6115051" y="1885950"/>
            <a:ext cx="2209295" cy="1118821"/>
          </a:xfrm>
          <a:prstGeom prst="rect">
            <a:avLst/>
          </a:prstGeom>
        </p:spPr>
      </p:pic>
    </p:spTree>
    <p:extLst>
      <p:ext uri="{BB962C8B-B14F-4D97-AF65-F5344CB8AC3E}">
        <p14:creationId xmlns:p14="http://schemas.microsoft.com/office/powerpoint/2010/main" val="214036562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dirty="0">
                <a:ea typeface="ＭＳ Ｐゴシック" pitchFamily="34" charset="-128"/>
              </a:rPr>
              <a:t>Gibbs Sampling</a:t>
            </a:r>
            <a:r>
              <a:rPr lang="zh-CN" altLang="en-US" dirty="0"/>
              <a:t>吉布斯采样 </a:t>
            </a:r>
            <a:endParaRPr lang="en-US" dirty="0">
              <a:ea typeface="ＭＳ Ｐゴシック" pitchFamily="34" charset="-128"/>
            </a:endParaRPr>
          </a:p>
        </p:txBody>
      </p:sp>
      <p:sp>
        <p:nvSpPr>
          <p:cNvPr id="54274" name="Content Placeholder 2"/>
          <p:cNvSpPr>
            <a:spLocks noGrp="1"/>
          </p:cNvSpPr>
          <p:nvPr>
            <p:ph idx="1"/>
          </p:nvPr>
        </p:nvSpPr>
        <p:spPr>
          <a:xfrm>
            <a:off x="330506" y="1288973"/>
            <a:ext cx="8130448" cy="5188945"/>
          </a:xfrm>
        </p:spPr>
        <p:txBody>
          <a:bodyPr/>
          <a:lstStyle/>
          <a:p>
            <a:r>
              <a:rPr lang="en-US" sz="2000" i="1" dirty="0">
                <a:latin typeface="+mn-ea"/>
              </a:rPr>
              <a:t>Procedure: </a:t>
            </a:r>
            <a:r>
              <a:rPr lang="en-US" sz="2000" dirty="0">
                <a:latin typeface="+mn-ea"/>
              </a:rPr>
              <a:t>keep track of a full instantiation x</a:t>
            </a:r>
            <a:r>
              <a:rPr lang="en-US" sz="2000" baseline="-25000" dirty="0">
                <a:latin typeface="+mn-ea"/>
              </a:rPr>
              <a:t>1</a:t>
            </a:r>
            <a:r>
              <a:rPr lang="en-US" sz="2000" dirty="0">
                <a:latin typeface="+mn-ea"/>
              </a:rPr>
              <a:t>, x</a:t>
            </a:r>
            <a:r>
              <a:rPr lang="en-US" sz="2000" baseline="-25000" dirty="0">
                <a:latin typeface="+mn-ea"/>
              </a:rPr>
              <a:t>2</a:t>
            </a:r>
            <a:r>
              <a:rPr lang="en-US" sz="2000" dirty="0">
                <a:latin typeface="+mn-ea"/>
              </a:rPr>
              <a:t>, …, </a:t>
            </a:r>
            <a:r>
              <a:rPr lang="en-US" sz="2000" dirty="0" err="1">
                <a:latin typeface="+mn-ea"/>
              </a:rPr>
              <a:t>x</a:t>
            </a:r>
            <a:r>
              <a:rPr lang="en-US" sz="2000" baseline="-25000" dirty="0" err="1">
                <a:latin typeface="+mn-ea"/>
              </a:rPr>
              <a:t>n</a:t>
            </a:r>
            <a:r>
              <a:rPr lang="en-US" sz="2000" dirty="0">
                <a:latin typeface="+mn-ea"/>
              </a:rPr>
              <a:t>.   </a:t>
            </a:r>
            <a:r>
              <a:rPr lang="zh-CN" altLang="en-US" sz="2000" dirty="0">
                <a:latin typeface="+mn-ea"/>
              </a:rPr>
              <a:t>固定观察变量的值，给其他变量进行随机赋值。</a:t>
            </a:r>
            <a:r>
              <a:rPr lang="en-US" sz="2000" dirty="0">
                <a:latin typeface="+mn-ea"/>
              </a:rPr>
              <a:t> </a:t>
            </a:r>
            <a:r>
              <a:rPr lang="zh-CN" altLang="en-US" sz="2000" dirty="0">
                <a:latin typeface="+mn-ea"/>
              </a:rPr>
              <a:t>每次选择一个未观察变量，并对它进行采样给定所有其他变量的赋值</a:t>
            </a:r>
            <a:r>
              <a:rPr lang="en-US" sz="2000" dirty="0">
                <a:latin typeface="+mn-ea"/>
              </a:rPr>
              <a:t>, </a:t>
            </a:r>
            <a:r>
              <a:rPr lang="zh-CN" altLang="en-US" sz="2000" dirty="0">
                <a:latin typeface="+mn-ea"/>
              </a:rPr>
              <a:t>但是保持观察变量的值固定</a:t>
            </a:r>
            <a:r>
              <a:rPr lang="en-US" sz="2000" dirty="0">
                <a:latin typeface="+mn-ea"/>
              </a:rPr>
              <a:t>.  </a:t>
            </a:r>
            <a:r>
              <a:rPr lang="zh-CN" altLang="en-US" sz="2000" dirty="0">
                <a:latin typeface="+mn-ea"/>
              </a:rPr>
              <a:t>重复这一过程很长时间</a:t>
            </a:r>
            <a:r>
              <a:rPr lang="en-US" sz="2000" dirty="0">
                <a:latin typeface="+mn-ea"/>
              </a:rPr>
              <a:t>.</a:t>
            </a:r>
          </a:p>
          <a:p>
            <a:pPr lvl="3"/>
            <a:endParaRPr lang="en-US" sz="900" i="1" dirty="0">
              <a:latin typeface="+mn-ea"/>
              <a:ea typeface="+mn-ea"/>
            </a:endParaRPr>
          </a:p>
          <a:p>
            <a:r>
              <a:rPr lang="en-US" sz="2000" i="1" dirty="0">
                <a:latin typeface="+mn-ea"/>
              </a:rPr>
              <a:t>Property: </a:t>
            </a:r>
            <a:r>
              <a:rPr lang="en-US" sz="2000" dirty="0">
                <a:latin typeface="+mn-ea"/>
              </a:rPr>
              <a:t>in the limit of repeating this infinitely many times </a:t>
            </a:r>
            <a:r>
              <a:rPr lang="zh-CN" altLang="en-US" sz="2000" dirty="0">
                <a:latin typeface="+mn-ea"/>
              </a:rPr>
              <a:t>结果的样本将与条件于观察值的分布相一致</a:t>
            </a:r>
            <a:r>
              <a:rPr lang="en-US" sz="2000" dirty="0">
                <a:latin typeface="+mn-ea"/>
              </a:rPr>
              <a:t>.</a:t>
            </a:r>
          </a:p>
          <a:p>
            <a:pPr lvl="3"/>
            <a:endParaRPr lang="en-US" sz="900" i="1" dirty="0">
              <a:latin typeface="+mn-ea"/>
              <a:ea typeface="+mn-ea"/>
            </a:endParaRPr>
          </a:p>
          <a:p>
            <a:r>
              <a:rPr lang="en-US" sz="2000" i="1" dirty="0">
                <a:latin typeface="+mn-ea"/>
              </a:rPr>
              <a:t>Rationale</a:t>
            </a:r>
            <a:r>
              <a:rPr lang="en-US" sz="2000" dirty="0">
                <a:latin typeface="+mn-ea"/>
              </a:rPr>
              <a:t>: </a:t>
            </a:r>
            <a:r>
              <a:rPr lang="zh-CN" altLang="en-US" sz="2000" dirty="0">
                <a:latin typeface="+mn-ea"/>
              </a:rPr>
              <a:t>对上游和下游的变量的采样都将基于观察值</a:t>
            </a:r>
            <a:r>
              <a:rPr lang="en-US" sz="2000" dirty="0">
                <a:latin typeface="+mn-ea"/>
              </a:rPr>
              <a:t>.</a:t>
            </a:r>
          </a:p>
          <a:p>
            <a:pPr marL="1028648" lvl="3" indent="0">
              <a:buNone/>
            </a:pPr>
            <a:r>
              <a:rPr lang="en-US" sz="900" dirty="0">
                <a:latin typeface="+mn-ea"/>
                <a:ea typeface="+mn-ea"/>
              </a:rPr>
              <a:t> </a:t>
            </a:r>
          </a:p>
          <a:p>
            <a:r>
              <a:rPr lang="en-US" sz="2000" dirty="0">
                <a:latin typeface="+mn-ea"/>
              </a:rPr>
              <a:t>In contrast: likelihood weighting only conditions on upstream evidence, and hence weights obtained in likelihood weighting can sometimes be very small.  Sum of weights over all samples is indicative of how many </a:t>
            </a:r>
            <a:r>
              <a:rPr lang="en-US" altLang="en-US" sz="2000" dirty="0">
                <a:latin typeface="+mn-ea"/>
              </a:rPr>
              <a:t>“</a:t>
            </a:r>
            <a:r>
              <a:rPr lang="en-US" sz="2000" dirty="0">
                <a:latin typeface="+mn-ea"/>
              </a:rPr>
              <a:t>effective</a:t>
            </a:r>
            <a:r>
              <a:rPr lang="en-US" altLang="en-US" sz="2000" dirty="0">
                <a:latin typeface="+mn-ea"/>
              </a:rPr>
              <a:t>”</a:t>
            </a:r>
            <a:r>
              <a:rPr lang="en-US" sz="2000" dirty="0">
                <a:latin typeface="+mn-ea"/>
              </a:rPr>
              <a:t> samples were obtained, so we want high weight.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ontent Placeholder 2"/>
          <p:cNvSpPr txBox="1">
            <a:spLocks/>
          </p:cNvSpPr>
          <p:nvPr/>
        </p:nvSpPr>
        <p:spPr bwMode="auto">
          <a:xfrm>
            <a:off x="4114800" y="1885950"/>
            <a:ext cx="4895850" cy="3546873"/>
          </a:xfrm>
          <a:prstGeom prst="rect">
            <a:avLst/>
          </a:prstGeom>
          <a:noFill/>
          <a:ln w="9525">
            <a:noFill/>
            <a:miter lim="800000"/>
            <a:headEnd/>
            <a:tailEnd/>
          </a:ln>
        </p:spPr>
        <p:txBody>
          <a:bodyPr vert="horz" wrap="square" lIns="68577" tIns="34289" rIns="68577" bIns="34289"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257162" indent="-257162" defTabSz="685800">
              <a:buClr>
                <a:srgbClr val="333399"/>
              </a:buClr>
            </a:pPr>
            <a:r>
              <a:rPr lang="en-US" sz="1800" dirty="0">
                <a:solidFill>
                  <a:srgbClr val="333399"/>
                </a:solidFill>
                <a:ea typeface="ＭＳ Ｐゴシック" pitchFamily="34" charset="-128"/>
              </a:rPr>
              <a:t>Step 2: Initialize other variables </a:t>
            </a:r>
          </a:p>
          <a:p>
            <a:pPr marL="557185" lvl="1" indent="-214303" defTabSz="685800">
              <a:buClr>
                <a:srgbClr val="000000"/>
              </a:buClr>
            </a:pPr>
            <a:r>
              <a:rPr lang="en-US" sz="1500" dirty="0">
                <a:solidFill>
                  <a:srgbClr val="000000"/>
                </a:solidFill>
                <a:ea typeface="ＭＳ Ｐゴシック" pitchFamily="34" charset="-128"/>
              </a:rPr>
              <a:t>Randomly</a:t>
            </a:r>
          </a:p>
        </p:txBody>
      </p:sp>
      <p:sp>
        <p:nvSpPr>
          <p:cNvPr id="67585" name="Title 1"/>
          <p:cNvSpPr>
            <a:spLocks noGrp="1"/>
          </p:cNvSpPr>
          <p:nvPr>
            <p:ph type="title"/>
          </p:nvPr>
        </p:nvSpPr>
        <p:spPr/>
        <p:txBody>
          <a:bodyPr/>
          <a:lstStyle/>
          <a:p>
            <a:r>
              <a:rPr lang="en-US" dirty="0">
                <a:ea typeface="ＭＳ Ｐゴシック" pitchFamily="34" charset="-128"/>
              </a:rPr>
              <a:t>Gibbs Sampling Example: P( S | +r)</a:t>
            </a:r>
          </a:p>
        </p:txBody>
      </p:sp>
      <p:sp>
        <p:nvSpPr>
          <p:cNvPr id="67586" name="Content Placeholder 2"/>
          <p:cNvSpPr>
            <a:spLocks noGrp="1"/>
          </p:cNvSpPr>
          <p:nvPr>
            <p:ph idx="1"/>
          </p:nvPr>
        </p:nvSpPr>
        <p:spPr>
          <a:xfrm>
            <a:off x="304800" y="1905001"/>
            <a:ext cx="4895850" cy="3546873"/>
          </a:xfrm>
        </p:spPr>
        <p:txBody>
          <a:bodyPr/>
          <a:lstStyle/>
          <a:p>
            <a:r>
              <a:rPr lang="en-US" sz="1800" dirty="0">
                <a:ea typeface="ＭＳ Ｐゴシック" pitchFamily="34" charset="-128"/>
              </a:rPr>
              <a:t>Step 1: Fix evidence</a:t>
            </a:r>
          </a:p>
          <a:p>
            <a:pPr lvl="1"/>
            <a:r>
              <a:rPr lang="en-US" sz="1500" dirty="0">
                <a:ea typeface="ＭＳ Ｐゴシック" pitchFamily="34" charset="-128"/>
              </a:rPr>
              <a:t>R = +r</a:t>
            </a:r>
          </a:p>
          <a:p>
            <a:pPr lvl="1"/>
            <a:endParaRPr lang="en-US" sz="1500" dirty="0">
              <a:ea typeface="ＭＳ Ｐゴシック" pitchFamily="34" charset="-128"/>
            </a:endParaRPr>
          </a:p>
          <a:p>
            <a:pPr lvl="4"/>
            <a:endParaRPr lang="en-US" sz="900" dirty="0">
              <a:ea typeface="ＭＳ Ｐゴシック" pitchFamily="34" charset="-128"/>
            </a:endParaRPr>
          </a:p>
          <a:p>
            <a:pPr lvl="4"/>
            <a:endParaRPr lang="en-US" sz="900" dirty="0">
              <a:ea typeface="ＭＳ Ｐゴシック" pitchFamily="34" charset="-128"/>
            </a:endParaRPr>
          </a:p>
          <a:p>
            <a:r>
              <a:rPr lang="en-US" sz="1800" dirty="0">
                <a:ea typeface="ＭＳ Ｐゴシック" pitchFamily="34" charset="-128"/>
              </a:rPr>
              <a:t>Steps 3: Repeat</a:t>
            </a:r>
          </a:p>
          <a:p>
            <a:pPr lvl="1"/>
            <a:r>
              <a:rPr lang="en-US" sz="1500" dirty="0">
                <a:ea typeface="ＭＳ Ｐゴシック" pitchFamily="34" charset="-128"/>
              </a:rPr>
              <a:t>Choose a non-evidence variable X</a:t>
            </a:r>
          </a:p>
          <a:p>
            <a:pPr lvl="1"/>
            <a:r>
              <a:rPr lang="en-US" sz="1500" dirty="0">
                <a:ea typeface="ＭＳ Ｐゴシック" pitchFamily="34" charset="-128"/>
              </a:rPr>
              <a:t>Resample X from P( X | all other variables)</a:t>
            </a:r>
            <a:endParaRPr lang="en-US" sz="1050" dirty="0">
              <a:ea typeface="ＭＳ Ｐゴシック" pitchFamily="34" charset="-128"/>
            </a:endParaRPr>
          </a:p>
          <a:p>
            <a:pPr lvl="1"/>
            <a:endParaRPr lang="en-US" sz="1500" dirty="0">
              <a:ea typeface="ＭＳ Ｐゴシック" pitchFamily="34" charset="-128"/>
            </a:endParaRPr>
          </a:p>
        </p:txBody>
      </p:sp>
      <p:grpSp>
        <p:nvGrpSpPr>
          <p:cNvPr id="31" name="Group 30"/>
          <p:cNvGrpSpPr/>
          <p:nvPr/>
        </p:nvGrpSpPr>
        <p:grpSpPr>
          <a:xfrm>
            <a:off x="2628901" y="2000251"/>
            <a:ext cx="1239374" cy="1085849"/>
            <a:chOff x="7416868" y="3352800"/>
            <a:chExt cx="2870132" cy="2514600"/>
          </a:xfrm>
        </p:grpSpPr>
        <p:sp>
          <p:nvSpPr>
            <p:cNvPr id="17"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18"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19"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20" name="AutoShape 6"/>
            <p:cNvCxnSpPr>
              <a:cxnSpLocks noChangeShapeType="1"/>
              <a:stCxn id="18" idx="3"/>
              <a:endCxn id="19"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1" name="AutoShape 6"/>
            <p:cNvCxnSpPr>
              <a:cxnSpLocks noChangeShapeType="1"/>
              <a:stCxn id="17" idx="5"/>
              <a:endCxn id="19"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23" name="AutoShape 6"/>
            <p:cNvCxnSpPr>
              <a:cxnSpLocks noChangeShapeType="1"/>
              <a:stCxn id="22" idx="5"/>
              <a:endCxn id="18"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6" name="AutoShape 6"/>
            <p:cNvCxnSpPr>
              <a:cxnSpLocks noChangeShapeType="1"/>
              <a:stCxn id="22" idx="3"/>
              <a:endCxn id="17"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40" name="Group 39"/>
          <p:cNvGrpSpPr/>
          <p:nvPr/>
        </p:nvGrpSpPr>
        <p:grpSpPr>
          <a:xfrm>
            <a:off x="7600951" y="2000251"/>
            <a:ext cx="1239374" cy="1085849"/>
            <a:chOff x="7416868" y="3352800"/>
            <a:chExt cx="2870132" cy="2514600"/>
          </a:xfrm>
        </p:grpSpPr>
        <p:sp>
          <p:nvSpPr>
            <p:cNvPr id="41" name="Oval 4"/>
            <p:cNvSpPr>
              <a:spLocks noChangeArrowheads="1"/>
            </p:cNvSpPr>
            <p:nvPr/>
          </p:nvSpPr>
          <p:spPr bwMode="auto">
            <a:xfrm>
              <a:off x="7416868" y="42672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42"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43"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44" name="AutoShape 6"/>
            <p:cNvCxnSpPr>
              <a:cxnSpLocks noChangeShapeType="1"/>
              <a:stCxn id="42" idx="3"/>
              <a:endCxn id="43"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5" name="AutoShape 6"/>
            <p:cNvCxnSpPr>
              <a:cxnSpLocks noChangeShapeType="1"/>
              <a:stCxn id="41" idx="5"/>
              <a:endCxn id="43"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46"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47" name="AutoShape 6"/>
            <p:cNvCxnSpPr>
              <a:cxnSpLocks noChangeShapeType="1"/>
              <a:stCxn id="46" idx="5"/>
              <a:endCxn id="42"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8" name="AutoShape 6"/>
            <p:cNvCxnSpPr>
              <a:cxnSpLocks noChangeShapeType="1"/>
              <a:stCxn id="46" idx="3"/>
              <a:endCxn id="41"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50" name="Group 49"/>
          <p:cNvGrpSpPr/>
          <p:nvPr/>
        </p:nvGrpSpPr>
        <p:grpSpPr>
          <a:xfrm>
            <a:off x="228601" y="4114800"/>
            <a:ext cx="857249" cy="751059"/>
            <a:chOff x="7416868" y="3352800"/>
            <a:chExt cx="2870132" cy="2514600"/>
          </a:xfrm>
        </p:grpSpPr>
        <p:sp>
          <p:nvSpPr>
            <p:cNvPr id="51" name="Oval 4"/>
            <p:cNvSpPr>
              <a:spLocks noChangeArrowheads="1"/>
            </p:cNvSpPr>
            <p:nvPr/>
          </p:nvSpPr>
          <p:spPr bwMode="auto">
            <a:xfrm>
              <a:off x="7416868" y="42672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52"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53"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54" name="AutoShape 6"/>
            <p:cNvCxnSpPr>
              <a:cxnSpLocks noChangeShapeType="1"/>
              <a:stCxn id="52" idx="3"/>
              <a:endCxn id="53"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 name="AutoShape 6"/>
            <p:cNvCxnSpPr>
              <a:cxnSpLocks noChangeShapeType="1"/>
              <a:stCxn id="51" idx="5"/>
              <a:endCxn id="53"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56"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57" name="AutoShape 6"/>
            <p:cNvCxnSpPr>
              <a:cxnSpLocks noChangeShapeType="1"/>
              <a:stCxn id="56" idx="5"/>
              <a:endCxn id="52"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8" name="AutoShape 6"/>
            <p:cNvCxnSpPr>
              <a:cxnSpLocks noChangeShapeType="1"/>
              <a:stCxn id="56" idx="3"/>
              <a:endCxn id="51"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59" name="Group 58"/>
          <p:cNvGrpSpPr/>
          <p:nvPr/>
        </p:nvGrpSpPr>
        <p:grpSpPr>
          <a:xfrm>
            <a:off x="1714501" y="4114800"/>
            <a:ext cx="857249" cy="751059"/>
            <a:chOff x="7416868" y="3352800"/>
            <a:chExt cx="2870132" cy="2514600"/>
          </a:xfrm>
        </p:grpSpPr>
        <p:sp>
          <p:nvSpPr>
            <p:cNvPr id="60" name="Oval 4"/>
            <p:cNvSpPr>
              <a:spLocks noChangeArrowheads="1"/>
            </p:cNvSpPr>
            <p:nvPr/>
          </p:nvSpPr>
          <p:spPr bwMode="auto">
            <a:xfrm>
              <a:off x="7416868"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61"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62"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63" name="AutoShape 6"/>
            <p:cNvCxnSpPr>
              <a:cxnSpLocks noChangeShapeType="1"/>
              <a:stCxn id="61" idx="3"/>
              <a:endCxn id="62"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 name="AutoShape 6"/>
            <p:cNvCxnSpPr>
              <a:cxnSpLocks noChangeShapeType="1"/>
              <a:stCxn id="60" idx="5"/>
              <a:endCxn id="62"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65"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66" name="AutoShape 6"/>
            <p:cNvCxnSpPr>
              <a:cxnSpLocks noChangeShapeType="1"/>
              <a:stCxn id="65" idx="5"/>
              <a:endCxn id="61"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7" name="AutoShape 6"/>
            <p:cNvCxnSpPr>
              <a:cxnSpLocks noChangeShapeType="1"/>
              <a:stCxn id="65" idx="3"/>
              <a:endCxn id="60"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67595" name="Straight Arrow Connector 67594"/>
          <p:cNvCxnSpPr/>
          <p:nvPr/>
        </p:nvCxnSpPr>
        <p:spPr>
          <a:xfrm>
            <a:off x="1257300" y="4484610"/>
            <a:ext cx="2286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743200" y="4484610"/>
            <a:ext cx="2286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3143251" y="4114800"/>
            <a:ext cx="857249" cy="751059"/>
            <a:chOff x="7416868" y="3352800"/>
            <a:chExt cx="2870132" cy="2514600"/>
          </a:xfrm>
        </p:grpSpPr>
        <p:sp>
          <p:nvSpPr>
            <p:cNvPr id="75" name="Oval 4"/>
            <p:cNvSpPr>
              <a:spLocks noChangeArrowheads="1"/>
            </p:cNvSpPr>
            <p:nvPr/>
          </p:nvSpPr>
          <p:spPr bwMode="auto">
            <a:xfrm>
              <a:off x="7416868"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76"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77"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78" name="AutoShape 6"/>
            <p:cNvCxnSpPr>
              <a:cxnSpLocks noChangeShapeType="1"/>
              <a:stCxn id="76" idx="3"/>
              <a:endCxn id="77"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9" name="AutoShape 6"/>
            <p:cNvCxnSpPr>
              <a:cxnSpLocks noChangeShapeType="1"/>
              <a:stCxn id="75" idx="5"/>
              <a:endCxn id="77"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80" name="Oval 4"/>
            <p:cNvSpPr>
              <a:spLocks noChangeArrowheads="1"/>
            </p:cNvSpPr>
            <p:nvPr/>
          </p:nvSpPr>
          <p:spPr bwMode="auto">
            <a:xfrm>
              <a:off x="8483668" y="33528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81" name="AutoShape 6"/>
            <p:cNvCxnSpPr>
              <a:cxnSpLocks noChangeShapeType="1"/>
              <a:stCxn id="80" idx="5"/>
              <a:endCxn id="76"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 name="AutoShape 6"/>
            <p:cNvCxnSpPr>
              <a:cxnSpLocks noChangeShapeType="1"/>
              <a:stCxn id="80" idx="3"/>
              <a:endCxn id="75"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83" name="Group 82"/>
          <p:cNvGrpSpPr/>
          <p:nvPr/>
        </p:nvGrpSpPr>
        <p:grpSpPr>
          <a:xfrm>
            <a:off x="4629151" y="4114800"/>
            <a:ext cx="857249" cy="751059"/>
            <a:chOff x="7416868" y="3352800"/>
            <a:chExt cx="2870132" cy="2514600"/>
          </a:xfrm>
        </p:grpSpPr>
        <p:sp>
          <p:nvSpPr>
            <p:cNvPr id="84" name="Oval 4"/>
            <p:cNvSpPr>
              <a:spLocks noChangeArrowheads="1"/>
            </p:cNvSpPr>
            <p:nvPr/>
          </p:nvSpPr>
          <p:spPr bwMode="auto">
            <a:xfrm>
              <a:off x="7416868"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85"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86"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87" name="AutoShape 6"/>
            <p:cNvCxnSpPr>
              <a:cxnSpLocks noChangeShapeType="1"/>
              <a:stCxn id="85" idx="3"/>
              <a:endCxn id="86"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8" name="AutoShape 6"/>
            <p:cNvCxnSpPr>
              <a:cxnSpLocks noChangeShapeType="1"/>
              <a:stCxn id="84" idx="5"/>
              <a:endCxn id="86"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89"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90" name="AutoShape 6"/>
            <p:cNvCxnSpPr>
              <a:cxnSpLocks noChangeShapeType="1"/>
              <a:stCxn id="89" idx="5"/>
              <a:endCxn id="85"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1" name="AutoShape 6"/>
            <p:cNvCxnSpPr>
              <a:cxnSpLocks noChangeShapeType="1"/>
              <a:stCxn id="89" idx="3"/>
              <a:endCxn id="84"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92" name="Straight Arrow Connector 91"/>
          <p:cNvCxnSpPr/>
          <p:nvPr/>
        </p:nvCxnSpPr>
        <p:spPr>
          <a:xfrm>
            <a:off x="4171950" y="4484610"/>
            <a:ext cx="2286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657850" y="4484610"/>
            <a:ext cx="2286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6000751" y="4114800"/>
            <a:ext cx="857249" cy="751059"/>
            <a:chOff x="7416868" y="3352800"/>
            <a:chExt cx="2870132" cy="2514600"/>
          </a:xfrm>
        </p:grpSpPr>
        <p:sp>
          <p:nvSpPr>
            <p:cNvPr id="95" name="Oval 4"/>
            <p:cNvSpPr>
              <a:spLocks noChangeArrowheads="1"/>
            </p:cNvSpPr>
            <p:nvPr/>
          </p:nvSpPr>
          <p:spPr bwMode="auto">
            <a:xfrm>
              <a:off x="7416868"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96"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97" name="Oval 4"/>
            <p:cNvSpPr>
              <a:spLocks noChangeArrowheads="1"/>
            </p:cNvSpPr>
            <p:nvPr/>
          </p:nvSpPr>
          <p:spPr bwMode="auto">
            <a:xfrm>
              <a:off x="8483668" y="51054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98" name="AutoShape 6"/>
            <p:cNvCxnSpPr>
              <a:cxnSpLocks noChangeShapeType="1"/>
              <a:stCxn id="96" idx="3"/>
              <a:endCxn id="97"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9" name="AutoShape 6"/>
            <p:cNvCxnSpPr>
              <a:cxnSpLocks noChangeShapeType="1"/>
              <a:stCxn id="95" idx="5"/>
              <a:endCxn id="97"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00"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101" name="AutoShape 6"/>
            <p:cNvCxnSpPr>
              <a:cxnSpLocks noChangeShapeType="1"/>
              <a:stCxn id="100" idx="5"/>
              <a:endCxn id="96"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2" name="AutoShape 6"/>
            <p:cNvCxnSpPr>
              <a:cxnSpLocks noChangeShapeType="1"/>
              <a:stCxn id="100" idx="3"/>
              <a:endCxn id="95"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3" name="Group 102"/>
          <p:cNvGrpSpPr/>
          <p:nvPr/>
        </p:nvGrpSpPr>
        <p:grpSpPr>
          <a:xfrm>
            <a:off x="7486651" y="4114800"/>
            <a:ext cx="857249" cy="751059"/>
            <a:chOff x="7416868" y="3352800"/>
            <a:chExt cx="2870132" cy="2514600"/>
          </a:xfrm>
        </p:grpSpPr>
        <p:sp>
          <p:nvSpPr>
            <p:cNvPr id="104" name="Oval 4"/>
            <p:cNvSpPr>
              <a:spLocks noChangeArrowheads="1"/>
            </p:cNvSpPr>
            <p:nvPr/>
          </p:nvSpPr>
          <p:spPr bwMode="auto">
            <a:xfrm>
              <a:off x="7416868"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105"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106"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107" name="AutoShape 6"/>
            <p:cNvCxnSpPr>
              <a:cxnSpLocks noChangeShapeType="1"/>
              <a:stCxn id="105" idx="3"/>
              <a:endCxn id="106"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8" name="AutoShape 6"/>
            <p:cNvCxnSpPr>
              <a:cxnSpLocks noChangeShapeType="1"/>
              <a:stCxn id="104" idx="5"/>
              <a:endCxn id="106"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09"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110" name="AutoShape 6"/>
            <p:cNvCxnSpPr>
              <a:cxnSpLocks noChangeShapeType="1"/>
              <a:stCxn id="109" idx="5"/>
              <a:endCxn id="105"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1" name="AutoShape 6"/>
            <p:cNvCxnSpPr>
              <a:cxnSpLocks noChangeShapeType="1"/>
              <a:stCxn id="109" idx="3"/>
              <a:endCxn id="104"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112" name="Straight Arrow Connector 111"/>
          <p:cNvCxnSpPr/>
          <p:nvPr/>
        </p:nvCxnSpPr>
        <p:spPr>
          <a:xfrm>
            <a:off x="7029450" y="4484610"/>
            <a:ext cx="2286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8572500" y="4511169"/>
            <a:ext cx="228600" cy="0"/>
          </a:xfrm>
          <a:prstGeom prst="straightConnector1">
            <a:avLst/>
          </a:prstGeom>
          <a:ln w="28575">
            <a:solidFill>
              <a:schemeClr val="tx1"/>
            </a:solidFill>
            <a:prstDash val="sysDot"/>
            <a:tailEnd type="none"/>
          </a:ln>
          <a:effectLst/>
        </p:spPr>
        <p:style>
          <a:lnRef idx="2">
            <a:schemeClr val="accent1"/>
          </a:lnRef>
          <a:fillRef idx="0">
            <a:schemeClr val="accent1"/>
          </a:fillRef>
          <a:effectRef idx="1">
            <a:schemeClr val="accent1"/>
          </a:effectRef>
          <a:fontRef idx="minor">
            <a:schemeClr val="tx1"/>
          </a:fontRef>
        </p:style>
      </p:cxnSp>
      <p:pic>
        <p:nvPicPr>
          <p:cNvPr id="67598" name="Picture 67597" descr="TP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85750" y="4972050"/>
            <a:ext cx="2590800" cy="209550"/>
          </a:xfrm>
          <a:prstGeom prst="rect">
            <a:avLst/>
          </a:prstGeom>
        </p:spPr>
      </p:pic>
      <p:pic>
        <p:nvPicPr>
          <p:cNvPr id="67600" name="Picture 67599" descr="TP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3190875" y="4972050"/>
            <a:ext cx="2609850" cy="20955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67601" name="Picture 67600" descr="TP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6057900" y="4972050"/>
            <a:ext cx="2609850" cy="20955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758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59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5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6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76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ontent Placeholder 2"/>
          <p:cNvSpPr txBox="1">
            <a:spLocks/>
          </p:cNvSpPr>
          <p:nvPr/>
        </p:nvSpPr>
        <p:spPr bwMode="auto">
          <a:xfrm>
            <a:off x="4114800" y="1885950"/>
            <a:ext cx="4895850" cy="914400"/>
          </a:xfrm>
          <a:prstGeom prst="rect">
            <a:avLst/>
          </a:prstGeom>
          <a:noFill/>
          <a:ln w="9525">
            <a:noFill/>
            <a:miter lim="800000"/>
            <a:headEnd/>
            <a:tailEnd/>
          </a:ln>
        </p:spPr>
        <p:txBody>
          <a:bodyPr vert="horz" wrap="square" lIns="68577" tIns="34289" rIns="68577" bIns="34289"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1800" dirty="0">
                <a:solidFill>
                  <a:schemeClr val="tx1"/>
                </a:solidFill>
                <a:ea typeface="ＭＳ Ｐゴシック" pitchFamily="34" charset="-128"/>
              </a:rPr>
              <a:t>Step 2: </a:t>
            </a:r>
            <a:r>
              <a:rPr lang="zh-CN" altLang="en-US" sz="1800" dirty="0">
                <a:solidFill>
                  <a:schemeClr val="tx1"/>
                </a:solidFill>
                <a:latin typeface="+mn-ea"/>
              </a:rPr>
              <a:t>初始化其他变量</a:t>
            </a:r>
            <a:r>
              <a:rPr lang="en-US" sz="1800" dirty="0">
                <a:solidFill>
                  <a:schemeClr val="tx1"/>
                </a:solidFill>
                <a:latin typeface="+mn-ea"/>
              </a:rPr>
              <a:t> </a:t>
            </a:r>
          </a:p>
          <a:p>
            <a:pPr lvl="1"/>
            <a:r>
              <a:rPr lang="zh-CN" altLang="en-US" sz="1500" dirty="0">
                <a:ea typeface="ＭＳ Ｐゴシック" pitchFamily="34" charset="-128"/>
              </a:rPr>
              <a:t>随机地</a:t>
            </a:r>
            <a:endParaRPr lang="en-US" sz="1500" dirty="0">
              <a:ea typeface="ＭＳ Ｐゴシック" pitchFamily="34" charset="-128"/>
            </a:endParaRPr>
          </a:p>
        </p:txBody>
      </p:sp>
      <p:sp>
        <p:nvSpPr>
          <p:cNvPr id="67585" name="Title 1"/>
          <p:cNvSpPr>
            <a:spLocks noGrp="1"/>
          </p:cNvSpPr>
          <p:nvPr>
            <p:ph type="title"/>
          </p:nvPr>
        </p:nvSpPr>
        <p:spPr/>
        <p:txBody>
          <a:bodyPr/>
          <a:lstStyle/>
          <a:p>
            <a:r>
              <a:rPr lang="zh-CN" altLang="en-US" dirty="0">
                <a:latin typeface="+mn-ea"/>
              </a:rPr>
              <a:t>吉布斯采样举例</a:t>
            </a:r>
            <a:r>
              <a:rPr lang="en-US" dirty="0">
                <a:ea typeface="ＭＳ Ｐゴシック" pitchFamily="34" charset="-128"/>
              </a:rPr>
              <a:t>: </a:t>
            </a:r>
            <a:r>
              <a:rPr lang="en-US" i="1" dirty="0">
                <a:solidFill>
                  <a:srgbClr val="CC00CC"/>
                </a:solidFill>
                <a:ea typeface="ＭＳ Ｐゴシック" pitchFamily="34" charset="-128"/>
              </a:rPr>
              <a:t>P</a:t>
            </a:r>
            <a:r>
              <a:rPr lang="en-US" dirty="0">
                <a:solidFill>
                  <a:srgbClr val="CC00CC"/>
                </a:solidFill>
                <a:ea typeface="ＭＳ Ｐゴシック" pitchFamily="34" charset="-128"/>
              </a:rPr>
              <a:t>( </a:t>
            </a:r>
            <a:r>
              <a:rPr lang="en-US" i="1" dirty="0">
                <a:solidFill>
                  <a:srgbClr val="CC00CC"/>
                </a:solidFill>
                <a:ea typeface="ＭＳ Ｐゴシック" pitchFamily="34" charset="-128"/>
              </a:rPr>
              <a:t>S</a:t>
            </a:r>
            <a:r>
              <a:rPr lang="en-US" dirty="0">
                <a:solidFill>
                  <a:srgbClr val="CC00CC"/>
                </a:solidFill>
                <a:ea typeface="ＭＳ Ｐゴシック" pitchFamily="34" charset="-128"/>
              </a:rPr>
              <a:t> | </a:t>
            </a:r>
            <a:r>
              <a:rPr lang="en-US" i="1" dirty="0">
                <a:solidFill>
                  <a:srgbClr val="CC00CC"/>
                </a:solidFill>
                <a:ea typeface="ＭＳ Ｐゴシック" pitchFamily="34" charset="-128"/>
              </a:rPr>
              <a:t>r</a:t>
            </a:r>
            <a:r>
              <a:rPr lang="en-US" dirty="0">
                <a:solidFill>
                  <a:srgbClr val="CC00CC"/>
                </a:solidFill>
                <a:ea typeface="ＭＳ Ｐゴシック" pitchFamily="34" charset="-128"/>
              </a:rPr>
              <a:t>)</a:t>
            </a:r>
          </a:p>
        </p:txBody>
      </p:sp>
      <p:sp>
        <p:nvSpPr>
          <p:cNvPr id="67586" name="Content Placeholder 2"/>
          <p:cNvSpPr>
            <a:spLocks noGrp="1"/>
          </p:cNvSpPr>
          <p:nvPr>
            <p:ph idx="1"/>
          </p:nvPr>
        </p:nvSpPr>
        <p:spPr>
          <a:xfrm>
            <a:off x="304800" y="1905001"/>
            <a:ext cx="4895850" cy="2266949"/>
          </a:xfrm>
        </p:spPr>
        <p:txBody>
          <a:bodyPr>
            <a:normAutofit lnSpcReduction="10000"/>
          </a:bodyPr>
          <a:lstStyle/>
          <a:p>
            <a:r>
              <a:rPr lang="en-US" sz="1800" dirty="0">
                <a:ea typeface="ＭＳ Ｐゴシック" pitchFamily="34" charset="-128"/>
              </a:rPr>
              <a:t>Step 1: </a:t>
            </a:r>
            <a:r>
              <a:rPr lang="zh-CN" altLang="en-US" sz="1800" dirty="0">
                <a:latin typeface="+mn-ea"/>
              </a:rPr>
              <a:t>固定观察值</a:t>
            </a:r>
            <a:endParaRPr lang="en-US" sz="1800" dirty="0">
              <a:latin typeface="+mn-ea"/>
            </a:endParaRPr>
          </a:p>
          <a:p>
            <a:pPr lvl="1"/>
            <a:r>
              <a:rPr lang="en-US" sz="1500" i="1" dirty="0">
                <a:solidFill>
                  <a:srgbClr val="CC00CC"/>
                </a:solidFill>
                <a:ea typeface="ＭＳ Ｐゴシック" pitchFamily="34" charset="-128"/>
              </a:rPr>
              <a:t>R</a:t>
            </a:r>
            <a:r>
              <a:rPr lang="en-US" sz="1500" dirty="0">
                <a:solidFill>
                  <a:srgbClr val="CC00CC"/>
                </a:solidFill>
                <a:ea typeface="ＭＳ Ｐゴシック" pitchFamily="34" charset="-128"/>
              </a:rPr>
              <a:t> = true</a:t>
            </a:r>
          </a:p>
          <a:p>
            <a:pPr lvl="1"/>
            <a:endParaRPr lang="en-US" sz="1500" dirty="0">
              <a:ea typeface="ＭＳ Ｐゴシック" pitchFamily="34" charset="-128"/>
            </a:endParaRPr>
          </a:p>
          <a:p>
            <a:pPr lvl="4"/>
            <a:endParaRPr lang="en-US" sz="900" dirty="0">
              <a:ea typeface="ＭＳ Ｐゴシック" pitchFamily="34" charset="-128"/>
            </a:endParaRPr>
          </a:p>
          <a:p>
            <a:pPr lvl="4"/>
            <a:endParaRPr lang="en-US" sz="900" dirty="0">
              <a:ea typeface="ＭＳ Ｐゴシック" pitchFamily="34" charset="-128"/>
            </a:endParaRPr>
          </a:p>
          <a:p>
            <a:r>
              <a:rPr lang="en-US" sz="1800" dirty="0">
                <a:ea typeface="ＭＳ Ｐゴシック" pitchFamily="34" charset="-128"/>
              </a:rPr>
              <a:t>Step 3: </a:t>
            </a:r>
            <a:r>
              <a:rPr lang="zh-CN" altLang="en-US" sz="1800" dirty="0">
                <a:latin typeface="+mn-ea"/>
              </a:rPr>
              <a:t>重复以下</a:t>
            </a:r>
            <a:endParaRPr lang="en-US" sz="1800" dirty="0">
              <a:latin typeface="+mn-ea"/>
            </a:endParaRPr>
          </a:p>
          <a:p>
            <a:pPr lvl="1"/>
            <a:r>
              <a:rPr lang="zh-CN" altLang="en-US" sz="1500" dirty="0">
                <a:ea typeface="ＭＳ Ｐゴシック" pitchFamily="34" charset="-128"/>
              </a:rPr>
              <a:t>选择一个非证据变量</a:t>
            </a:r>
            <a:r>
              <a:rPr lang="en-US" sz="1500" dirty="0">
                <a:ea typeface="ＭＳ Ｐゴシック" pitchFamily="34" charset="-128"/>
              </a:rPr>
              <a:t> </a:t>
            </a:r>
            <a:r>
              <a:rPr lang="en-US" sz="1500" i="1" dirty="0">
                <a:solidFill>
                  <a:srgbClr val="CC00CC"/>
                </a:solidFill>
                <a:ea typeface="ＭＳ Ｐゴシック" pitchFamily="34" charset="-128"/>
              </a:rPr>
              <a:t>X</a:t>
            </a:r>
          </a:p>
          <a:p>
            <a:pPr lvl="1"/>
            <a:r>
              <a:rPr lang="zh-CN" altLang="en-US" sz="1500" dirty="0">
                <a:ea typeface="ＭＳ Ｐゴシック" pitchFamily="34" charset="-128"/>
              </a:rPr>
              <a:t>重采样</a:t>
            </a:r>
            <a:r>
              <a:rPr lang="en-US" sz="1500" dirty="0">
                <a:ea typeface="ＭＳ Ｐゴシック" pitchFamily="34" charset="-128"/>
              </a:rPr>
              <a:t> </a:t>
            </a:r>
            <a:r>
              <a:rPr lang="en-US" sz="1500" i="1" dirty="0">
                <a:solidFill>
                  <a:srgbClr val="CC00CC"/>
                </a:solidFill>
                <a:ea typeface="ＭＳ Ｐゴシック" pitchFamily="34" charset="-128"/>
              </a:rPr>
              <a:t>X</a:t>
            </a:r>
            <a:r>
              <a:rPr lang="en-US" sz="1500" dirty="0">
                <a:ea typeface="ＭＳ Ｐゴシック" pitchFamily="34" charset="-128"/>
              </a:rPr>
              <a:t> </a:t>
            </a:r>
            <a:r>
              <a:rPr lang="zh-CN" altLang="en-US" sz="1500" dirty="0">
                <a:ea typeface="ＭＳ Ｐゴシック" pitchFamily="34" charset="-128"/>
              </a:rPr>
              <a:t>从</a:t>
            </a:r>
            <a:r>
              <a:rPr lang="en-US" sz="1500" dirty="0">
                <a:ea typeface="ＭＳ Ｐゴシック" pitchFamily="34" charset="-128"/>
              </a:rPr>
              <a:t> </a:t>
            </a:r>
            <a:r>
              <a:rPr lang="en-US" sz="1500" i="1" dirty="0">
                <a:solidFill>
                  <a:srgbClr val="CC00CC"/>
                </a:solidFill>
                <a:sym typeface="Symbol"/>
              </a:rPr>
              <a:t>P</a:t>
            </a:r>
            <a:r>
              <a:rPr lang="en-US" sz="1500" dirty="0">
                <a:solidFill>
                  <a:srgbClr val="CC00CC"/>
                </a:solidFill>
                <a:sym typeface="Symbol"/>
              </a:rPr>
              <a:t>(</a:t>
            </a:r>
            <a:r>
              <a:rPr lang="en-US" sz="1500" i="1" dirty="0">
                <a:solidFill>
                  <a:srgbClr val="CC00CC"/>
                </a:solidFill>
                <a:sym typeface="Symbol"/>
              </a:rPr>
              <a:t>X</a:t>
            </a:r>
            <a:r>
              <a:rPr lang="en-US" sz="1500" i="1" baseline="-25000" dirty="0">
                <a:solidFill>
                  <a:srgbClr val="CC00CC"/>
                </a:solidFill>
                <a:sym typeface="Symbol"/>
              </a:rPr>
              <a:t> </a:t>
            </a:r>
            <a:r>
              <a:rPr lang="en-US" sz="1500" dirty="0">
                <a:solidFill>
                  <a:srgbClr val="CC00CC"/>
                </a:solidFill>
                <a:sym typeface="Symbol"/>
              </a:rPr>
              <a:t>| </a:t>
            </a:r>
            <a:r>
              <a:rPr lang="zh-CN" altLang="en-US" sz="1500" i="1" dirty="0">
                <a:solidFill>
                  <a:srgbClr val="CC00CC"/>
                </a:solidFill>
                <a:sym typeface="Symbol"/>
              </a:rPr>
              <a:t>马可夫毯</a:t>
            </a:r>
            <a:r>
              <a:rPr lang="en-US" sz="1500" dirty="0">
                <a:solidFill>
                  <a:srgbClr val="CC00CC"/>
                </a:solidFill>
                <a:sym typeface="Symbol"/>
              </a:rPr>
              <a:t>(</a:t>
            </a:r>
            <a:r>
              <a:rPr lang="en-US" sz="1500" i="1" dirty="0">
                <a:solidFill>
                  <a:srgbClr val="CC00CC"/>
                </a:solidFill>
                <a:sym typeface="Symbol"/>
              </a:rPr>
              <a:t>X</a:t>
            </a:r>
            <a:r>
              <a:rPr lang="en-US" sz="1500" dirty="0">
                <a:solidFill>
                  <a:srgbClr val="CC00CC"/>
                </a:solidFill>
                <a:sym typeface="Symbol"/>
              </a:rPr>
              <a:t>))</a:t>
            </a:r>
            <a:endParaRPr lang="en-US" sz="1500" dirty="0">
              <a:solidFill>
                <a:srgbClr val="000000"/>
              </a:solidFill>
              <a:sym typeface="Symbol"/>
            </a:endParaRPr>
          </a:p>
          <a:p>
            <a:pPr lvl="1"/>
            <a:endParaRPr lang="en-US" sz="1500" dirty="0">
              <a:ea typeface="ＭＳ Ｐゴシック" pitchFamily="34" charset="-128"/>
            </a:endParaRPr>
          </a:p>
        </p:txBody>
      </p:sp>
      <p:grpSp>
        <p:nvGrpSpPr>
          <p:cNvPr id="31" name="Group 30"/>
          <p:cNvGrpSpPr/>
          <p:nvPr/>
        </p:nvGrpSpPr>
        <p:grpSpPr>
          <a:xfrm>
            <a:off x="2628901" y="2000251"/>
            <a:ext cx="1239374" cy="1085849"/>
            <a:chOff x="7416868" y="3352800"/>
            <a:chExt cx="2870132" cy="2514600"/>
          </a:xfrm>
        </p:grpSpPr>
        <p:sp>
          <p:nvSpPr>
            <p:cNvPr id="17" name="Oval 4"/>
            <p:cNvSpPr>
              <a:spLocks noChangeArrowheads="1"/>
            </p:cNvSpPr>
            <p:nvPr/>
          </p:nvSpPr>
          <p:spPr bwMode="auto">
            <a:xfrm>
              <a:off x="7416868" y="4267200"/>
              <a:ext cx="762000" cy="762000"/>
            </a:xfrm>
            <a:prstGeom prst="ellipse">
              <a:avLst/>
            </a:prstGeom>
            <a:solidFill>
              <a:schemeClr val="bg1"/>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18" name="Oval 4"/>
            <p:cNvSpPr>
              <a:spLocks noChangeArrowheads="1"/>
            </p:cNvSpPr>
            <p:nvPr/>
          </p:nvSpPr>
          <p:spPr bwMode="auto">
            <a:xfrm>
              <a:off x="9525000" y="4267200"/>
              <a:ext cx="762000" cy="762000"/>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19" name="Oval 4"/>
            <p:cNvSpPr>
              <a:spLocks noChangeArrowheads="1"/>
            </p:cNvSpPr>
            <p:nvPr/>
          </p:nvSpPr>
          <p:spPr bwMode="auto">
            <a:xfrm>
              <a:off x="8483668"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20" name="AutoShape 6"/>
            <p:cNvCxnSpPr>
              <a:cxnSpLocks noChangeShapeType="1"/>
              <a:stCxn id="18" idx="3"/>
              <a:endCxn id="19"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 name="AutoShape 6"/>
            <p:cNvCxnSpPr>
              <a:cxnSpLocks noChangeShapeType="1"/>
              <a:stCxn id="17" idx="5"/>
              <a:endCxn id="19"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 name="Oval 4"/>
            <p:cNvSpPr>
              <a:spLocks noChangeArrowheads="1"/>
            </p:cNvSpPr>
            <p:nvPr/>
          </p:nvSpPr>
          <p:spPr bwMode="auto">
            <a:xfrm>
              <a:off x="8483668" y="3352800"/>
              <a:ext cx="762000" cy="762000"/>
            </a:xfrm>
            <a:prstGeom prst="ellipse">
              <a:avLst/>
            </a:prstGeom>
            <a:solidFill>
              <a:schemeClr val="bg1"/>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23" name="AutoShape 6"/>
            <p:cNvCxnSpPr>
              <a:cxnSpLocks noChangeShapeType="1"/>
              <a:stCxn id="22" idx="5"/>
              <a:endCxn id="18"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6" name="AutoShape 6"/>
            <p:cNvCxnSpPr>
              <a:cxnSpLocks noChangeShapeType="1"/>
              <a:stCxn id="22" idx="3"/>
              <a:endCxn id="17"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pSp>
      <p:grpSp>
        <p:nvGrpSpPr>
          <p:cNvPr id="40" name="Group 39"/>
          <p:cNvGrpSpPr/>
          <p:nvPr/>
        </p:nvGrpSpPr>
        <p:grpSpPr>
          <a:xfrm>
            <a:off x="7600951" y="2000251"/>
            <a:ext cx="1239374" cy="1085849"/>
            <a:chOff x="7416868" y="3352800"/>
            <a:chExt cx="2870132" cy="2514600"/>
          </a:xfrm>
        </p:grpSpPr>
        <p:sp>
          <p:nvSpPr>
            <p:cNvPr id="41" name="Oval 4"/>
            <p:cNvSpPr>
              <a:spLocks noChangeArrowheads="1"/>
            </p:cNvSpPr>
            <p:nvPr/>
          </p:nvSpPr>
          <p:spPr bwMode="auto">
            <a:xfrm>
              <a:off x="7416868" y="4267200"/>
              <a:ext cx="762000" cy="762000"/>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42" name="Oval 4"/>
            <p:cNvSpPr>
              <a:spLocks noChangeArrowheads="1"/>
            </p:cNvSpPr>
            <p:nvPr/>
          </p:nvSpPr>
          <p:spPr bwMode="auto">
            <a:xfrm>
              <a:off x="9525000" y="4267200"/>
              <a:ext cx="762000" cy="762000"/>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43"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44" name="AutoShape 6"/>
            <p:cNvCxnSpPr>
              <a:cxnSpLocks noChangeShapeType="1"/>
              <a:stCxn id="42" idx="3"/>
              <a:endCxn id="43"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5" name="AutoShape 6"/>
            <p:cNvCxnSpPr>
              <a:cxnSpLocks noChangeShapeType="1"/>
              <a:stCxn id="41" idx="5"/>
              <a:endCxn id="43"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6"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47" name="AutoShape 6"/>
            <p:cNvCxnSpPr>
              <a:cxnSpLocks noChangeShapeType="1"/>
              <a:stCxn id="46" idx="5"/>
              <a:endCxn id="42"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8" name="AutoShape 6"/>
            <p:cNvCxnSpPr>
              <a:cxnSpLocks noChangeShapeType="1"/>
              <a:stCxn id="46" idx="3"/>
              <a:endCxn id="41"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pSp>
      <p:grpSp>
        <p:nvGrpSpPr>
          <p:cNvPr id="50" name="Group 49"/>
          <p:cNvGrpSpPr/>
          <p:nvPr/>
        </p:nvGrpSpPr>
        <p:grpSpPr>
          <a:xfrm>
            <a:off x="228601" y="4114800"/>
            <a:ext cx="857249" cy="751059"/>
            <a:chOff x="7416868" y="3352800"/>
            <a:chExt cx="2870132" cy="2514600"/>
          </a:xfrm>
        </p:grpSpPr>
        <p:sp>
          <p:nvSpPr>
            <p:cNvPr id="51" name="Oval 4"/>
            <p:cNvSpPr>
              <a:spLocks noChangeArrowheads="1"/>
            </p:cNvSpPr>
            <p:nvPr/>
          </p:nvSpPr>
          <p:spPr bwMode="auto">
            <a:xfrm>
              <a:off x="7416868" y="4267200"/>
              <a:ext cx="762000" cy="762000"/>
            </a:xfrm>
            <a:prstGeom prst="ellipse">
              <a:avLst/>
            </a:prstGeom>
            <a:no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52" name="Oval 4"/>
            <p:cNvSpPr>
              <a:spLocks noChangeArrowheads="1"/>
            </p:cNvSpPr>
            <p:nvPr/>
          </p:nvSpPr>
          <p:spPr bwMode="auto">
            <a:xfrm>
              <a:off x="9525000" y="4267200"/>
              <a:ext cx="762000" cy="762000"/>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53"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54" name="AutoShape 6"/>
            <p:cNvCxnSpPr>
              <a:cxnSpLocks noChangeShapeType="1"/>
              <a:stCxn id="52" idx="3"/>
              <a:endCxn id="53"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55" name="AutoShape 6"/>
            <p:cNvCxnSpPr>
              <a:cxnSpLocks noChangeShapeType="1"/>
              <a:stCxn id="51" idx="5"/>
              <a:endCxn id="53"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56"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57" name="AutoShape 6"/>
            <p:cNvCxnSpPr>
              <a:cxnSpLocks noChangeShapeType="1"/>
              <a:stCxn id="56" idx="5"/>
              <a:endCxn id="52"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58" name="AutoShape 6"/>
            <p:cNvCxnSpPr>
              <a:cxnSpLocks noChangeShapeType="1"/>
              <a:stCxn id="56" idx="3"/>
              <a:endCxn id="51"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pSp>
      <p:grpSp>
        <p:nvGrpSpPr>
          <p:cNvPr id="3" name="Group 2"/>
          <p:cNvGrpSpPr/>
          <p:nvPr/>
        </p:nvGrpSpPr>
        <p:grpSpPr>
          <a:xfrm>
            <a:off x="1257300" y="4114800"/>
            <a:ext cx="1314450" cy="751059"/>
            <a:chOff x="1676400" y="4343400"/>
            <a:chExt cx="1752600" cy="1001412"/>
          </a:xfrm>
        </p:grpSpPr>
        <p:sp>
          <p:nvSpPr>
            <p:cNvPr id="60" name="Oval 4"/>
            <p:cNvSpPr>
              <a:spLocks noChangeArrowheads="1"/>
            </p:cNvSpPr>
            <p:nvPr/>
          </p:nvSpPr>
          <p:spPr bwMode="auto">
            <a:xfrm>
              <a:off x="2286001" y="470755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61" name="Oval 4"/>
            <p:cNvSpPr>
              <a:spLocks noChangeArrowheads="1"/>
            </p:cNvSpPr>
            <p:nvPr/>
          </p:nvSpPr>
          <p:spPr bwMode="auto">
            <a:xfrm>
              <a:off x="3125542" y="4707550"/>
              <a:ext cx="303458" cy="303458"/>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62" name="Oval 4"/>
            <p:cNvSpPr>
              <a:spLocks noChangeArrowheads="1"/>
            </p:cNvSpPr>
            <p:nvPr/>
          </p:nvSpPr>
          <p:spPr bwMode="auto">
            <a:xfrm>
              <a:off x="2710843" y="5041354"/>
              <a:ext cx="303458" cy="303458"/>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63" name="AutoShape 6"/>
            <p:cNvCxnSpPr>
              <a:cxnSpLocks noChangeShapeType="1"/>
              <a:stCxn id="61" idx="3"/>
              <a:endCxn id="62" idx="7"/>
            </p:cNvCxnSpPr>
            <p:nvPr/>
          </p:nvCxnSpPr>
          <p:spPr bwMode="auto">
            <a:xfrm flipH="1">
              <a:off x="2969860" y="4966568"/>
              <a:ext cx="200122"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64" name="AutoShape 6"/>
            <p:cNvCxnSpPr>
              <a:cxnSpLocks noChangeShapeType="1"/>
              <a:stCxn id="60" idx="5"/>
              <a:endCxn id="62" idx="1"/>
            </p:cNvCxnSpPr>
            <p:nvPr/>
          </p:nvCxnSpPr>
          <p:spPr bwMode="auto">
            <a:xfrm>
              <a:off x="2545019" y="4966568"/>
              <a:ext cx="210264"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65" name="Oval 4"/>
            <p:cNvSpPr>
              <a:spLocks noChangeArrowheads="1"/>
            </p:cNvSpPr>
            <p:nvPr/>
          </p:nvSpPr>
          <p:spPr bwMode="auto">
            <a:xfrm>
              <a:off x="2710843" y="434340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66" name="AutoShape 6"/>
            <p:cNvCxnSpPr>
              <a:cxnSpLocks noChangeShapeType="1"/>
              <a:stCxn id="65" idx="5"/>
              <a:endCxn id="61" idx="1"/>
            </p:cNvCxnSpPr>
            <p:nvPr/>
          </p:nvCxnSpPr>
          <p:spPr bwMode="auto">
            <a:xfrm>
              <a:off x="2969860" y="4602418"/>
              <a:ext cx="200122"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67" name="AutoShape 6"/>
            <p:cNvCxnSpPr>
              <a:cxnSpLocks noChangeShapeType="1"/>
              <a:stCxn id="65" idx="3"/>
              <a:endCxn id="60" idx="7"/>
            </p:cNvCxnSpPr>
            <p:nvPr/>
          </p:nvCxnSpPr>
          <p:spPr bwMode="auto">
            <a:xfrm flipH="1">
              <a:off x="2545019" y="4602418"/>
              <a:ext cx="210264"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67595" name="Straight Arrow Connector 67594"/>
            <p:cNvCxnSpPr/>
            <p:nvPr/>
          </p:nvCxnSpPr>
          <p:spPr>
            <a:xfrm>
              <a:off x="1676400" y="4836480"/>
              <a:ext cx="3048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2743201" y="4114800"/>
            <a:ext cx="1257299" cy="751059"/>
            <a:chOff x="3657600" y="4343400"/>
            <a:chExt cx="1676399" cy="1001412"/>
          </a:xfrm>
        </p:grpSpPr>
        <p:cxnSp>
          <p:nvCxnSpPr>
            <p:cNvPr id="73" name="Straight Arrow Connector 72"/>
            <p:cNvCxnSpPr/>
            <p:nvPr/>
          </p:nvCxnSpPr>
          <p:spPr>
            <a:xfrm>
              <a:off x="3657600" y="4836480"/>
              <a:ext cx="3048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5" name="Oval 4"/>
            <p:cNvSpPr>
              <a:spLocks noChangeArrowheads="1"/>
            </p:cNvSpPr>
            <p:nvPr/>
          </p:nvSpPr>
          <p:spPr bwMode="auto">
            <a:xfrm>
              <a:off x="4191000" y="470755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76" name="Oval 4"/>
            <p:cNvSpPr>
              <a:spLocks noChangeArrowheads="1"/>
            </p:cNvSpPr>
            <p:nvPr/>
          </p:nvSpPr>
          <p:spPr bwMode="auto">
            <a:xfrm>
              <a:off x="5030541" y="4707550"/>
              <a:ext cx="303458" cy="303458"/>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77" name="Oval 4"/>
            <p:cNvSpPr>
              <a:spLocks noChangeArrowheads="1"/>
            </p:cNvSpPr>
            <p:nvPr/>
          </p:nvSpPr>
          <p:spPr bwMode="auto">
            <a:xfrm>
              <a:off x="4615842" y="5041354"/>
              <a:ext cx="303458" cy="303458"/>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78" name="AutoShape 6"/>
            <p:cNvCxnSpPr>
              <a:cxnSpLocks noChangeShapeType="1"/>
              <a:stCxn id="76" idx="3"/>
              <a:endCxn id="77" idx="7"/>
            </p:cNvCxnSpPr>
            <p:nvPr/>
          </p:nvCxnSpPr>
          <p:spPr bwMode="auto">
            <a:xfrm flipH="1">
              <a:off x="4874859" y="4966568"/>
              <a:ext cx="200122"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79" name="AutoShape 6"/>
            <p:cNvCxnSpPr>
              <a:cxnSpLocks noChangeShapeType="1"/>
              <a:stCxn id="75" idx="5"/>
              <a:endCxn id="77" idx="1"/>
            </p:cNvCxnSpPr>
            <p:nvPr/>
          </p:nvCxnSpPr>
          <p:spPr bwMode="auto">
            <a:xfrm>
              <a:off x="4450018" y="4966568"/>
              <a:ext cx="210264"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80" name="Oval 4"/>
            <p:cNvSpPr>
              <a:spLocks noChangeArrowheads="1"/>
            </p:cNvSpPr>
            <p:nvPr/>
          </p:nvSpPr>
          <p:spPr bwMode="auto">
            <a:xfrm>
              <a:off x="4615842" y="4343400"/>
              <a:ext cx="303458" cy="303458"/>
            </a:xfrm>
            <a:prstGeom prst="ellipse">
              <a:avLst/>
            </a:prstGeom>
            <a:no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81" name="AutoShape 6"/>
            <p:cNvCxnSpPr>
              <a:cxnSpLocks noChangeShapeType="1"/>
              <a:stCxn id="80" idx="5"/>
              <a:endCxn id="76" idx="1"/>
            </p:cNvCxnSpPr>
            <p:nvPr/>
          </p:nvCxnSpPr>
          <p:spPr bwMode="auto">
            <a:xfrm>
              <a:off x="4874859" y="4602418"/>
              <a:ext cx="200122"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82" name="AutoShape 6"/>
            <p:cNvCxnSpPr>
              <a:cxnSpLocks noChangeShapeType="1"/>
              <a:stCxn id="80" idx="3"/>
              <a:endCxn id="75" idx="7"/>
            </p:cNvCxnSpPr>
            <p:nvPr/>
          </p:nvCxnSpPr>
          <p:spPr bwMode="auto">
            <a:xfrm flipH="1">
              <a:off x="4450018" y="4602418"/>
              <a:ext cx="210264"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pSp>
      <p:grpSp>
        <p:nvGrpSpPr>
          <p:cNvPr id="5" name="Group 4"/>
          <p:cNvGrpSpPr/>
          <p:nvPr/>
        </p:nvGrpSpPr>
        <p:grpSpPr>
          <a:xfrm>
            <a:off x="4171950" y="4114800"/>
            <a:ext cx="1314450" cy="751059"/>
            <a:chOff x="5562600" y="4343400"/>
            <a:chExt cx="1752600" cy="1001412"/>
          </a:xfrm>
        </p:grpSpPr>
        <p:sp>
          <p:nvSpPr>
            <p:cNvPr id="84" name="Oval 4"/>
            <p:cNvSpPr>
              <a:spLocks noChangeArrowheads="1"/>
            </p:cNvSpPr>
            <p:nvPr/>
          </p:nvSpPr>
          <p:spPr bwMode="auto">
            <a:xfrm>
              <a:off x="6172201" y="470755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85" name="Oval 4"/>
            <p:cNvSpPr>
              <a:spLocks noChangeArrowheads="1"/>
            </p:cNvSpPr>
            <p:nvPr/>
          </p:nvSpPr>
          <p:spPr bwMode="auto">
            <a:xfrm>
              <a:off x="7011742" y="4707550"/>
              <a:ext cx="303458" cy="303458"/>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86" name="Oval 4"/>
            <p:cNvSpPr>
              <a:spLocks noChangeArrowheads="1"/>
            </p:cNvSpPr>
            <p:nvPr/>
          </p:nvSpPr>
          <p:spPr bwMode="auto">
            <a:xfrm>
              <a:off x="6597043" y="5041354"/>
              <a:ext cx="303458" cy="303458"/>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87" name="AutoShape 6"/>
            <p:cNvCxnSpPr>
              <a:cxnSpLocks noChangeShapeType="1"/>
              <a:stCxn id="85" idx="3"/>
              <a:endCxn id="86" idx="7"/>
            </p:cNvCxnSpPr>
            <p:nvPr/>
          </p:nvCxnSpPr>
          <p:spPr bwMode="auto">
            <a:xfrm flipH="1">
              <a:off x="6856060" y="4966568"/>
              <a:ext cx="200122"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88" name="AutoShape 6"/>
            <p:cNvCxnSpPr>
              <a:cxnSpLocks noChangeShapeType="1"/>
              <a:stCxn id="84" idx="5"/>
              <a:endCxn id="86" idx="1"/>
            </p:cNvCxnSpPr>
            <p:nvPr/>
          </p:nvCxnSpPr>
          <p:spPr bwMode="auto">
            <a:xfrm>
              <a:off x="6431219" y="4966568"/>
              <a:ext cx="210264"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89" name="Oval 4"/>
            <p:cNvSpPr>
              <a:spLocks noChangeArrowheads="1"/>
            </p:cNvSpPr>
            <p:nvPr/>
          </p:nvSpPr>
          <p:spPr bwMode="auto">
            <a:xfrm>
              <a:off x="6597043" y="434340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90" name="AutoShape 6"/>
            <p:cNvCxnSpPr>
              <a:cxnSpLocks noChangeShapeType="1"/>
              <a:stCxn id="89" idx="5"/>
              <a:endCxn id="85" idx="1"/>
            </p:cNvCxnSpPr>
            <p:nvPr/>
          </p:nvCxnSpPr>
          <p:spPr bwMode="auto">
            <a:xfrm>
              <a:off x="6856060" y="4602418"/>
              <a:ext cx="200122"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91" name="AutoShape 6"/>
            <p:cNvCxnSpPr>
              <a:cxnSpLocks noChangeShapeType="1"/>
              <a:stCxn id="89" idx="3"/>
              <a:endCxn id="84" idx="7"/>
            </p:cNvCxnSpPr>
            <p:nvPr/>
          </p:nvCxnSpPr>
          <p:spPr bwMode="auto">
            <a:xfrm flipH="1">
              <a:off x="6431219" y="4602418"/>
              <a:ext cx="210264"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92" name="Straight Arrow Connector 91"/>
            <p:cNvCxnSpPr/>
            <p:nvPr/>
          </p:nvCxnSpPr>
          <p:spPr>
            <a:xfrm>
              <a:off x="5562600" y="4836480"/>
              <a:ext cx="3048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5657851" y="4114800"/>
            <a:ext cx="1200149" cy="751059"/>
            <a:chOff x="7543800" y="4343400"/>
            <a:chExt cx="1600199" cy="1001412"/>
          </a:xfrm>
        </p:grpSpPr>
        <p:cxnSp>
          <p:nvCxnSpPr>
            <p:cNvPr id="93" name="Straight Arrow Connector 92"/>
            <p:cNvCxnSpPr/>
            <p:nvPr/>
          </p:nvCxnSpPr>
          <p:spPr>
            <a:xfrm>
              <a:off x="7543800" y="4836480"/>
              <a:ext cx="3048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5" name="Oval 4"/>
            <p:cNvSpPr>
              <a:spLocks noChangeArrowheads="1"/>
            </p:cNvSpPr>
            <p:nvPr/>
          </p:nvSpPr>
          <p:spPr bwMode="auto">
            <a:xfrm>
              <a:off x="8001000" y="470755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96" name="Oval 4"/>
            <p:cNvSpPr>
              <a:spLocks noChangeArrowheads="1"/>
            </p:cNvSpPr>
            <p:nvPr/>
          </p:nvSpPr>
          <p:spPr bwMode="auto">
            <a:xfrm>
              <a:off x="8840541" y="4707550"/>
              <a:ext cx="303458" cy="303458"/>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97" name="Oval 4"/>
            <p:cNvSpPr>
              <a:spLocks noChangeArrowheads="1"/>
            </p:cNvSpPr>
            <p:nvPr/>
          </p:nvSpPr>
          <p:spPr bwMode="auto">
            <a:xfrm>
              <a:off x="8425842" y="5041354"/>
              <a:ext cx="303458" cy="303458"/>
            </a:xfrm>
            <a:prstGeom prst="ellipse">
              <a:avLst/>
            </a:prstGeom>
            <a:no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98" name="AutoShape 6"/>
            <p:cNvCxnSpPr>
              <a:cxnSpLocks noChangeShapeType="1"/>
              <a:stCxn id="96" idx="3"/>
              <a:endCxn id="97" idx="7"/>
            </p:cNvCxnSpPr>
            <p:nvPr/>
          </p:nvCxnSpPr>
          <p:spPr bwMode="auto">
            <a:xfrm flipH="1">
              <a:off x="8684859" y="4966568"/>
              <a:ext cx="200122"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99" name="AutoShape 6"/>
            <p:cNvCxnSpPr>
              <a:cxnSpLocks noChangeShapeType="1"/>
              <a:stCxn id="95" idx="5"/>
              <a:endCxn id="97" idx="1"/>
            </p:cNvCxnSpPr>
            <p:nvPr/>
          </p:nvCxnSpPr>
          <p:spPr bwMode="auto">
            <a:xfrm>
              <a:off x="8260018" y="4966568"/>
              <a:ext cx="210264"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00" name="Oval 4"/>
            <p:cNvSpPr>
              <a:spLocks noChangeArrowheads="1"/>
            </p:cNvSpPr>
            <p:nvPr/>
          </p:nvSpPr>
          <p:spPr bwMode="auto">
            <a:xfrm>
              <a:off x="8425842" y="434340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101" name="AutoShape 6"/>
            <p:cNvCxnSpPr>
              <a:cxnSpLocks noChangeShapeType="1"/>
              <a:stCxn id="100" idx="5"/>
              <a:endCxn id="96" idx="1"/>
            </p:cNvCxnSpPr>
            <p:nvPr/>
          </p:nvCxnSpPr>
          <p:spPr bwMode="auto">
            <a:xfrm>
              <a:off x="8684859" y="4602418"/>
              <a:ext cx="200122"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02" name="AutoShape 6"/>
            <p:cNvCxnSpPr>
              <a:cxnSpLocks noChangeShapeType="1"/>
              <a:stCxn id="100" idx="3"/>
              <a:endCxn id="95" idx="7"/>
            </p:cNvCxnSpPr>
            <p:nvPr/>
          </p:nvCxnSpPr>
          <p:spPr bwMode="auto">
            <a:xfrm flipH="1">
              <a:off x="8260018" y="4602418"/>
              <a:ext cx="210264"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pSp>
      <p:grpSp>
        <p:nvGrpSpPr>
          <p:cNvPr id="7" name="Group 6"/>
          <p:cNvGrpSpPr/>
          <p:nvPr/>
        </p:nvGrpSpPr>
        <p:grpSpPr>
          <a:xfrm>
            <a:off x="7029450" y="4114800"/>
            <a:ext cx="1314450" cy="751059"/>
            <a:chOff x="9372600" y="4343400"/>
            <a:chExt cx="1752600" cy="1001412"/>
          </a:xfrm>
        </p:grpSpPr>
        <p:sp>
          <p:nvSpPr>
            <p:cNvPr id="104" name="Oval 4"/>
            <p:cNvSpPr>
              <a:spLocks noChangeArrowheads="1"/>
            </p:cNvSpPr>
            <p:nvPr/>
          </p:nvSpPr>
          <p:spPr bwMode="auto">
            <a:xfrm>
              <a:off x="9982201" y="470755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S</a:t>
              </a:r>
              <a:endParaRPr lang="en-US" sz="1350" baseline="-25000" dirty="0">
                <a:latin typeface="Calibri"/>
                <a:cs typeface="Calibri"/>
              </a:endParaRPr>
            </a:p>
          </p:txBody>
        </p:sp>
        <p:sp>
          <p:nvSpPr>
            <p:cNvPr id="105" name="Oval 4"/>
            <p:cNvSpPr>
              <a:spLocks noChangeArrowheads="1"/>
            </p:cNvSpPr>
            <p:nvPr/>
          </p:nvSpPr>
          <p:spPr bwMode="auto">
            <a:xfrm>
              <a:off x="10821742" y="4707550"/>
              <a:ext cx="303458" cy="303458"/>
            </a:xfrm>
            <a:prstGeom prst="ellipse">
              <a:avLst/>
            </a:prstGeom>
            <a:solidFill>
              <a:srgbClr val="00FF42"/>
            </a:solidFill>
            <a:ln w="57150" cmpd="sng">
              <a:solidFill>
                <a:schemeClr val="tx1"/>
              </a:solidFill>
              <a:round/>
              <a:headEnd/>
              <a:tailEnd/>
            </a:ln>
          </p:spPr>
          <p:txBody>
            <a:bodyPr wrap="none" anchor="ctr"/>
            <a:lstStyle/>
            <a:p>
              <a:pPr algn="ctr"/>
              <a:r>
                <a:rPr lang="en-US" sz="1350" i="1" dirty="0">
                  <a:latin typeface="Calibri"/>
                  <a:cs typeface="Calibri"/>
                </a:rPr>
                <a:t>r</a:t>
              </a:r>
              <a:endParaRPr lang="en-US" sz="1350" baseline="-25000" dirty="0">
                <a:latin typeface="Calibri"/>
                <a:cs typeface="Calibri"/>
              </a:endParaRPr>
            </a:p>
          </p:txBody>
        </p:sp>
        <p:sp>
          <p:nvSpPr>
            <p:cNvPr id="106" name="Oval 4"/>
            <p:cNvSpPr>
              <a:spLocks noChangeArrowheads="1"/>
            </p:cNvSpPr>
            <p:nvPr/>
          </p:nvSpPr>
          <p:spPr bwMode="auto">
            <a:xfrm>
              <a:off x="10407043" y="5041354"/>
              <a:ext cx="303458" cy="303458"/>
            </a:xfrm>
            <a:prstGeom prst="ellipse">
              <a:avLst/>
            </a:prstGeom>
            <a:solidFill>
              <a:srgbClr val="FF3300"/>
            </a:solidFill>
            <a:ln w="28575">
              <a:solidFill>
                <a:schemeClr val="tx1"/>
              </a:solidFill>
              <a:round/>
              <a:headEnd/>
              <a:tailEnd/>
            </a:ln>
          </p:spPr>
          <p:txBody>
            <a:bodyPr wrap="none" anchor="ctr"/>
            <a:lstStyle/>
            <a:p>
              <a:pPr algn="ctr"/>
              <a:r>
                <a:rPr lang="en-US" sz="1350" i="1" dirty="0">
                  <a:latin typeface="Calibri"/>
                  <a:cs typeface="Calibri"/>
                </a:rPr>
                <a:t>W</a:t>
              </a:r>
              <a:endParaRPr lang="en-US" sz="1350" baseline="-25000" dirty="0">
                <a:latin typeface="Calibri"/>
                <a:cs typeface="Calibri"/>
              </a:endParaRPr>
            </a:p>
          </p:txBody>
        </p:sp>
        <p:cxnSp>
          <p:nvCxnSpPr>
            <p:cNvPr id="107" name="AutoShape 6"/>
            <p:cNvCxnSpPr>
              <a:cxnSpLocks noChangeShapeType="1"/>
              <a:stCxn id="105" idx="3"/>
              <a:endCxn id="106" idx="7"/>
            </p:cNvCxnSpPr>
            <p:nvPr/>
          </p:nvCxnSpPr>
          <p:spPr bwMode="auto">
            <a:xfrm flipH="1">
              <a:off x="10666060" y="4966568"/>
              <a:ext cx="200122"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08" name="AutoShape 6"/>
            <p:cNvCxnSpPr>
              <a:cxnSpLocks noChangeShapeType="1"/>
              <a:stCxn id="104" idx="5"/>
              <a:endCxn id="106" idx="1"/>
            </p:cNvCxnSpPr>
            <p:nvPr/>
          </p:nvCxnSpPr>
          <p:spPr bwMode="auto">
            <a:xfrm>
              <a:off x="10241219" y="4966568"/>
              <a:ext cx="210264" cy="119226"/>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09" name="Oval 4"/>
            <p:cNvSpPr>
              <a:spLocks noChangeArrowheads="1"/>
            </p:cNvSpPr>
            <p:nvPr/>
          </p:nvSpPr>
          <p:spPr bwMode="auto">
            <a:xfrm>
              <a:off x="10407043" y="4343400"/>
              <a:ext cx="303458" cy="303458"/>
            </a:xfrm>
            <a:prstGeom prst="ellipse">
              <a:avLst/>
            </a:prstGeom>
            <a:solidFill>
              <a:srgbClr val="00FF42"/>
            </a:solidFill>
            <a:ln w="28575">
              <a:solidFill>
                <a:schemeClr val="tx1"/>
              </a:solidFill>
              <a:round/>
              <a:headEnd/>
              <a:tailEnd/>
            </a:ln>
          </p:spPr>
          <p:txBody>
            <a:bodyPr wrap="none" anchor="ctr"/>
            <a:lstStyle/>
            <a:p>
              <a:pPr algn="ctr"/>
              <a:r>
                <a:rPr lang="en-US" sz="1350" i="1" dirty="0">
                  <a:latin typeface="Calibri"/>
                  <a:cs typeface="Calibri"/>
                </a:rPr>
                <a:t>C</a:t>
              </a:r>
              <a:endParaRPr lang="en-US" sz="1350" baseline="-25000" dirty="0">
                <a:latin typeface="Calibri"/>
                <a:cs typeface="Calibri"/>
              </a:endParaRPr>
            </a:p>
          </p:txBody>
        </p:sp>
        <p:cxnSp>
          <p:nvCxnSpPr>
            <p:cNvPr id="110" name="AutoShape 6"/>
            <p:cNvCxnSpPr>
              <a:cxnSpLocks noChangeShapeType="1"/>
              <a:stCxn id="109" idx="5"/>
              <a:endCxn id="105" idx="1"/>
            </p:cNvCxnSpPr>
            <p:nvPr/>
          </p:nvCxnSpPr>
          <p:spPr bwMode="auto">
            <a:xfrm>
              <a:off x="10666060" y="4602418"/>
              <a:ext cx="200122"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11" name="AutoShape 6"/>
            <p:cNvCxnSpPr>
              <a:cxnSpLocks noChangeShapeType="1"/>
              <a:stCxn id="109" idx="3"/>
              <a:endCxn id="104" idx="7"/>
            </p:cNvCxnSpPr>
            <p:nvPr/>
          </p:nvCxnSpPr>
          <p:spPr bwMode="auto">
            <a:xfrm flipH="1">
              <a:off x="10241219" y="4602418"/>
              <a:ext cx="210264" cy="14957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12" name="Straight Arrow Connector 111"/>
            <p:cNvCxnSpPr/>
            <p:nvPr/>
          </p:nvCxnSpPr>
          <p:spPr>
            <a:xfrm>
              <a:off x="9372600" y="4836480"/>
              <a:ext cx="304800" cy="0"/>
            </a:xfrm>
            <a:prstGeom prst="straightConnector1">
              <a:avLst/>
            </a:prstGeom>
            <a:ln w="2857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13" name="Straight Arrow Connector 112"/>
          <p:cNvCxnSpPr/>
          <p:nvPr/>
        </p:nvCxnSpPr>
        <p:spPr>
          <a:xfrm>
            <a:off x="8572500" y="4511169"/>
            <a:ext cx="228600" cy="0"/>
          </a:xfrm>
          <a:prstGeom prst="straightConnector1">
            <a:avLst/>
          </a:prstGeom>
          <a:ln w="28575">
            <a:solidFill>
              <a:schemeClr val="tx1"/>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85751" y="5486400"/>
            <a:ext cx="1784463" cy="300082"/>
          </a:xfrm>
          <a:prstGeom prst="rect">
            <a:avLst/>
          </a:prstGeom>
          <a:noFill/>
        </p:spPr>
        <p:txBody>
          <a:bodyPr wrap="none" rtlCol="0">
            <a:spAutoFit/>
          </a:bodyPr>
          <a:lstStyle/>
          <a:p>
            <a:r>
              <a:rPr lang="zh-CN" altLang="en-US" sz="1350" dirty="0"/>
              <a:t>采样</a:t>
            </a:r>
            <a:r>
              <a:rPr lang="en-US" sz="1350" dirty="0"/>
              <a:t> </a:t>
            </a:r>
            <a:r>
              <a:rPr lang="en-US" sz="1350" i="1" dirty="0">
                <a:solidFill>
                  <a:srgbClr val="CC00CC"/>
                </a:solidFill>
              </a:rPr>
              <a:t>S</a:t>
            </a:r>
            <a:r>
              <a:rPr lang="en-US" sz="1350" dirty="0">
                <a:solidFill>
                  <a:srgbClr val="CC00CC"/>
                </a:solidFill>
              </a:rPr>
              <a:t> ~ </a:t>
            </a:r>
            <a:r>
              <a:rPr lang="en-US" sz="1350" i="1" dirty="0">
                <a:solidFill>
                  <a:srgbClr val="CC00CC"/>
                </a:solidFill>
              </a:rPr>
              <a:t>P</a:t>
            </a:r>
            <a:r>
              <a:rPr lang="en-US" sz="1350" dirty="0">
                <a:solidFill>
                  <a:srgbClr val="CC00CC"/>
                </a:solidFill>
              </a:rPr>
              <a:t>(</a:t>
            </a:r>
            <a:r>
              <a:rPr lang="en-US" sz="1350" i="1" dirty="0">
                <a:solidFill>
                  <a:srgbClr val="CC00CC"/>
                </a:solidFill>
              </a:rPr>
              <a:t>S</a:t>
            </a:r>
            <a:r>
              <a:rPr lang="en-US" sz="1350" dirty="0">
                <a:solidFill>
                  <a:srgbClr val="CC00CC"/>
                </a:solidFill>
              </a:rPr>
              <a:t> | </a:t>
            </a:r>
            <a:r>
              <a:rPr lang="en-US" sz="1350" i="1" dirty="0">
                <a:solidFill>
                  <a:srgbClr val="CC00CC"/>
                </a:solidFill>
              </a:rPr>
              <a:t>c</a:t>
            </a:r>
            <a:r>
              <a:rPr lang="en-US" sz="1350" dirty="0">
                <a:solidFill>
                  <a:srgbClr val="CC00CC"/>
                </a:solidFill>
              </a:rPr>
              <a:t>, </a:t>
            </a:r>
            <a:r>
              <a:rPr lang="en-US" sz="1350" i="1" dirty="0">
                <a:solidFill>
                  <a:srgbClr val="CC00CC"/>
                </a:solidFill>
              </a:rPr>
              <a:t>r</a:t>
            </a:r>
            <a:r>
              <a:rPr lang="en-US" sz="1350" dirty="0">
                <a:solidFill>
                  <a:srgbClr val="CC00CC"/>
                </a:solidFill>
              </a:rPr>
              <a:t>,</a:t>
            </a:r>
            <a:r>
              <a:rPr lang="en-US" sz="1350" dirty="0"/>
              <a:t> </a:t>
            </a:r>
            <a:r>
              <a:rPr lang="en-US" sz="1350" i="1" dirty="0">
                <a:solidFill>
                  <a:srgbClr val="CC00CC"/>
                </a:solidFill>
                <a:sym typeface="Symbol"/>
              </a:rPr>
              <a:t></a:t>
            </a:r>
            <a:r>
              <a:rPr lang="en-US" sz="1350" i="1" dirty="0">
                <a:solidFill>
                  <a:srgbClr val="CC00CC"/>
                </a:solidFill>
              </a:rPr>
              <a:t>w</a:t>
            </a:r>
            <a:r>
              <a:rPr lang="en-US" sz="1350" dirty="0">
                <a:solidFill>
                  <a:srgbClr val="CC00CC"/>
                </a:solidFill>
              </a:rPr>
              <a:t>)</a:t>
            </a:r>
          </a:p>
        </p:txBody>
      </p:sp>
      <p:sp>
        <p:nvSpPr>
          <p:cNvPr id="114" name="TextBox 113"/>
          <p:cNvSpPr txBox="1"/>
          <p:nvPr/>
        </p:nvSpPr>
        <p:spPr>
          <a:xfrm>
            <a:off x="3121380" y="5501911"/>
            <a:ext cx="1473480" cy="300082"/>
          </a:xfrm>
          <a:prstGeom prst="rect">
            <a:avLst/>
          </a:prstGeom>
          <a:noFill/>
        </p:spPr>
        <p:txBody>
          <a:bodyPr wrap="none" rtlCol="0">
            <a:spAutoFit/>
          </a:bodyPr>
          <a:lstStyle/>
          <a:p>
            <a:r>
              <a:rPr lang="zh-CN" altLang="en-US" sz="1350" dirty="0"/>
              <a:t>采样</a:t>
            </a:r>
            <a:r>
              <a:rPr lang="en-US" sz="1350" dirty="0"/>
              <a:t> </a:t>
            </a:r>
            <a:r>
              <a:rPr lang="en-US" sz="1350" i="1" dirty="0">
                <a:solidFill>
                  <a:srgbClr val="CC00CC"/>
                </a:solidFill>
              </a:rPr>
              <a:t>C</a:t>
            </a:r>
            <a:r>
              <a:rPr lang="en-US" sz="1350" dirty="0">
                <a:solidFill>
                  <a:srgbClr val="CC00CC"/>
                </a:solidFill>
              </a:rPr>
              <a:t> ~ </a:t>
            </a:r>
            <a:r>
              <a:rPr lang="en-US" sz="1350" i="1" dirty="0">
                <a:solidFill>
                  <a:srgbClr val="CC00CC"/>
                </a:solidFill>
              </a:rPr>
              <a:t>P</a:t>
            </a:r>
            <a:r>
              <a:rPr lang="en-US" sz="1350" dirty="0">
                <a:solidFill>
                  <a:srgbClr val="CC00CC"/>
                </a:solidFill>
              </a:rPr>
              <a:t>(</a:t>
            </a:r>
            <a:r>
              <a:rPr lang="en-US" sz="1350" i="1" dirty="0">
                <a:solidFill>
                  <a:srgbClr val="CC00CC"/>
                </a:solidFill>
              </a:rPr>
              <a:t>C</a:t>
            </a:r>
            <a:r>
              <a:rPr lang="en-US" sz="1350" dirty="0">
                <a:solidFill>
                  <a:srgbClr val="CC00CC"/>
                </a:solidFill>
              </a:rPr>
              <a:t> | </a:t>
            </a:r>
            <a:r>
              <a:rPr lang="en-US" sz="1350" i="1" dirty="0">
                <a:solidFill>
                  <a:srgbClr val="CC00CC"/>
                </a:solidFill>
              </a:rPr>
              <a:t>s</a:t>
            </a:r>
            <a:r>
              <a:rPr lang="en-US" sz="1350" dirty="0">
                <a:solidFill>
                  <a:srgbClr val="CC00CC"/>
                </a:solidFill>
              </a:rPr>
              <a:t>, </a:t>
            </a:r>
            <a:r>
              <a:rPr lang="en-US" sz="1350" i="1" dirty="0">
                <a:solidFill>
                  <a:srgbClr val="CC00CC"/>
                </a:solidFill>
              </a:rPr>
              <a:t>r</a:t>
            </a:r>
            <a:r>
              <a:rPr lang="en-US" sz="1350" dirty="0">
                <a:solidFill>
                  <a:srgbClr val="CC00CC"/>
                </a:solidFill>
              </a:rPr>
              <a:t>)</a:t>
            </a:r>
          </a:p>
        </p:txBody>
      </p:sp>
      <p:sp>
        <p:nvSpPr>
          <p:cNvPr id="115" name="TextBox 114"/>
          <p:cNvSpPr txBox="1"/>
          <p:nvPr/>
        </p:nvSpPr>
        <p:spPr>
          <a:xfrm>
            <a:off x="5943342" y="5501911"/>
            <a:ext cx="1601721" cy="300082"/>
          </a:xfrm>
          <a:prstGeom prst="rect">
            <a:avLst/>
          </a:prstGeom>
          <a:noFill/>
        </p:spPr>
        <p:txBody>
          <a:bodyPr wrap="none" rtlCol="0">
            <a:spAutoFit/>
          </a:bodyPr>
          <a:lstStyle/>
          <a:p>
            <a:r>
              <a:rPr lang="zh-CN" altLang="en-US" sz="1350" dirty="0"/>
              <a:t>采样</a:t>
            </a:r>
            <a:r>
              <a:rPr lang="en-US" sz="1350" dirty="0"/>
              <a:t> </a:t>
            </a:r>
            <a:r>
              <a:rPr lang="en-US" sz="1350" i="1" dirty="0">
                <a:solidFill>
                  <a:srgbClr val="CC00CC"/>
                </a:solidFill>
              </a:rPr>
              <a:t>W</a:t>
            </a:r>
            <a:r>
              <a:rPr lang="en-US" sz="1350" dirty="0">
                <a:solidFill>
                  <a:srgbClr val="CC00CC"/>
                </a:solidFill>
              </a:rPr>
              <a:t> ~ </a:t>
            </a:r>
            <a:r>
              <a:rPr lang="en-US" sz="1350" i="1" dirty="0">
                <a:solidFill>
                  <a:srgbClr val="CC00CC"/>
                </a:solidFill>
              </a:rPr>
              <a:t>P</a:t>
            </a:r>
            <a:r>
              <a:rPr lang="en-US" sz="1350" dirty="0">
                <a:solidFill>
                  <a:srgbClr val="CC00CC"/>
                </a:solidFill>
              </a:rPr>
              <a:t>(</a:t>
            </a:r>
            <a:r>
              <a:rPr lang="en-US" sz="1350" i="1" dirty="0">
                <a:solidFill>
                  <a:srgbClr val="CC00CC"/>
                </a:solidFill>
              </a:rPr>
              <a:t>W</a:t>
            </a:r>
            <a:r>
              <a:rPr lang="en-US" sz="1350" dirty="0">
                <a:solidFill>
                  <a:srgbClr val="CC00CC"/>
                </a:solidFill>
              </a:rPr>
              <a:t> | </a:t>
            </a:r>
            <a:r>
              <a:rPr lang="en-US" sz="1350" i="1" dirty="0">
                <a:solidFill>
                  <a:srgbClr val="CC00CC"/>
                </a:solidFill>
              </a:rPr>
              <a:t>s</a:t>
            </a:r>
            <a:r>
              <a:rPr lang="en-US" sz="1350" dirty="0">
                <a:solidFill>
                  <a:srgbClr val="CC00CC"/>
                </a:solidFill>
              </a:rPr>
              <a:t>, </a:t>
            </a:r>
            <a:r>
              <a:rPr lang="en-US" sz="1350" i="1" dirty="0">
                <a:solidFill>
                  <a:srgbClr val="CC00CC"/>
                </a:solidFill>
              </a:rPr>
              <a:t>r</a:t>
            </a:r>
            <a:r>
              <a:rPr lang="en-US" sz="1350" dirty="0">
                <a:solidFill>
                  <a:srgbClr val="CC00CC"/>
                </a:solidFill>
              </a:rPr>
              <a:t>)</a:t>
            </a:r>
          </a:p>
        </p:txBody>
      </p:sp>
    </p:spTree>
    <p:extLst>
      <p:ext uri="{BB962C8B-B14F-4D97-AF65-F5344CB8AC3E}">
        <p14:creationId xmlns:p14="http://schemas.microsoft.com/office/powerpoint/2010/main" val="207792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4" grpId="0"/>
      <p:bldP spid="1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为什么这样做？</a:t>
            </a:r>
            <a:endParaRPr lang="en-US" dirty="0"/>
          </a:p>
        </p:txBody>
      </p:sp>
      <p:sp>
        <p:nvSpPr>
          <p:cNvPr id="3" name="Content Placeholder 2"/>
          <p:cNvSpPr>
            <a:spLocks noGrp="1"/>
          </p:cNvSpPr>
          <p:nvPr>
            <p:ph idx="1"/>
          </p:nvPr>
        </p:nvSpPr>
        <p:spPr>
          <a:xfrm>
            <a:off x="5036457" y="1905001"/>
            <a:ext cx="3802743" cy="3546873"/>
          </a:xfrm>
        </p:spPr>
        <p:txBody>
          <a:bodyPr>
            <a:normAutofit/>
          </a:bodyPr>
          <a:lstStyle/>
          <a:p>
            <a:pPr marL="0" indent="0">
              <a:buNone/>
            </a:pPr>
            <a:r>
              <a:rPr lang="zh-CN" altLang="en-US" sz="2400" dirty="0"/>
              <a:t>采样很快开始反应网络里所有的观察值（已观察节点的值对其他变量值的采样施加影响）</a:t>
            </a:r>
            <a:endParaRPr lang="en-US" altLang="zh-CN" sz="2400" dirty="0"/>
          </a:p>
          <a:p>
            <a:pPr marL="0" indent="0">
              <a:buNone/>
            </a:pPr>
            <a:endParaRPr lang="en-US" altLang="zh-CN" sz="2400" dirty="0"/>
          </a:p>
          <a:p>
            <a:pPr marL="0" indent="0">
              <a:buNone/>
            </a:pPr>
            <a:r>
              <a:rPr lang="zh-CN" altLang="en-US" sz="2400" dirty="0"/>
              <a:t>最终样本将从真实的后验概率分布上抽取</a:t>
            </a:r>
            <a:r>
              <a:rPr lang="en-US" altLang="zh-CN" sz="2400" dirty="0"/>
              <a:t>!</a:t>
            </a:r>
          </a:p>
        </p:txBody>
      </p:sp>
      <p:sp>
        <p:nvSpPr>
          <p:cNvPr id="4" name="Slide Number Placeholder 3"/>
          <p:cNvSpPr>
            <a:spLocks noGrp="1"/>
          </p:cNvSpPr>
          <p:nvPr>
            <p:ph type="sldNum" sz="quarter" idx="12"/>
          </p:nvPr>
        </p:nvSpPr>
        <p:spPr/>
        <p:txBody>
          <a:bodyPr/>
          <a:lstStyle/>
          <a:p>
            <a:fld id="{451BBA2E-7FD9-46B8-A226-C36B49A97BFD}" type="slidenum">
              <a:rPr lang="en-US" smtClean="0"/>
              <a:pPr/>
              <a:t>33</a:t>
            </a:fld>
            <a:endParaRPr lang="en-US"/>
          </a:p>
        </p:txBody>
      </p:sp>
      <p:sp>
        <p:nvSpPr>
          <p:cNvPr id="5" name="Oval 4"/>
          <p:cNvSpPr/>
          <p:nvPr/>
        </p:nvSpPr>
        <p:spPr>
          <a:xfrm>
            <a:off x="102870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Oval 5"/>
          <p:cNvSpPr/>
          <p:nvPr/>
        </p:nvSpPr>
        <p:spPr>
          <a:xfrm>
            <a:off x="205740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Oval 6"/>
          <p:cNvSpPr/>
          <p:nvPr/>
        </p:nvSpPr>
        <p:spPr>
          <a:xfrm>
            <a:off x="165735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Oval 7"/>
          <p:cNvSpPr/>
          <p:nvPr/>
        </p:nvSpPr>
        <p:spPr>
          <a:xfrm>
            <a:off x="125730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Oval 8"/>
          <p:cNvSpPr/>
          <p:nvPr/>
        </p:nvSpPr>
        <p:spPr>
          <a:xfrm>
            <a:off x="85725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 name="Oval 9"/>
          <p:cNvSpPr/>
          <p:nvPr/>
        </p:nvSpPr>
        <p:spPr>
          <a:xfrm>
            <a:off x="457200" y="33147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Oval 10"/>
          <p:cNvSpPr/>
          <p:nvPr/>
        </p:nvSpPr>
        <p:spPr>
          <a:xfrm>
            <a:off x="1657350" y="2400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Oval 11"/>
          <p:cNvSpPr/>
          <p:nvPr/>
        </p:nvSpPr>
        <p:spPr>
          <a:xfrm>
            <a:off x="1257300" y="2400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Oval 12"/>
          <p:cNvSpPr/>
          <p:nvPr/>
        </p:nvSpPr>
        <p:spPr>
          <a:xfrm>
            <a:off x="857250" y="24003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14" name="Straight Arrow Connector 13"/>
          <p:cNvCxnSpPr>
            <a:stCxn id="13" idx="4"/>
            <a:endCxn id="5" idx="1"/>
          </p:cNvCxnSpPr>
          <p:nvPr/>
        </p:nvCxnSpPr>
        <p:spPr>
          <a:xfrm>
            <a:off x="1000125" y="26860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2" idx="4"/>
            <a:endCxn id="5" idx="0"/>
          </p:cNvCxnSpPr>
          <p:nvPr/>
        </p:nvCxnSpPr>
        <p:spPr>
          <a:xfrm flipH="1">
            <a:off x="1171575" y="26860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3"/>
            <a:endCxn id="22" idx="0"/>
          </p:cNvCxnSpPr>
          <p:nvPr/>
        </p:nvCxnSpPr>
        <p:spPr>
          <a:xfrm flipH="1">
            <a:off x="1628775" y="2644203"/>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10" idx="7"/>
          </p:cNvCxnSpPr>
          <p:nvPr/>
        </p:nvCxnSpPr>
        <p:spPr>
          <a:xfrm flipH="1">
            <a:off x="701103" y="3101403"/>
            <a:ext cx="36944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3"/>
            <a:endCxn id="9" idx="7"/>
          </p:cNvCxnSpPr>
          <p:nvPr/>
        </p:nvCxnSpPr>
        <p:spPr>
          <a:xfrm>
            <a:off x="1070547" y="3101403"/>
            <a:ext cx="30606"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4"/>
            <a:endCxn id="8" idx="0"/>
          </p:cNvCxnSpPr>
          <p:nvPr/>
        </p:nvCxnSpPr>
        <p:spPr>
          <a:xfrm>
            <a:off x="1171575" y="31432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2" idx="4"/>
            <a:endCxn id="7" idx="1"/>
          </p:cNvCxnSpPr>
          <p:nvPr/>
        </p:nvCxnSpPr>
        <p:spPr>
          <a:xfrm>
            <a:off x="1628775" y="31432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2" idx="5"/>
          </p:cNvCxnSpPr>
          <p:nvPr/>
        </p:nvCxnSpPr>
        <p:spPr>
          <a:xfrm>
            <a:off x="1729803" y="3101403"/>
            <a:ext cx="354141" cy="23984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48590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23" name="Straight Arrow Connector 22"/>
          <p:cNvCxnSpPr>
            <a:stCxn id="22" idx="4"/>
            <a:endCxn id="8" idx="7"/>
          </p:cNvCxnSpPr>
          <p:nvPr/>
        </p:nvCxnSpPr>
        <p:spPr>
          <a:xfrm flipH="1">
            <a:off x="1501203" y="3143250"/>
            <a:ext cx="12757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2514600" y="2400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Oval 24"/>
          <p:cNvSpPr/>
          <p:nvPr/>
        </p:nvSpPr>
        <p:spPr>
          <a:xfrm>
            <a:off x="354330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Oval 25"/>
          <p:cNvSpPr/>
          <p:nvPr/>
        </p:nvSpPr>
        <p:spPr>
          <a:xfrm>
            <a:off x="314325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7" name="Oval 26"/>
          <p:cNvSpPr/>
          <p:nvPr/>
        </p:nvSpPr>
        <p:spPr>
          <a:xfrm>
            <a:off x="274320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8" name="Oval 27"/>
          <p:cNvSpPr/>
          <p:nvPr/>
        </p:nvSpPr>
        <p:spPr>
          <a:xfrm>
            <a:off x="2343150" y="28575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9" name="Oval 28"/>
          <p:cNvSpPr/>
          <p:nvPr/>
        </p:nvSpPr>
        <p:spPr>
          <a:xfrm>
            <a:off x="1943100" y="28575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0" name="Oval 29"/>
          <p:cNvSpPr/>
          <p:nvPr/>
        </p:nvSpPr>
        <p:spPr>
          <a:xfrm>
            <a:off x="3143250" y="19431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1" name="Oval 30"/>
          <p:cNvSpPr/>
          <p:nvPr/>
        </p:nvSpPr>
        <p:spPr>
          <a:xfrm>
            <a:off x="2743200" y="19431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2" name="Oval 31"/>
          <p:cNvSpPr/>
          <p:nvPr/>
        </p:nvSpPr>
        <p:spPr>
          <a:xfrm>
            <a:off x="2343150" y="19431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33" name="Straight Arrow Connector 32"/>
          <p:cNvCxnSpPr>
            <a:stCxn id="32" idx="4"/>
            <a:endCxn id="24" idx="1"/>
          </p:cNvCxnSpPr>
          <p:nvPr/>
        </p:nvCxnSpPr>
        <p:spPr>
          <a:xfrm>
            <a:off x="2486025" y="22288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4"/>
            <a:endCxn id="24" idx="0"/>
          </p:cNvCxnSpPr>
          <p:nvPr/>
        </p:nvCxnSpPr>
        <p:spPr>
          <a:xfrm flipH="1">
            <a:off x="2657475" y="22288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3"/>
            <a:endCxn id="41" idx="0"/>
          </p:cNvCxnSpPr>
          <p:nvPr/>
        </p:nvCxnSpPr>
        <p:spPr>
          <a:xfrm flipH="1">
            <a:off x="3114675" y="2187003"/>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3"/>
            <a:endCxn id="29" idx="7"/>
          </p:cNvCxnSpPr>
          <p:nvPr/>
        </p:nvCxnSpPr>
        <p:spPr>
          <a:xfrm flipH="1">
            <a:off x="2187003" y="2644203"/>
            <a:ext cx="36944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4" idx="3"/>
            <a:endCxn id="28" idx="7"/>
          </p:cNvCxnSpPr>
          <p:nvPr/>
        </p:nvCxnSpPr>
        <p:spPr>
          <a:xfrm>
            <a:off x="2556447" y="2644203"/>
            <a:ext cx="30606"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4"/>
            <a:endCxn id="27" idx="0"/>
          </p:cNvCxnSpPr>
          <p:nvPr/>
        </p:nvCxnSpPr>
        <p:spPr>
          <a:xfrm>
            <a:off x="2657475" y="26860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1" idx="4"/>
            <a:endCxn id="26" idx="1"/>
          </p:cNvCxnSpPr>
          <p:nvPr/>
        </p:nvCxnSpPr>
        <p:spPr>
          <a:xfrm>
            <a:off x="3114675" y="26860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41" idx="5"/>
          </p:cNvCxnSpPr>
          <p:nvPr/>
        </p:nvCxnSpPr>
        <p:spPr>
          <a:xfrm>
            <a:off x="3215703" y="2644203"/>
            <a:ext cx="354141" cy="23984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2971800" y="2400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2" name="Straight Arrow Connector 41"/>
          <p:cNvCxnSpPr>
            <a:stCxn id="41" idx="4"/>
            <a:endCxn id="27" idx="7"/>
          </p:cNvCxnSpPr>
          <p:nvPr/>
        </p:nvCxnSpPr>
        <p:spPr>
          <a:xfrm flipH="1">
            <a:off x="2987103" y="2686050"/>
            <a:ext cx="12757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262890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Oval 43"/>
          <p:cNvSpPr/>
          <p:nvPr/>
        </p:nvSpPr>
        <p:spPr>
          <a:xfrm>
            <a:off x="3657600" y="42291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5" name="Oval 44"/>
          <p:cNvSpPr/>
          <p:nvPr/>
        </p:nvSpPr>
        <p:spPr>
          <a:xfrm>
            <a:off x="3257550" y="42291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6" name="Oval 45"/>
          <p:cNvSpPr/>
          <p:nvPr/>
        </p:nvSpPr>
        <p:spPr>
          <a:xfrm>
            <a:off x="2857500" y="42291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7" name="Oval 46"/>
          <p:cNvSpPr/>
          <p:nvPr/>
        </p:nvSpPr>
        <p:spPr>
          <a:xfrm>
            <a:off x="2457450" y="42291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8" name="Oval 47"/>
          <p:cNvSpPr/>
          <p:nvPr/>
        </p:nvSpPr>
        <p:spPr>
          <a:xfrm>
            <a:off x="2057400" y="42291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9" name="Oval 48"/>
          <p:cNvSpPr/>
          <p:nvPr/>
        </p:nvSpPr>
        <p:spPr>
          <a:xfrm>
            <a:off x="325755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0" name="Oval 49"/>
          <p:cNvSpPr/>
          <p:nvPr/>
        </p:nvSpPr>
        <p:spPr>
          <a:xfrm>
            <a:off x="285750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1" name="Oval 50"/>
          <p:cNvSpPr/>
          <p:nvPr/>
        </p:nvSpPr>
        <p:spPr>
          <a:xfrm>
            <a:off x="2457450" y="33147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2" name="Straight Arrow Connector 51"/>
          <p:cNvCxnSpPr>
            <a:stCxn id="51" idx="4"/>
            <a:endCxn id="43" idx="1"/>
          </p:cNvCxnSpPr>
          <p:nvPr/>
        </p:nvCxnSpPr>
        <p:spPr>
          <a:xfrm>
            <a:off x="2600325" y="36004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4"/>
            <a:endCxn id="43" idx="0"/>
          </p:cNvCxnSpPr>
          <p:nvPr/>
        </p:nvCxnSpPr>
        <p:spPr>
          <a:xfrm flipH="1">
            <a:off x="2771775" y="36004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9" idx="3"/>
            <a:endCxn id="60" idx="0"/>
          </p:cNvCxnSpPr>
          <p:nvPr/>
        </p:nvCxnSpPr>
        <p:spPr>
          <a:xfrm flipH="1">
            <a:off x="3228975" y="3558603"/>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3" idx="3"/>
            <a:endCxn id="48" idx="7"/>
          </p:cNvCxnSpPr>
          <p:nvPr/>
        </p:nvCxnSpPr>
        <p:spPr>
          <a:xfrm flipH="1">
            <a:off x="2301303" y="4015803"/>
            <a:ext cx="36944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3" idx="3"/>
            <a:endCxn id="47" idx="7"/>
          </p:cNvCxnSpPr>
          <p:nvPr/>
        </p:nvCxnSpPr>
        <p:spPr>
          <a:xfrm>
            <a:off x="2670747" y="4015803"/>
            <a:ext cx="30606"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3" idx="4"/>
            <a:endCxn id="46" idx="0"/>
          </p:cNvCxnSpPr>
          <p:nvPr/>
        </p:nvCxnSpPr>
        <p:spPr>
          <a:xfrm>
            <a:off x="2771775" y="40576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60" idx="4"/>
            <a:endCxn id="45" idx="1"/>
          </p:cNvCxnSpPr>
          <p:nvPr/>
        </p:nvCxnSpPr>
        <p:spPr>
          <a:xfrm>
            <a:off x="3228975" y="40576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60" idx="5"/>
          </p:cNvCxnSpPr>
          <p:nvPr/>
        </p:nvCxnSpPr>
        <p:spPr>
          <a:xfrm>
            <a:off x="3330003" y="4015803"/>
            <a:ext cx="354141" cy="23984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308610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1" name="Straight Arrow Connector 60"/>
          <p:cNvCxnSpPr>
            <a:stCxn id="60" idx="4"/>
            <a:endCxn id="46" idx="7"/>
          </p:cNvCxnSpPr>
          <p:nvPr/>
        </p:nvCxnSpPr>
        <p:spPr>
          <a:xfrm flipH="1">
            <a:off x="3101403" y="4057650"/>
            <a:ext cx="12757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143000" y="42291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3" name="Oval 62"/>
          <p:cNvSpPr/>
          <p:nvPr/>
        </p:nvSpPr>
        <p:spPr>
          <a:xfrm>
            <a:off x="2171700" y="4686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4" name="Oval 63"/>
          <p:cNvSpPr/>
          <p:nvPr/>
        </p:nvSpPr>
        <p:spPr>
          <a:xfrm>
            <a:off x="1771650" y="4686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5" name="Oval 64"/>
          <p:cNvSpPr/>
          <p:nvPr/>
        </p:nvSpPr>
        <p:spPr>
          <a:xfrm>
            <a:off x="1371600" y="46863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6" name="Oval 65"/>
          <p:cNvSpPr/>
          <p:nvPr/>
        </p:nvSpPr>
        <p:spPr>
          <a:xfrm>
            <a:off x="971550" y="4686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7" name="Oval 66"/>
          <p:cNvSpPr/>
          <p:nvPr/>
        </p:nvSpPr>
        <p:spPr>
          <a:xfrm>
            <a:off x="571500" y="4686300"/>
            <a:ext cx="285750" cy="285750"/>
          </a:xfrm>
          <a:prstGeom prst="ellipse">
            <a:avLst/>
          </a:prstGeom>
          <a:solidFill>
            <a:srgbClr val="3366FF"/>
          </a:solid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8" name="Oval 67"/>
          <p:cNvSpPr/>
          <p:nvPr/>
        </p:nvSpPr>
        <p:spPr>
          <a:xfrm>
            <a:off x="177165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Oval 68"/>
          <p:cNvSpPr/>
          <p:nvPr/>
        </p:nvSpPr>
        <p:spPr>
          <a:xfrm>
            <a:off x="137160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0" name="Oval 69"/>
          <p:cNvSpPr/>
          <p:nvPr/>
        </p:nvSpPr>
        <p:spPr>
          <a:xfrm>
            <a:off x="97155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1" name="Straight Arrow Connector 70"/>
          <p:cNvCxnSpPr>
            <a:stCxn id="70" idx="4"/>
            <a:endCxn id="62" idx="1"/>
          </p:cNvCxnSpPr>
          <p:nvPr/>
        </p:nvCxnSpPr>
        <p:spPr>
          <a:xfrm>
            <a:off x="1114425" y="40576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9" idx="4"/>
            <a:endCxn id="62" idx="0"/>
          </p:cNvCxnSpPr>
          <p:nvPr/>
        </p:nvCxnSpPr>
        <p:spPr>
          <a:xfrm flipH="1">
            <a:off x="1285875" y="40576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8" idx="3"/>
            <a:endCxn id="79" idx="0"/>
          </p:cNvCxnSpPr>
          <p:nvPr/>
        </p:nvCxnSpPr>
        <p:spPr>
          <a:xfrm flipH="1">
            <a:off x="1743075" y="4015803"/>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2" idx="3"/>
            <a:endCxn id="67" idx="7"/>
          </p:cNvCxnSpPr>
          <p:nvPr/>
        </p:nvCxnSpPr>
        <p:spPr>
          <a:xfrm flipH="1">
            <a:off x="815403" y="4473003"/>
            <a:ext cx="36944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2" idx="3"/>
            <a:endCxn id="66" idx="7"/>
          </p:cNvCxnSpPr>
          <p:nvPr/>
        </p:nvCxnSpPr>
        <p:spPr>
          <a:xfrm>
            <a:off x="1184847" y="4473003"/>
            <a:ext cx="30606"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2" idx="4"/>
            <a:endCxn id="65" idx="0"/>
          </p:cNvCxnSpPr>
          <p:nvPr/>
        </p:nvCxnSpPr>
        <p:spPr>
          <a:xfrm>
            <a:off x="1285875" y="4514850"/>
            <a:ext cx="2286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79" idx="4"/>
            <a:endCxn id="64" idx="1"/>
          </p:cNvCxnSpPr>
          <p:nvPr/>
        </p:nvCxnSpPr>
        <p:spPr>
          <a:xfrm>
            <a:off x="1743075" y="4514850"/>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79" idx="5"/>
          </p:cNvCxnSpPr>
          <p:nvPr/>
        </p:nvCxnSpPr>
        <p:spPr>
          <a:xfrm>
            <a:off x="1844103" y="4473003"/>
            <a:ext cx="354141" cy="23984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9" name="Oval 78"/>
          <p:cNvSpPr/>
          <p:nvPr/>
        </p:nvSpPr>
        <p:spPr>
          <a:xfrm>
            <a:off x="1600200" y="42291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0" name="Straight Arrow Connector 79"/>
          <p:cNvCxnSpPr>
            <a:stCxn id="79" idx="4"/>
            <a:endCxn id="65" idx="7"/>
          </p:cNvCxnSpPr>
          <p:nvPr/>
        </p:nvCxnSpPr>
        <p:spPr>
          <a:xfrm flipH="1">
            <a:off x="1615503" y="4514850"/>
            <a:ext cx="12757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2228850" y="37719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2" name="Oval 81"/>
          <p:cNvSpPr/>
          <p:nvPr/>
        </p:nvSpPr>
        <p:spPr>
          <a:xfrm>
            <a:off x="2057400" y="2400300"/>
            <a:ext cx="285750" cy="285750"/>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3" name="Straight Arrow Connector 82"/>
          <p:cNvCxnSpPr>
            <a:stCxn id="32" idx="3"/>
            <a:endCxn id="82" idx="7"/>
          </p:cNvCxnSpPr>
          <p:nvPr/>
        </p:nvCxnSpPr>
        <p:spPr>
          <a:xfrm flipH="1">
            <a:off x="2301303" y="2187003"/>
            <a:ext cx="8369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29" idx="4"/>
            <a:endCxn id="6" idx="0"/>
          </p:cNvCxnSpPr>
          <p:nvPr/>
        </p:nvCxnSpPr>
        <p:spPr>
          <a:xfrm>
            <a:off x="2085975" y="3143250"/>
            <a:ext cx="1143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27" idx="4"/>
            <a:endCxn id="51" idx="7"/>
          </p:cNvCxnSpPr>
          <p:nvPr/>
        </p:nvCxnSpPr>
        <p:spPr>
          <a:xfrm flipH="1">
            <a:off x="2701353" y="3143250"/>
            <a:ext cx="1847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26" idx="4"/>
            <a:endCxn id="49" idx="0"/>
          </p:cNvCxnSpPr>
          <p:nvPr/>
        </p:nvCxnSpPr>
        <p:spPr>
          <a:xfrm>
            <a:off x="3286125" y="3143250"/>
            <a:ext cx="114300" cy="1714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6" idx="3"/>
            <a:endCxn id="68" idx="7"/>
          </p:cNvCxnSpPr>
          <p:nvPr/>
        </p:nvCxnSpPr>
        <p:spPr>
          <a:xfrm flipH="1">
            <a:off x="2015553" y="3558603"/>
            <a:ext cx="8369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 idx="5"/>
            <a:endCxn id="68" idx="1"/>
          </p:cNvCxnSpPr>
          <p:nvPr/>
        </p:nvCxnSpPr>
        <p:spPr>
          <a:xfrm>
            <a:off x="1501203" y="3558603"/>
            <a:ext cx="312294" cy="255144"/>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1" idx="3"/>
            <a:endCxn id="48" idx="0"/>
          </p:cNvCxnSpPr>
          <p:nvPr/>
        </p:nvCxnSpPr>
        <p:spPr>
          <a:xfrm flipH="1">
            <a:off x="2200275" y="4015803"/>
            <a:ext cx="7042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51" idx="3"/>
            <a:endCxn id="81" idx="0"/>
          </p:cNvCxnSpPr>
          <p:nvPr/>
        </p:nvCxnSpPr>
        <p:spPr>
          <a:xfrm flipH="1">
            <a:off x="2371725" y="3558603"/>
            <a:ext cx="127572" cy="213297"/>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28" idx="4"/>
            <a:endCxn id="81" idx="0"/>
          </p:cNvCxnSpPr>
          <p:nvPr/>
        </p:nvCxnSpPr>
        <p:spPr>
          <a:xfrm flipH="1">
            <a:off x="2371725" y="3143250"/>
            <a:ext cx="114300" cy="62865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81" idx="2"/>
            <a:endCxn id="68" idx="6"/>
          </p:cNvCxnSpPr>
          <p:nvPr/>
        </p:nvCxnSpPr>
        <p:spPr>
          <a:xfrm flipH="1">
            <a:off x="2057400" y="3914775"/>
            <a:ext cx="171450"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1028700" y="28575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1" name="Oval 130"/>
          <p:cNvSpPr/>
          <p:nvPr/>
        </p:nvSpPr>
        <p:spPr>
          <a:xfrm>
            <a:off x="1257300" y="24003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2" name="Oval 131"/>
          <p:cNvSpPr/>
          <p:nvPr/>
        </p:nvSpPr>
        <p:spPr>
          <a:xfrm>
            <a:off x="2514600" y="24003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3" name="Oval 132"/>
          <p:cNvSpPr/>
          <p:nvPr/>
        </p:nvSpPr>
        <p:spPr>
          <a:xfrm>
            <a:off x="2628900" y="37719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4" name="Oval 133"/>
          <p:cNvSpPr/>
          <p:nvPr/>
        </p:nvSpPr>
        <p:spPr>
          <a:xfrm>
            <a:off x="2457450" y="33147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5" name="Oval 134"/>
          <p:cNvSpPr/>
          <p:nvPr/>
        </p:nvSpPr>
        <p:spPr>
          <a:xfrm>
            <a:off x="3086100" y="37719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6" name="Oval 135"/>
          <p:cNvSpPr/>
          <p:nvPr/>
        </p:nvSpPr>
        <p:spPr>
          <a:xfrm>
            <a:off x="1143000" y="42291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7" name="Oval 136"/>
          <p:cNvSpPr/>
          <p:nvPr/>
        </p:nvSpPr>
        <p:spPr>
          <a:xfrm>
            <a:off x="1600200" y="42291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8" name="Oval 137"/>
          <p:cNvSpPr/>
          <p:nvPr/>
        </p:nvSpPr>
        <p:spPr>
          <a:xfrm>
            <a:off x="2228850" y="37719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9" name="Oval 138"/>
          <p:cNvSpPr/>
          <p:nvPr/>
        </p:nvSpPr>
        <p:spPr>
          <a:xfrm>
            <a:off x="2057400" y="2400300"/>
            <a:ext cx="285750" cy="285750"/>
          </a:xfrm>
          <a:prstGeom prst="ellipse">
            <a:avLst/>
          </a:prstGeom>
          <a:solidFill>
            <a:schemeClr val="accent2">
              <a:lumMod val="20000"/>
              <a:lumOff val="8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0" name="Oval 139"/>
          <p:cNvSpPr/>
          <p:nvPr/>
        </p:nvSpPr>
        <p:spPr>
          <a:xfrm>
            <a:off x="205740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1" name="Oval 140"/>
          <p:cNvSpPr/>
          <p:nvPr/>
        </p:nvSpPr>
        <p:spPr>
          <a:xfrm>
            <a:off x="125730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2" name="Oval 141"/>
          <p:cNvSpPr/>
          <p:nvPr/>
        </p:nvSpPr>
        <p:spPr>
          <a:xfrm>
            <a:off x="85725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3" name="Oval 142"/>
          <p:cNvSpPr/>
          <p:nvPr/>
        </p:nvSpPr>
        <p:spPr>
          <a:xfrm>
            <a:off x="1485900" y="28575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4" name="Oval 143"/>
          <p:cNvSpPr/>
          <p:nvPr/>
        </p:nvSpPr>
        <p:spPr>
          <a:xfrm>
            <a:off x="2743200" y="28575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5" name="Oval 144"/>
          <p:cNvSpPr/>
          <p:nvPr/>
        </p:nvSpPr>
        <p:spPr>
          <a:xfrm>
            <a:off x="1943100" y="28575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6" name="Oval 145"/>
          <p:cNvSpPr/>
          <p:nvPr/>
        </p:nvSpPr>
        <p:spPr>
          <a:xfrm>
            <a:off x="2971800" y="24003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7" name="Oval 146"/>
          <p:cNvSpPr/>
          <p:nvPr/>
        </p:nvSpPr>
        <p:spPr>
          <a:xfrm>
            <a:off x="3657600" y="42291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8" name="Oval 147"/>
          <p:cNvSpPr/>
          <p:nvPr/>
        </p:nvSpPr>
        <p:spPr>
          <a:xfrm>
            <a:off x="2057400" y="42291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9" name="Oval 148"/>
          <p:cNvSpPr/>
          <p:nvPr/>
        </p:nvSpPr>
        <p:spPr>
          <a:xfrm>
            <a:off x="325755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0" name="Oval 149"/>
          <p:cNvSpPr/>
          <p:nvPr/>
        </p:nvSpPr>
        <p:spPr>
          <a:xfrm>
            <a:off x="285750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1" name="Oval 150"/>
          <p:cNvSpPr/>
          <p:nvPr/>
        </p:nvSpPr>
        <p:spPr>
          <a:xfrm>
            <a:off x="2171700" y="46863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2" name="Oval 151"/>
          <p:cNvSpPr/>
          <p:nvPr/>
        </p:nvSpPr>
        <p:spPr>
          <a:xfrm>
            <a:off x="1771650" y="46863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3" name="Oval 152"/>
          <p:cNvSpPr/>
          <p:nvPr/>
        </p:nvSpPr>
        <p:spPr>
          <a:xfrm>
            <a:off x="971550" y="46863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4" name="Oval 153"/>
          <p:cNvSpPr/>
          <p:nvPr/>
        </p:nvSpPr>
        <p:spPr>
          <a:xfrm>
            <a:off x="1771650" y="37719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5" name="Oval 154"/>
          <p:cNvSpPr/>
          <p:nvPr/>
        </p:nvSpPr>
        <p:spPr>
          <a:xfrm>
            <a:off x="1371600" y="37719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6" name="Oval 155"/>
          <p:cNvSpPr/>
          <p:nvPr/>
        </p:nvSpPr>
        <p:spPr>
          <a:xfrm>
            <a:off x="971550" y="37719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7" name="Oval 156"/>
          <p:cNvSpPr/>
          <p:nvPr/>
        </p:nvSpPr>
        <p:spPr>
          <a:xfrm>
            <a:off x="1657350" y="33147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8" name="Oval 157"/>
          <p:cNvSpPr/>
          <p:nvPr/>
        </p:nvSpPr>
        <p:spPr>
          <a:xfrm>
            <a:off x="1657350" y="24003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9" name="Oval 158"/>
          <p:cNvSpPr/>
          <p:nvPr/>
        </p:nvSpPr>
        <p:spPr>
          <a:xfrm>
            <a:off x="3543300" y="28575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0" name="Oval 159"/>
          <p:cNvSpPr/>
          <p:nvPr/>
        </p:nvSpPr>
        <p:spPr>
          <a:xfrm>
            <a:off x="3143250" y="28575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1" name="Oval 160"/>
          <p:cNvSpPr/>
          <p:nvPr/>
        </p:nvSpPr>
        <p:spPr>
          <a:xfrm>
            <a:off x="3143250" y="1943100"/>
            <a:ext cx="285750" cy="285750"/>
          </a:xfrm>
          <a:prstGeom prst="ellipse">
            <a:avLst/>
          </a:prstGeom>
          <a:solidFill>
            <a:srgbClr val="D1D1F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64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Gibbs Sampling</a:t>
            </a:r>
          </a:p>
        </p:txBody>
      </p:sp>
      <p:sp>
        <p:nvSpPr>
          <p:cNvPr id="68610" name="Content Placeholder 2"/>
          <p:cNvSpPr>
            <a:spLocks noGrp="1"/>
          </p:cNvSpPr>
          <p:nvPr>
            <p:ph idx="1"/>
          </p:nvPr>
        </p:nvSpPr>
        <p:spPr>
          <a:xfrm>
            <a:off x="304800" y="1397000"/>
            <a:ext cx="8722822" cy="5236555"/>
          </a:xfrm>
        </p:spPr>
        <p:txBody>
          <a:bodyPr/>
          <a:lstStyle/>
          <a:p>
            <a:r>
              <a:rPr lang="en-US" sz="3600" dirty="0">
                <a:ea typeface="ＭＳ Ｐゴシック" pitchFamily="34" charset="-128"/>
              </a:rPr>
              <a:t>How is this better than sampling from the full joint?</a:t>
            </a:r>
          </a:p>
          <a:p>
            <a:pPr lvl="1"/>
            <a:r>
              <a:rPr lang="en-US" sz="3200" dirty="0">
                <a:ea typeface="ＭＳ Ｐゴシック" pitchFamily="34" charset="-128"/>
              </a:rPr>
              <a:t>In a Bayes</a:t>
            </a:r>
            <a:r>
              <a:rPr lang="en-US" altLang="en-US" sz="3200" dirty="0">
                <a:ea typeface="ＭＳ Ｐゴシック" pitchFamily="34" charset="-128"/>
              </a:rPr>
              <a:t>’</a:t>
            </a:r>
            <a:r>
              <a:rPr lang="en-US" sz="3200" dirty="0">
                <a:ea typeface="ＭＳ Ｐゴシック" pitchFamily="34" charset="-128"/>
              </a:rPr>
              <a:t> Net, sampling a variable given all the other variables (e.g. P(R|S,C,W)) is usually much easier than sampling from the full joint distribution</a:t>
            </a:r>
          </a:p>
          <a:p>
            <a:pPr lvl="2"/>
            <a:r>
              <a:rPr lang="en-US" sz="2000" dirty="0">
                <a:ea typeface="ＭＳ Ｐゴシック" pitchFamily="34" charset="-128"/>
              </a:rPr>
              <a:t>Only requires a join on the variable to be sampled (in this case, a join on R)</a:t>
            </a:r>
          </a:p>
          <a:p>
            <a:pPr lvl="2"/>
            <a:r>
              <a:rPr lang="en-US" sz="2000" b="1" dirty="0">
                <a:ea typeface="ＭＳ Ｐゴシック" pitchFamily="34" charset="-128"/>
              </a:rPr>
              <a:t>The resulting factor only depends on the variable</a:t>
            </a:r>
            <a:r>
              <a:rPr lang="en-US" altLang="en-US" sz="2000" b="1" dirty="0">
                <a:ea typeface="ＭＳ Ｐゴシック" pitchFamily="34" charset="-128"/>
              </a:rPr>
              <a:t>’</a:t>
            </a:r>
            <a:r>
              <a:rPr lang="en-US" sz="2000" b="1" dirty="0">
                <a:ea typeface="ＭＳ Ｐゴシック" pitchFamily="34" charset="-128"/>
              </a:rPr>
              <a:t>s parents, its children, and its children</a:t>
            </a:r>
            <a:r>
              <a:rPr lang="en-US" altLang="en-US" sz="2000" b="1" dirty="0">
                <a:ea typeface="ＭＳ Ｐゴシック" pitchFamily="34" charset="-128"/>
              </a:rPr>
              <a:t>’</a:t>
            </a:r>
            <a:r>
              <a:rPr lang="en-US" sz="2000" b="1" dirty="0">
                <a:ea typeface="ＭＳ Ｐゴシック" pitchFamily="34" charset="-128"/>
              </a:rPr>
              <a:t>s parents (this is often referred to as its Markov blanket)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如何进行采样？</a:t>
            </a:r>
            <a:endParaRPr lang="en-US" dirty="0"/>
          </a:p>
        </p:txBody>
      </p:sp>
      <p:sp>
        <p:nvSpPr>
          <p:cNvPr id="3" name="Content Placeholder 2"/>
          <p:cNvSpPr>
            <a:spLocks noGrp="1"/>
          </p:cNvSpPr>
          <p:nvPr>
            <p:ph idx="1"/>
          </p:nvPr>
        </p:nvSpPr>
        <p:spPr>
          <a:xfrm>
            <a:off x="0" y="1905001"/>
            <a:ext cx="5648707" cy="3546873"/>
          </a:xfrm>
        </p:spPr>
        <p:txBody>
          <a:bodyPr/>
          <a:lstStyle/>
          <a:p>
            <a:pPr lvl="1">
              <a:buFont typeface="Wingdings" panose="05000000000000000000" pitchFamily="2" charset="2"/>
              <a:buChar char="n"/>
            </a:pPr>
            <a:r>
              <a:rPr lang="zh-CN" altLang="en-US" sz="2000" dirty="0">
                <a:solidFill>
                  <a:srgbClr val="000090"/>
                </a:solidFill>
                <a:latin typeface="+mn-ea"/>
                <a:sym typeface="Symbol"/>
              </a:rPr>
              <a:t>重复以下多次：</a:t>
            </a:r>
            <a:endParaRPr lang="en-US" altLang="zh-CN" sz="2000" dirty="0">
              <a:solidFill>
                <a:srgbClr val="000090"/>
              </a:solidFill>
              <a:latin typeface="+mn-ea"/>
              <a:sym typeface="Symbol"/>
            </a:endParaRPr>
          </a:p>
          <a:p>
            <a:pPr lvl="2">
              <a:buFont typeface="Wingdings" panose="05000000000000000000" pitchFamily="2" charset="2"/>
              <a:buChar char="n"/>
            </a:pPr>
            <a:r>
              <a:rPr lang="zh-CN" altLang="en-US" sz="2000" dirty="0">
                <a:solidFill>
                  <a:srgbClr val="000090"/>
                </a:solidFill>
                <a:latin typeface="+mn-ea"/>
                <a:sym typeface="Symbol"/>
              </a:rPr>
              <a:t>对一个非观察到的变量</a:t>
            </a:r>
            <a:r>
              <a:rPr lang="en-US" altLang="zh-CN" sz="2000" dirty="0">
                <a:solidFill>
                  <a:srgbClr val="000090"/>
                </a:solidFill>
                <a:latin typeface="+mn-ea"/>
                <a:sym typeface="Symbol"/>
              </a:rPr>
              <a:t>  </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a:t>
            </a:r>
            <a:r>
              <a:rPr lang="en-US" altLang="zh-CN" sz="2000" dirty="0">
                <a:solidFill>
                  <a:srgbClr val="000090"/>
                </a:solidFill>
                <a:latin typeface="+mn-ea"/>
                <a:sym typeface="Symbol"/>
              </a:rPr>
              <a:t> </a:t>
            </a:r>
            <a:r>
              <a:rPr lang="zh-CN" altLang="en-US" sz="2000" dirty="0">
                <a:solidFill>
                  <a:srgbClr val="000090"/>
                </a:solidFill>
                <a:latin typeface="+mn-ea"/>
                <a:sym typeface="Symbol"/>
              </a:rPr>
              <a:t>进行采样，从概率分布：</a:t>
            </a:r>
            <a:endParaRPr lang="en-US" altLang="zh-CN" sz="2000" dirty="0">
              <a:solidFill>
                <a:srgbClr val="000090"/>
              </a:solidFill>
              <a:latin typeface="+mn-ea"/>
              <a:sym typeface="Symbol"/>
            </a:endParaRPr>
          </a:p>
          <a:p>
            <a:pPr lvl="2">
              <a:buFont typeface="Wingdings" panose="05000000000000000000" pitchFamily="2" charset="2"/>
              <a:buChar char="n"/>
            </a:pPr>
            <a:r>
              <a:rPr lang="en-US" altLang="zh-CN" sz="2000" i="1" dirty="0">
                <a:solidFill>
                  <a:srgbClr val="CC00CC"/>
                </a:solidFill>
                <a:latin typeface="+mn-ea"/>
                <a:sym typeface="Symbol"/>
              </a:rPr>
              <a:t>P</a:t>
            </a:r>
            <a:r>
              <a:rPr lang="en-US" altLang="zh-CN" sz="2000" dirty="0">
                <a:solidFill>
                  <a:srgbClr val="CC00CC"/>
                </a:solidFill>
                <a:latin typeface="+mn-ea"/>
                <a:sym typeface="Symbol"/>
              </a:rPr>
              <a:t>(</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 </a:t>
            </a:r>
            <a:r>
              <a:rPr lang="en-US" altLang="zh-CN" sz="2000" dirty="0">
                <a:solidFill>
                  <a:srgbClr val="CC00CC"/>
                </a:solidFill>
                <a:latin typeface="+mn-ea"/>
                <a:sym typeface="Symbol"/>
              </a:rPr>
              <a:t>| </a:t>
            </a:r>
            <a:r>
              <a:rPr lang="en-US" altLang="zh-CN" sz="2000" i="1" dirty="0">
                <a:solidFill>
                  <a:srgbClr val="CC00CC"/>
                </a:solidFill>
                <a:latin typeface="+mn-ea"/>
                <a:sym typeface="Symbol"/>
              </a:rPr>
              <a:t>x</a:t>
            </a:r>
            <a:r>
              <a:rPr lang="en-US" altLang="zh-CN" sz="2000" baseline="-25000" dirty="0">
                <a:solidFill>
                  <a:srgbClr val="CC00CC"/>
                </a:solidFill>
                <a:latin typeface="+mn-ea"/>
                <a:sym typeface="Symbol"/>
              </a:rPr>
              <a:t>1</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a:t>
            </a:r>
            <a:r>
              <a:rPr lang="en-US" altLang="zh-CN" sz="2000" baseline="-25000" dirty="0">
                <a:solidFill>
                  <a:srgbClr val="CC00CC"/>
                </a:solidFill>
                <a:latin typeface="+mn-ea"/>
                <a:sym typeface="Symbol"/>
              </a:rPr>
              <a:t>1</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a:t>
            </a:r>
            <a:r>
              <a:rPr lang="en-US" altLang="zh-CN" sz="2000" baseline="-25000" dirty="0">
                <a:solidFill>
                  <a:srgbClr val="CC00CC"/>
                </a:solidFill>
                <a:latin typeface="+mn-ea"/>
                <a:sym typeface="Symbol"/>
              </a:rPr>
              <a:t>1</a:t>
            </a:r>
            <a:r>
              <a:rPr lang="en-US" altLang="zh-CN" sz="2000" dirty="0">
                <a:solidFill>
                  <a:srgbClr val="CC00CC"/>
                </a:solidFill>
                <a:latin typeface="+mn-ea"/>
                <a:sym typeface="Symbol"/>
              </a:rPr>
              <a:t>,</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n</a:t>
            </a:r>
            <a:r>
              <a:rPr lang="en-US" altLang="zh-CN" sz="2000" dirty="0">
                <a:solidFill>
                  <a:srgbClr val="CC00CC"/>
                </a:solidFill>
                <a:latin typeface="+mn-ea"/>
                <a:sym typeface="Symbol"/>
              </a:rPr>
              <a:t>) = </a:t>
            </a:r>
            <a:r>
              <a:rPr lang="en-US" altLang="zh-CN" sz="2000" i="1" dirty="0">
                <a:solidFill>
                  <a:srgbClr val="CC00CC"/>
                </a:solidFill>
                <a:latin typeface="+mn-ea"/>
                <a:sym typeface="Symbol"/>
              </a:rPr>
              <a:t> P</a:t>
            </a:r>
            <a:r>
              <a:rPr lang="en-US" altLang="zh-CN" sz="2000" dirty="0">
                <a:solidFill>
                  <a:srgbClr val="CC00CC"/>
                </a:solidFill>
                <a:latin typeface="+mn-ea"/>
                <a:sym typeface="Symbol"/>
              </a:rPr>
              <a:t>(</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 </a:t>
            </a:r>
            <a:r>
              <a:rPr lang="en-US" altLang="zh-CN" sz="2000" dirty="0">
                <a:solidFill>
                  <a:srgbClr val="CC00CC"/>
                </a:solidFill>
                <a:latin typeface="+mn-ea"/>
                <a:sym typeface="Symbol"/>
              </a:rPr>
              <a:t>| </a:t>
            </a:r>
            <a:r>
              <a:rPr lang="zh-CN" altLang="en-US" sz="2000" i="1" dirty="0">
                <a:solidFill>
                  <a:srgbClr val="CC00CC"/>
                </a:solidFill>
                <a:latin typeface="+mn-ea"/>
                <a:sym typeface="Symbol"/>
              </a:rPr>
              <a:t>马尔科夫毯</a:t>
            </a:r>
            <a:r>
              <a:rPr lang="en-US" altLang="zh-CN" sz="2000" dirty="0">
                <a:solidFill>
                  <a:srgbClr val="CC00CC"/>
                </a:solidFill>
                <a:latin typeface="+mn-ea"/>
                <a:sym typeface="Symbol"/>
              </a:rPr>
              <a:t>(</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a:t>
            </a:r>
            <a:r>
              <a:rPr lang="en-US" altLang="zh-CN" sz="2000" dirty="0">
                <a:solidFill>
                  <a:srgbClr val="CC00CC"/>
                </a:solidFill>
                <a:latin typeface="+mn-ea"/>
                <a:sym typeface="Symbol"/>
              </a:rPr>
              <a:t>))</a:t>
            </a:r>
          </a:p>
          <a:p>
            <a:pPr lvl="2">
              <a:buFont typeface="Wingdings" panose="05000000000000000000" pitchFamily="2" charset="2"/>
              <a:buChar char="n"/>
            </a:pPr>
            <a:r>
              <a:rPr lang="en-US" altLang="zh-CN" sz="2000" dirty="0">
                <a:solidFill>
                  <a:srgbClr val="CC00CC"/>
                </a:solidFill>
                <a:latin typeface="+mn-ea"/>
                <a:sym typeface="Symbol"/>
              </a:rPr>
              <a:t>    =   </a:t>
            </a:r>
            <a:r>
              <a:rPr lang="en-US" altLang="zh-CN" sz="2000" i="1" dirty="0">
                <a:solidFill>
                  <a:srgbClr val="CC00CC"/>
                </a:solidFill>
                <a:latin typeface="+mn-ea"/>
                <a:sym typeface="Symbol"/>
              </a:rPr>
              <a:t>α </a:t>
            </a:r>
            <a:r>
              <a:rPr lang="en-US" altLang="zh-CN" sz="2000" dirty="0">
                <a:solidFill>
                  <a:srgbClr val="CC00CC"/>
                </a:solidFill>
                <a:latin typeface="+mn-ea"/>
                <a:sym typeface="Symbol"/>
              </a:rPr>
              <a:t> </a:t>
            </a:r>
            <a:r>
              <a:rPr lang="en-US" altLang="zh-CN" sz="2000" i="1" dirty="0">
                <a:solidFill>
                  <a:srgbClr val="CC00CC"/>
                </a:solidFill>
                <a:latin typeface="+mn-ea"/>
                <a:sym typeface="Symbol"/>
              </a:rPr>
              <a:t>P</a:t>
            </a:r>
            <a:r>
              <a:rPr lang="en-US" altLang="zh-CN" sz="2000" dirty="0">
                <a:solidFill>
                  <a:srgbClr val="CC00CC"/>
                </a:solidFill>
                <a:latin typeface="+mn-ea"/>
                <a:sym typeface="Symbol"/>
              </a:rPr>
              <a:t>(</a:t>
            </a:r>
            <a:r>
              <a:rPr lang="en-US" altLang="zh-CN" sz="2000" i="1" dirty="0">
                <a:solidFill>
                  <a:srgbClr val="CC00CC"/>
                </a:solidFill>
                <a:latin typeface="+mn-ea"/>
                <a:sym typeface="Symbol"/>
              </a:rPr>
              <a:t>X</a:t>
            </a:r>
            <a:r>
              <a:rPr lang="en-US" altLang="zh-CN" sz="2000" i="1" baseline="-25000" dirty="0">
                <a:solidFill>
                  <a:srgbClr val="CC00CC"/>
                </a:solidFill>
                <a:latin typeface="+mn-ea"/>
                <a:sym typeface="Symbol"/>
              </a:rPr>
              <a:t>i </a:t>
            </a:r>
            <a:r>
              <a:rPr lang="en-US" altLang="zh-CN" sz="2000" dirty="0">
                <a:solidFill>
                  <a:srgbClr val="CC00CC"/>
                </a:solidFill>
                <a:latin typeface="+mn-ea"/>
                <a:sym typeface="Symbol"/>
              </a:rPr>
              <a:t>| </a:t>
            </a:r>
            <a:r>
              <a:rPr lang="en-US" altLang="zh-CN" sz="2000" i="1" dirty="0">
                <a:solidFill>
                  <a:srgbClr val="CC00CC"/>
                </a:solidFill>
                <a:latin typeface="+mn-ea"/>
                <a:sym typeface="Symbol"/>
              </a:rPr>
              <a:t>u</a:t>
            </a:r>
            <a:r>
              <a:rPr lang="en-US" altLang="zh-CN" sz="2000" baseline="-25000" dirty="0">
                <a:solidFill>
                  <a:srgbClr val="CC00CC"/>
                </a:solidFill>
                <a:latin typeface="+mn-ea"/>
                <a:sym typeface="Symbol"/>
              </a:rPr>
              <a:t>1</a:t>
            </a:r>
            <a:r>
              <a:rPr lang="en-US" altLang="zh-CN" sz="2000" i="1" dirty="0">
                <a:solidFill>
                  <a:srgbClr val="CC00CC"/>
                </a:solidFill>
                <a:latin typeface="+mn-ea"/>
                <a:sym typeface="Symbol"/>
              </a:rPr>
              <a:t>,..,u</a:t>
            </a:r>
            <a:r>
              <a:rPr lang="en-US" altLang="zh-CN" sz="2000" i="1" baseline="-25000" dirty="0">
                <a:solidFill>
                  <a:srgbClr val="CC00CC"/>
                </a:solidFill>
                <a:latin typeface="+mn-ea"/>
                <a:sym typeface="Symbol"/>
              </a:rPr>
              <a:t>m</a:t>
            </a:r>
            <a:r>
              <a:rPr lang="en-US" altLang="zh-CN" sz="2000" dirty="0">
                <a:solidFill>
                  <a:srgbClr val="CC00CC"/>
                </a:solidFill>
                <a:latin typeface="+mn-ea"/>
                <a:sym typeface="Symbol"/>
              </a:rPr>
              <a:t>)  </a:t>
            </a:r>
            <a:r>
              <a:rPr lang="en-US" altLang="zh-CN" sz="2000" dirty="0">
                <a:solidFill>
                  <a:srgbClr val="990099"/>
                </a:solidFill>
                <a:latin typeface="+mn-ea"/>
                <a:sym typeface="Symbol"/>
              </a:rPr>
              <a:t></a:t>
            </a:r>
            <a:r>
              <a:rPr lang="en-US" altLang="zh-CN" sz="2000" i="1" baseline="-25000" dirty="0">
                <a:solidFill>
                  <a:srgbClr val="CC00CC"/>
                </a:solidFill>
                <a:latin typeface="+mn-ea"/>
                <a:sym typeface="Symbol"/>
              </a:rPr>
              <a:t>j</a:t>
            </a:r>
            <a:r>
              <a:rPr lang="en-US" altLang="zh-CN" sz="2000" i="1" dirty="0">
                <a:solidFill>
                  <a:srgbClr val="CC00CC"/>
                </a:solidFill>
                <a:latin typeface="+mn-ea"/>
                <a:sym typeface="Symbol"/>
              </a:rPr>
              <a:t> P</a:t>
            </a:r>
            <a:r>
              <a:rPr lang="en-US" altLang="zh-CN" sz="2000" dirty="0">
                <a:solidFill>
                  <a:srgbClr val="CC00CC"/>
                </a:solidFill>
                <a:latin typeface="+mn-ea"/>
                <a:sym typeface="Symbol"/>
              </a:rPr>
              <a:t>(</a:t>
            </a:r>
            <a:r>
              <a:rPr lang="en-US" altLang="zh-CN" sz="2000" i="1" dirty="0" err="1">
                <a:solidFill>
                  <a:srgbClr val="CC00CC"/>
                </a:solidFill>
                <a:latin typeface="+mn-ea"/>
                <a:sym typeface="Symbol"/>
              </a:rPr>
              <a:t>y</a:t>
            </a:r>
            <a:r>
              <a:rPr lang="en-US" altLang="zh-CN" sz="2000" i="1" baseline="-25000" dirty="0" err="1">
                <a:solidFill>
                  <a:srgbClr val="CC00CC"/>
                </a:solidFill>
                <a:latin typeface="+mn-ea"/>
                <a:sym typeface="Symbol"/>
              </a:rPr>
              <a:t>j</a:t>
            </a:r>
            <a:r>
              <a:rPr lang="en-US" altLang="zh-CN" sz="2000" i="1" baseline="-25000" dirty="0">
                <a:solidFill>
                  <a:srgbClr val="CC00CC"/>
                </a:solidFill>
                <a:latin typeface="+mn-ea"/>
                <a:sym typeface="Symbol"/>
              </a:rPr>
              <a:t> </a:t>
            </a:r>
            <a:r>
              <a:rPr lang="en-US" altLang="zh-CN" sz="2000" dirty="0">
                <a:solidFill>
                  <a:srgbClr val="CC00CC"/>
                </a:solidFill>
                <a:latin typeface="+mn-ea"/>
                <a:sym typeface="Symbol"/>
              </a:rPr>
              <a:t>| </a:t>
            </a:r>
            <a:r>
              <a:rPr lang="en-US" altLang="zh-CN" sz="2000" i="1" dirty="0">
                <a:solidFill>
                  <a:srgbClr val="CC00CC"/>
                </a:solidFill>
                <a:latin typeface="+mn-ea"/>
                <a:sym typeface="Symbol"/>
              </a:rPr>
              <a:t>parents</a:t>
            </a:r>
            <a:r>
              <a:rPr lang="en-US" altLang="zh-CN" sz="2000" dirty="0">
                <a:solidFill>
                  <a:srgbClr val="CC00CC"/>
                </a:solidFill>
                <a:latin typeface="+mn-ea"/>
                <a:sym typeface="Symbol"/>
              </a:rPr>
              <a:t>(</a:t>
            </a:r>
            <a:r>
              <a:rPr lang="en-US" altLang="zh-CN" sz="2000" i="1" dirty="0" err="1">
                <a:solidFill>
                  <a:srgbClr val="CC00CC"/>
                </a:solidFill>
                <a:latin typeface="+mn-ea"/>
                <a:sym typeface="Symbol"/>
              </a:rPr>
              <a:t>Y</a:t>
            </a:r>
            <a:r>
              <a:rPr lang="en-US" altLang="zh-CN" sz="2000" i="1" baseline="-25000" dirty="0" err="1">
                <a:solidFill>
                  <a:srgbClr val="CC00CC"/>
                </a:solidFill>
                <a:latin typeface="+mn-ea"/>
                <a:sym typeface="Symbol"/>
              </a:rPr>
              <a:t>j</a:t>
            </a:r>
            <a:r>
              <a:rPr lang="en-US" altLang="zh-CN" sz="2000" dirty="0">
                <a:solidFill>
                  <a:srgbClr val="CC00CC"/>
                </a:solidFill>
                <a:latin typeface="+mn-ea"/>
                <a:sym typeface="Symbol"/>
              </a:rPr>
              <a:t>))</a:t>
            </a:r>
          </a:p>
          <a:p>
            <a:pPr lvl="2"/>
            <a:endParaRPr lang="en-US" dirty="0">
              <a:solidFill>
                <a:srgbClr val="000000"/>
              </a:solidFill>
              <a:sym typeface="Symbol"/>
            </a:endParaRPr>
          </a:p>
        </p:txBody>
      </p:sp>
      <p:sp>
        <p:nvSpPr>
          <p:cNvPr id="4" name="Slide Number Placeholder 3"/>
          <p:cNvSpPr>
            <a:spLocks noGrp="1"/>
          </p:cNvSpPr>
          <p:nvPr>
            <p:ph type="sldNum" sz="quarter" idx="12"/>
          </p:nvPr>
        </p:nvSpPr>
        <p:spPr/>
        <p:txBody>
          <a:bodyPr/>
          <a:lstStyle/>
          <a:p>
            <a:fld id="{451BBA2E-7FD9-46B8-A226-C36B49A97BFD}" type="slidenum">
              <a:rPr lang="en-US" smtClean="0"/>
              <a:pPr/>
              <a:t>35</a:t>
            </a:fld>
            <a:endParaRPr lang="en-US"/>
          </a:p>
        </p:txBody>
      </p:sp>
      <p:pic>
        <p:nvPicPr>
          <p:cNvPr id="5" name="Picture 4" descr="markov-blanke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639" y="2057400"/>
            <a:ext cx="3251362" cy="3038475"/>
          </a:xfrm>
          <a:prstGeom prst="rect">
            <a:avLst/>
          </a:prstGeom>
        </p:spPr>
      </p:pic>
      <p:graphicFrame>
        <p:nvGraphicFramePr>
          <p:cNvPr id="6" name="Table 5"/>
          <p:cNvGraphicFramePr>
            <a:graphicFrameLocks noGrp="1"/>
          </p:cNvGraphicFramePr>
          <p:nvPr/>
        </p:nvGraphicFramePr>
        <p:xfrm>
          <a:off x="7203908" y="2743200"/>
          <a:ext cx="390906" cy="411480"/>
        </p:xfrm>
        <a:graphic>
          <a:graphicData uri="http://schemas.openxmlformats.org/drawingml/2006/table">
            <a:tbl>
              <a:tblPr firstRow="1" bandRow="1">
                <a:tableStyleId>{5FD0F851-EC5A-4D38-B0AD-8093EC10F338}</a:tableStyleId>
              </a:tblPr>
              <a:tblGrid>
                <a:gridCol w="195453">
                  <a:extLst>
                    <a:ext uri="{9D8B030D-6E8A-4147-A177-3AD203B41FA5}">
                      <a16:colId xmlns:a16="http://schemas.microsoft.com/office/drawing/2014/main" val="20000"/>
                    </a:ext>
                  </a:extLst>
                </a:gridCol>
                <a:gridCol w="195453">
                  <a:extLst>
                    <a:ext uri="{9D8B030D-6E8A-4147-A177-3AD203B41FA5}">
                      <a16:colId xmlns:a16="http://schemas.microsoft.com/office/drawing/2014/main" val="20001"/>
                    </a:ext>
                  </a:extLst>
                </a:gridCol>
              </a:tblGrid>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6572251" y="3931920"/>
          <a:ext cx="390906" cy="411480"/>
        </p:xfrm>
        <a:graphic>
          <a:graphicData uri="http://schemas.openxmlformats.org/drawingml/2006/table">
            <a:tbl>
              <a:tblPr firstRow="1" bandRow="1">
                <a:tableStyleId>{5FD0F851-EC5A-4D38-B0AD-8093EC10F338}</a:tableStyleId>
              </a:tblPr>
              <a:tblGrid>
                <a:gridCol w="195453">
                  <a:extLst>
                    <a:ext uri="{9D8B030D-6E8A-4147-A177-3AD203B41FA5}">
                      <a16:colId xmlns:a16="http://schemas.microsoft.com/office/drawing/2014/main" val="20000"/>
                    </a:ext>
                  </a:extLst>
                </a:gridCol>
                <a:gridCol w="195453">
                  <a:extLst>
                    <a:ext uri="{9D8B030D-6E8A-4147-A177-3AD203B41FA5}">
                      <a16:colId xmlns:a16="http://schemas.microsoft.com/office/drawing/2014/main" val="20001"/>
                    </a:ext>
                  </a:extLst>
                </a:gridCol>
              </a:tblGrid>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896727" y="3886200"/>
          <a:ext cx="390906" cy="411480"/>
        </p:xfrm>
        <a:graphic>
          <a:graphicData uri="http://schemas.openxmlformats.org/drawingml/2006/table">
            <a:tbl>
              <a:tblPr firstRow="1" bandRow="1">
                <a:tableStyleId>{5FD0F851-EC5A-4D38-B0AD-8093EC10F338}</a:tableStyleId>
              </a:tblPr>
              <a:tblGrid>
                <a:gridCol w="195453">
                  <a:extLst>
                    <a:ext uri="{9D8B030D-6E8A-4147-A177-3AD203B41FA5}">
                      <a16:colId xmlns:a16="http://schemas.microsoft.com/office/drawing/2014/main" val="20000"/>
                    </a:ext>
                  </a:extLst>
                </a:gridCol>
                <a:gridCol w="195453">
                  <a:extLst>
                    <a:ext uri="{9D8B030D-6E8A-4147-A177-3AD203B41FA5}">
                      <a16:colId xmlns:a16="http://schemas.microsoft.com/office/drawing/2014/main" val="20001"/>
                    </a:ext>
                  </a:extLst>
                </a:gridCol>
              </a:tblGrid>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sz="900" dirty="0"/>
                    </a:p>
                  </a:txBody>
                  <a:tcPr marL="0" marR="0" marT="34290" marB="34290">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Rectangle 9"/>
          <p:cNvSpPr/>
          <p:nvPr/>
        </p:nvSpPr>
        <p:spPr>
          <a:xfrm>
            <a:off x="6572251" y="3931920"/>
            <a:ext cx="208547" cy="204537"/>
          </a:xfrm>
          <a:prstGeom prst="rect">
            <a:avLst/>
          </a:prstGeom>
          <a:solidFill>
            <a:srgbClr val="00FF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7886701" y="4085123"/>
            <a:ext cx="208547" cy="204537"/>
          </a:xfrm>
          <a:prstGeom prst="rect">
            <a:avLst/>
          </a:prstGeom>
          <a:solidFill>
            <a:srgbClr val="00FF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7200901" y="2939716"/>
            <a:ext cx="208547" cy="204537"/>
          </a:xfrm>
          <a:prstGeom prst="rect">
            <a:avLst/>
          </a:prstGeom>
          <a:solidFill>
            <a:srgbClr val="00FF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6280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dirty="0">
                <a:ea typeface="ＭＳ Ｐゴシック" pitchFamily="34" charset="-128"/>
              </a:rPr>
              <a:t>Efficient Resampling of One Variable</a:t>
            </a:r>
          </a:p>
        </p:txBody>
      </p:sp>
      <p:sp>
        <p:nvSpPr>
          <p:cNvPr id="69634" name="Content Placeholder 2"/>
          <p:cNvSpPr>
            <a:spLocks noGrp="1"/>
          </p:cNvSpPr>
          <p:nvPr>
            <p:ph idx="1"/>
          </p:nvPr>
        </p:nvSpPr>
        <p:spPr>
          <a:xfrm>
            <a:off x="304800" y="1397001"/>
            <a:ext cx="8534400" cy="4355406"/>
          </a:xfrm>
        </p:spPr>
        <p:txBody>
          <a:bodyPr/>
          <a:lstStyle/>
          <a:p>
            <a:r>
              <a:rPr lang="en-US" dirty="0">
                <a:ea typeface="ＭＳ Ｐゴシック" pitchFamily="34" charset="-128"/>
              </a:rPr>
              <a:t> Sample from P(S | +c, +r, -w)	</a:t>
            </a:r>
          </a:p>
          <a:p>
            <a:pPr lvl="1"/>
            <a:endParaRPr lang="en-US" sz="2800" dirty="0">
              <a:ea typeface="ＭＳ Ｐゴシック" pitchFamily="34" charset="-128"/>
            </a:endParaRPr>
          </a:p>
          <a:p>
            <a:pPr lvl="1"/>
            <a:endParaRPr lang="en-US" sz="2800" dirty="0">
              <a:ea typeface="ＭＳ Ｐゴシック" pitchFamily="34" charset="-128"/>
            </a:endParaRPr>
          </a:p>
          <a:p>
            <a:pPr lvl="1"/>
            <a:endParaRPr lang="en-US" sz="2800" dirty="0">
              <a:ea typeface="ＭＳ Ｐゴシック" pitchFamily="34" charset="-128"/>
            </a:endParaRPr>
          </a:p>
          <a:p>
            <a:pPr lvl="1"/>
            <a:endParaRPr lang="en-US" sz="2800" dirty="0">
              <a:ea typeface="ＭＳ Ｐゴシック" pitchFamily="34" charset="-128"/>
            </a:endParaRPr>
          </a:p>
          <a:p>
            <a:pPr lvl="1"/>
            <a:endParaRPr lang="en-US" sz="2800" dirty="0">
              <a:ea typeface="ＭＳ Ｐゴシック" pitchFamily="34" charset="-128"/>
            </a:endParaRPr>
          </a:p>
          <a:p>
            <a:pPr marL="0" indent="0">
              <a:buNone/>
            </a:pPr>
            <a:endParaRPr lang="en-US" sz="3200" dirty="0">
              <a:ea typeface="ＭＳ Ｐゴシック" pitchFamily="34" charset="-128"/>
            </a:endParaRPr>
          </a:p>
          <a:p>
            <a:endParaRPr lang="en-US" dirty="0">
              <a:ea typeface="ＭＳ Ｐゴシック" pitchFamily="34" charset="-128"/>
            </a:endParaRPr>
          </a:p>
          <a:p>
            <a:r>
              <a:rPr lang="en-US" dirty="0">
                <a:ea typeface="ＭＳ Ｐゴシック" pitchFamily="34" charset="-128"/>
              </a:rPr>
              <a:t>Many things cancel out – only CPTs with S remain!</a:t>
            </a:r>
          </a:p>
          <a:p>
            <a:r>
              <a:rPr lang="en-US" dirty="0">
                <a:ea typeface="ＭＳ Ｐゴシック" pitchFamily="34" charset="-128"/>
              </a:rPr>
              <a:t>More generally: only CPTs that have resampled variable need to be considered, and joined together</a:t>
            </a:r>
          </a:p>
        </p:txBody>
      </p:sp>
      <p:grpSp>
        <p:nvGrpSpPr>
          <p:cNvPr id="5" name="Group 4"/>
          <p:cNvGrpSpPr/>
          <p:nvPr/>
        </p:nvGrpSpPr>
        <p:grpSpPr>
          <a:xfrm>
            <a:off x="7626275" y="1780016"/>
            <a:ext cx="1314450" cy="1151625"/>
            <a:chOff x="7416868" y="3352800"/>
            <a:chExt cx="2870132" cy="2514600"/>
          </a:xfrm>
        </p:grpSpPr>
        <p:sp>
          <p:nvSpPr>
            <p:cNvPr id="6" name="Oval 4"/>
            <p:cNvSpPr>
              <a:spLocks noChangeArrowheads="1"/>
            </p:cNvSpPr>
            <p:nvPr/>
          </p:nvSpPr>
          <p:spPr bwMode="auto">
            <a:xfrm>
              <a:off x="7416868" y="4267200"/>
              <a:ext cx="762000" cy="762000"/>
            </a:xfrm>
            <a:prstGeom prst="ellipse">
              <a:avLst/>
            </a:prstGeom>
            <a:no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S</a:t>
              </a:r>
              <a:endParaRPr lang="en-US" sz="1350" baseline="-25000" dirty="0">
                <a:solidFill>
                  <a:srgbClr val="000000"/>
                </a:solidFill>
                <a:latin typeface="Calibri"/>
                <a:ea typeface="ＭＳ Ｐゴシック" pitchFamily="34" charset="-128"/>
                <a:cs typeface="Calibri"/>
              </a:endParaRPr>
            </a:p>
          </p:txBody>
        </p:sp>
        <p:sp>
          <p:nvSpPr>
            <p:cNvPr id="7" name="Oval 4"/>
            <p:cNvSpPr>
              <a:spLocks noChangeArrowheads="1"/>
            </p:cNvSpPr>
            <p:nvPr/>
          </p:nvSpPr>
          <p:spPr bwMode="auto">
            <a:xfrm>
              <a:off x="9525000" y="42672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+r</a:t>
              </a:r>
              <a:endParaRPr lang="en-US" sz="1350" baseline="-25000" dirty="0">
                <a:solidFill>
                  <a:srgbClr val="000000"/>
                </a:solidFill>
                <a:latin typeface="Calibri"/>
                <a:ea typeface="ＭＳ Ｐゴシック" pitchFamily="34" charset="-128"/>
                <a:cs typeface="Calibri"/>
              </a:endParaRPr>
            </a:p>
          </p:txBody>
        </p:sp>
        <p:sp>
          <p:nvSpPr>
            <p:cNvPr id="8" name="Oval 4"/>
            <p:cNvSpPr>
              <a:spLocks noChangeArrowheads="1"/>
            </p:cNvSpPr>
            <p:nvPr/>
          </p:nvSpPr>
          <p:spPr bwMode="auto">
            <a:xfrm>
              <a:off x="8483668" y="5105400"/>
              <a:ext cx="762000" cy="762000"/>
            </a:xfrm>
            <a:prstGeom prst="ellipse">
              <a:avLst/>
            </a:prstGeom>
            <a:solidFill>
              <a:srgbClr val="FF3300"/>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W</a:t>
              </a:r>
              <a:endParaRPr lang="en-US" sz="1350" baseline="-25000" dirty="0">
                <a:solidFill>
                  <a:srgbClr val="000000"/>
                </a:solidFill>
                <a:latin typeface="Calibri"/>
                <a:ea typeface="ＭＳ Ｐゴシック" pitchFamily="34" charset="-128"/>
                <a:cs typeface="Calibri"/>
              </a:endParaRPr>
            </a:p>
          </p:txBody>
        </p:sp>
        <p:cxnSp>
          <p:nvCxnSpPr>
            <p:cNvPr id="9" name="AutoShape 6"/>
            <p:cNvCxnSpPr>
              <a:cxnSpLocks noChangeShapeType="1"/>
              <a:stCxn id="7" idx="3"/>
              <a:endCxn id="8" idx="7"/>
            </p:cNvCxnSpPr>
            <p:nvPr/>
          </p:nvCxnSpPr>
          <p:spPr bwMode="auto">
            <a:xfrm flipH="1">
              <a:off x="9134076" y="4917608"/>
              <a:ext cx="502516"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6"/>
            <p:cNvCxnSpPr>
              <a:cxnSpLocks noChangeShapeType="1"/>
              <a:stCxn id="6" idx="5"/>
              <a:endCxn id="8" idx="1"/>
            </p:cNvCxnSpPr>
            <p:nvPr/>
          </p:nvCxnSpPr>
          <p:spPr bwMode="auto">
            <a:xfrm>
              <a:off x="8067276" y="4917608"/>
              <a:ext cx="527984" cy="2993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Oval 4"/>
            <p:cNvSpPr>
              <a:spLocks noChangeArrowheads="1"/>
            </p:cNvSpPr>
            <p:nvPr/>
          </p:nvSpPr>
          <p:spPr bwMode="auto">
            <a:xfrm>
              <a:off x="8483668" y="3352800"/>
              <a:ext cx="762000" cy="762000"/>
            </a:xfrm>
            <a:prstGeom prst="ellipse">
              <a:avLst/>
            </a:prstGeom>
            <a:solidFill>
              <a:srgbClr val="00FF42"/>
            </a:solidFill>
            <a:ln w="28575">
              <a:solidFill>
                <a:schemeClr val="tx1"/>
              </a:solidFill>
              <a:round/>
              <a:headEnd/>
              <a:tailEnd/>
            </a:ln>
          </p:spPr>
          <p:txBody>
            <a:bodyPr wrap="none" anchor="ctr"/>
            <a:lstStyle/>
            <a:p>
              <a:pPr algn="ctr" defTabSz="685800" fontAlgn="base">
                <a:spcBef>
                  <a:spcPct val="0"/>
                </a:spcBef>
                <a:spcAft>
                  <a:spcPct val="0"/>
                </a:spcAft>
              </a:pPr>
              <a:r>
                <a:rPr lang="en-US" sz="1350" i="1" dirty="0">
                  <a:solidFill>
                    <a:srgbClr val="000000"/>
                  </a:solidFill>
                  <a:latin typeface="Calibri"/>
                  <a:ea typeface="ＭＳ Ｐゴシック" pitchFamily="34" charset="-128"/>
                  <a:cs typeface="Calibri"/>
                </a:rPr>
                <a:t>C</a:t>
              </a:r>
              <a:endParaRPr lang="en-US" sz="1350" baseline="-25000" dirty="0">
                <a:solidFill>
                  <a:srgbClr val="000000"/>
                </a:solidFill>
                <a:latin typeface="Calibri"/>
                <a:ea typeface="ＭＳ Ｐゴシック" pitchFamily="34" charset="-128"/>
                <a:cs typeface="Calibri"/>
              </a:endParaRPr>
            </a:p>
          </p:txBody>
        </p:sp>
        <p:cxnSp>
          <p:nvCxnSpPr>
            <p:cNvPr id="12" name="AutoShape 6"/>
            <p:cNvCxnSpPr>
              <a:cxnSpLocks noChangeShapeType="1"/>
              <a:stCxn id="11" idx="5"/>
              <a:endCxn id="7" idx="1"/>
            </p:cNvCxnSpPr>
            <p:nvPr/>
          </p:nvCxnSpPr>
          <p:spPr bwMode="auto">
            <a:xfrm>
              <a:off x="9134076" y="4003208"/>
              <a:ext cx="502516"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3" name="AutoShape 6"/>
            <p:cNvCxnSpPr>
              <a:cxnSpLocks noChangeShapeType="1"/>
              <a:stCxn id="11" idx="3"/>
              <a:endCxn id="6" idx="7"/>
            </p:cNvCxnSpPr>
            <p:nvPr/>
          </p:nvCxnSpPr>
          <p:spPr bwMode="auto">
            <a:xfrm flipH="1">
              <a:off x="8067276" y="4003208"/>
              <a:ext cx="527984" cy="37558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3" name="Picture 2"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93893" y="1890857"/>
            <a:ext cx="6882880" cy="3367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939" y="4455160"/>
            <a:ext cx="1803546" cy="1905001"/>
          </a:xfrm>
          <a:prstGeom prst="rect">
            <a:avLst/>
          </a:prstGeom>
        </p:spPr>
      </p:pic>
      <p:sp>
        <p:nvSpPr>
          <p:cNvPr id="2" name="Title 1"/>
          <p:cNvSpPr>
            <a:spLocks noGrp="1"/>
          </p:cNvSpPr>
          <p:nvPr>
            <p:ph type="title"/>
          </p:nvPr>
        </p:nvSpPr>
        <p:spPr>
          <a:xfrm>
            <a:off x="457200" y="228600"/>
            <a:ext cx="8229600" cy="578803"/>
          </a:xfrm>
        </p:spPr>
        <p:txBody>
          <a:bodyPr>
            <a:normAutofit fontScale="90000"/>
          </a:bodyPr>
          <a:lstStyle/>
          <a:p>
            <a:r>
              <a:rPr lang="zh-CN" altLang="en-US" dirty="0"/>
              <a:t>贝叶斯网络采样技术小结</a:t>
            </a:r>
            <a:endParaRPr lang="en-US" dirty="0"/>
          </a:p>
        </p:txBody>
      </p:sp>
      <p:sp>
        <p:nvSpPr>
          <p:cNvPr id="3" name="Content Placeholder 2"/>
          <p:cNvSpPr>
            <a:spLocks noGrp="1"/>
          </p:cNvSpPr>
          <p:nvPr>
            <p:ph idx="1"/>
          </p:nvPr>
        </p:nvSpPr>
        <p:spPr>
          <a:xfrm>
            <a:off x="304800" y="1219200"/>
            <a:ext cx="4171950" cy="4729164"/>
          </a:xfrm>
        </p:spPr>
        <p:txBody>
          <a:bodyPr/>
          <a:lstStyle/>
          <a:p>
            <a:pPr marL="342882" indent="-342882" defTabSz="457200" fontAlgn="base">
              <a:spcBef>
                <a:spcPct val="20000"/>
              </a:spcBef>
              <a:spcAft>
                <a:spcPct val="0"/>
              </a:spcAft>
              <a:buClr>
                <a:schemeClr val="accent2"/>
              </a:buClr>
              <a:buFont typeface="Wingdings" pitchFamily="2" charset="2"/>
              <a:buChar char="n"/>
            </a:pPr>
            <a:r>
              <a:rPr lang="zh-CN" altLang="en-US" sz="2400" dirty="0">
                <a:solidFill>
                  <a:schemeClr val="tx1"/>
                </a:solidFill>
                <a:latin typeface="Calibri" pitchFamily="34" charset="0"/>
              </a:rPr>
              <a:t>先验采样</a:t>
            </a:r>
            <a:r>
              <a:rPr lang="en-US" sz="2400" dirty="0">
                <a:solidFill>
                  <a:schemeClr val="tx1"/>
                </a:solidFill>
                <a:latin typeface="Calibri" pitchFamily="34" charset="0"/>
              </a:rPr>
              <a:t>  P</a:t>
            </a:r>
          </a:p>
          <a:p>
            <a:endParaRPr lang="en-US" sz="2400" dirty="0"/>
          </a:p>
          <a:p>
            <a:endParaRPr lang="en-US" sz="800" dirty="0"/>
          </a:p>
          <a:p>
            <a:endParaRPr lang="en-US" sz="2400" dirty="0"/>
          </a:p>
          <a:p>
            <a:endParaRPr lang="en-US" sz="2400" dirty="0"/>
          </a:p>
          <a:p>
            <a:endParaRPr lang="en-US" sz="2400" dirty="0"/>
          </a:p>
          <a:p>
            <a:pPr marL="342882" lvl="8" indent="-342882" defTabSz="457200" fontAlgn="base">
              <a:spcBef>
                <a:spcPct val="20000"/>
              </a:spcBef>
              <a:spcAft>
                <a:spcPct val="0"/>
              </a:spcAft>
              <a:buClr>
                <a:schemeClr val="accent2"/>
              </a:buClr>
              <a:buSzPct val="100000"/>
              <a:buFont typeface="Wingdings" pitchFamily="2" charset="2"/>
              <a:buChar char="n"/>
            </a:pPr>
            <a:endParaRPr lang="en-US" sz="2400" dirty="0">
              <a:solidFill>
                <a:schemeClr val="tx1"/>
              </a:solidFill>
              <a:latin typeface="Calibri" pitchFamily="34" charset="0"/>
            </a:endParaRPr>
          </a:p>
          <a:p>
            <a:pPr marL="342882" indent="-342882" defTabSz="457200" fontAlgn="base">
              <a:spcBef>
                <a:spcPct val="20000"/>
              </a:spcBef>
              <a:spcAft>
                <a:spcPct val="0"/>
              </a:spcAft>
              <a:buClr>
                <a:schemeClr val="accent2"/>
              </a:buClr>
              <a:buFont typeface="Wingdings" pitchFamily="2" charset="2"/>
              <a:buChar char="n"/>
            </a:pPr>
            <a:r>
              <a:rPr lang="zh-CN" altLang="en-US" sz="2400" dirty="0">
                <a:solidFill>
                  <a:schemeClr val="tx1"/>
                </a:solidFill>
                <a:latin typeface="Calibri" pitchFamily="34" charset="0"/>
              </a:rPr>
              <a:t>似然加权采样法</a:t>
            </a:r>
            <a:r>
              <a:rPr lang="en-US" sz="2400" dirty="0">
                <a:solidFill>
                  <a:schemeClr val="tx1"/>
                </a:solidFill>
                <a:latin typeface="Calibri" pitchFamily="34" charset="0"/>
              </a:rPr>
              <a:t>  P( Q | e)</a:t>
            </a:r>
          </a:p>
        </p:txBody>
      </p:sp>
      <p:sp>
        <p:nvSpPr>
          <p:cNvPr id="5" name="Content Placeholder 2"/>
          <p:cNvSpPr txBox="1">
            <a:spLocks/>
          </p:cNvSpPr>
          <p:nvPr/>
        </p:nvSpPr>
        <p:spPr bwMode="auto">
          <a:xfrm>
            <a:off x="4476750" y="1219200"/>
            <a:ext cx="443865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buFont typeface="Wingdings" panose="05000000000000000000" pitchFamily="2" charset="2"/>
              <a:buChar char="n"/>
            </a:pPr>
            <a:r>
              <a:rPr lang="zh-CN" altLang="en-US" sz="2400" dirty="0">
                <a:solidFill>
                  <a:schemeClr val="tx1"/>
                </a:solidFill>
              </a:rPr>
              <a:t>拒绝采样法</a:t>
            </a:r>
            <a:r>
              <a:rPr lang="en-US" sz="2400" dirty="0">
                <a:solidFill>
                  <a:schemeClr val="tx1"/>
                </a:solidFill>
              </a:rPr>
              <a:t>  P( Q | e )</a:t>
            </a:r>
            <a:endParaRPr lang="en-US" sz="1200" dirty="0">
              <a:solidFill>
                <a:schemeClr val="tx1"/>
              </a:solidFill>
            </a:endParaRPr>
          </a:p>
          <a:p>
            <a:endParaRPr lang="en-US" sz="2400" dirty="0"/>
          </a:p>
          <a:p>
            <a:endParaRPr lang="en-US" sz="800" dirty="0"/>
          </a:p>
          <a:p>
            <a:endParaRPr lang="en-US" sz="2400" dirty="0"/>
          </a:p>
          <a:p>
            <a:endParaRPr lang="en-US" sz="2400" dirty="0"/>
          </a:p>
          <a:p>
            <a:endParaRPr lang="en-US" sz="2400" dirty="0"/>
          </a:p>
          <a:p>
            <a:pPr lvl="7"/>
            <a:endParaRPr lang="en-US" sz="1200" dirty="0"/>
          </a:p>
          <a:p>
            <a:pPr>
              <a:buFont typeface="Wingdings" panose="05000000000000000000" pitchFamily="2" charset="2"/>
              <a:buChar char="n"/>
            </a:pPr>
            <a:r>
              <a:rPr lang="zh-CN" altLang="en-US" sz="2400" dirty="0">
                <a:solidFill>
                  <a:schemeClr val="tx1"/>
                </a:solidFill>
              </a:rPr>
              <a:t>吉布斯采样 </a:t>
            </a:r>
            <a:r>
              <a:rPr lang="en-US" sz="2400" dirty="0">
                <a:solidFill>
                  <a:schemeClr val="tx1"/>
                </a:solidFill>
              </a:rPr>
              <a:t> P( Q | e )</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4953000"/>
            <a:ext cx="3829050" cy="121888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7750" y="2196455"/>
            <a:ext cx="3771900" cy="13087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751" y="2133601"/>
            <a:ext cx="3886199" cy="131845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8750" y="4455160"/>
            <a:ext cx="681038" cy="726440"/>
          </a:xfrm>
          <a:prstGeom prst="rect">
            <a:avLst/>
          </a:prstGeom>
        </p:spPr>
      </p:pic>
    </p:spTree>
    <p:extLst>
      <p:ext uri="{BB962C8B-B14F-4D97-AF65-F5344CB8AC3E}">
        <p14:creationId xmlns:p14="http://schemas.microsoft.com/office/powerpoint/2010/main" val="83775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i="1" dirty="0"/>
              <a:t>马尔科夫蒙特卡洛 </a:t>
            </a:r>
            <a:br>
              <a:rPr lang="en-US" altLang="zh-CN" i="1" dirty="0"/>
            </a:br>
            <a:r>
              <a:rPr lang="en-US" altLang="zh-CN" i="1" dirty="0"/>
              <a:t>(</a:t>
            </a:r>
            <a:r>
              <a:rPr lang="en-US" dirty="0"/>
              <a:t>Markov Chain Monte Carlo)</a:t>
            </a:r>
          </a:p>
        </p:txBody>
      </p:sp>
      <p:sp>
        <p:nvSpPr>
          <p:cNvPr id="3" name="Content Placeholder 2"/>
          <p:cNvSpPr>
            <a:spLocks noGrp="1"/>
          </p:cNvSpPr>
          <p:nvPr>
            <p:ph idx="1"/>
          </p:nvPr>
        </p:nvSpPr>
        <p:spPr>
          <a:xfrm>
            <a:off x="822959" y="1845734"/>
            <a:ext cx="8321041" cy="4023360"/>
          </a:xfrm>
        </p:spPr>
        <p:txBody>
          <a:bodyPr>
            <a:normAutofit/>
          </a:bodyPr>
          <a:lstStyle/>
          <a:p>
            <a:pPr>
              <a:buFont typeface="Wingdings" panose="05000000000000000000" pitchFamily="2" charset="2"/>
              <a:buChar char="n"/>
            </a:pPr>
            <a:r>
              <a:rPr lang="en-US" sz="2400" dirty="0">
                <a:latin typeface="+mn-ea"/>
              </a:rPr>
              <a:t>MCMC (Markov chain Monte Carlo) </a:t>
            </a:r>
            <a:r>
              <a:rPr lang="zh-CN" altLang="en-US" sz="2400" dirty="0">
                <a:latin typeface="+mn-ea"/>
              </a:rPr>
              <a:t>是随机算法家族一员，用来估计在一个很大的状态空间里某个感兴趣的数值</a:t>
            </a:r>
            <a:endParaRPr lang="en-US" sz="2400" dirty="0">
              <a:latin typeface="+mn-ea"/>
            </a:endParaRPr>
          </a:p>
          <a:p>
            <a:pPr lvl="1">
              <a:buFont typeface="Wingdings" panose="05000000000000000000" pitchFamily="2" charset="2"/>
              <a:buChar char="n"/>
            </a:pPr>
            <a:r>
              <a:rPr lang="en-US" sz="2400" dirty="0">
                <a:latin typeface="+mn-ea"/>
              </a:rPr>
              <a:t>Markov chain = </a:t>
            </a:r>
            <a:r>
              <a:rPr lang="zh-CN" altLang="en-US" sz="2400" dirty="0">
                <a:latin typeface="+mn-ea"/>
              </a:rPr>
              <a:t>一序列随机选择的状态</a:t>
            </a:r>
            <a:r>
              <a:rPr lang="en-US" sz="2400" dirty="0">
                <a:latin typeface="+mn-ea"/>
              </a:rPr>
              <a:t> (“</a:t>
            </a:r>
            <a:r>
              <a:rPr lang="zh-CN" altLang="en-US" sz="2400" dirty="0">
                <a:latin typeface="+mn-ea"/>
              </a:rPr>
              <a:t>随机漫步</a:t>
            </a:r>
            <a:r>
              <a:rPr lang="en-US" sz="2400" dirty="0">
                <a:latin typeface="+mn-ea"/>
              </a:rPr>
              <a:t>random walk”), </a:t>
            </a:r>
            <a:r>
              <a:rPr lang="zh-CN" altLang="en-US" sz="2400" dirty="0">
                <a:latin typeface="+mn-ea"/>
              </a:rPr>
              <a:t>其中每个状态的选择是基于它前一个状态</a:t>
            </a:r>
            <a:endParaRPr lang="en-US" sz="2400" dirty="0">
              <a:latin typeface="+mn-ea"/>
            </a:endParaRPr>
          </a:p>
          <a:p>
            <a:pPr lvl="1">
              <a:buFont typeface="Wingdings" panose="05000000000000000000" pitchFamily="2" charset="2"/>
              <a:buChar char="n"/>
            </a:pPr>
            <a:r>
              <a:rPr lang="en-US" sz="2400" dirty="0">
                <a:latin typeface="+mn-ea"/>
              </a:rPr>
              <a:t>Monte Carlo = </a:t>
            </a:r>
            <a:r>
              <a:rPr lang="zh-CN" altLang="en-US" sz="2400" dirty="0">
                <a:latin typeface="+mn-ea"/>
              </a:rPr>
              <a:t>摩纳哥的旅游城市，有一个著名的赌场</a:t>
            </a:r>
            <a:endParaRPr lang="en-US" sz="2400" dirty="0">
              <a:latin typeface="+mn-ea"/>
            </a:endParaRPr>
          </a:p>
        </p:txBody>
      </p:sp>
      <p:sp>
        <p:nvSpPr>
          <p:cNvPr id="4" name="Slide Number Placeholder 3"/>
          <p:cNvSpPr>
            <a:spLocks noGrp="1"/>
          </p:cNvSpPr>
          <p:nvPr>
            <p:ph type="sldNum" sz="quarter" idx="12"/>
          </p:nvPr>
        </p:nvSpPr>
        <p:spPr/>
        <p:txBody>
          <a:bodyPr/>
          <a:lstStyle/>
          <a:p>
            <a:fld id="{451BBA2E-7FD9-46B8-A226-C36B49A97BFD}" type="slidenum">
              <a:rPr lang="en-US" smtClean="0"/>
              <a:pPr/>
              <a:t>38</a:t>
            </a:fld>
            <a:endParaRPr lang="en-US"/>
          </a:p>
        </p:txBody>
      </p:sp>
    </p:spTree>
    <p:extLst>
      <p:ext uri="{BB962C8B-B14F-4D97-AF65-F5344CB8AC3E}">
        <p14:creationId xmlns:p14="http://schemas.microsoft.com/office/powerpoint/2010/main" val="305166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马科夫链</a:t>
            </a:r>
            <a:r>
              <a:rPr kumimoji="1" lang="en-US" altLang="zh-CN" dirty="0"/>
              <a:t>(Markov</a:t>
            </a:r>
            <a:r>
              <a:rPr kumimoji="1" lang="zh-CN" altLang="en-US" dirty="0"/>
              <a:t> </a:t>
            </a:r>
            <a:r>
              <a:rPr kumimoji="1" lang="en-US" altLang="zh-CN" dirty="0"/>
              <a:t>Chain)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charset="2"/>
                  <a:buChar char="l"/>
                </a:pPr>
                <a:r>
                  <a:rPr lang="en-US" altLang="zh-CN" dirty="0"/>
                  <a:t>可以看成是一个状态序列，</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2</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3</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𝑖</m:t>
                        </m:r>
                      </m:sub>
                    </m:sSub>
                  </m:oMath>
                </a14:m>
                <a:r>
                  <a:rPr lang="en-US" altLang="zh-CN" dirty="0"/>
                  <a:t> 的值属于一个固定的状态空间。下一个状态值只取决于上一个状态的值，与之前的状态无关。</a:t>
                </a:r>
                <a:endParaRPr lang="zh-CN" altLang="zh-CN" dirty="0"/>
              </a:p>
              <a:p>
                <a:pPr>
                  <a:buFont typeface="Wingdings" charset="2"/>
                  <a:buChar char="l"/>
                </a:pPr>
                <a14:m>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r>
                            <m:rPr>
                              <m:sty m:val="p"/>
                            </m:rPr>
                            <a:rPr lang="en-US" altLang="zh-CN">
                              <a:latin typeface="Cambria Math" charset="0"/>
                            </a:rPr>
                            <m:t>P</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r>
                                <a:rPr lang="en-US" altLang="zh-CN" i="1">
                                  <a:latin typeface="Cambria Math" charset="0"/>
                                </a:rPr>
                                <m:t>+1</m:t>
                              </m:r>
                            </m:sub>
                          </m:sSub>
                          <m:r>
                            <a:rPr lang="en-US" altLang="zh-CN" i="1">
                              <a:latin typeface="Cambria Math" charset="0"/>
                            </a:rPr>
                            <m:t>=</m:t>
                          </m:r>
                          <m:r>
                            <a:rPr lang="en-US" altLang="zh-CN" i="1">
                              <a:latin typeface="Cambria Math" charset="0"/>
                            </a:rPr>
                            <m:t>𝑗</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sub>
                          </m:sSub>
                          <m:r>
                            <a:rPr lang="en-US" altLang="zh-CN" i="1">
                              <a:latin typeface="Cambria Math" charset="0"/>
                            </a:rPr>
                            <m:t>=</m:t>
                          </m:r>
                          <m:r>
                            <a:rPr lang="en-US" altLang="zh-CN" i="1">
                              <a:latin typeface="Cambria Math" charset="0"/>
                            </a:rPr>
                            <m:t>𝑖</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𝑛</m:t>
                              </m:r>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0</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0</m:t>
                              </m:r>
                            </m:sub>
                          </m:sSub>
                          <m:r>
                            <a:rPr lang="en-US" altLang="zh-CN" i="1">
                              <a:latin typeface="Cambria Math" charset="0"/>
                            </a:rPr>
                            <m:t>)</m:t>
                          </m:r>
                        </m:e>
                        <m:e>
                          <m:r>
                            <a:rPr lang="en-US" altLang="zh-CN" i="1">
                              <a:latin typeface="Cambria Math" charset="0"/>
                            </a:rPr>
                            <m:t>=</m:t>
                          </m:r>
                          <m:r>
                            <m:rPr>
                              <m:sty m:val="p"/>
                            </m:rPr>
                            <a:rPr lang="en-US" altLang="zh-CN">
                              <a:latin typeface="Cambria Math" charset="0"/>
                            </a:rPr>
                            <m:t>P</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r>
                                <a:rPr lang="en-US" altLang="zh-CN" i="1">
                                  <a:latin typeface="Cambria Math" charset="0"/>
                                </a:rPr>
                                <m:t>+1</m:t>
                              </m:r>
                            </m:sub>
                          </m:sSub>
                          <m:r>
                            <a:rPr lang="en-US" altLang="zh-CN" i="1">
                              <a:latin typeface="Cambria Math" charset="0"/>
                            </a:rPr>
                            <m:t>=</m:t>
                          </m:r>
                          <m:r>
                            <a:rPr lang="en-US" altLang="zh-CN" i="1">
                              <a:latin typeface="Cambria Math" charset="0"/>
                            </a:rPr>
                            <m:t>𝑗</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sub>
                          </m:sSub>
                          <m:r>
                            <a:rPr lang="en-US" altLang="zh-CN" i="1">
                              <a:latin typeface="Cambria Math" charset="0"/>
                            </a:rPr>
                            <m:t>=</m:t>
                          </m:r>
                          <m:r>
                            <a:rPr lang="en-US" altLang="zh-CN" i="1">
                              <a:latin typeface="Cambria Math" charset="0"/>
                            </a:rPr>
                            <m:t>𝑖</m:t>
                          </m:r>
                          <m:r>
                            <a:rPr lang="en-US" altLang="zh-CN" i="1">
                              <a:latin typeface="Cambria Math" charset="0"/>
                            </a:rPr>
                            <m:t>)</m:t>
                          </m:r>
                        </m:e>
                      </m:mr>
                      <m:mr>
                        <m:e/>
                        <m:e>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𝑝</m:t>
                              </m:r>
                            </m:e>
                            <m:sub>
                              <m:r>
                                <a:rPr lang="en-US" altLang="zh-CN" i="1">
                                  <a:latin typeface="Cambria Math" charset="0"/>
                                </a:rPr>
                                <m:t>𝑖𝑗</m:t>
                              </m:r>
                            </m:sub>
                          </m:sSub>
                        </m:e>
                      </m:mr>
                    </m:m>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charset="0"/>
                          </a:rPr>
                          <m:t>𝑝</m:t>
                        </m:r>
                      </m:e>
                      <m:sub>
                        <m:r>
                          <a:rPr lang="en-US" altLang="zh-CN" i="1">
                            <a:latin typeface="Cambria Math" charset="0"/>
                          </a:rPr>
                          <m:t>𝑖𝑗</m:t>
                        </m:r>
                      </m:sub>
                    </m:sSub>
                  </m:oMath>
                </a14:m>
                <a:r>
                  <a:rPr lang="en-US" altLang="zh-CN" dirty="0"/>
                  <a:t>是转移概率，表示的是如果当前的状态是</a:t>
                </a:r>
                <a14:m>
                  <m:oMath xmlns:m="http://schemas.openxmlformats.org/officeDocument/2006/math">
                    <m:r>
                      <a:rPr lang="en-US" altLang="zh-CN" i="1">
                        <a:latin typeface="Cambria Math" charset="0"/>
                      </a:rPr>
                      <m:t>𝑖</m:t>
                    </m:r>
                  </m:oMath>
                </a14:m>
                <a:r>
                  <a:rPr lang="en-US" altLang="zh-CN" dirty="0"/>
                  <a:t>那么下一个状态是</a:t>
                </a:r>
                <a14:m>
                  <m:oMath xmlns:m="http://schemas.openxmlformats.org/officeDocument/2006/math">
                    <m:r>
                      <a:rPr lang="en-US" altLang="zh-CN" i="1">
                        <a:latin typeface="Cambria Math" charset="0"/>
                      </a:rPr>
                      <m:t>𝑗</m:t>
                    </m:r>
                  </m:oMath>
                </a14:m>
                <a:r>
                  <a:rPr lang="en-US" altLang="zh-CN" dirty="0"/>
                  <a:t>的发生概率。并且假设转移概率是不随时间发生变化的。</a:t>
                </a:r>
                <a:r>
                  <a:rPr lang="zh-CN" altLang="zh-CN" dirty="0">
                    <a:effectLst/>
                  </a:rPr>
                  <a:t> </a:t>
                </a:r>
                <a:endParaRPr lang="en-US" altLang="zh-CN" dirty="0">
                  <a:effectLst/>
                </a:endParaRPr>
              </a:p>
              <a:p>
                <a:pPr>
                  <a:buFont typeface="Wingdings" charset="2"/>
                  <a:buChar char="l"/>
                </a:pPr>
                <a:r>
                  <a:rPr kumimoji="1" lang="zh-CN" altLang="en-US" dirty="0"/>
                  <a:t> </a:t>
                </a:r>
                <a:r>
                  <a:rPr lang="en-US" altLang="zh-CN" dirty="0"/>
                  <a:t>在图上，一个状态序列可以用一条路径来确定，这条路径包含一系列的弧。这个路径的概率等于所有弧上概率之乘积。</a:t>
                </a:r>
                <a:endParaRPr lang="zh-CN" altLang="zh-CN" dirty="0"/>
              </a:p>
              <a:p>
                <a14:m>
                  <m:oMath xmlns:m="http://schemas.openxmlformats.org/officeDocument/2006/math">
                    <m:r>
                      <m:rPr>
                        <m:sty m:val="p"/>
                      </m:rPr>
                      <a:rPr lang="en-US" altLang="zh-CN">
                        <a:latin typeface="Cambria Math" charset="0"/>
                      </a:rPr>
                      <m:t>P</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𝑛</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𝑛</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𝑋</m:t>
                        </m:r>
                      </m:e>
                      <m:sub>
                        <m:r>
                          <a:rPr lang="en-US" altLang="zh-CN" i="1">
                            <a:latin typeface="Cambria Math" charset="0"/>
                          </a:rPr>
                          <m:t>0</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0</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𝑝</m:t>
                        </m:r>
                      </m:e>
                      <m: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0</m:t>
                            </m:r>
                          </m:sub>
                        </m:s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1</m:t>
                            </m:r>
                          </m:sub>
                        </m:sSub>
                      </m:sub>
                    </m:sSub>
                    <m:sSub>
                      <m:sSubPr>
                        <m:ctrlPr>
                          <a:rPr lang="zh-CN" altLang="zh-CN" i="1">
                            <a:latin typeface="Cambria Math" panose="02040503050406030204" pitchFamily="18" charset="0"/>
                          </a:rPr>
                        </m:ctrlPr>
                      </m:sSubPr>
                      <m:e>
                        <m:r>
                          <a:rPr lang="en-US" altLang="zh-CN" i="1">
                            <a:latin typeface="Cambria Math" charset="0"/>
                          </a:rPr>
                          <m:t>𝑝</m:t>
                        </m:r>
                      </m:e>
                      <m: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1</m:t>
                            </m:r>
                          </m:sub>
                        </m:s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2</m:t>
                            </m:r>
                          </m:sub>
                        </m:sSub>
                      </m:sub>
                    </m:sSub>
                    <m:sSub>
                      <m:sSubPr>
                        <m:ctrlPr>
                          <a:rPr lang="zh-CN" altLang="zh-CN" i="1">
                            <a:latin typeface="Cambria Math" panose="02040503050406030204" pitchFamily="18" charset="0"/>
                          </a:rPr>
                        </m:ctrlPr>
                      </m:sSubPr>
                      <m:e>
                        <m:r>
                          <a:rPr lang="en-US" altLang="zh-CN" i="1">
                            <a:latin typeface="Cambria Math" charset="0"/>
                          </a:rPr>
                          <m:t>𝑝</m:t>
                        </m:r>
                      </m:e>
                      <m: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𝑛</m:t>
                            </m:r>
                            <m:r>
                              <a:rPr lang="en-US" altLang="zh-CN" i="1">
                                <a:latin typeface="Cambria Math" charset="0"/>
                              </a:rPr>
                              <m:t>−1</m:t>
                            </m:r>
                          </m:sub>
                        </m:sSub>
                        <m:sSub>
                          <m:sSubPr>
                            <m:ctrlPr>
                              <a:rPr lang="zh-CN" altLang="zh-CN" i="1">
                                <a:latin typeface="Cambria Math" panose="02040503050406030204" pitchFamily="18" charset="0"/>
                              </a:rPr>
                            </m:ctrlPr>
                          </m:sSubPr>
                          <m:e>
                            <m:r>
                              <a:rPr lang="en-US" altLang="zh-CN" i="1">
                                <a:latin typeface="Cambria Math" charset="0"/>
                              </a:rPr>
                              <m:t>𝑖</m:t>
                            </m:r>
                          </m:e>
                          <m:sub>
                            <m:r>
                              <a:rPr lang="en-US" altLang="zh-CN" i="1">
                                <a:latin typeface="Cambria Math" charset="0"/>
                              </a:rPr>
                              <m:t>𝑛</m:t>
                            </m:r>
                          </m:sub>
                        </m:sSub>
                      </m:sub>
                    </m:sSub>
                  </m:oMath>
                </a14:m>
                <a:endParaRPr lang="zh-CN" altLang="zh-CN" dirty="0"/>
              </a:p>
              <a:p>
                <a:pPr>
                  <a:buFont typeface="Wingdings" charset="2"/>
                  <a:buChar char="l"/>
                </a:pP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2019" t="-2121" r="-1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811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近似推理：采样</a:t>
            </a:r>
            <a:endParaRPr lang="en-US" dirty="0">
              <a:latin typeface="+mj-ea"/>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1" y="3086100"/>
            <a:ext cx="6557279" cy="1535746"/>
          </a:xfrm>
          <a:prstGeom prst="rect">
            <a:avLst/>
          </a:prstGeom>
        </p:spPr>
      </p:pic>
    </p:spTree>
    <p:extLst>
      <p:ext uri="{BB962C8B-B14F-4D97-AF65-F5344CB8AC3E}">
        <p14:creationId xmlns:p14="http://schemas.microsoft.com/office/powerpoint/2010/main" val="2752148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举例：每周上人工智能课的学习状态</a:t>
            </a:r>
          </a:p>
        </p:txBody>
      </p:sp>
      <p:sp>
        <p:nvSpPr>
          <p:cNvPr id="3" name="内容占位符 2"/>
          <p:cNvSpPr>
            <a:spLocks noGrp="1"/>
          </p:cNvSpPr>
          <p:nvPr>
            <p:ph idx="1"/>
          </p:nvPr>
        </p:nvSpPr>
        <p:spPr>
          <a:xfrm>
            <a:off x="822959" y="4680860"/>
            <a:ext cx="7543801" cy="1188234"/>
          </a:xfrm>
        </p:spPr>
        <p:txBody>
          <a:bodyPr/>
          <a:lstStyle/>
          <a:p>
            <a:r>
              <a:rPr kumimoji="1" lang="zh-CN" altLang="en-US" dirty="0"/>
              <a:t>问题：假定开学第一周跟上了课堂学习，那么在接下来的第二、三周里落后于课堂学习，并在第四周里又跟上课堂学习的概率是多少？</a:t>
            </a:r>
          </a:p>
        </p:txBody>
      </p:sp>
      <p:grpSp>
        <p:nvGrpSpPr>
          <p:cNvPr id="27" name="组 26"/>
          <p:cNvGrpSpPr/>
          <p:nvPr/>
        </p:nvGrpSpPr>
        <p:grpSpPr>
          <a:xfrm>
            <a:off x="1159601" y="1914729"/>
            <a:ext cx="6578632" cy="2363795"/>
            <a:chOff x="1062065" y="2317065"/>
            <a:chExt cx="6578632" cy="2363795"/>
          </a:xfrm>
        </p:grpSpPr>
        <p:sp>
          <p:nvSpPr>
            <p:cNvPr id="4" name="椭圆 3"/>
            <p:cNvSpPr/>
            <p:nvPr/>
          </p:nvSpPr>
          <p:spPr>
            <a:xfrm>
              <a:off x="2426208" y="3157728"/>
              <a:ext cx="658368" cy="621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5" name="椭圆 4"/>
            <p:cNvSpPr/>
            <p:nvPr/>
          </p:nvSpPr>
          <p:spPr>
            <a:xfrm>
              <a:off x="5590032" y="3157728"/>
              <a:ext cx="658368" cy="621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cxnSp>
          <p:nvCxnSpPr>
            <p:cNvPr id="7" name="曲线连接符 6"/>
            <p:cNvCxnSpPr>
              <a:stCxn id="5" idx="0"/>
              <a:endCxn id="4" idx="7"/>
            </p:cNvCxnSpPr>
            <p:nvPr/>
          </p:nvCxnSpPr>
          <p:spPr>
            <a:xfrm rot="16200000" flipH="1" flipV="1">
              <a:off x="4408158" y="1737729"/>
              <a:ext cx="91059" cy="2931056"/>
            </a:xfrm>
            <a:prstGeom prst="curvedConnector3">
              <a:avLst>
                <a:gd name="adj1" fmla="val -451883"/>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5" idx="4"/>
              <a:endCxn id="4" idx="5"/>
            </p:cNvCxnSpPr>
            <p:nvPr/>
          </p:nvCxnSpPr>
          <p:spPr>
            <a:xfrm rot="5400000" flipH="1">
              <a:off x="4408158" y="2268463"/>
              <a:ext cx="91059" cy="2931056"/>
            </a:xfrm>
            <a:prstGeom prst="curvedConnector3">
              <a:avLst>
                <a:gd name="adj1" fmla="val -25104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4" idx="3"/>
              <a:endCxn id="4" idx="1"/>
            </p:cNvCxnSpPr>
            <p:nvPr/>
          </p:nvCxnSpPr>
          <p:spPr>
            <a:xfrm rot="5400000" flipH="1">
              <a:off x="2302787" y="3468624"/>
              <a:ext cx="439674" cy="12700"/>
            </a:xfrm>
            <a:prstGeom prst="curvedConnector5">
              <a:avLst>
                <a:gd name="adj1" fmla="val -51993"/>
                <a:gd name="adj2" fmla="val 6224819"/>
                <a:gd name="adj3" fmla="val 15199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5" idx="7"/>
              <a:endCxn id="5" idx="5"/>
            </p:cNvCxnSpPr>
            <p:nvPr/>
          </p:nvCxnSpPr>
          <p:spPr>
            <a:xfrm rot="16200000" flipH="1">
              <a:off x="5932147" y="3468624"/>
              <a:ext cx="439674" cy="12700"/>
            </a:xfrm>
            <a:prstGeom prst="curvedConnector5">
              <a:avLst>
                <a:gd name="adj1" fmla="val -51993"/>
                <a:gd name="adj2" fmla="val 6224819"/>
                <a:gd name="adj3" fmla="val 15199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154819" y="2317065"/>
              <a:ext cx="597735" cy="461665"/>
            </a:xfrm>
            <a:prstGeom prst="rect">
              <a:avLst/>
            </a:prstGeom>
            <a:noFill/>
          </p:spPr>
          <p:txBody>
            <a:bodyPr wrap="square" rtlCol="0">
              <a:spAutoFit/>
            </a:bodyPr>
            <a:lstStyle/>
            <a:p>
              <a:r>
                <a:rPr kumimoji="1" lang="en-US" altLang="zh-CN" sz="2400"/>
                <a:t>0.2</a:t>
              </a:r>
              <a:endParaRPr kumimoji="1" lang="zh-CN" altLang="en-US" sz="2400" dirty="0"/>
            </a:p>
          </p:txBody>
        </p:sp>
        <p:sp>
          <p:nvSpPr>
            <p:cNvPr id="22" name="文本框 21"/>
            <p:cNvSpPr txBox="1"/>
            <p:nvPr/>
          </p:nvSpPr>
          <p:spPr>
            <a:xfrm>
              <a:off x="4154818" y="4219195"/>
              <a:ext cx="597735" cy="461665"/>
            </a:xfrm>
            <a:prstGeom prst="rect">
              <a:avLst/>
            </a:prstGeom>
            <a:noFill/>
          </p:spPr>
          <p:txBody>
            <a:bodyPr wrap="square" rtlCol="0">
              <a:spAutoFit/>
            </a:bodyPr>
            <a:lstStyle/>
            <a:p>
              <a:r>
                <a:rPr kumimoji="1" lang="en-US" altLang="zh-CN" sz="2400" dirty="0"/>
                <a:t>0.6</a:t>
              </a:r>
              <a:endParaRPr kumimoji="1" lang="zh-CN" altLang="en-US" sz="2400" dirty="0"/>
            </a:p>
          </p:txBody>
        </p:sp>
        <p:sp>
          <p:nvSpPr>
            <p:cNvPr id="23" name="文本框 22"/>
            <p:cNvSpPr txBox="1"/>
            <p:nvPr/>
          </p:nvSpPr>
          <p:spPr>
            <a:xfrm>
              <a:off x="1062065" y="3290308"/>
              <a:ext cx="597735" cy="461665"/>
            </a:xfrm>
            <a:prstGeom prst="rect">
              <a:avLst/>
            </a:prstGeom>
            <a:noFill/>
          </p:spPr>
          <p:txBody>
            <a:bodyPr wrap="square" rtlCol="0">
              <a:spAutoFit/>
            </a:bodyPr>
            <a:lstStyle/>
            <a:p>
              <a:r>
                <a:rPr kumimoji="1" lang="en-US" altLang="zh-CN" sz="2400" dirty="0"/>
                <a:t>0.8</a:t>
              </a:r>
              <a:endParaRPr kumimoji="1" lang="zh-CN" altLang="en-US" sz="2400" dirty="0"/>
            </a:p>
          </p:txBody>
        </p:sp>
        <p:sp>
          <p:nvSpPr>
            <p:cNvPr id="24" name="文本框 23"/>
            <p:cNvSpPr txBox="1"/>
            <p:nvPr/>
          </p:nvSpPr>
          <p:spPr>
            <a:xfrm>
              <a:off x="7042962" y="3248787"/>
              <a:ext cx="597735" cy="461665"/>
            </a:xfrm>
            <a:prstGeom prst="rect">
              <a:avLst/>
            </a:prstGeom>
            <a:noFill/>
          </p:spPr>
          <p:txBody>
            <a:bodyPr wrap="square" rtlCol="0">
              <a:spAutoFit/>
            </a:bodyPr>
            <a:lstStyle/>
            <a:p>
              <a:r>
                <a:rPr kumimoji="1" lang="en-US" altLang="zh-CN" sz="2400" dirty="0"/>
                <a:t>0.4</a:t>
              </a:r>
              <a:endParaRPr kumimoji="1" lang="zh-CN" altLang="en-US" sz="2400" dirty="0"/>
            </a:p>
          </p:txBody>
        </p:sp>
        <p:sp>
          <p:nvSpPr>
            <p:cNvPr id="25" name="文本框 24"/>
            <p:cNvSpPr txBox="1"/>
            <p:nvPr/>
          </p:nvSpPr>
          <p:spPr>
            <a:xfrm>
              <a:off x="1792224" y="4096512"/>
              <a:ext cx="1645920" cy="369332"/>
            </a:xfrm>
            <a:prstGeom prst="rect">
              <a:avLst/>
            </a:prstGeom>
            <a:noFill/>
          </p:spPr>
          <p:txBody>
            <a:bodyPr wrap="square" rtlCol="0">
              <a:spAutoFit/>
            </a:bodyPr>
            <a:lstStyle/>
            <a:p>
              <a:r>
                <a:rPr kumimoji="1" lang="zh-CN" altLang="en-US"/>
                <a:t>跟上课堂学习</a:t>
              </a:r>
            </a:p>
          </p:txBody>
        </p:sp>
        <p:sp>
          <p:nvSpPr>
            <p:cNvPr id="26" name="文本框 25"/>
            <p:cNvSpPr txBox="1"/>
            <p:nvPr/>
          </p:nvSpPr>
          <p:spPr>
            <a:xfrm>
              <a:off x="5736695" y="4096512"/>
              <a:ext cx="1904001" cy="369332"/>
            </a:xfrm>
            <a:prstGeom prst="rect">
              <a:avLst/>
            </a:prstGeom>
            <a:noFill/>
          </p:spPr>
          <p:txBody>
            <a:bodyPr wrap="square" rtlCol="0">
              <a:spAutoFit/>
            </a:bodyPr>
            <a:lstStyle/>
            <a:p>
              <a:r>
                <a:rPr kumimoji="1" lang="zh-CN" altLang="en-US"/>
                <a:t>落后于课堂学习</a:t>
              </a:r>
            </a:p>
          </p:txBody>
        </p:sp>
      </p:grpSp>
    </p:spTree>
    <p:extLst>
      <p:ext uri="{BB962C8B-B14F-4D97-AF65-F5344CB8AC3E}">
        <p14:creationId xmlns:p14="http://schemas.microsoft.com/office/powerpoint/2010/main" val="939136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i="1" dirty="0"/>
              <a:t>马尔科夫蒙特卡洛 </a:t>
            </a:r>
            <a:r>
              <a:rPr lang="zh-CN" altLang="en-US" dirty="0"/>
              <a:t>理论</a:t>
            </a:r>
            <a:br>
              <a:rPr lang="en-US" altLang="zh-CN" dirty="0"/>
            </a:br>
            <a:r>
              <a:rPr lang="en-US" dirty="0"/>
              <a:t>Markov Chain Monte Carlo</a:t>
            </a:r>
          </a:p>
        </p:txBody>
      </p:sp>
      <p:sp>
        <p:nvSpPr>
          <p:cNvPr id="3" name="Content Placeholder 2"/>
          <p:cNvSpPr>
            <a:spLocks noGrp="1"/>
          </p:cNvSpPr>
          <p:nvPr>
            <p:ph idx="1"/>
          </p:nvPr>
        </p:nvSpPr>
        <p:spPr>
          <a:xfrm>
            <a:off x="290286" y="1845734"/>
            <a:ext cx="8665027" cy="4023360"/>
          </a:xfrm>
        </p:spPr>
        <p:txBody>
          <a:bodyPr>
            <a:normAutofit/>
          </a:bodyPr>
          <a:lstStyle/>
          <a:p>
            <a:pPr>
              <a:buFont typeface="Wingdings" panose="05000000000000000000" pitchFamily="2" charset="2"/>
              <a:buChar char="n"/>
            </a:pPr>
            <a:r>
              <a:rPr lang="en-US" sz="2400" dirty="0">
                <a:latin typeface="+mn-ea"/>
              </a:rPr>
              <a:t>MCMC </a:t>
            </a:r>
            <a:r>
              <a:rPr lang="zh-CN" altLang="en-US" sz="2400" dirty="0">
                <a:latin typeface="+mn-ea"/>
              </a:rPr>
              <a:t>属于随机算法家族，用于在一个很大的状态空间里，近似估计某些感兴趣的量</a:t>
            </a:r>
            <a:endParaRPr lang="en-US" sz="2400" dirty="0">
              <a:latin typeface="+mn-ea"/>
            </a:endParaRPr>
          </a:p>
          <a:p>
            <a:pPr lvl="1">
              <a:buFont typeface="Wingdings" panose="05000000000000000000" pitchFamily="2" charset="2"/>
              <a:buChar char="n"/>
            </a:pPr>
            <a:r>
              <a:rPr lang="zh-CN" altLang="en-US" sz="2400" dirty="0">
                <a:latin typeface="+mn-ea"/>
              </a:rPr>
              <a:t>马尔科夫链</a:t>
            </a:r>
            <a:r>
              <a:rPr lang="en-US" sz="2400" dirty="0">
                <a:latin typeface="+mn-ea"/>
              </a:rPr>
              <a:t> = </a:t>
            </a:r>
            <a:r>
              <a:rPr lang="zh-CN" altLang="en-US" sz="2400" dirty="0">
                <a:latin typeface="+mn-ea"/>
              </a:rPr>
              <a:t>一序列随机选择的状态</a:t>
            </a:r>
            <a:r>
              <a:rPr lang="en-US" sz="2400" dirty="0">
                <a:latin typeface="+mn-ea"/>
              </a:rPr>
              <a:t> (“</a:t>
            </a:r>
            <a:r>
              <a:rPr lang="zh-CN" altLang="en-US" sz="2400" dirty="0">
                <a:latin typeface="+mn-ea"/>
              </a:rPr>
              <a:t>随机漫步</a:t>
            </a:r>
            <a:r>
              <a:rPr lang="en-US" sz="2400" dirty="0">
                <a:latin typeface="+mn-ea"/>
              </a:rPr>
              <a:t>random walk”), </a:t>
            </a:r>
            <a:r>
              <a:rPr lang="zh-CN" altLang="en-US" sz="2400" dirty="0">
                <a:latin typeface="+mn-ea"/>
              </a:rPr>
              <a:t>每个状态的选择是条件取决于前一个状态</a:t>
            </a:r>
            <a:endParaRPr lang="en-US" sz="2400" dirty="0">
              <a:latin typeface="+mn-ea"/>
            </a:endParaRPr>
          </a:p>
          <a:p>
            <a:pPr lvl="1">
              <a:buFont typeface="Wingdings" panose="05000000000000000000" pitchFamily="2" charset="2"/>
              <a:buChar char="n"/>
            </a:pPr>
            <a:r>
              <a:rPr lang="zh-CN" altLang="en-US" sz="2400" dirty="0">
                <a:latin typeface="+mn-ea"/>
              </a:rPr>
              <a:t>蒙特卡洛理论 </a:t>
            </a:r>
            <a:r>
              <a:rPr lang="en-US" sz="2400" dirty="0">
                <a:latin typeface="+mn-ea"/>
              </a:rPr>
              <a:t>Monte Carlo = </a:t>
            </a:r>
            <a:r>
              <a:rPr lang="zh-CN" altLang="en-US" sz="2400" dirty="0">
                <a:latin typeface="+mn-ea"/>
              </a:rPr>
              <a:t>一种算法</a:t>
            </a:r>
            <a:r>
              <a:rPr lang="en-US" sz="2400" dirty="0">
                <a:latin typeface="+mn-ea"/>
              </a:rPr>
              <a:t> (</a:t>
            </a:r>
            <a:r>
              <a:rPr lang="zh-CN" altLang="en-US" sz="2400" dirty="0">
                <a:latin typeface="+mn-ea"/>
              </a:rPr>
              <a:t>通常基于随机采样</a:t>
            </a:r>
            <a:r>
              <a:rPr lang="en-US" sz="2400" dirty="0">
                <a:latin typeface="+mn-ea"/>
              </a:rPr>
              <a:t>) </a:t>
            </a:r>
            <a:r>
              <a:rPr lang="zh-CN" altLang="en-US" sz="2400" dirty="0">
                <a:latin typeface="+mn-ea"/>
              </a:rPr>
              <a:t>，存在产生一个不正确解答的可能性（概率）</a:t>
            </a:r>
            <a:endParaRPr lang="en-US" sz="2400" dirty="0">
              <a:latin typeface="+mn-ea"/>
            </a:endParaRPr>
          </a:p>
          <a:p>
            <a:pPr>
              <a:buFont typeface="Wingdings" panose="05000000000000000000" pitchFamily="2" charset="2"/>
              <a:buChar char="n"/>
            </a:pPr>
            <a:r>
              <a:rPr lang="en-US" sz="2400" dirty="0">
                <a:latin typeface="+mn-ea"/>
              </a:rPr>
              <a:t>MCMC = </a:t>
            </a:r>
            <a:r>
              <a:rPr lang="zh-CN" altLang="en-US" sz="2400" dirty="0">
                <a:latin typeface="+mn-ea"/>
              </a:rPr>
              <a:t>随机漫步一会，平均化你所观察到的情况</a:t>
            </a:r>
            <a:endParaRPr lang="en-US" sz="2400" dirty="0">
              <a:latin typeface="+mn-ea"/>
            </a:endParaRPr>
          </a:p>
        </p:txBody>
      </p:sp>
      <p:sp>
        <p:nvSpPr>
          <p:cNvPr id="4" name="Slide Number Placeholder 3"/>
          <p:cNvSpPr>
            <a:spLocks noGrp="1"/>
          </p:cNvSpPr>
          <p:nvPr>
            <p:ph type="sldNum" sz="quarter" idx="12"/>
          </p:nvPr>
        </p:nvSpPr>
        <p:spPr/>
        <p:txBody>
          <a:bodyPr/>
          <a:lstStyle/>
          <a:p>
            <a:fld id="{451BBA2E-7FD9-46B8-A226-C36B49A97BFD}" type="slidenum">
              <a:rPr lang="en-US" smtClean="0"/>
              <a:pPr/>
              <a:t>41</a:t>
            </a:fld>
            <a:endParaRPr lang="en-US"/>
          </a:p>
        </p:txBody>
      </p:sp>
    </p:spTree>
    <p:extLst>
      <p:ext uri="{BB962C8B-B14F-4D97-AF65-F5344CB8AC3E}">
        <p14:creationId xmlns:p14="http://schemas.microsoft.com/office/powerpoint/2010/main" val="65101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296562" y="457200"/>
            <a:ext cx="8229600" cy="515257"/>
          </a:xfrm>
        </p:spPr>
        <p:txBody>
          <a:bodyPr>
            <a:normAutofit fontScale="90000"/>
          </a:bodyPr>
          <a:lstStyle/>
          <a:p>
            <a:r>
              <a:rPr lang="zh-CN" altLang="en-US" dirty="0">
                <a:latin typeface="+mn-ea"/>
                <a:ea typeface="+mn-ea"/>
              </a:rPr>
              <a:t>为什么这种方法有效</a:t>
            </a:r>
            <a:r>
              <a:rPr lang="en-US" dirty="0">
                <a:latin typeface="+mn-ea"/>
                <a:ea typeface="+mn-ea"/>
              </a:rPr>
              <a:t>? </a:t>
            </a:r>
          </a:p>
        </p:txBody>
      </p:sp>
      <p:sp>
        <p:nvSpPr>
          <p:cNvPr id="70658" name="Content Placeholder 2"/>
          <p:cNvSpPr>
            <a:spLocks noGrp="1"/>
          </p:cNvSpPr>
          <p:nvPr>
            <p:ph idx="1"/>
          </p:nvPr>
        </p:nvSpPr>
        <p:spPr>
          <a:xfrm>
            <a:off x="10812" y="1741714"/>
            <a:ext cx="8515350" cy="4435250"/>
          </a:xfrm>
        </p:spPr>
        <p:txBody>
          <a:bodyPr>
            <a:noAutofit/>
          </a:bodyPr>
          <a:lstStyle/>
          <a:p>
            <a:pPr>
              <a:lnSpc>
                <a:spcPct val="100000"/>
              </a:lnSpc>
              <a:buFont typeface="Wingdings" panose="05000000000000000000" pitchFamily="2" charset="2"/>
              <a:buChar char="n"/>
            </a:pPr>
            <a:r>
              <a:rPr lang="zh-CN" altLang="en-US" sz="2400" dirty="0">
                <a:latin typeface="+mn-ea"/>
              </a:rPr>
              <a:t>假定运行这种方法很长一段时间，并预测在时刻 </a:t>
            </a:r>
            <a:r>
              <a:rPr lang="en-US" altLang="zh-CN" sz="2400" dirty="0">
                <a:latin typeface="+mn-ea"/>
              </a:rPr>
              <a:t>t </a:t>
            </a:r>
            <a:r>
              <a:rPr lang="zh-CN" altLang="en-US" sz="2400" dirty="0">
                <a:latin typeface="+mn-ea"/>
              </a:rPr>
              <a:t>到达任何一个状态的概率为：</a:t>
            </a:r>
            <a:r>
              <a:rPr lang="en-US" sz="2400" dirty="0">
                <a:latin typeface="+mn-ea"/>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a:t>
            </a:r>
            <a:r>
              <a:rPr lang="en-US" sz="2400" i="1" dirty="0">
                <a:solidFill>
                  <a:srgbClr val="CC00CC"/>
                </a:solidFill>
                <a:latin typeface="+mn-ea"/>
                <a:sym typeface="Symbol"/>
              </a:rPr>
              <a:t>x</a:t>
            </a:r>
            <a:r>
              <a:rPr lang="en-US" sz="2400" baseline="-25000" dirty="0">
                <a:solidFill>
                  <a:srgbClr val="CC00CC"/>
                </a:solidFill>
                <a:latin typeface="+mn-ea"/>
                <a:sym typeface="Symbol"/>
              </a:rPr>
              <a:t>1</a:t>
            </a:r>
            <a:r>
              <a:rPr lang="en-US" sz="2400" i="1" dirty="0">
                <a:solidFill>
                  <a:srgbClr val="CC00CC"/>
                </a:solidFill>
                <a:latin typeface="+mn-ea"/>
                <a:sym typeface="Symbol"/>
              </a:rPr>
              <a:t>,...,x</a:t>
            </a:r>
            <a:r>
              <a:rPr lang="en-US" sz="2400" i="1" baseline="-25000" dirty="0">
                <a:solidFill>
                  <a:srgbClr val="CC00CC"/>
                </a:solidFill>
                <a:latin typeface="+mn-ea"/>
                <a:sym typeface="Symbol"/>
              </a:rPr>
              <a:t>n</a:t>
            </a:r>
            <a:r>
              <a:rPr lang="en-US" sz="2400" dirty="0">
                <a:solidFill>
                  <a:srgbClr val="CC00CC"/>
                </a:solidFill>
                <a:latin typeface="+mn-ea"/>
                <a:sym typeface="Symbol"/>
              </a:rPr>
              <a:t>) </a:t>
            </a:r>
            <a:r>
              <a:rPr lang="en-US" sz="2400" dirty="0">
                <a:latin typeface="+mn-ea"/>
                <a:sym typeface="Symbol"/>
              </a:rPr>
              <a:t>or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a:t>
            </a:r>
            <a:r>
              <a:rPr lang="en-US" sz="2400" b="1" u="sng" dirty="0">
                <a:solidFill>
                  <a:srgbClr val="CC00CC"/>
                </a:solidFill>
                <a:latin typeface="+mn-ea"/>
                <a:sym typeface="Symbol"/>
              </a:rPr>
              <a:t>x</a:t>
            </a:r>
            <a:r>
              <a:rPr lang="en-US" sz="2400" dirty="0">
                <a:solidFill>
                  <a:srgbClr val="CC00CC"/>
                </a:solidFill>
                <a:latin typeface="+mn-ea"/>
                <a:sym typeface="Symbol"/>
              </a:rPr>
              <a:t>) </a:t>
            </a:r>
            <a:endParaRPr lang="en-US" sz="2400" dirty="0">
              <a:latin typeface="+mn-ea"/>
            </a:endParaRPr>
          </a:p>
          <a:p>
            <a:pPr marL="457200" lvl="2" indent="-457200">
              <a:lnSpc>
                <a:spcPct val="100000"/>
              </a:lnSpc>
              <a:buFont typeface="Wingdings" panose="05000000000000000000" pitchFamily="2" charset="2"/>
              <a:buChar char="n"/>
            </a:pPr>
            <a:r>
              <a:rPr lang="zh-CN" altLang="en-US" sz="2400" dirty="0">
                <a:solidFill>
                  <a:schemeClr val="tx1"/>
                </a:solidFill>
                <a:latin typeface="+mn-ea"/>
              </a:rPr>
              <a:t>对每个吉布斯采样步骤 </a:t>
            </a:r>
            <a:r>
              <a:rPr lang="en-US" sz="2400" dirty="0">
                <a:solidFill>
                  <a:schemeClr val="tx1"/>
                </a:solidFill>
                <a:latin typeface="+mn-ea"/>
              </a:rPr>
              <a:t>(</a:t>
            </a:r>
            <a:r>
              <a:rPr lang="zh-CN" altLang="en-US" sz="2400" dirty="0">
                <a:solidFill>
                  <a:schemeClr val="tx1"/>
                </a:solidFill>
                <a:latin typeface="+mn-ea"/>
              </a:rPr>
              <a:t>挑一个变量</a:t>
            </a:r>
            <a:r>
              <a:rPr lang="en-US" sz="2400" dirty="0">
                <a:solidFill>
                  <a:schemeClr val="tx1"/>
                </a:solidFill>
                <a:latin typeface="+mn-ea"/>
              </a:rPr>
              <a:t>, </a:t>
            </a:r>
            <a:r>
              <a:rPr lang="zh-CN" altLang="en-US" sz="2400" dirty="0">
                <a:solidFill>
                  <a:schemeClr val="tx1"/>
                </a:solidFill>
                <a:latin typeface="+mn-ea"/>
              </a:rPr>
              <a:t>重采样它的值</a:t>
            </a:r>
            <a:r>
              <a:rPr lang="en-US" sz="2400" dirty="0">
                <a:solidFill>
                  <a:schemeClr val="tx1"/>
                </a:solidFill>
                <a:latin typeface="+mn-ea"/>
              </a:rPr>
              <a:t>) </a:t>
            </a:r>
            <a:r>
              <a:rPr lang="zh-CN" altLang="en-US" sz="2400" dirty="0">
                <a:solidFill>
                  <a:schemeClr val="tx1"/>
                </a:solidFill>
                <a:latin typeface="+mn-ea"/>
              </a:rPr>
              <a:t>当它应用到一个状态</a:t>
            </a:r>
            <a:r>
              <a:rPr lang="en-US" sz="2400" dirty="0">
                <a:solidFill>
                  <a:schemeClr val="tx1"/>
                </a:solidFill>
                <a:latin typeface="+mn-ea"/>
              </a:rPr>
              <a:t> </a:t>
            </a:r>
            <a:r>
              <a:rPr lang="en-US" sz="2400" b="1" u="sng" dirty="0">
                <a:solidFill>
                  <a:srgbClr val="CC00CC"/>
                </a:solidFill>
                <a:latin typeface="+mn-ea"/>
                <a:sym typeface="Symbol"/>
              </a:rPr>
              <a:t>x</a:t>
            </a:r>
            <a:r>
              <a:rPr lang="en-US" sz="2400" dirty="0">
                <a:solidFill>
                  <a:srgbClr val="CC00CC"/>
                </a:solidFill>
                <a:latin typeface="+mn-ea"/>
                <a:sym typeface="Symbol"/>
              </a:rPr>
              <a:t> </a:t>
            </a:r>
            <a:r>
              <a:rPr lang="zh-CN" altLang="en-US" sz="2400" dirty="0">
                <a:solidFill>
                  <a:schemeClr val="tx1"/>
                </a:solidFill>
                <a:latin typeface="+mn-ea"/>
                <a:sym typeface="Symbol"/>
              </a:rPr>
              <a:t>时，有一个概率 </a:t>
            </a:r>
            <a:r>
              <a:rPr lang="en-US" sz="2400" i="1" dirty="0">
                <a:solidFill>
                  <a:srgbClr val="CC00CC"/>
                </a:solidFill>
                <a:latin typeface="+mn-ea"/>
                <a:sym typeface="Symbol"/>
              </a:rPr>
              <a:t>q</a:t>
            </a:r>
            <a:r>
              <a:rPr lang="en-US" sz="2400" dirty="0">
                <a:solidFill>
                  <a:srgbClr val="CC00CC"/>
                </a:solidFill>
                <a:latin typeface="+mn-ea"/>
                <a:sym typeface="Symbol"/>
              </a:rPr>
              <a:t>(</a:t>
            </a:r>
            <a:r>
              <a:rPr lang="en-US" sz="2400" b="1" u="sng" dirty="0">
                <a:solidFill>
                  <a:srgbClr val="CC00CC"/>
                </a:solidFill>
                <a:latin typeface="+mn-ea"/>
                <a:sym typeface="Symbol"/>
              </a:rPr>
              <a:t>x</a:t>
            </a:r>
            <a:r>
              <a:rPr lang="en-US" sz="2400" b="1" dirty="0">
                <a:solidFill>
                  <a:srgbClr val="CC00CC"/>
                </a:solidFill>
                <a:latin typeface="+mn-ea"/>
                <a:sym typeface="Symbol"/>
              </a:rPr>
              <a:t>’</a:t>
            </a:r>
            <a:r>
              <a:rPr lang="en-US" sz="2400" i="1" baseline="-25000" dirty="0">
                <a:solidFill>
                  <a:srgbClr val="CC00CC"/>
                </a:solidFill>
                <a:latin typeface="+mn-ea"/>
                <a:sym typeface="Symbol"/>
              </a:rPr>
              <a:t> </a:t>
            </a:r>
            <a:r>
              <a:rPr lang="en-US" sz="2400" dirty="0">
                <a:solidFill>
                  <a:srgbClr val="CC00CC"/>
                </a:solidFill>
                <a:latin typeface="+mn-ea"/>
                <a:sym typeface="Symbol"/>
              </a:rPr>
              <a:t>| </a:t>
            </a:r>
            <a:r>
              <a:rPr lang="en-US" sz="2400" b="1" u="sng" dirty="0">
                <a:solidFill>
                  <a:srgbClr val="CC00CC"/>
                </a:solidFill>
                <a:latin typeface="+mn-ea"/>
                <a:sym typeface="Symbol"/>
              </a:rPr>
              <a:t>x</a:t>
            </a:r>
            <a:r>
              <a:rPr lang="en-US" sz="2400" dirty="0">
                <a:solidFill>
                  <a:srgbClr val="CC00CC"/>
                </a:solidFill>
                <a:latin typeface="+mn-ea"/>
                <a:sym typeface="Symbol"/>
              </a:rPr>
              <a:t>) </a:t>
            </a:r>
            <a:r>
              <a:rPr lang="zh-CN" altLang="en-US" sz="2400" dirty="0">
                <a:solidFill>
                  <a:schemeClr val="tx1"/>
                </a:solidFill>
                <a:latin typeface="+mn-ea"/>
                <a:sym typeface="Symbol"/>
              </a:rPr>
              <a:t>移动到下个状态</a:t>
            </a:r>
            <a:r>
              <a:rPr lang="en-US" sz="2400" dirty="0">
                <a:solidFill>
                  <a:srgbClr val="000090"/>
                </a:solidFill>
                <a:latin typeface="+mn-ea"/>
              </a:rPr>
              <a:t> </a:t>
            </a:r>
            <a:r>
              <a:rPr lang="en-US" sz="2400" b="1" u="sng" dirty="0">
                <a:solidFill>
                  <a:srgbClr val="CC00CC"/>
                </a:solidFill>
                <a:latin typeface="+mn-ea"/>
                <a:sym typeface="Symbol"/>
              </a:rPr>
              <a:t>x</a:t>
            </a:r>
            <a:r>
              <a:rPr lang="en-US" sz="2400" b="1" dirty="0">
                <a:solidFill>
                  <a:srgbClr val="CC00CC"/>
                </a:solidFill>
                <a:latin typeface="+mn-ea"/>
                <a:sym typeface="Symbol"/>
              </a:rPr>
              <a:t>’</a:t>
            </a:r>
            <a:r>
              <a:rPr lang="en-US" sz="2400" i="1" baseline="-25000" dirty="0">
                <a:solidFill>
                  <a:srgbClr val="CC00CC"/>
                </a:solidFill>
                <a:latin typeface="+mn-ea"/>
                <a:sym typeface="Symbol"/>
              </a:rPr>
              <a:t> </a:t>
            </a:r>
          </a:p>
          <a:p>
            <a:pPr marL="457200" lvl="2" indent="-457200">
              <a:lnSpc>
                <a:spcPct val="100000"/>
              </a:lnSpc>
              <a:buFont typeface="Wingdings" panose="05000000000000000000" pitchFamily="2" charset="2"/>
              <a:buChar char="n"/>
            </a:pPr>
            <a:r>
              <a:rPr lang="zh-CN" altLang="en-US" sz="2400" dirty="0">
                <a:solidFill>
                  <a:schemeClr val="tx1"/>
                </a:solidFill>
                <a:latin typeface="+mn-ea"/>
              </a:rPr>
              <a:t>所以</a:t>
            </a:r>
            <a:r>
              <a:rPr lang="en-US" sz="2400" dirty="0">
                <a:solidFill>
                  <a:srgbClr val="000090"/>
                </a:solidFill>
                <a:latin typeface="+mn-ea"/>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baseline="-25000" dirty="0">
                <a:solidFill>
                  <a:srgbClr val="CC00CC"/>
                </a:solidFill>
                <a:latin typeface="+mn-ea"/>
                <a:sym typeface="Symbol"/>
              </a:rPr>
              <a:t>+1</a:t>
            </a:r>
            <a:r>
              <a:rPr lang="en-US" sz="2400" dirty="0">
                <a:solidFill>
                  <a:srgbClr val="CC00CC"/>
                </a:solidFill>
                <a:latin typeface="+mn-ea"/>
                <a:sym typeface="Symbol"/>
              </a:rPr>
              <a:t>(</a:t>
            </a:r>
            <a:r>
              <a:rPr lang="en-US" sz="2400" b="1" u="sng" dirty="0">
                <a:solidFill>
                  <a:srgbClr val="CC00CC"/>
                </a:solidFill>
                <a:latin typeface="+mn-ea"/>
                <a:sym typeface="Symbol"/>
              </a:rPr>
              <a:t>x’</a:t>
            </a:r>
            <a:r>
              <a:rPr lang="en-US" sz="2400" dirty="0">
                <a:solidFill>
                  <a:srgbClr val="CC00CC"/>
                </a:solidFill>
                <a:latin typeface="+mn-ea"/>
                <a:sym typeface="Symbol"/>
              </a:rPr>
              <a:t>) = </a:t>
            </a:r>
            <a:r>
              <a:rPr lang="en-US" sz="2400" b="1" u="sng" baseline="-25000" dirty="0">
                <a:solidFill>
                  <a:srgbClr val="CC00CC"/>
                </a:solidFill>
                <a:latin typeface="+mn-ea"/>
                <a:sym typeface="Symbol"/>
              </a:rPr>
              <a:t>x</a:t>
            </a:r>
            <a:r>
              <a:rPr lang="en-US" sz="2400" i="1" baseline="-25000" dirty="0">
                <a:solidFill>
                  <a:srgbClr val="CC00CC"/>
                </a:solidFill>
                <a:latin typeface="+mn-ea"/>
                <a:sym typeface="Symbol"/>
              </a:rPr>
              <a:t> </a:t>
            </a:r>
            <a:r>
              <a:rPr lang="en-US" sz="2400" i="1" dirty="0">
                <a:solidFill>
                  <a:srgbClr val="CC00CC"/>
                </a:solidFill>
                <a:latin typeface="+mn-ea"/>
                <a:sym typeface="Symbol"/>
              </a:rPr>
              <a:t>q</a:t>
            </a:r>
            <a:r>
              <a:rPr lang="en-US" sz="2400" dirty="0">
                <a:solidFill>
                  <a:srgbClr val="CC00CC"/>
                </a:solidFill>
                <a:latin typeface="+mn-ea"/>
                <a:sym typeface="Symbol"/>
              </a:rPr>
              <a:t>(</a:t>
            </a:r>
            <a:r>
              <a:rPr lang="en-US" sz="2400" b="1" u="sng" dirty="0">
                <a:solidFill>
                  <a:srgbClr val="CC00CC"/>
                </a:solidFill>
                <a:latin typeface="+mn-ea"/>
                <a:sym typeface="Symbol"/>
              </a:rPr>
              <a:t>x</a:t>
            </a:r>
            <a:r>
              <a:rPr lang="en-US" sz="2400" b="1" dirty="0">
                <a:solidFill>
                  <a:srgbClr val="CC00CC"/>
                </a:solidFill>
                <a:latin typeface="+mn-ea"/>
                <a:sym typeface="Symbol"/>
              </a:rPr>
              <a:t>’</a:t>
            </a:r>
            <a:r>
              <a:rPr lang="en-US" sz="2400" i="1" baseline="-25000" dirty="0">
                <a:solidFill>
                  <a:srgbClr val="CC00CC"/>
                </a:solidFill>
                <a:latin typeface="+mn-ea"/>
                <a:sym typeface="Symbol"/>
              </a:rPr>
              <a:t> </a:t>
            </a:r>
            <a:r>
              <a:rPr lang="en-US" sz="2400" dirty="0">
                <a:solidFill>
                  <a:srgbClr val="CC00CC"/>
                </a:solidFill>
                <a:latin typeface="+mn-ea"/>
                <a:sym typeface="Symbol"/>
              </a:rPr>
              <a:t>| </a:t>
            </a:r>
            <a:r>
              <a:rPr lang="en-US" sz="2400" b="1" u="sng" dirty="0">
                <a:solidFill>
                  <a:srgbClr val="CC00CC"/>
                </a:solidFill>
                <a:latin typeface="+mn-ea"/>
                <a:sym typeface="Symbol"/>
              </a:rPr>
              <a:t>x</a:t>
            </a:r>
            <a:r>
              <a:rPr lang="en-US" sz="2400" dirty="0">
                <a:solidFill>
                  <a:srgbClr val="CC00CC"/>
                </a:solidFill>
                <a:latin typeface="+mn-ea"/>
                <a:sym typeface="Symbol"/>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a:t>
            </a:r>
            <a:r>
              <a:rPr lang="en-US" sz="2400" b="1" u="sng" dirty="0">
                <a:solidFill>
                  <a:srgbClr val="CC00CC"/>
                </a:solidFill>
                <a:latin typeface="+mn-ea"/>
                <a:sym typeface="Symbol"/>
              </a:rPr>
              <a:t>x</a:t>
            </a:r>
            <a:r>
              <a:rPr lang="en-US" sz="2400" dirty="0">
                <a:solidFill>
                  <a:schemeClr val="tx1"/>
                </a:solidFill>
                <a:latin typeface="+mn-ea"/>
                <a:sym typeface="Symbol"/>
              </a:rPr>
              <a:t>) </a:t>
            </a:r>
            <a:r>
              <a:rPr lang="zh-CN" altLang="en-US" sz="2400" dirty="0">
                <a:solidFill>
                  <a:schemeClr val="tx1"/>
                </a:solidFill>
                <a:latin typeface="+mn-ea"/>
                <a:sym typeface="Symbol"/>
              </a:rPr>
              <a:t>或</a:t>
            </a:r>
            <a:r>
              <a:rPr lang="en-US" sz="2400" dirty="0">
                <a:solidFill>
                  <a:schemeClr val="tx1"/>
                </a:solidFill>
                <a:latin typeface="+mn-ea"/>
                <a:sym typeface="Symbol"/>
              </a:rPr>
              <a:t>, </a:t>
            </a:r>
            <a:r>
              <a:rPr lang="zh-CN" altLang="en-US" sz="2400" dirty="0">
                <a:solidFill>
                  <a:schemeClr val="tx1"/>
                </a:solidFill>
                <a:latin typeface="+mn-ea"/>
                <a:sym typeface="Symbol"/>
              </a:rPr>
              <a:t>用矩阵或向量形式表示：</a:t>
            </a:r>
            <a:r>
              <a:rPr lang="zh-CN" altLang="en-US" sz="2400" dirty="0">
                <a:solidFill>
                  <a:srgbClr val="000090"/>
                </a:solidFill>
                <a:latin typeface="+mn-ea"/>
                <a:sym typeface="Symbol"/>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baseline="-25000" dirty="0">
                <a:solidFill>
                  <a:srgbClr val="CC00CC"/>
                </a:solidFill>
                <a:latin typeface="+mn-ea"/>
                <a:sym typeface="Symbol"/>
              </a:rPr>
              <a:t>+1</a:t>
            </a:r>
            <a:r>
              <a:rPr lang="en-US" sz="2400" dirty="0">
                <a:solidFill>
                  <a:srgbClr val="CC00CC"/>
                </a:solidFill>
                <a:latin typeface="+mn-ea"/>
                <a:sym typeface="Symbol"/>
              </a:rPr>
              <a:t> = Q</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 </a:t>
            </a:r>
            <a:endParaRPr lang="en-US" sz="2400" dirty="0">
              <a:latin typeface="+mn-ea"/>
            </a:endParaRPr>
          </a:p>
          <a:p>
            <a:pPr>
              <a:lnSpc>
                <a:spcPct val="100000"/>
              </a:lnSpc>
              <a:buFont typeface="Wingdings" panose="05000000000000000000" pitchFamily="2" charset="2"/>
              <a:buChar char="n"/>
            </a:pPr>
            <a:r>
              <a:rPr lang="zh-CN" altLang="en-US" sz="2400" dirty="0">
                <a:latin typeface="+mn-ea"/>
              </a:rPr>
              <a:t>当这一动态过程处于平衡，即</a:t>
            </a:r>
            <a:r>
              <a:rPr lang="en-US" sz="2400" dirty="0">
                <a:latin typeface="+mn-ea"/>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baseline="-25000" dirty="0">
                <a:solidFill>
                  <a:srgbClr val="CC00CC"/>
                </a:solidFill>
                <a:latin typeface="+mn-ea"/>
                <a:sym typeface="Symbol"/>
              </a:rPr>
              <a:t>+1</a:t>
            </a:r>
            <a:r>
              <a:rPr lang="en-US" sz="2400" dirty="0">
                <a:solidFill>
                  <a:srgbClr val="CC00CC"/>
                </a:solidFill>
                <a:latin typeface="+mn-ea"/>
                <a:sym typeface="Symbol"/>
              </a:rPr>
              <a:t> = </a:t>
            </a:r>
            <a:r>
              <a:rPr lang="en-US" sz="2400" i="1" dirty="0" err="1">
                <a:solidFill>
                  <a:srgbClr val="CC00CC"/>
                </a:solidFill>
                <a:latin typeface="+mn-ea"/>
                <a:sym typeface="Symbol"/>
              </a:rPr>
              <a:t>π</a:t>
            </a:r>
            <a:r>
              <a:rPr lang="en-US" sz="2400" i="1" baseline="-25000" dirty="0" err="1">
                <a:solidFill>
                  <a:srgbClr val="CC00CC"/>
                </a:solidFill>
                <a:latin typeface="+mn-ea"/>
                <a:sym typeface="Symbol"/>
              </a:rPr>
              <a:t>t</a:t>
            </a:r>
            <a:r>
              <a:rPr lang="en-US" sz="2400" dirty="0">
                <a:solidFill>
                  <a:srgbClr val="CC00CC"/>
                </a:solidFill>
                <a:latin typeface="+mn-ea"/>
                <a:sym typeface="Symbol"/>
              </a:rPr>
              <a:t> </a:t>
            </a:r>
            <a:r>
              <a:rPr lang="zh-CN" altLang="en-US" sz="2400" dirty="0">
                <a:solidFill>
                  <a:srgbClr val="000090"/>
                </a:solidFill>
                <a:latin typeface="+mn-ea"/>
                <a:sym typeface="Symbol"/>
              </a:rPr>
              <a:t>，所以</a:t>
            </a:r>
            <a:r>
              <a:rPr lang="en-US" sz="2400" dirty="0">
                <a:solidFill>
                  <a:srgbClr val="CC00CC"/>
                </a:solidFill>
                <a:latin typeface="+mn-ea"/>
                <a:sym typeface="Symbol"/>
              </a:rPr>
              <a:t> Q</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 =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endParaRPr lang="en-US" sz="2400" dirty="0">
              <a:latin typeface="+mn-ea"/>
            </a:endParaRPr>
          </a:p>
          <a:p>
            <a:pPr>
              <a:lnSpc>
                <a:spcPct val="100000"/>
              </a:lnSpc>
              <a:buFont typeface="Wingdings" panose="05000000000000000000" pitchFamily="2" charset="2"/>
              <a:buChar char="n"/>
            </a:pPr>
            <a:r>
              <a:rPr lang="zh-CN" altLang="en-US" sz="2400" dirty="0">
                <a:latin typeface="+mn-ea"/>
              </a:rPr>
              <a:t>这种情况下有一个唯一解，即</a:t>
            </a:r>
            <a:r>
              <a:rPr lang="en-US" sz="2400" dirty="0">
                <a:latin typeface="+mn-ea"/>
              </a:rPr>
              <a:t> </a:t>
            </a:r>
            <a:r>
              <a:rPr lang="en-US" sz="2400" i="1" dirty="0">
                <a:solidFill>
                  <a:srgbClr val="CC00CC"/>
                </a:solidFill>
                <a:latin typeface="+mn-ea"/>
                <a:sym typeface="Symbol"/>
              </a:rPr>
              <a:t>π</a:t>
            </a:r>
            <a:r>
              <a:rPr lang="en-US" sz="2400" i="1" baseline="-25000" dirty="0">
                <a:solidFill>
                  <a:srgbClr val="CC00CC"/>
                </a:solidFill>
                <a:latin typeface="+mn-ea"/>
                <a:sym typeface="Symbol"/>
              </a:rPr>
              <a:t>t</a:t>
            </a:r>
            <a:r>
              <a:rPr lang="en-US" sz="2400" dirty="0">
                <a:solidFill>
                  <a:srgbClr val="CC00CC"/>
                </a:solidFill>
                <a:latin typeface="+mn-ea"/>
                <a:sym typeface="Symbol"/>
              </a:rPr>
              <a:t> = P(</a:t>
            </a:r>
            <a:r>
              <a:rPr lang="en-US" sz="2400" i="1" dirty="0">
                <a:solidFill>
                  <a:srgbClr val="CC00CC"/>
                </a:solidFill>
                <a:latin typeface="+mn-ea"/>
                <a:sym typeface="Symbol"/>
              </a:rPr>
              <a:t>x</a:t>
            </a:r>
            <a:r>
              <a:rPr lang="en-US" sz="2400" baseline="-25000" dirty="0">
                <a:solidFill>
                  <a:srgbClr val="CC00CC"/>
                </a:solidFill>
                <a:latin typeface="+mn-ea"/>
                <a:sym typeface="Symbol"/>
              </a:rPr>
              <a:t>1</a:t>
            </a:r>
            <a:r>
              <a:rPr lang="en-US" sz="2400" i="1" dirty="0">
                <a:solidFill>
                  <a:srgbClr val="CC00CC"/>
                </a:solidFill>
                <a:latin typeface="+mn-ea"/>
                <a:sym typeface="Symbol"/>
              </a:rPr>
              <a:t>,...,</a:t>
            </a:r>
            <a:r>
              <a:rPr lang="en-US" sz="2400" i="1" dirty="0" err="1">
                <a:solidFill>
                  <a:srgbClr val="CC00CC"/>
                </a:solidFill>
                <a:latin typeface="+mn-ea"/>
                <a:sym typeface="Symbol"/>
              </a:rPr>
              <a:t>x</a:t>
            </a:r>
            <a:r>
              <a:rPr lang="en-US" sz="2400" i="1" baseline="-25000" dirty="0" err="1">
                <a:solidFill>
                  <a:srgbClr val="CC00CC"/>
                </a:solidFill>
                <a:latin typeface="+mn-ea"/>
                <a:sym typeface="Symbol"/>
              </a:rPr>
              <a:t>n</a:t>
            </a:r>
            <a:r>
              <a:rPr lang="en-US" sz="2400" dirty="0">
                <a:solidFill>
                  <a:srgbClr val="CC00CC"/>
                </a:solidFill>
                <a:latin typeface="+mn-ea"/>
                <a:sym typeface="Symbol"/>
              </a:rPr>
              <a:t> | </a:t>
            </a:r>
            <a:r>
              <a:rPr lang="en-US" sz="2400" i="1" dirty="0">
                <a:solidFill>
                  <a:srgbClr val="CC00CC"/>
                </a:solidFill>
                <a:latin typeface="+mn-ea"/>
                <a:sym typeface="Symbol"/>
              </a:rPr>
              <a:t>e</a:t>
            </a:r>
            <a:r>
              <a:rPr lang="en-US" sz="2400" baseline="-25000" dirty="0">
                <a:solidFill>
                  <a:srgbClr val="CC00CC"/>
                </a:solidFill>
                <a:latin typeface="+mn-ea"/>
                <a:sym typeface="Symbol"/>
              </a:rPr>
              <a:t>1</a:t>
            </a:r>
            <a:r>
              <a:rPr lang="en-US" sz="2400" i="1" dirty="0">
                <a:solidFill>
                  <a:srgbClr val="CC00CC"/>
                </a:solidFill>
                <a:latin typeface="+mn-ea"/>
                <a:sym typeface="Symbol"/>
              </a:rPr>
              <a:t>,...,</a:t>
            </a:r>
            <a:r>
              <a:rPr lang="en-US" sz="2400" i="1" dirty="0" err="1">
                <a:solidFill>
                  <a:srgbClr val="CC00CC"/>
                </a:solidFill>
                <a:latin typeface="+mn-ea"/>
                <a:sym typeface="Symbol"/>
              </a:rPr>
              <a:t>e</a:t>
            </a:r>
            <a:r>
              <a:rPr lang="en-US" sz="2400" i="1" baseline="-25000" dirty="0" err="1">
                <a:solidFill>
                  <a:srgbClr val="CC00CC"/>
                </a:solidFill>
                <a:latin typeface="+mn-ea"/>
                <a:sym typeface="Symbol"/>
              </a:rPr>
              <a:t>k</a:t>
            </a:r>
            <a:r>
              <a:rPr lang="en-US" sz="2400" dirty="0">
                <a:solidFill>
                  <a:srgbClr val="CC00CC"/>
                </a:solidFill>
                <a:latin typeface="+mn-ea"/>
                <a:sym typeface="Symbol"/>
              </a:rPr>
              <a:t>)</a:t>
            </a:r>
          </a:p>
          <a:p>
            <a:pPr>
              <a:lnSpc>
                <a:spcPct val="100000"/>
              </a:lnSpc>
              <a:buFont typeface="Wingdings" panose="05000000000000000000" pitchFamily="2" charset="2"/>
              <a:buChar char="n"/>
            </a:pPr>
            <a:r>
              <a:rPr lang="zh-CN" altLang="en-US" sz="2400" dirty="0">
                <a:solidFill>
                  <a:srgbClr val="0070C0"/>
                </a:solidFill>
                <a:latin typeface="+mn-ea"/>
                <a:sym typeface="Symbol"/>
              </a:rPr>
              <a:t>所以当时刻</a:t>
            </a:r>
            <a:r>
              <a:rPr lang="en-US" sz="2400" dirty="0">
                <a:solidFill>
                  <a:srgbClr val="0070C0"/>
                </a:solidFill>
                <a:latin typeface="+mn-ea"/>
                <a:sym typeface="Symbol"/>
              </a:rPr>
              <a:t> </a:t>
            </a:r>
            <a:r>
              <a:rPr lang="en-US" sz="2400" i="1" dirty="0">
                <a:solidFill>
                  <a:srgbClr val="0070C0"/>
                </a:solidFill>
                <a:latin typeface="+mn-ea"/>
                <a:sym typeface="Symbol"/>
              </a:rPr>
              <a:t>t</a:t>
            </a:r>
            <a:r>
              <a:rPr lang="en-US" sz="2400" dirty="0">
                <a:solidFill>
                  <a:srgbClr val="0070C0"/>
                </a:solidFill>
                <a:latin typeface="+mn-ea"/>
                <a:sym typeface="Symbol"/>
              </a:rPr>
              <a:t> </a:t>
            </a:r>
            <a:r>
              <a:rPr lang="zh-CN" altLang="en-US" sz="2400" dirty="0">
                <a:solidFill>
                  <a:srgbClr val="0070C0"/>
                </a:solidFill>
                <a:latin typeface="+mn-ea"/>
                <a:sym typeface="Symbol"/>
              </a:rPr>
              <a:t>足够大时，下一个样本将会从真实的后验条件概率分布上被采集</a:t>
            </a:r>
            <a:endParaRPr lang="en-US" sz="2400" dirty="0">
              <a:solidFill>
                <a:srgbClr val="0070C0"/>
              </a:solidFill>
              <a:latin typeface="+mn-ea"/>
            </a:endParaRPr>
          </a:p>
        </p:txBody>
      </p:sp>
    </p:spTree>
    <p:extLst>
      <p:ext uri="{BB962C8B-B14F-4D97-AF65-F5344CB8AC3E}">
        <p14:creationId xmlns:p14="http://schemas.microsoft.com/office/powerpoint/2010/main" val="49987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6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75499" y="1057822"/>
            <a:ext cx="4413493" cy="2228813"/>
          </a:xfrm>
          <a:prstGeom prst="rect">
            <a:avLst/>
          </a:prstGeom>
        </p:spPr>
      </p:pic>
      <p:pic>
        <p:nvPicPr>
          <p:cNvPr id="5" name="图片 4"/>
          <p:cNvPicPr>
            <a:picLocks noChangeAspect="1"/>
          </p:cNvPicPr>
          <p:nvPr/>
        </p:nvPicPr>
        <p:blipFill>
          <a:blip r:embed="rId4"/>
          <a:stretch>
            <a:fillRect/>
          </a:stretch>
        </p:blipFill>
        <p:spPr>
          <a:xfrm>
            <a:off x="475498" y="3664673"/>
            <a:ext cx="4133077" cy="2169865"/>
          </a:xfrm>
          <a:prstGeom prst="rect">
            <a:avLst/>
          </a:prstGeom>
        </p:spPr>
      </p:pic>
      <p:sp>
        <p:nvSpPr>
          <p:cNvPr id="2" name="标题 1"/>
          <p:cNvSpPr>
            <a:spLocks noGrp="1"/>
          </p:cNvSpPr>
          <p:nvPr>
            <p:ph type="title"/>
          </p:nvPr>
        </p:nvSpPr>
        <p:spPr>
          <a:xfrm>
            <a:off x="3885935" y="64885"/>
            <a:ext cx="4803797" cy="1450757"/>
          </a:xfrm>
        </p:spPr>
        <p:txBody>
          <a:bodyPr>
            <a:normAutofit/>
          </a:bodyPr>
          <a:lstStyle/>
          <a:p>
            <a:r>
              <a:rPr kumimoji="1" lang="zh-CN" altLang="en-US" sz="4400" dirty="0"/>
              <a:t>随机漫步（随机游走）</a:t>
            </a:r>
            <a:r>
              <a:rPr kumimoji="1" lang="en-US" altLang="zh-CN" sz="4400" dirty="0"/>
              <a:t>(Random</a:t>
            </a:r>
            <a:r>
              <a:rPr kumimoji="1" lang="zh-CN" altLang="en-US" sz="4400" dirty="0"/>
              <a:t> </a:t>
            </a:r>
            <a:r>
              <a:rPr kumimoji="1" lang="en-US" altLang="zh-CN" sz="4400" dirty="0"/>
              <a:t>Walk)</a:t>
            </a:r>
            <a:endParaRPr kumimoji="1" lang="zh-CN" altLang="en-US" sz="4400" dirty="0"/>
          </a:p>
        </p:txBody>
      </p:sp>
      <p:sp>
        <p:nvSpPr>
          <p:cNvPr id="3" name="内容占位符 2"/>
          <p:cNvSpPr>
            <a:spLocks noGrp="1"/>
          </p:cNvSpPr>
          <p:nvPr>
            <p:ph idx="1"/>
          </p:nvPr>
        </p:nvSpPr>
        <p:spPr>
          <a:xfrm>
            <a:off x="3858509" y="2198914"/>
            <a:ext cx="4803797" cy="3670180"/>
          </a:xfrm>
        </p:spPr>
        <p:txBody>
          <a:bodyPr>
            <a:normAutofit/>
          </a:bodyPr>
          <a:lstStyle/>
          <a:p>
            <a:endParaRPr kumimoji="1" lang="zh-CN" altLang="en-US" dirty="0"/>
          </a:p>
        </p:txBody>
      </p:sp>
    </p:spTree>
    <p:extLst>
      <p:ext uri="{BB962C8B-B14F-4D97-AF65-F5344CB8AC3E}">
        <p14:creationId xmlns:p14="http://schemas.microsoft.com/office/powerpoint/2010/main" val="2957789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随机漫步（随机游走）</a:t>
            </a:r>
            <a:r>
              <a:rPr kumimoji="1" lang="en-US" altLang="zh-CN" dirty="0"/>
              <a:t>(Random</a:t>
            </a:r>
            <a:r>
              <a:rPr kumimoji="1" lang="zh-CN" altLang="en-US" dirty="0"/>
              <a:t> </a:t>
            </a:r>
            <a:r>
              <a:rPr kumimoji="1" lang="en-US" altLang="zh-CN" dirty="0"/>
              <a:t>Walk)</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charset="2"/>
                  <a:buChar char="l"/>
                </a:pPr>
                <a:r>
                  <a:rPr kumimoji="1" lang="zh-CN" altLang="en-US" dirty="0"/>
                  <a:t>随机漫步的过程</a:t>
                </a:r>
                <a:endParaRPr kumimoji="1" lang="en-US" altLang="zh-CN" dirty="0"/>
              </a:p>
              <a:p>
                <a:pPr>
                  <a:buFont typeface="Wingdings" charset="2"/>
                  <a:buChar char="l"/>
                </a:pPr>
                <a:r>
                  <a:rPr kumimoji="1" lang="zh-CN" altLang="en-US" dirty="0"/>
                  <a:t>强连接的图</a:t>
                </a:r>
                <a:endParaRPr kumimoji="1" lang="en-US" altLang="zh-CN" dirty="0"/>
              </a:p>
              <a:p>
                <a:pPr>
                  <a:buFont typeface="Wingdings" charset="2"/>
                  <a:buChar char="l"/>
                </a:pPr>
                <a14:m>
                  <m:oMath xmlns:m="http://schemas.openxmlformats.org/officeDocument/2006/math">
                    <m:sSup>
                      <m:sSupPr>
                        <m:ctrlPr>
                          <a:rPr lang="zh-CN" altLang="zh-CN" i="1">
                            <a:latin typeface="Cambria Math" panose="02040503050406030204" pitchFamily="18" charset="0"/>
                          </a:rPr>
                        </m:ctrlPr>
                      </m:sSupPr>
                      <m:e>
                        <m:r>
                          <a:rPr lang="en-US" altLang="zh-CN" b="1" i="1">
                            <a:latin typeface="Cambria Math" charset="0"/>
                          </a:rPr>
                          <m:t>𝐩</m:t>
                        </m:r>
                      </m:e>
                      <m:sup>
                        <m:r>
                          <a:rPr lang="en-US" altLang="zh-CN" i="1">
                            <a:latin typeface="Cambria Math" charset="0"/>
                          </a:rPr>
                          <m:t>𝑇</m:t>
                        </m:r>
                      </m:sup>
                    </m:sSup>
                    <m:r>
                      <a:rPr lang="en-US" altLang="zh-CN" i="1">
                        <a:latin typeface="Cambria Math" charset="0"/>
                      </a:rPr>
                      <m:t>(</m:t>
                    </m:r>
                    <m:r>
                      <a:rPr lang="en-US" altLang="zh-CN" i="1">
                        <a:latin typeface="Cambria Math" charset="0"/>
                      </a:rPr>
                      <m:t>𝑡</m:t>
                    </m:r>
                    <m:r>
                      <a:rPr lang="en-US" altLang="zh-CN" i="1">
                        <a:latin typeface="Cambria Math" charset="0"/>
                      </a:rPr>
                      <m:t>)</m:t>
                    </m:r>
                    <m:r>
                      <m:rPr>
                        <m:sty m:val="p"/>
                      </m:rPr>
                      <a:rPr lang="en-US" altLang="zh-CN">
                        <a:latin typeface="Cambria Math" charset="0"/>
                      </a:rPr>
                      <m:t>P</m:t>
                    </m:r>
                    <m:r>
                      <a:rPr lang="en-US" altLang="zh-CN" i="1">
                        <a:latin typeface="Cambria Math" charset="0"/>
                      </a:rPr>
                      <m:t>=</m:t>
                    </m:r>
                    <m:sSup>
                      <m:sSupPr>
                        <m:ctrlPr>
                          <a:rPr lang="zh-CN" altLang="zh-CN" i="1">
                            <a:latin typeface="Cambria Math" panose="02040503050406030204" pitchFamily="18" charset="0"/>
                          </a:rPr>
                        </m:ctrlPr>
                      </m:sSupPr>
                      <m:e>
                        <m:r>
                          <a:rPr lang="en-US" altLang="zh-CN" b="1" i="1">
                            <a:latin typeface="Cambria Math" charset="0"/>
                          </a:rPr>
                          <m:t>𝐩</m:t>
                        </m:r>
                      </m:e>
                      <m:sup>
                        <m:r>
                          <a:rPr lang="en-US" altLang="zh-CN" i="1">
                            <a:latin typeface="Cambria Math" charset="0"/>
                          </a:rPr>
                          <m:t>𝑇</m:t>
                        </m:r>
                      </m:sup>
                    </m:sSup>
                    <m:r>
                      <a:rPr lang="en-US" altLang="zh-CN" i="1">
                        <a:latin typeface="Cambria Math" charset="0"/>
                      </a:rPr>
                      <m:t>(</m:t>
                    </m:r>
                    <m:r>
                      <a:rPr lang="en-US" altLang="zh-CN" i="1">
                        <a:latin typeface="Cambria Math" charset="0"/>
                      </a:rPr>
                      <m:t>𝑡</m:t>
                    </m:r>
                    <m:r>
                      <a:rPr lang="en-US" altLang="zh-CN" i="1">
                        <a:latin typeface="Cambria Math" charset="0"/>
                      </a:rPr>
                      <m:t>+1)</m:t>
                    </m:r>
                  </m:oMath>
                </a14:m>
                <a:endParaRPr kumimoji="1" lang="en-US" altLang="zh-CN" dirty="0"/>
              </a:p>
              <a:p>
                <a:pPr>
                  <a:buFont typeface="Wingdings" charset="2"/>
                  <a:buChar char="l"/>
                </a:pPr>
                <a:r>
                  <a:rPr kumimoji="1" lang="zh-CN" altLang="en-US" dirty="0"/>
                  <a:t>基本性质</a:t>
                </a:r>
                <a:endParaRPr kumimoji="1" lang="en-US" altLang="zh-CN" dirty="0"/>
              </a:p>
              <a:p>
                <a:pPr>
                  <a:buFont typeface="Wingdings" charset="2"/>
                  <a:buChar char="l"/>
                </a:pPr>
                <a:r>
                  <a:rPr kumimoji="1" lang="zh-CN" altLang="en-US" dirty="0"/>
                  <a:t>统计学里，也叫马科夫链</a:t>
                </a:r>
                <a:r>
                  <a:rPr kumimoji="1" lang="en-US" altLang="zh-CN" dirty="0"/>
                  <a:t>(Markov</a:t>
                </a:r>
                <a:r>
                  <a:rPr kumimoji="1" lang="zh-CN" altLang="en-US" dirty="0"/>
                  <a:t> </a:t>
                </a:r>
                <a:r>
                  <a:rPr kumimoji="1" lang="en-US" altLang="zh-CN" dirty="0"/>
                  <a:t>Chain)</a:t>
                </a:r>
              </a:p>
              <a:p>
                <a:pPr>
                  <a:buFont typeface="Wingdings" charset="2"/>
                  <a:buChar char="l"/>
                </a:pPr>
                <a:r>
                  <a:rPr kumimoji="1" lang="zh-CN" altLang="en-US" dirty="0"/>
                  <a:t>例如：</a:t>
                </a:r>
                <a:r>
                  <a:rPr kumimoji="1" lang="en-US" altLang="zh-CN" dirty="0"/>
                  <a:t>WWW</a:t>
                </a:r>
                <a:r>
                  <a:rPr kumimoji="1" lang="zh-CN" altLang="en-US" dirty="0"/>
                  <a:t>的搜索算法 </a:t>
                </a:r>
                <a:r>
                  <a:rPr kumimoji="1" lang="en-US" altLang="zh-CN" dirty="0"/>
                  <a:t>PageRank</a:t>
                </a:r>
              </a:p>
              <a:p>
                <a:pPr lvl="1">
                  <a:buFont typeface="Wingdings" charset="2"/>
                  <a:buChar char="l"/>
                </a:pPr>
                <a:r>
                  <a:rPr kumimoji="1" lang="zh-CN" altLang="en-US" dirty="0"/>
                  <a:t>网页的排序根据它们的静态概率</a:t>
                </a:r>
                <a:endParaRPr kumimoji="1" lang="en-US"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939"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2657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dirty="0">
                <a:ea typeface="ＭＳ Ｐゴシック" pitchFamily="34" charset="-128"/>
              </a:rPr>
              <a:t>Further Reading on Gibbs Sampling*</a:t>
            </a:r>
          </a:p>
        </p:txBody>
      </p:sp>
      <p:sp>
        <p:nvSpPr>
          <p:cNvPr id="70658" name="Content Placeholder 2"/>
          <p:cNvSpPr>
            <a:spLocks noGrp="1"/>
          </p:cNvSpPr>
          <p:nvPr>
            <p:ph idx="1"/>
          </p:nvPr>
        </p:nvSpPr>
        <p:spPr>
          <a:xfrm>
            <a:off x="628650" y="1943100"/>
            <a:ext cx="8058150" cy="3546873"/>
          </a:xfrm>
        </p:spPr>
        <p:txBody>
          <a:bodyPr/>
          <a:lstStyle/>
          <a:p>
            <a:r>
              <a:rPr lang="en-US" sz="2100" dirty="0">
                <a:ea typeface="ＭＳ Ｐゴシック" pitchFamily="34" charset="-128"/>
              </a:rPr>
              <a:t>Gibbs sampling produces sample from the query distribution P( Q | e ) in limit of re-sampling infinitely often</a:t>
            </a:r>
          </a:p>
          <a:p>
            <a:pPr lvl="4"/>
            <a:endParaRPr lang="en-US" sz="1200" dirty="0">
              <a:ea typeface="ＭＳ Ｐゴシック" pitchFamily="34" charset="-128"/>
            </a:endParaRPr>
          </a:p>
          <a:p>
            <a:r>
              <a:rPr lang="en-US" sz="2100" dirty="0">
                <a:ea typeface="ＭＳ Ｐゴシック" pitchFamily="34" charset="-128"/>
              </a:rPr>
              <a:t>Gibbs sampling is a special case of more general methods called Markov chain Monte Carlo (MCMC) methods </a:t>
            </a:r>
          </a:p>
          <a:p>
            <a:pPr lvl="8"/>
            <a:endParaRPr lang="en-US" sz="1200" dirty="0">
              <a:ea typeface="ＭＳ Ｐゴシック" pitchFamily="34" charset="-128"/>
            </a:endParaRPr>
          </a:p>
          <a:p>
            <a:pPr lvl="1"/>
            <a:r>
              <a:rPr lang="en-US" sz="1800" dirty="0">
                <a:ea typeface="ＭＳ Ｐゴシック" pitchFamily="34" charset="-128"/>
              </a:rPr>
              <a:t>Metropolis-Hastings is one of the more famous MCMC methods (in fact, Gibbs sampling is a special case of Metropolis-Hastings) </a:t>
            </a:r>
          </a:p>
          <a:p>
            <a:pPr lvl="3"/>
            <a:endParaRPr lang="en-US" sz="1200" dirty="0">
              <a:ea typeface="ＭＳ Ｐゴシック" pitchFamily="34" charset="-128"/>
            </a:endParaRPr>
          </a:p>
          <a:p>
            <a:r>
              <a:rPr lang="en-US" sz="2100" dirty="0">
                <a:ea typeface="ＭＳ Ｐゴシック" pitchFamily="34" charset="-128"/>
              </a:rPr>
              <a:t>You may read about Monte Carlo methods – they</a:t>
            </a:r>
            <a:r>
              <a:rPr lang="en-US" altLang="en-US" sz="2100" dirty="0">
                <a:ea typeface="ＭＳ Ｐゴシック" pitchFamily="34" charset="-128"/>
              </a:rPr>
              <a:t>’</a:t>
            </a:r>
            <a:r>
              <a:rPr lang="en-US" sz="2100" dirty="0">
                <a:ea typeface="ＭＳ Ｐゴシック" pitchFamily="34" charset="-128"/>
              </a:rPr>
              <a:t>re just sampling</a:t>
            </a:r>
          </a:p>
        </p:txBody>
      </p:sp>
    </p:spTree>
    <p:extLst>
      <p:ext uri="{BB962C8B-B14F-4D97-AF65-F5344CB8AC3E}">
        <p14:creationId xmlns:p14="http://schemas.microsoft.com/office/powerpoint/2010/main" val="2103185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ea typeface="ＭＳ Ｐゴシック" pitchFamily="34" charset="-128"/>
              </a:rPr>
              <a:t>Markov Chain Monte Carlo*</a:t>
            </a:r>
          </a:p>
        </p:txBody>
      </p:sp>
      <p:sp>
        <p:nvSpPr>
          <p:cNvPr id="25603" name="Content Placeholder 2"/>
          <p:cNvSpPr>
            <a:spLocks noGrp="1"/>
          </p:cNvSpPr>
          <p:nvPr>
            <p:ph idx="1"/>
          </p:nvPr>
        </p:nvSpPr>
        <p:spPr>
          <a:xfrm>
            <a:off x="914400" y="1920478"/>
            <a:ext cx="6629400" cy="3394472"/>
          </a:xfrm>
        </p:spPr>
        <p:txBody>
          <a:bodyPr/>
          <a:lstStyle/>
          <a:p>
            <a:r>
              <a:rPr lang="en-US" sz="1800" i="1" dirty="0">
                <a:ea typeface="ＭＳ Ｐゴシック" pitchFamily="34" charset="-128"/>
              </a:rPr>
              <a:t>Idea</a:t>
            </a:r>
            <a:r>
              <a:rPr lang="en-US" sz="1800" dirty="0">
                <a:ea typeface="ＭＳ Ｐゴシック" pitchFamily="34" charset="-128"/>
              </a:rPr>
              <a:t>: instead of sampling from scratch, create samples that are each like the last one.</a:t>
            </a:r>
          </a:p>
          <a:p>
            <a:pPr lvl="2"/>
            <a:endParaRPr lang="en-US" sz="1200" dirty="0">
              <a:ea typeface="ＭＳ Ｐゴシック" pitchFamily="34" charset="-128"/>
            </a:endParaRPr>
          </a:p>
          <a:p>
            <a:r>
              <a:rPr lang="en-US" sz="1800" i="1" dirty="0">
                <a:ea typeface="ＭＳ Ｐゴシック" pitchFamily="34" charset="-128"/>
              </a:rPr>
              <a:t>Procedure</a:t>
            </a:r>
            <a:r>
              <a:rPr lang="en-US" sz="1800" dirty="0">
                <a:ea typeface="ＭＳ Ｐゴシック" pitchFamily="34" charset="-128"/>
              </a:rPr>
              <a:t>: resample one variable at a time, conditioned on all the rest, but keep evidence fixed.  E.g., for P(</a:t>
            </a:r>
            <a:r>
              <a:rPr lang="en-US" sz="1800" dirty="0" err="1">
                <a:ea typeface="ＭＳ Ｐゴシック" pitchFamily="34" charset="-128"/>
              </a:rPr>
              <a:t>b|c</a:t>
            </a:r>
            <a:r>
              <a:rPr lang="en-US" sz="1800" dirty="0">
                <a:ea typeface="ＭＳ Ｐゴシック" pitchFamily="34" charset="-128"/>
              </a:rPr>
              <a:t>):</a:t>
            </a:r>
          </a:p>
          <a:p>
            <a:endParaRPr lang="en-US" sz="1800" dirty="0">
              <a:ea typeface="ＭＳ Ｐゴシック" pitchFamily="34" charset="-128"/>
            </a:endParaRPr>
          </a:p>
          <a:p>
            <a:pPr>
              <a:buFont typeface="Wingdings" pitchFamily="2" charset="2"/>
              <a:buNone/>
            </a:pPr>
            <a:endParaRPr lang="en-US" sz="1800" dirty="0">
              <a:ea typeface="ＭＳ Ｐゴシック" pitchFamily="34" charset="-128"/>
            </a:endParaRPr>
          </a:p>
          <a:p>
            <a:r>
              <a:rPr lang="en-US" sz="1800" i="1" dirty="0">
                <a:ea typeface="ＭＳ Ｐゴシック" pitchFamily="34" charset="-128"/>
              </a:rPr>
              <a:t>Properties</a:t>
            </a:r>
            <a:r>
              <a:rPr lang="en-US" sz="1800" dirty="0">
                <a:ea typeface="ＭＳ Ｐゴシック" pitchFamily="34" charset="-128"/>
              </a:rPr>
              <a:t>: Now samples are not independent (in fact they</a:t>
            </a:r>
            <a:r>
              <a:rPr lang="ja-JP" altLang="en-US" sz="1800" dirty="0">
                <a:ea typeface="ＭＳ Ｐゴシック" pitchFamily="34" charset="-128"/>
              </a:rPr>
              <a:t>’</a:t>
            </a:r>
            <a:r>
              <a:rPr lang="en-US" altLang="ja-JP" sz="1800" dirty="0">
                <a:ea typeface="ＭＳ Ｐゴシック" pitchFamily="34" charset="-128"/>
              </a:rPr>
              <a:t>re nearly identical), but sample averages are still consistent estimators!</a:t>
            </a:r>
          </a:p>
          <a:p>
            <a:pPr lvl="2"/>
            <a:endParaRPr lang="en-US" sz="1200" dirty="0">
              <a:ea typeface="ＭＳ Ｐゴシック" pitchFamily="34" charset="-128"/>
            </a:endParaRPr>
          </a:p>
          <a:p>
            <a:r>
              <a:rPr lang="en-US" sz="1800" i="1" dirty="0">
                <a:ea typeface="ＭＳ Ｐゴシック" pitchFamily="34" charset="-128"/>
              </a:rPr>
              <a:t>What</a:t>
            </a:r>
            <a:r>
              <a:rPr lang="ja-JP" altLang="en-US" sz="1800" i="1" dirty="0">
                <a:ea typeface="ＭＳ Ｐゴシック" pitchFamily="34" charset="-128"/>
              </a:rPr>
              <a:t>’</a:t>
            </a:r>
            <a:r>
              <a:rPr lang="en-US" altLang="ja-JP" sz="1800" i="1" dirty="0">
                <a:ea typeface="ＭＳ Ｐゴシック" pitchFamily="34" charset="-128"/>
              </a:rPr>
              <a:t>s the point</a:t>
            </a:r>
            <a:r>
              <a:rPr lang="en-US" altLang="ja-JP" sz="1800" dirty="0">
                <a:ea typeface="ＭＳ Ｐゴシック" pitchFamily="34" charset="-128"/>
              </a:rPr>
              <a:t>: both upstream and downstream variables condition on evidence.</a:t>
            </a:r>
            <a:endParaRPr lang="en-US" sz="1800" dirty="0">
              <a:ea typeface="ＭＳ Ｐゴシック" pitchFamily="34" charset="-128"/>
            </a:endParaRPr>
          </a:p>
        </p:txBody>
      </p:sp>
      <p:sp>
        <p:nvSpPr>
          <p:cNvPr id="71684" name="Oval 4"/>
          <p:cNvSpPr>
            <a:spLocks noChangeArrowheads="1"/>
          </p:cNvSpPr>
          <p:nvPr/>
        </p:nvSpPr>
        <p:spPr bwMode="auto">
          <a:xfrm>
            <a:off x="1714500" y="3532584"/>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+a</a:t>
            </a:r>
            <a:endParaRPr lang="en-US">
              <a:solidFill>
                <a:srgbClr val="000000"/>
              </a:solidFill>
              <a:latin typeface="Times New Roman" pitchFamily="18" charset="0"/>
              <a:ea typeface="ＭＳ Ｐゴシック" pitchFamily="34" charset="-128"/>
              <a:cs typeface="Times New Roman" pitchFamily="18" charset="0"/>
            </a:endParaRPr>
          </a:p>
        </p:txBody>
      </p:sp>
      <p:sp>
        <p:nvSpPr>
          <p:cNvPr id="71685" name="Oval 5"/>
          <p:cNvSpPr>
            <a:spLocks noChangeArrowheads="1"/>
          </p:cNvSpPr>
          <p:nvPr/>
        </p:nvSpPr>
        <p:spPr bwMode="auto">
          <a:xfrm>
            <a:off x="2286000" y="3532584"/>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+c</a:t>
            </a:r>
            <a:endParaRPr lang="en-US">
              <a:solidFill>
                <a:srgbClr val="000000"/>
              </a:solidFill>
              <a:latin typeface="Times New Roman" pitchFamily="18" charset="0"/>
              <a:ea typeface="ＭＳ Ｐゴシック" pitchFamily="34" charset="-128"/>
              <a:cs typeface="Times New Roman" pitchFamily="18" charset="0"/>
            </a:endParaRPr>
          </a:p>
        </p:txBody>
      </p:sp>
      <p:cxnSp>
        <p:nvCxnSpPr>
          <p:cNvPr id="71686" name="AutoShape 6"/>
          <p:cNvCxnSpPr>
            <a:cxnSpLocks noChangeShapeType="1"/>
            <a:stCxn id="71684" idx="6"/>
            <a:endCxn id="71685" idx="2"/>
          </p:cNvCxnSpPr>
          <p:nvPr/>
        </p:nvCxnSpPr>
        <p:spPr bwMode="auto">
          <a:xfrm>
            <a:off x="2114550" y="3732609"/>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71687" name="Oval 11"/>
          <p:cNvSpPr>
            <a:spLocks noChangeArrowheads="1"/>
          </p:cNvSpPr>
          <p:nvPr/>
        </p:nvSpPr>
        <p:spPr bwMode="auto">
          <a:xfrm>
            <a:off x="1143000" y="3532584"/>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+b</a:t>
            </a:r>
          </a:p>
        </p:txBody>
      </p:sp>
      <p:cxnSp>
        <p:nvCxnSpPr>
          <p:cNvPr id="71688" name="AutoShape 12"/>
          <p:cNvCxnSpPr>
            <a:cxnSpLocks noChangeShapeType="1"/>
            <a:stCxn id="71687" idx="6"/>
            <a:endCxn id="71684" idx="2"/>
          </p:cNvCxnSpPr>
          <p:nvPr/>
        </p:nvCxnSpPr>
        <p:spPr bwMode="auto">
          <a:xfrm>
            <a:off x="1543050" y="3732609"/>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5610" name="Oval 18"/>
          <p:cNvSpPr>
            <a:spLocks noChangeArrowheads="1"/>
          </p:cNvSpPr>
          <p:nvPr/>
        </p:nvSpPr>
        <p:spPr bwMode="auto">
          <a:xfrm>
            <a:off x="382905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+a</a:t>
            </a:r>
            <a:endParaRPr lang="en-US">
              <a:solidFill>
                <a:srgbClr val="000000"/>
              </a:solidFill>
              <a:latin typeface="Times New Roman" pitchFamily="18" charset="0"/>
              <a:ea typeface="ＭＳ Ｐゴシック" pitchFamily="34" charset="-128"/>
              <a:cs typeface="Times New Roman" pitchFamily="18" charset="0"/>
            </a:endParaRPr>
          </a:p>
        </p:txBody>
      </p:sp>
      <p:sp>
        <p:nvSpPr>
          <p:cNvPr id="25611" name="Oval 19"/>
          <p:cNvSpPr>
            <a:spLocks noChangeArrowheads="1"/>
          </p:cNvSpPr>
          <p:nvPr/>
        </p:nvSpPr>
        <p:spPr bwMode="auto">
          <a:xfrm>
            <a:off x="440055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+c</a:t>
            </a:r>
            <a:endParaRPr lang="en-US">
              <a:solidFill>
                <a:srgbClr val="000000"/>
              </a:solidFill>
              <a:latin typeface="Times New Roman" pitchFamily="18" charset="0"/>
              <a:ea typeface="ＭＳ Ｐゴシック" pitchFamily="34" charset="-128"/>
              <a:cs typeface="Times New Roman" pitchFamily="18" charset="0"/>
            </a:endParaRPr>
          </a:p>
        </p:txBody>
      </p:sp>
      <p:cxnSp>
        <p:nvCxnSpPr>
          <p:cNvPr id="25612" name="AutoShape 6"/>
          <p:cNvCxnSpPr>
            <a:cxnSpLocks noChangeShapeType="1"/>
            <a:stCxn id="25610" idx="6"/>
            <a:endCxn id="25611" idx="2"/>
          </p:cNvCxnSpPr>
          <p:nvPr/>
        </p:nvCxnSpPr>
        <p:spPr bwMode="auto">
          <a:xfrm>
            <a:off x="4229100" y="3720703"/>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5613" name="Oval 11"/>
          <p:cNvSpPr>
            <a:spLocks noChangeArrowheads="1"/>
          </p:cNvSpPr>
          <p:nvPr/>
        </p:nvSpPr>
        <p:spPr bwMode="auto">
          <a:xfrm>
            <a:off x="325755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sym typeface="Symbol" pitchFamily="18" charset="2"/>
              </a:rPr>
              <a:t>-</a:t>
            </a:r>
            <a:r>
              <a:rPr lang="en-US" i="1">
                <a:solidFill>
                  <a:srgbClr val="000000"/>
                </a:solidFill>
                <a:latin typeface="Times New Roman" pitchFamily="18" charset="0"/>
                <a:ea typeface="ＭＳ Ｐゴシック" pitchFamily="34" charset="-128"/>
                <a:cs typeface="Times New Roman" pitchFamily="18" charset="0"/>
              </a:rPr>
              <a:t>b</a:t>
            </a:r>
          </a:p>
        </p:txBody>
      </p:sp>
      <p:cxnSp>
        <p:nvCxnSpPr>
          <p:cNvPr id="25614" name="AutoShape 12"/>
          <p:cNvCxnSpPr>
            <a:cxnSpLocks noChangeShapeType="1"/>
            <a:stCxn id="25613" idx="6"/>
            <a:endCxn id="25610" idx="2"/>
          </p:cNvCxnSpPr>
          <p:nvPr/>
        </p:nvCxnSpPr>
        <p:spPr bwMode="auto">
          <a:xfrm>
            <a:off x="3657600" y="3720703"/>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5615" name="Oval 23"/>
          <p:cNvSpPr>
            <a:spLocks noChangeArrowheads="1"/>
          </p:cNvSpPr>
          <p:nvPr/>
        </p:nvSpPr>
        <p:spPr bwMode="auto">
          <a:xfrm>
            <a:off x="582930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sym typeface="Symbol" pitchFamily="18" charset="2"/>
              </a:rPr>
              <a:t>-</a:t>
            </a:r>
            <a:r>
              <a:rPr lang="en-US" i="1">
                <a:solidFill>
                  <a:srgbClr val="000000"/>
                </a:solidFill>
                <a:latin typeface="Times New Roman" pitchFamily="18" charset="0"/>
                <a:ea typeface="ＭＳ Ｐゴシック" pitchFamily="34" charset="-128"/>
                <a:cs typeface="Times New Roman" pitchFamily="18" charset="0"/>
              </a:rPr>
              <a:t>a</a:t>
            </a:r>
            <a:endParaRPr lang="en-US">
              <a:solidFill>
                <a:srgbClr val="000000"/>
              </a:solidFill>
              <a:latin typeface="Times New Roman" pitchFamily="18" charset="0"/>
              <a:ea typeface="ＭＳ Ｐゴシック" pitchFamily="34" charset="-128"/>
              <a:cs typeface="Times New Roman" pitchFamily="18" charset="0"/>
            </a:endParaRPr>
          </a:p>
        </p:txBody>
      </p:sp>
      <p:sp>
        <p:nvSpPr>
          <p:cNvPr id="25616" name="Oval 24"/>
          <p:cNvSpPr>
            <a:spLocks noChangeArrowheads="1"/>
          </p:cNvSpPr>
          <p:nvPr/>
        </p:nvSpPr>
        <p:spPr bwMode="auto">
          <a:xfrm>
            <a:off x="640080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rPr>
              <a:t>+c</a:t>
            </a:r>
            <a:endParaRPr lang="en-US">
              <a:solidFill>
                <a:srgbClr val="000000"/>
              </a:solidFill>
              <a:latin typeface="Times New Roman" pitchFamily="18" charset="0"/>
              <a:ea typeface="ＭＳ Ｐゴシック" pitchFamily="34" charset="-128"/>
              <a:cs typeface="Times New Roman" pitchFamily="18" charset="0"/>
            </a:endParaRPr>
          </a:p>
        </p:txBody>
      </p:sp>
      <p:cxnSp>
        <p:nvCxnSpPr>
          <p:cNvPr id="25617" name="AutoShape 6"/>
          <p:cNvCxnSpPr>
            <a:cxnSpLocks noChangeShapeType="1"/>
            <a:stCxn id="25615" idx="6"/>
            <a:endCxn id="25616" idx="2"/>
          </p:cNvCxnSpPr>
          <p:nvPr/>
        </p:nvCxnSpPr>
        <p:spPr bwMode="auto">
          <a:xfrm>
            <a:off x="6229350" y="3720703"/>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5618" name="Oval 11"/>
          <p:cNvSpPr>
            <a:spLocks noChangeArrowheads="1"/>
          </p:cNvSpPr>
          <p:nvPr/>
        </p:nvSpPr>
        <p:spPr bwMode="auto">
          <a:xfrm>
            <a:off x="5257800" y="3520678"/>
            <a:ext cx="400050" cy="400050"/>
          </a:xfrm>
          <a:prstGeom prst="ellipse">
            <a:avLst/>
          </a:prstGeom>
          <a:solidFill>
            <a:schemeClr val="bg1"/>
          </a:solidFill>
          <a:ln w="28575">
            <a:solidFill>
              <a:schemeClr val="tx1"/>
            </a:solidFill>
            <a:round/>
            <a:headEnd/>
            <a:tailEnd/>
          </a:ln>
        </p:spPr>
        <p:txBody>
          <a:bodyPr wrap="none" anchor="ctr"/>
          <a:lstStyle/>
          <a:p>
            <a:pPr algn="ctr" defTabSz="685800" fontAlgn="base">
              <a:spcBef>
                <a:spcPct val="0"/>
              </a:spcBef>
              <a:spcAft>
                <a:spcPct val="0"/>
              </a:spcAft>
            </a:pPr>
            <a:r>
              <a:rPr lang="en-US" i="1">
                <a:solidFill>
                  <a:srgbClr val="000000"/>
                </a:solidFill>
                <a:latin typeface="Times New Roman" pitchFamily="18" charset="0"/>
                <a:ea typeface="ＭＳ Ｐゴシック" pitchFamily="34" charset="-128"/>
                <a:cs typeface="Times New Roman" pitchFamily="18" charset="0"/>
                <a:sym typeface="Symbol" pitchFamily="18" charset="2"/>
              </a:rPr>
              <a:t>-</a:t>
            </a:r>
            <a:r>
              <a:rPr lang="en-US" i="1">
                <a:solidFill>
                  <a:srgbClr val="000000"/>
                </a:solidFill>
                <a:latin typeface="Times New Roman" pitchFamily="18" charset="0"/>
                <a:ea typeface="ＭＳ Ｐゴシック" pitchFamily="34" charset="-128"/>
                <a:cs typeface="Times New Roman" pitchFamily="18" charset="0"/>
              </a:rPr>
              <a:t>b</a:t>
            </a:r>
          </a:p>
        </p:txBody>
      </p:sp>
      <p:cxnSp>
        <p:nvCxnSpPr>
          <p:cNvPr id="25619" name="AutoShape 12"/>
          <p:cNvCxnSpPr>
            <a:cxnSpLocks noChangeShapeType="1"/>
            <a:stCxn id="25618" idx="6"/>
            <a:endCxn id="25615" idx="2"/>
          </p:cNvCxnSpPr>
          <p:nvPr/>
        </p:nvCxnSpPr>
        <p:spPr bwMode="auto">
          <a:xfrm>
            <a:off x="5657850" y="3720703"/>
            <a:ext cx="171450" cy="119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1" name="Straight Connector 20"/>
          <p:cNvCxnSpPr>
            <a:stCxn id="71684" idx="7"/>
            <a:endCxn id="71684" idx="3"/>
          </p:cNvCxnSpPr>
          <p:nvPr/>
        </p:nvCxnSpPr>
        <p:spPr>
          <a:xfrm rot="16200000" flipH="1" flipV="1">
            <a:off x="1772841" y="3590925"/>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1685" idx="7"/>
            <a:endCxn id="71685" idx="3"/>
          </p:cNvCxnSpPr>
          <p:nvPr/>
        </p:nvCxnSpPr>
        <p:spPr>
          <a:xfrm rot="16200000" flipH="1" flipV="1">
            <a:off x="2344341" y="3590925"/>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5613" idx="7"/>
            <a:endCxn id="25613" idx="3"/>
          </p:cNvCxnSpPr>
          <p:nvPr/>
        </p:nvCxnSpPr>
        <p:spPr>
          <a:xfrm rot="16200000" flipH="1" flipV="1">
            <a:off x="3315891" y="3579019"/>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611" idx="7"/>
            <a:endCxn id="25611" idx="3"/>
          </p:cNvCxnSpPr>
          <p:nvPr/>
        </p:nvCxnSpPr>
        <p:spPr>
          <a:xfrm rot="16200000" flipH="1" flipV="1">
            <a:off x="4458891" y="3579019"/>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618" idx="7"/>
            <a:endCxn id="25618" idx="3"/>
          </p:cNvCxnSpPr>
          <p:nvPr/>
        </p:nvCxnSpPr>
        <p:spPr>
          <a:xfrm rot="16200000" flipH="1" flipV="1">
            <a:off x="5316141" y="3579019"/>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615" idx="7"/>
            <a:endCxn id="25615" idx="3"/>
          </p:cNvCxnSpPr>
          <p:nvPr/>
        </p:nvCxnSpPr>
        <p:spPr>
          <a:xfrm rot="16200000" flipH="1" flipV="1">
            <a:off x="5887641" y="3579019"/>
            <a:ext cx="283369" cy="283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143000" y="3532584"/>
            <a:ext cx="400050" cy="40005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en-US" sz="1350">
              <a:solidFill>
                <a:srgbClr val="FFFFFF"/>
              </a:solidFill>
              <a:latin typeface="Arial"/>
            </a:endParaRPr>
          </a:p>
        </p:txBody>
      </p:sp>
      <p:sp>
        <p:nvSpPr>
          <p:cNvPr id="42" name="Oval 41"/>
          <p:cNvSpPr/>
          <p:nvPr/>
        </p:nvSpPr>
        <p:spPr>
          <a:xfrm>
            <a:off x="3829050" y="3532584"/>
            <a:ext cx="400050" cy="40005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en-US" sz="1350">
              <a:solidFill>
                <a:srgbClr val="FFFFFF"/>
              </a:solidFill>
              <a:latin typeface="Arial"/>
            </a:endParaRPr>
          </a:p>
        </p:txBody>
      </p:sp>
      <p:sp>
        <p:nvSpPr>
          <p:cNvPr id="43" name="Oval 42"/>
          <p:cNvSpPr/>
          <p:nvPr/>
        </p:nvSpPr>
        <p:spPr>
          <a:xfrm>
            <a:off x="6400800" y="3532584"/>
            <a:ext cx="400050" cy="40005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en-US" sz="1350">
              <a:solidFill>
                <a:srgbClr val="FFFFFF"/>
              </a:solidFill>
              <a:latin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6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animBg="1"/>
      <p:bldP spid="25611" grpId="0" animBg="1"/>
      <p:bldP spid="25613" grpId="0" animBg="1"/>
      <p:bldP spid="25615" grpId="0" animBg="1"/>
      <p:bldP spid="25616" grpId="0" animBg="1"/>
      <p:bldP spid="25618" grpId="0" animBg="1"/>
      <p:bldP spid="41" grpId="0" animBg="1"/>
      <p:bldP spid="42"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atin typeface="Calibri"/>
                <a:ea typeface="ＭＳ Ｐゴシック" pitchFamily="34" charset="-128"/>
                <a:cs typeface="Calibri"/>
              </a:rPr>
              <a:t>Sampling</a:t>
            </a:r>
          </a:p>
        </p:txBody>
      </p:sp>
      <p:sp>
        <p:nvSpPr>
          <p:cNvPr id="54274" name="Rectangle 3"/>
          <p:cNvSpPr>
            <a:spLocks noGrp="1" noChangeArrowheads="1"/>
          </p:cNvSpPr>
          <p:nvPr>
            <p:ph idx="1"/>
          </p:nvPr>
        </p:nvSpPr>
        <p:spPr>
          <a:xfrm>
            <a:off x="228600" y="1828801"/>
            <a:ext cx="4572000" cy="3394472"/>
          </a:xfrm>
        </p:spPr>
        <p:txBody>
          <a:bodyPr/>
          <a:lstStyle/>
          <a:p>
            <a:pPr>
              <a:lnSpc>
                <a:spcPct val="90000"/>
              </a:lnSpc>
            </a:pPr>
            <a:r>
              <a:rPr lang="en-US" sz="1800" dirty="0">
                <a:latin typeface="Calibri"/>
                <a:ea typeface="ＭＳ Ｐゴシック" pitchFamily="34" charset="-128"/>
                <a:cs typeface="Calibri"/>
              </a:rPr>
              <a:t>Sampling is a lot like repeated simulation</a:t>
            </a:r>
          </a:p>
          <a:p>
            <a:pPr lvl="5">
              <a:lnSpc>
                <a:spcPct val="90000"/>
              </a:lnSpc>
            </a:pPr>
            <a:endParaRPr lang="en-US" sz="525" dirty="0">
              <a:latin typeface="Calibri"/>
              <a:ea typeface="ＭＳ Ｐゴシック" pitchFamily="34" charset="-128"/>
              <a:cs typeface="Calibri"/>
            </a:endParaRPr>
          </a:p>
          <a:p>
            <a:pPr lvl="1">
              <a:lnSpc>
                <a:spcPct val="90000"/>
              </a:lnSpc>
            </a:pPr>
            <a:r>
              <a:rPr lang="en-US" sz="1500" dirty="0">
                <a:latin typeface="Calibri"/>
                <a:ea typeface="ＭＳ Ｐゴシック" pitchFamily="34" charset="-128"/>
                <a:cs typeface="Calibri"/>
              </a:rPr>
              <a:t>Predicting the weather, basketball games, …</a:t>
            </a:r>
          </a:p>
          <a:p>
            <a:pPr lvl="1">
              <a:lnSpc>
                <a:spcPct val="90000"/>
              </a:lnSpc>
            </a:pPr>
            <a:endParaRPr lang="en-US" sz="1500" dirty="0">
              <a:latin typeface="Calibri"/>
              <a:ea typeface="ＭＳ Ｐゴシック" pitchFamily="34" charset="-128"/>
              <a:cs typeface="Calibri"/>
            </a:endParaRPr>
          </a:p>
          <a:p>
            <a:pPr>
              <a:lnSpc>
                <a:spcPct val="90000"/>
              </a:lnSpc>
            </a:pPr>
            <a:r>
              <a:rPr lang="en-US" sz="1800" dirty="0">
                <a:latin typeface="Calibri"/>
                <a:ea typeface="ＭＳ Ｐゴシック" pitchFamily="34" charset="-128"/>
                <a:cs typeface="Calibri"/>
              </a:rPr>
              <a:t>Basic idea</a:t>
            </a:r>
          </a:p>
          <a:p>
            <a:pPr lvl="3">
              <a:lnSpc>
                <a:spcPct val="90000"/>
              </a:lnSpc>
            </a:pPr>
            <a:endParaRPr lang="en-US" sz="450" dirty="0">
              <a:latin typeface="Calibri"/>
              <a:ea typeface="ＭＳ Ｐゴシック" pitchFamily="34" charset="-128"/>
              <a:cs typeface="Calibri"/>
            </a:endParaRPr>
          </a:p>
          <a:p>
            <a:pPr lvl="1">
              <a:lnSpc>
                <a:spcPct val="90000"/>
              </a:lnSpc>
            </a:pPr>
            <a:r>
              <a:rPr lang="en-US" sz="1500" dirty="0">
                <a:latin typeface="Calibri"/>
                <a:ea typeface="ＭＳ Ｐゴシック" pitchFamily="34" charset="-128"/>
                <a:cs typeface="Calibri"/>
              </a:rPr>
              <a:t>Draw N samples from a sampling distribution S</a:t>
            </a:r>
          </a:p>
          <a:p>
            <a:pPr lvl="4">
              <a:lnSpc>
                <a:spcPct val="90000"/>
              </a:lnSpc>
            </a:pPr>
            <a:endParaRPr lang="en-US" sz="450" dirty="0">
              <a:latin typeface="Calibri"/>
              <a:ea typeface="ＭＳ Ｐゴシック" pitchFamily="34" charset="-128"/>
              <a:cs typeface="Calibri"/>
            </a:endParaRPr>
          </a:p>
          <a:p>
            <a:pPr lvl="1">
              <a:lnSpc>
                <a:spcPct val="90000"/>
              </a:lnSpc>
            </a:pPr>
            <a:r>
              <a:rPr lang="en-US" sz="1500" dirty="0">
                <a:latin typeface="Calibri"/>
                <a:ea typeface="ＭＳ Ｐゴシック" pitchFamily="34" charset="-128"/>
                <a:cs typeface="Calibri"/>
              </a:rPr>
              <a:t>Compute an approximate posterior probability</a:t>
            </a:r>
          </a:p>
          <a:p>
            <a:pPr lvl="4">
              <a:lnSpc>
                <a:spcPct val="90000"/>
              </a:lnSpc>
            </a:pPr>
            <a:endParaRPr lang="en-US" sz="450" b="1" dirty="0">
              <a:latin typeface="Calibri"/>
              <a:ea typeface="ＭＳ Ｐゴシック" pitchFamily="34" charset="-128"/>
              <a:cs typeface="Calibri"/>
            </a:endParaRPr>
          </a:p>
          <a:p>
            <a:pPr lvl="1">
              <a:lnSpc>
                <a:spcPct val="90000"/>
              </a:lnSpc>
            </a:pPr>
            <a:r>
              <a:rPr lang="en-US" sz="1500" dirty="0">
                <a:latin typeface="Calibri"/>
                <a:ea typeface="ＭＳ Ｐゴシック" pitchFamily="34" charset="-128"/>
                <a:cs typeface="Calibri"/>
              </a:rPr>
              <a:t>Show this converges to the true probability P</a:t>
            </a:r>
          </a:p>
          <a:p>
            <a:pPr lvl="1">
              <a:lnSpc>
                <a:spcPct val="90000"/>
              </a:lnSpc>
            </a:pPr>
            <a:endParaRPr lang="en-US" sz="1500" dirty="0">
              <a:latin typeface="Calibri"/>
              <a:ea typeface="ＭＳ Ｐゴシック" pitchFamily="34" charset="-128"/>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1" y="4083908"/>
            <a:ext cx="4673722" cy="1920915"/>
          </a:xfrm>
          <a:prstGeom prst="rect">
            <a:avLst/>
          </a:prstGeom>
        </p:spPr>
      </p:pic>
      <p:sp>
        <p:nvSpPr>
          <p:cNvPr id="5" name="Rectangle 3"/>
          <p:cNvSpPr txBox="1">
            <a:spLocks noChangeArrowheads="1"/>
          </p:cNvSpPr>
          <p:nvPr/>
        </p:nvSpPr>
        <p:spPr bwMode="auto">
          <a:xfrm>
            <a:off x="5029200" y="1828801"/>
            <a:ext cx="3886200" cy="3394472"/>
          </a:xfrm>
          <a:prstGeom prst="rect">
            <a:avLst/>
          </a:prstGeom>
          <a:noFill/>
          <a:ln w="9525">
            <a:noFill/>
            <a:miter lim="800000"/>
            <a:headEnd/>
            <a:tailEnd/>
          </a:ln>
        </p:spPr>
        <p:txBody>
          <a:bodyPr vert="horz" wrap="square" lIns="68577" tIns="34289" rIns="68577" bIns="34289"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257162" indent="-257162" defTabSz="685800">
              <a:lnSpc>
                <a:spcPct val="90000"/>
              </a:lnSpc>
              <a:buClr>
                <a:srgbClr val="333399"/>
              </a:buClr>
            </a:pPr>
            <a:r>
              <a:rPr lang="en-US" sz="1800" dirty="0">
                <a:solidFill>
                  <a:srgbClr val="333399"/>
                </a:solidFill>
                <a:latin typeface="Calibri"/>
                <a:ea typeface="ＭＳ Ｐゴシック" pitchFamily="34" charset="-128"/>
                <a:cs typeface="Calibri"/>
              </a:rPr>
              <a:t>Why sample?</a:t>
            </a:r>
          </a:p>
          <a:p>
            <a:pPr marL="1885856" lvl="5" indent="-171442" defTabSz="685800">
              <a:lnSpc>
                <a:spcPct val="90000"/>
              </a:lnSpc>
              <a:buClr>
                <a:srgbClr val="333399"/>
              </a:buClr>
            </a:pPr>
            <a:endParaRPr lang="en-US" sz="450" dirty="0">
              <a:solidFill>
                <a:srgbClr val="000000"/>
              </a:solidFill>
              <a:latin typeface="Calibri"/>
              <a:ea typeface="ＭＳ Ｐゴシック" pitchFamily="34" charset="-128"/>
              <a:cs typeface="Calibri"/>
            </a:endParaRPr>
          </a:p>
          <a:p>
            <a:pPr marL="557185" lvl="1" indent="-214303" defTabSz="685800">
              <a:lnSpc>
                <a:spcPct val="90000"/>
              </a:lnSpc>
              <a:buClr>
                <a:srgbClr val="000000"/>
              </a:buClr>
            </a:pPr>
            <a:r>
              <a:rPr lang="en-US" sz="1500" dirty="0">
                <a:solidFill>
                  <a:srgbClr val="000000"/>
                </a:solidFill>
                <a:latin typeface="Calibri"/>
                <a:ea typeface="ＭＳ Ｐゴシック" pitchFamily="34" charset="-128"/>
                <a:cs typeface="Calibri"/>
              </a:rPr>
              <a:t>Learning: get samples from a distribution you don</a:t>
            </a:r>
            <a:r>
              <a:rPr lang="en-US" altLang="ja-JP" sz="1500" dirty="0">
                <a:solidFill>
                  <a:srgbClr val="000000"/>
                </a:solidFill>
                <a:latin typeface="Calibri"/>
                <a:ea typeface="ＭＳ Ｐゴシック" pitchFamily="34" charset="-128"/>
                <a:cs typeface="Calibri"/>
              </a:rPr>
              <a:t>’t know</a:t>
            </a:r>
          </a:p>
          <a:p>
            <a:pPr marL="1885856" lvl="5" indent="-171442" defTabSz="685800">
              <a:lnSpc>
                <a:spcPct val="90000"/>
              </a:lnSpc>
              <a:buClr>
                <a:srgbClr val="333399"/>
              </a:buClr>
            </a:pPr>
            <a:endParaRPr lang="en-US" altLang="ja-JP" sz="375" dirty="0">
              <a:solidFill>
                <a:srgbClr val="000000"/>
              </a:solidFill>
              <a:latin typeface="Calibri"/>
              <a:ea typeface="ＭＳ Ｐゴシック" pitchFamily="34" charset="-128"/>
              <a:cs typeface="Calibri"/>
            </a:endParaRPr>
          </a:p>
          <a:p>
            <a:pPr marL="557185" lvl="1" indent="-214303" defTabSz="685800">
              <a:lnSpc>
                <a:spcPct val="90000"/>
              </a:lnSpc>
              <a:buClr>
                <a:srgbClr val="000000"/>
              </a:buClr>
            </a:pPr>
            <a:r>
              <a:rPr lang="en-US" sz="1500" dirty="0">
                <a:solidFill>
                  <a:srgbClr val="000000"/>
                </a:solidFill>
                <a:latin typeface="Calibri"/>
                <a:ea typeface="ＭＳ Ｐゴシック" pitchFamily="34" charset="-128"/>
                <a:cs typeface="Calibri"/>
              </a:rPr>
              <a:t>Inference: getting a sample is faster than computing the right answer (e.g. with variable elimination)</a:t>
            </a:r>
          </a:p>
          <a:p>
            <a:pPr marL="257162" indent="-257162" defTabSz="685800">
              <a:lnSpc>
                <a:spcPct val="90000"/>
              </a:lnSpc>
              <a:buClr>
                <a:srgbClr val="333399"/>
              </a:buClr>
            </a:pPr>
            <a:endParaRPr lang="en-US" sz="1800" dirty="0">
              <a:solidFill>
                <a:srgbClr val="333399"/>
              </a:solidFill>
              <a:latin typeface="Calibri"/>
              <a:ea typeface="ＭＳ Ｐゴシック" pitchFamily="34" charset="-128"/>
              <a:cs typeface="Calibri"/>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822960" y="286604"/>
            <a:ext cx="7543800" cy="685853"/>
          </a:xfrm>
        </p:spPr>
        <p:txBody>
          <a:bodyPr>
            <a:normAutofit fontScale="90000"/>
          </a:bodyPr>
          <a:lstStyle/>
          <a:p>
            <a:r>
              <a:rPr lang="zh-CN" altLang="en-US" dirty="0">
                <a:latin typeface="+mn-ea"/>
                <a:ea typeface="+mn-ea"/>
                <a:cs typeface="Calibri"/>
              </a:rPr>
              <a:t>采样（</a:t>
            </a:r>
            <a:r>
              <a:rPr lang="en-US" dirty="0">
                <a:latin typeface="+mn-ea"/>
                <a:ea typeface="+mn-ea"/>
                <a:cs typeface="Calibri"/>
              </a:rPr>
              <a:t>Sampling</a:t>
            </a:r>
            <a:r>
              <a:rPr lang="zh-CN" altLang="en-US" dirty="0">
                <a:latin typeface="+mn-ea"/>
                <a:ea typeface="+mn-ea"/>
                <a:cs typeface="Calibri"/>
              </a:rPr>
              <a:t>）</a:t>
            </a:r>
            <a:endParaRPr lang="en-US" dirty="0">
              <a:latin typeface="+mn-ea"/>
              <a:ea typeface="+mn-ea"/>
              <a:cs typeface="Calibri"/>
            </a:endParaRPr>
          </a:p>
        </p:txBody>
      </p:sp>
      <p:sp>
        <p:nvSpPr>
          <p:cNvPr id="54274" name="Rectangle 3"/>
          <p:cNvSpPr>
            <a:spLocks noGrp="1" noChangeArrowheads="1"/>
          </p:cNvSpPr>
          <p:nvPr>
            <p:ph idx="1"/>
          </p:nvPr>
        </p:nvSpPr>
        <p:spPr>
          <a:xfrm>
            <a:off x="228600" y="1886857"/>
            <a:ext cx="4572000" cy="3934506"/>
          </a:xfrm>
        </p:spPr>
        <p:txBody>
          <a:bodyPr/>
          <a:lstStyle/>
          <a:p>
            <a:pPr>
              <a:lnSpc>
                <a:spcPct val="90000"/>
              </a:lnSpc>
            </a:pPr>
            <a:r>
              <a:rPr lang="zh-CN" altLang="en-US" sz="2400" dirty="0">
                <a:latin typeface="+mn-ea"/>
                <a:cs typeface="Calibri"/>
              </a:rPr>
              <a:t>采样很像重复的模拟</a:t>
            </a:r>
            <a:endParaRPr lang="en-US" sz="2400" dirty="0">
              <a:latin typeface="+mn-ea"/>
              <a:cs typeface="Calibri"/>
            </a:endParaRPr>
          </a:p>
          <a:p>
            <a:pPr marL="201168" lvl="1" indent="0">
              <a:lnSpc>
                <a:spcPct val="90000"/>
              </a:lnSpc>
              <a:buNone/>
            </a:pPr>
            <a:endParaRPr lang="en-US" sz="2000" dirty="0">
              <a:latin typeface="+mn-ea"/>
              <a:cs typeface="Calibri"/>
            </a:endParaRPr>
          </a:p>
          <a:p>
            <a:pPr>
              <a:lnSpc>
                <a:spcPct val="90000"/>
              </a:lnSpc>
              <a:buFont typeface="Wingdings" panose="05000000000000000000" pitchFamily="2" charset="2"/>
              <a:buChar char="n"/>
            </a:pPr>
            <a:r>
              <a:rPr lang="zh-CN" altLang="en-US" dirty="0">
                <a:latin typeface="+mn-ea"/>
                <a:cs typeface="Calibri"/>
              </a:rPr>
              <a:t>基本思想</a:t>
            </a:r>
            <a:endParaRPr lang="en-US" sz="2400" dirty="0">
              <a:latin typeface="+mn-ea"/>
              <a:cs typeface="Calibri"/>
            </a:endParaRPr>
          </a:p>
          <a:p>
            <a:pPr lvl="3">
              <a:lnSpc>
                <a:spcPct val="90000"/>
              </a:lnSpc>
              <a:buFont typeface="Wingdings" panose="05000000000000000000" pitchFamily="2" charset="2"/>
              <a:buChar char="n"/>
            </a:pPr>
            <a:endParaRPr lang="en-US" sz="600" dirty="0">
              <a:latin typeface="+mn-ea"/>
              <a:cs typeface="Calibri"/>
            </a:endParaRPr>
          </a:p>
          <a:p>
            <a:pPr lvl="1">
              <a:lnSpc>
                <a:spcPct val="90000"/>
              </a:lnSpc>
              <a:buFont typeface="Wingdings" panose="05000000000000000000" pitchFamily="2" charset="2"/>
              <a:buChar char="n"/>
            </a:pPr>
            <a:r>
              <a:rPr lang="zh-CN" altLang="en-US" dirty="0">
                <a:latin typeface="+mn-ea"/>
                <a:cs typeface="Calibri"/>
              </a:rPr>
              <a:t>抽取</a:t>
            </a:r>
            <a:r>
              <a:rPr lang="en-US" sz="2000" dirty="0">
                <a:latin typeface="+mn-ea"/>
                <a:cs typeface="Calibri"/>
              </a:rPr>
              <a:t> </a:t>
            </a:r>
            <a:r>
              <a:rPr lang="en-US" sz="2000" i="1" dirty="0">
                <a:solidFill>
                  <a:srgbClr val="CC00CC"/>
                </a:solidFill>
                <a:latin typeface="+mn-ea"/>
                <a:cs typeface="Calibri"/>
              </a:rPr>
              <a:t>N</a:t>
            </a:r>
            <a:r>
              <a:rPr lang="en-US" sz="2000" dirty="0">
                <a:latin typeface="+mn-ea"/>
                <a:cs typeface="Calibri"/>
              </a:rPr>
              <a:t> </a:t>
            </a:r>
            <a:r>
              <a:rPr lang="zh-CN" altLang="en-US" dirty="0">
                <a:latin typeface="+mn-ea"/>
                <a:cs typeface="Calibri"/>
              </a:rPr>
              <a:t>样本</a:t>
            </a:r>
            <a:r>
              <a:rPr lang="en-US" sz="2000" dirty="0">
                <a:latin typeface="+mn-ea"/>
                <a:cs typeface="Calibri"/>
              </a:rPr>
              <a:t> </a:t>
            </a:r>
            <a:r>
              <a:rPr lang="zh-CN" altLang="en-US" sz="2000" dirty="0">
                <a:latin typeface="+mn-ea"/>
                <a:cs typeface="Calibri"/>
              </a:rPr>
              <a:t>，形成一个采样分布</a:t>
            </a:r>
            <a:r>
              <a:rPr lang="en-US" sz="2000" dirty="0">
                <a:latin typeface="+mn-ea"/>
                <a:cs typeface="Calibri"/>
              </a:rPr>
              <a:t> </a:t>
            </a:r>
            <a:r>
              <a:rPr lang="en-US" sz="2000" i="1" dirty="0">
                <a:solidFill>
                  <a:srgbClr val="CC00CC"/>
                </a:solidFill>
                <a:latin typeface="+mn-ea"/>
                <a:cs typeface="Calibri"/>
              </a:rPr>
              <a:t>S</a:t>
            </a:r>
          </a:p>
          <a:p>
            <a:pPr lvl="4">
              <a:lnSpc>
                <a:spcPct val="90000"/>
              </a:lnSpc>
              <a:buFont typeface="Wingdings" panose="05000000000000000000" pitchFamily="2" charset="2"/>
              <a:buChar char="n"/>
            </a:pPr>
            <a:endParaRPr lang="en-US" sz="600" dirty="0">
              <a:latin typeface="+mn-ea"/>
              <a:cs typeface="Calibri"/>
            </a:endParaRPr>
          </a:p>
          <a:p>
            <a:pPr lvl="1">
              <a:lnSpc>
                <a:spcPct val="90000"/>
              </a:lnSpc>
              <a:buFont typeface="Wingdings" panose="05000000000000000000" pitchFamily="2" charset="2"/>
              <a:buChar char="n"/>
            </a:pPr>
            <a:r>
              <a:rPr lang="zh-CN" altLang="en-US" dirty="0">
                <a:latin typeface="+mn-ea"/>
                <a:cs typeface="Calibri"/>
              </a:rPr>
              <a:t>计算一个近似后验概率</a:t>
            </a:r>
            <a:endParaRPr lang="en-US" sz="2000" dirty="0">
              <a:latin typeface="+mn-ea"/>
              <a:cs typeface="Calibri"/>
            </a:endParaRPr>
          </a:p>
          <a:p>
            <a:pPr lvl="4">
              <a:lnSpc>
                <a:spcPct val="90000"/>
              </a:lnSpc>
              <a:buFont typeface="Wingdings" panose="05000000000000000000" pitchFamily="2" charset="2"/>
              <a:buChar char="n"/>
            </a:pPr>
            <a:endParaRPr lang="en-US" sz="600" b="1" dirty="0">
              <a:latin typeface="+mn-ea"/>
              <a:cs typeface="Calibri"/>
            </a:endParaRPr>
          </a:p>
          <a:p>
            <a:pPr lvl="1">
              <a:lnSpc>
                <a:spcPct val="90000"/>
              </a:lnSpc>
              <a:buFont typeface="Wingdings" panose="05000000000000000000" pitchFamily="2" charset="2"/>
              <a:buChar char="n"/>
            </a:pPr>
            <a:r>
              <a:rPr lang="zh-CN" altLang="en-US" dirty="0">
                <a:latin typeface="+mn-ea"/>
                <a:cs typeface="Calibri"/>
              </a:rPr>
              <a:t>证明可以收敛到真实的概率</a:t>
            </a:r>
            <a:r>
              <a:rPr lang="en-US" sz="2000" dirty="0">
                <a:latin typeface="+mn-ea"/>
                <a:cs typeface="Calibri"/>
              </a:rPr>
              <a:t> </a:t>
            </a:r>
            <a:r>
              <a:rPr lang="en-US" sz="2000" i="1" dirty="0">
                <a:solidFill>
                  <a:srgbClr val="CC00CC"/>
                </a:solidFill>
                <a:latin typeface="+mn-ea"/>
                <a:cs typeface="Calibri"/>
              </a:rPr>
              <a:t>P</a:t>
            </a:r>
          </a:p>
          <a:p>
            <a:pPr lvl="1">
              <a:lnSpc>
                <a:spcPct val="90000"/>
              </a:lnSpc>
            </a:pPr>
            <a:endParaRPr lang="en-US" sz="2000" dirty="0">
              <a:latin typeface="+mn-ea"/>
              <a:cs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798" y="4952256"/>
            <a:ext cx="2480604" cy="1359382"/>
          </a:xfrm>
          <a:prstGeom prst="rect">
            <a:avLst/>
          </a:prstGeom>
        </p:spPr>
      </p:pic>
      <p:sp>
        <p:nvSpPr>
          <p:cNvPr id="5" name="Rectangle 3"/>
          <p:cNvSpPr txBox="1">
            <a:spLocks noChangeArrowheads="1"/>
          </p:cNvSpPr>
          <p:nvPr/>
        </p:nvSpPr>
        <p:spPr bwMode="auto">
          <a:xfrm>
            <a:off x="5029200" y="1785257"/>
            <a:ext cx="3886200" cy="4036106"/>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zh-CN" altLang="en-US" sz="2400" dirty="0">
                <a:latin typeface="+mn-ea"/>
                <a:cs typeface="Calibri"/>
              </a:rPr>
              <a:t>为什么采样？</a:t>
            </a:r>
            <a:endParaRPr lang="en-US" sz="600" dirty="0">
              <a:latin typeface="+mn-ea"/>
              <a:cs typeface="Calibri"/>
            </a:endParaRPr>
          </a:p>
          <a:p>
            <a:pPr lvl="1">
              <a:lnSpc>
                <a:spcPct val="90000"/>
              </a:lnSpc>
            </a:pPr>
            <a:r>
              <a:rPr lang="zh-CN" altLang="en-US" sz="2000" dirty="0">
                <a:latin typeface="+mn-ea"/>
                <a:cs typeface="Calibri"/>
              </a:rPr>
              <a:t>通常很快得到一个好的近似解</a:t>
            </a:r>
            <a:endParaRPr lang="en-US" altLang="ja-JP" sz="2000" dirty="0">
              <a:latin typeface="+mn-ea"/>
              <a:cs typeface="Calibri"/>
            </a:endParaRPr>
          </a:p>
          <a:p>
            <a:pPr lvl="5">
              <a:lnSpc>
                <a:spcPct val="90000"/>
              </a:lnSpc>
            </a:pPr>
            <a:endParaRPr lang="en-US" altLang="ja-JP" sz="500" dirty="0">
              <a:latin typeface="+mn-ea"/>
              <a:cs typeface="Calibri"/>
            </a:endParaRPr>
          </a:p>
          <a:p>
            <a:pPr lvl="1">
              <a:lnSpc>
                <a:spcPct val="90000"/>
              </a:lnSpc>
            </a:pPr>
            <a:r>
              <a:rPr lang="zh-CN" altLang="en-US" sz="2000" dirty="0">
                <a:latin typeface="+mn-ea"/>
                <a:cs typeface="Calibri"/>
              </a:rPr>
              <a:t>算法简单而且通用</a:t>
            </a:r>
            <a:r>
              <a:rPr lang="en-US" sz="2000" dirty="0">
                <a:latin typeface="+mn-ea"/>
                <a:cs typeface="Calibri"/>
              </a:rPr>
              <a:t> (</a:t>
            </a:r>
            <a:r>
              <a:rPr lang="zh-CN" altLang="en-US" sz="2000" dirty="0">
                <a:latin typeface="+mn-ea"/>
                <a:cs typeface="Calibri"/>
              </a:rPr>
              <a:t>很容易应用在不同的概率模型上</a:t>
            </a:r>
            <a:r>
              <a:rPr lang="en-US" sz="2000" dirty="0">
                <a:latin typeface="+mn-ea"/>
                <a:cs typeface="Calibri"/>
              </a:rPr>
              <a:t>)</a:t>
            </a:r>
          </a:p>
          <a:p>
            <a:pPr lvl="1">
              <a:lnSpc>
                <a:spcPct val="90000"/>
              </a:lnSpc>
            </a:pPr>
            <a:r>
              <a:rPr lang="zh-CN" altLang="en-US" sz="2000" dirty="0">
                <a:latin typeface="+mn-ea"/>
                <a:cs typeface="Calibri"/>
              </a:rPr>
              <a:t>算法只需很少的存储空间</a:t>
            </a:r>
            <a:r>
              <a:rPr lang="en-US" sz="2000" dirty="0">
                <a:latin typeface="+mn-ea"/>
                <a:cs typeface="Calibri"/>
              </a:rPr>
              <a:t> (</a:t>
            </a:r>
            <a:r>
              <a:rPr lang="en-US" sz="2000" dirty="0">
                <a:solidFill>
                  <a:srgbClr val="CC00CC"/>
                </a:solidFill>
                <a:latin typeface="+mn-ea"/>
                <a:cs typeface="Calibri"/>
              </a:rPr>
              <a:t>O(n)</a:t>
            </a:r>
            <a:r>
              <a:rPr lang="en-US" sz="2000" dirty="0">
                <a:latin typeface="+mn-ea"/>
                <a:cs typeface="Calibri"/>
              </a:rPr>
              <a:t>)</a:t>
            </a:r>
          </a:p>
          <a:p>
            <a:pPr lvl="1">
              <a:lnSpc>
                <a:spcPct val="90000"/>
              </a:lnSpc>
            </a:pPr>
            <a:r>
              <a:rPr lang="zh-CN" altLang="en-US" sz="2000" dirty="0">
                <a:latin typeface="+mn-ea"/>
                <a:cs typeface="Calibri"/>
              </a:rPr>
              <a:t>可以应用于大的模型上；对比准确算法（比如变量消除法）</a:t>
            </a:r>
            <a:endParaRPr lang="en-US" sz="2000" dirty="0">
              <a:latin typeface="+mn-ea"/>
              <a:cs typeface="Calibri"/>
            </a:endParaRPr>
          </a:p>
          <a:p>
            <a:pPr>
              <a:lnSpc>
                <a:spcPct val="90000"/>
              </a:lnSpc>
            </a:pPr>
            <a:endParaRPr lang="en-US" sz="2400" dirty="0">
              <a:latin typeface="+mn-ea"/>
              <a:cs typeface="Calibri"/>
            </a:endParaRPr>
          </a:p>
        </p:txBody>
      </p:sp>
    </p:spTree>
    <p:extLst>
      <p:ext uri="{BB962C8B-B14F-4D97-AF65-F5344CB8AC3E}">
        <p14:creationId xmlns:p14="http://schemas.microsoft.com/office/powerpoint/2010/main" val="11636333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ea typeface="ＭＳ Ｐゴシック" pitchFamily="34" charset="-128"/>
              </a:rPr>
              <a:t>Sampling</a:t>
            </a:r>
          </a:p>
        </p:txBody>
      </p:sp>
      <p:sp>
        <p:nvSpPr>
          <p:cNvPr id="55298" name="Content Placeholder 2"/>
          <p:cNvSpPr>
            <a:spLocks noGrp="1"/>
          </p:cNvSpPr>
          <p:nvPr>
            <p:ph idx="1"/>
          </p:nvPr>
        </p:nvSpPr>
        <p:spPr>
          <a:xfrm>
            <a:off x="114300" y="1905001"/>
            <a:ext cx="3714750" cy="3546873"/>
          </a:xfrm>
        </p:spPr>
        <p:txBody>
          <a:bodyPr/>
          <a:lstStyle/>
          <a:p>
            <a:r>
              <a:rPr lang="en-US" sz="1800" dirty="0">
                <a:ea typeface="ＭＳ Ｐゴシック" pitchFamily="34" charset="-128"/>
              </a:rPr>
              <a:t>Sampling from given distribution</a:t>
            </a:r>
          </a:p>
          <a:p>
            <a:pPr lvl="6"/>
            <a:endParaRPr lang="en-US" sz="450" dirty="0">
              <a:ea typeface="ＭＳ Ｐゴシック" pitchFamily="34" charset="-128"/>
            </a:endParaRPr>
          </a:p>
          <a:p>
            <a:pPr lvl="1"/>
            <a:r>
              <a:rPr lang="en-US" sz="1500" dirty="0">
                <a:ea typeface="ＭＳ Ｐゴシック" pitchFamily="34" charset="-128"/>
              </a:rPr>
              <a:t>Step 1: Get sample </a:t>
            </a:r>
            <a:r>
              <a:rPr lang="en-US" sz="1500" i="1" dirty="0">
                <a:ea typeface="ＭＳ Ｐゴシック" pitchFamily="34" charset="-128"/>
              </a:rPr>
              <a:t>u</a:t>
            </a:r>
            <a:r>
              <a:rPr lang="en-US" sz="1500" dirty="0">
                <a:ea typeface="ＭＳ Ｐゴシック" pitchFamily="34" charset="-128"/>
              </a:rPr>
              <a:t> from uniform distribution over [0, 1)</a:t>
            </a:r>
          </a:p>
          <a:p>
            <a:pPr lvl="2"/>
            <a:r>
              <a:rPr lang="en-US" sz="1200" dirty="0">
                <a:ea typeface="ＭＳ Ｐゴシック" pitchFamily="34" charset="-128"/>
              </a:rPr>
              <a:t>E.g. random() in python</a:t>
            </a:r>
          </a:p>
          <a:p>
            <a:pPr lvl="4"/>
            <a:endParaRPr lang="en-US" sz="450" dirty="0">
              <a:ea typeface="ＭＳ Ｐゴシック" pitchFamily="34" charset="-128"/>
            </a:endParaRPr>
          </a:p>
          <a:p>
            <a:pPr lvl="1"/>
            <a:r>
              <a:rPr lang="en-US" sz="1500" dirty="0">
                <a:ea typeface="ＭＳ Ｐゴシック" pitchFamily="34" charset="-128"/>
              </a:rPr>
              <a:t>Step 2: Convert this sample </a:t>
            </a:r>
            <a:r>
              <a:rPr lang="en-US" sz="1500" i="1" dirty="0">
                <a:ea typeface="ＭＳ Ｐゴシック" pitchFamily="34" charset="-128"/>
              </a:rPr>
              <a:t>u</a:t>
            </a:r>
            <a:r>
              <a:rPr lang="en-US" sz="1500" dirty="0">
                <a:ea typeface="ＭＳ Ｐゴシック" pitchFamily="34" charset="-128"/>
              </a:rPr>
              <a:t> into an outcome for the given distribution by having each target outcome associated with a sub-interval of [0,1) with sub-interval size equal to probability of the outcome</a:t>
            </a:r>
          </a:p>
        </p:txBody>
      </p:sp>
      <p:sp>
        <p:nvSpPr>
          <p:cNvPr id="4" name="Content Placeholder 2"/>
          <p:cNvSpPr txBox="1">
            <a:spLocks/>
          </p:cNvSpPr>
          <p:nvPr/>
        </p:nvSpPr>
        <p:spPr bwMode="auto">
          <a:xfrm>
            <a:off x="4000500" y="1885950"/>
            <a:ext cx="3143250" cy="3546873"/>
          </a:xfrm>
          <a:prstGeom prst="rect">
            <a:avLst/>
          </a:prstGeom>
          <a:noFill/>
          <a:ln w="9525">
            <a:noFill/>
            <a:miter lim="800000"/>
            <a:headEnd/>
            <a:tailEnd/>
          </a:ln>
        </p:spPr>
        <p:txBody>
          <a:bodyPr vert="horz" wrap="square" lIns="68577" tIns="34289" rIns="68577" bIns="34289"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257162" indent="-257162" defTabSz="685800">
              <a:buClr>
                <a:srgbClr val="333399"/>
              </a:buClr>
            </a:pPr>
            <a:r>
              <a:rPr lang="en-US" sz="1800" dirty="0">
                <a:solidFill>
                  <a:srgbClr val="333399"/>
                </a:solidFill>
                <a:ea typeface="ＭＳ Ｐゴシック" pitchFamily="34" charset="-128"/>
              </a:rPr>
              <a:t>Example</a:t>
            </a:r>
          </a:p>
          <a:p>
            <a:pPr marL="257162" indent="-257162" defTabSz="685800">
              <a:buClr>
                <a:srgbClr val="333399"/>
              </a:buClr>
            </a:pPr>
            <a:endParaRPr lang="en-US" sz="1800" dirty="0">
              <a:solidFill>
                <a:srgbClr val="333399"/>
              </a:solidFill>
              <a:ea typeface="ＭＳ Ｐゴシック" pitchFamily="34" charset="-128"/>
            </a:endParaRPr>
          </a:p>
          <a:p>
            <a:pPr marL="257162" indent="-257162" defTabSz="685800">
              <a:buClr>
                <a:srgbClr val="333399"/>
              </a:buClr>
            </a:pPr>
            <a:endParaRPr lang="en-US" sz="1800" dirty="0">
              <a:solidFill>
                <a:srgbClr val="333399"/>
              </a:solidFill>
              <a:ea typeface="ＭＳ Ｐゴシック" pitchFamily="34" charset="-128"/>
            </a:endParaRPr>
          </a:p>
          <a:p>
            <a:pPr marL="257162" indent="-257162" defTabSz="685800">
              <a:buClr>
                <a:srgbClr val="333399"/>
              </a:buClr>
            </a:pPr>
            <a:endParaRPr lang="en-US" sz="1800" dirty="0">
              <a:solidFill>
                <a:srgbClr val="333399"/>
              </a:solidFill>
              <a:ea typeface="ＭＳ Ｐゴシック" pitchFamily="34" charset="-128"/>
            </a:endParaRPr>
          </a:p>
          <a:p>
            <a:pPr marL="257162" indent="-257162" defTabSz="685800">
              <a:buClr>
                <a:srgbClr val="333399"/>
              </a:buClr>
            </a:pPr>
            <a:endParaRPr lang="en-US" sz="1800" dirty="0">
              <a:solidFill>
                <a:srgbClr val="333399"/>
              </a:solidFill>
              <a:ea typeface="ＭＳ Ｐゴシック" pitchFamily="34" charset="-128"/>
            </a:endParaRPr>
          </a:p>
          <a:p>
            <a:pPr marL="257162" indent="-257162" defTabSz="685800">
              <a:buClr>
                <a:srgbClr val="333399"/>
              </a:buClr>
            </a:pPr>
            <a:endParaRPr lang="en-US" sz="1800" dirty="0">
              <a:solidFill>
                <a:srgbClr val="333399"/>
              </a:solidFill>
              <a:ea typeface="ＭＳ Ｐゴシック" pitchFamily="34" charset="-128"/>
            </a:endParaRPr>
          </a:p>
          <a:p>
            <a:pPr marL="257162" indent="-257162" defTabSz="685800">
              <a:buClr>
                <a:srgbClr val="333399"/>
              </a:buClr>
            </a:pPr>
            <a:endParaRPr lang="en-US" sz="1200" dirty="0">
              <a:solidFill>
                <a:srgbClr val="333399"/>
              </a:solidFill>
              <a:ea typeface="ＭＳ Ｐゴシック" pitchFamily="34" charset="-128"/>
            </a:endParaRPr>
          </a:p>
          <a:p>
            <a:pPr marL="557185" lvl="1" indent="-214303" defTabSz="685800">
              <a:buClr>
                <a:srgbClr val="000000"/>
              </a:buClr>
            </a:pPr>
            <a:r>
              <a:rPr lang="en-US" sz="1500" dirty="0">
                <a:solidFill>
                  <a:srgbClr val="000000"/>
                </a:solidFill>
                <a:ea typeface="ＭＳ Ｐゴシック" pitchFamily="34" charset="-128"/>
              </a:rPr>
              <a:t>If random() returns </a:t>
            </a:r>
            <a:r>
              <a:rPr lang="en-US" sz="1500" i="1" dirty="0">
                <a:solidFill>
                  <a:srgbClr val="000000"/>
                </a:solidFill>
                <a:ea typeface="ＭＳ Ｐゴシック" pitchFamily="34" charset="-128"/>
              </a:rPr>
              <a:t>u</a:t>
            </a:r>
            <a:r>
              <a:rPr lang="en-US" sz="1500" dirty="0">
                <a:solidFill>
                  <a:srgbClr val="000000"/>
                </a:solidFill>
                <a:ea typeface="ＭＳ Ｐゴシック" pitchFamily="34" charset="-128"/>
              </a:rPr>
              <a:t> = 0.83, then our sample is </a:t>
            </a:r>
            <a:r>
              <a:rPr lang="en-US" sz="1500" i="1" dirty="0">
                <a:solidFill>
                  <a:srgbClr val="000000"/>
                </a:solidFill>
                <a:ea typeface="ＭＳ Ｐゴシック" pitchFamily="34" charset="-128"/>
              </a:rPr>
              <a:t>C</a:t>
            </a:r>
            <a:r>
              <a:rPr lang="en-US" sz="1500" dirty="0">
                <a:solidFill>
                  <a:srgbClr val="000000"/>
                </a:solidFill>
                <a:ea typeface="ＭＳ Ｐゴシック" pitchFamily="34" charset="-128"/>
              </a:rPr>
              <a:t> = blue</a:t>
            </a:r>
          </a:p>
          <a:p>
            <a:pPr marL="557185" lvl="1" indent="-214303" defTabSz="685800">
              <a:buClr>
                <a:srgbClr val="000000"/>
              </a:buClr>
            </a:pPr>
            <a:r>
              <a:rPr lang="en-US" sz="1500" dirty="0" err="1">
                <a:solidFill>
                  <a:srgbClr val="000000"/>
                </a:solidFill>
                <a:ea typeface="ＭＳ Ｐゴシック" pitchFamily="34" charset="-128"/>
              </a:rPr>
              <a:t>E.g</a:t>
            </a:r>
            <a:r>
              <a:rPr lang="en-US" sz="1500" dirty="0">
                <a:solidFill>
                  <a:srgbClr val="000000"/>
                </a:solidFill>
                <a:ea typeface="ＭＳ Ｐゴシック" pitchFamily="34" charset="-128"/>
              </a:rPr>
              <a:t>, after sampling 8 times:</a:t>
            </a:r>
          </a:p>
          <a:p>
            <a:pPr marL="2228739" lvl="6" indent="-171442" defTabSz="685800">
              <a:buClr>
                <a:srgbClr val="333399"/>
              </a:buClr>
            </a:pPr>
            <a:endParaRPr lang="en-US" sz="450" dirty="0">
              <a:solidFill>
                <a:srgbClr val="000000"/>
              </a:solidFill>
              <a:latin typeface="Arial"/>
              <a:ea typeface="ＭＳ Ｐゴシック" pitchFamily="34" charset="-128"/>
            </a:endParaRPr>
          </a:p>
        </p:txBody>
      </p:sp>
      <p:graphicFrame>
        <p:nvGraphicFramePr>
          <p:cNvPr id="5" name="Table 4"/>
          <p:cNvGraphicFramePr>
            <a:graphicFrameLocks noGrp="1"/>
          </p:cNvGraphicFramePr>
          <p:nvPr/>
        </p:nvGraphicFramePr>
        <p:xfrm>
          <a:off x="4286250" y="2457450"/>
          <a:ext cx="1885950" cy="1371600"/>
        </p:xfrm>
        <a:graphic>
          <a:graphicData uri="http://schemas.openxmlformats.org/drawingml/2006/table">
            <a:tbl>
              <a:tblPr firstRow="1" bandRow="1">
                <a:tableStyleId>{5940675A-B579-460E-94D1-54222C63F5DA}</a:tableStyleId>
              </a:tblPr>
              <a:tblGrid>
                <a:gridCol w="942975">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tblGrid>
              <a:tr h="342900">
                <a:tc>
                  <a:txBody>
                    <a:bodyPr/>
                    <a:lstStyle/>
                    <a:p>
                      <a:pPr algn="ctr"/>
                      <a:r>
                        <a:rPr lang="en-US" sz="1800" b="0" dirty="0">
                          <a:solidFill>
                            <a:srgbClr val="333399"/>
                          </a:solidFill>
                          <a:latin typeface="Calibri"/>
                          <a:cs typeface="Calibri"/>
                        </a:rPr>
                        <a:t>C</a:t>
                      </a:r>
                    </a:p>
                  </a:txBody>
                  <a:tcPr marL="68580" marR="68580" marT="34290" marB="34290">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1800" b="0" dirty="0">
                          <a:solidFill>
                            <a:srgbClr val="333399"/>
                          </a:solidFill>
                          <a:latin typeface="Calibri"/>
                          <a:cs typeface="Calibri"/>
                        </a:rPr>
                        <a:t>P(C)</a:t>
                      </a:r>
                    </a:p>
                  </a:txBody>
                  <a:tcPr marL="68580" marR="68580" marT="34290" marB="34290">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pPr algn="ctr"/>
                      <a:r>
                        <a:rPr lang="en-US" sz="1800" b="0" dirty="0">
                          <a:solidFill>
                            <a:srgbClr val="333399"/>
                          </a:solidFill>
                          <a:latin typeface="Calibri"/>
                          <a:cs typeface="Calibri"/>
                        </a:rPr>
                        <a:t>red</a:t>
                      </a:r>
                    </a:p>
                  </a:txBody>
                  <a:tcPr marL="68580" marR="68580" marT="34290" marB="34290">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tcPr>
                </a:tc>
                <a:tc>
                  <a:txBody>
                    <a:bodyPr/>
                    <a:lstStyle/>
                    <a:p>
                      <a:pPr algn="ctr"/>
                      <a:r>
                        <a:rPr lang="en-US" sz="1800" b="0" dirty="0">
                          <a:solidFill>
                            <a:srgbClr val="333399"/>
                          </a:solidFill>
                          <a:latin typeface="Calibri"/>
                          <a:cs typeface="Calibri"/>
                        </a:rPr>
                        <a:t>0.6</a:t>
                      </a:r>
                    </a:p>
                  </a:txBody>
                  <a:tcPr marL="68580" marR="68580" marT="34290" marB="34290">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42900">
                <a:tc>
                  <a:txBody>
                    <a:bodyPr/>
                    <a:lstStyle/>
                    <a:p>
                      <a:pPr algn="ctr"/>
                      <a:r>
                        <a:rPr lang="en-US" sz="1800" b="0" dirty="0">
                          <a:solidFill>
                            <a:srgbClr val="333399"/>
                          </a:solidFill>
                          <a:latin typeface="Calibri"/>
                          <a:cs typeface="Calibri"/>
                        </a:rPr>
                        <a:t>green</a:t>
                      </a:r>
                    </a:p>
                  </a:txBody>
                  <a:tcPr marL="68580" marR="68580" marT="34290" marB="34290">
                    <a:lnL w="38100" cap="flat" cmpd="sng" algn="ctr">
                      <a:solidFill>
                        <a:scrgbClr r="0" g="0" b="0"/>
                      </a:solidFill>
                      <a:prstDash val="solid"/>
                      <a:round/>
                      <a:headEnd type="none" w="med" len="med"/>
                      <a:tailEnd type="none" w="med" len="med"/>
                    </a:lnL>
                  </a:tcPr>
                </a:tc>
                <a:tc>
                  <a:txBody>
                    <a:bodyPr/>
                    <a:lstStyle/>
                    <a:p>
                      <a:pPr algn="ctr"/>
                      <a:r>
                        <a:rPr lang="en-US" sz="1800" b="0" dirty="0">
                          <a:solidFill>
                            <a:srgbClr val="333399"/>
                          </a:solidFill>
                          <a:latin typeface="Calibri"/>
                          <a:cs typeface="Calibri"/>
                        </a:rPr>
                        <a:t>0.1</a:t>
                      </a:r>
                    </a:p>
                  </a:txBody>
                  <a:tcPr marL="68580" marR="68580" marT="34290" marB="34290">
                    <a:lnR w="381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42900">
                <a:tc>
                  <a:txBody>
                    <a:bodyPr/>
                    <a:lstStyle/>
                    <a:p>
                      <a:pPr algn="ctr"/>
                      <a:r>
                        <a:rPr lang="en-US" sz="1800" b="0" dirty="0">
                          <a:solidFill>
                            <a:srgbClr val="333399"/>
                          </a:solidFill>
                          <a:latin typeface="Calibri"/>
                          <a:cs typeface="Calibri"/>
                        </a:rPr>
                        <a:t>blue</a:t>
                      </a:r>
                    </a:p>
                  </a:txBody>
                  <a:tcPr marL="68580" marR="68580" marT="34290" marB="34290">
                    <a:lnL w="38100" cap="flat" cmpd="sng" algn="ctr">
                      <a:solidFill>
                        <a:scrgbClr r="0" g="0" b="0"/>
                      </a:solidFill>
                      <a:prstDash val="solid"/>
                      <a:round/>
                      <a:headEnd type="none" w="med" len="med"/>
                      <a:tailEnd type="none" w="med" len="med"/>
                    </a:lnL>
                    <a:lnB w="38100" cap="flat" cmpd="sng" algn="ctr">
                      <a:solidFill>
                        <a:scrgbClr r="0" g="0" b="0"/>
                      </a:solidFill>
                      <a:prstDash val="solid"/>
                      <a:round/>
                      <a:headEnd type="none" w="med" len="med"/>
                      <a:tailEnd type="none" w="med" len="med"/>
                    </a:lnB>
                  </a:tcPr>
                </a:tc>
                <a:tc>
                  <a:txBody>
                    <a:bodyPr/>
                    <a:lstStyle/>
                    <a:p>
                      <a:pPr algn="ctr"/>
                      <a:r>
                        <a:rPr lang="en-US" sz="1800" b="0" dirty="0">
                          <a:solidFill>
                            <a:srgbClr val="333399"/>
                          </a:solidFill>
                          <a:latin typeface="Calibri"/>
                          <a:cs typeface="Calibri"/>
                        </a:rPr>
                        <a:t>0.3</a:t>
                      </a:r>
                    </a:p>
                  </a:txBody>
                  <a:tcPr marL="68580" marR="68580" marT="34290" marB="34290">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6" name="Picture 5"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auto">
          <a:xfrm>
            <a:off x="6393657" y="2914650"/>
            <a:ext cx="2636044" cy="85725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750" y="4972050"/>
            <a:ext cx="3615867" cy="8468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举例</a:t>
            </a:r>
            <a:endParaRPr lang="en-US" dirty="0"/>
          </a:p>
        </p:txBody>
      </p:sp>
      <p:sp>
        <p:nvSpPr>
          <p:cNvPr id="3" name="Content Placeholder 2"/>
          <p:cNvSpPr>
            <a:spLocks noGrp="1"/>
          </p:cNvSpPr>
          <p:nvPr>
            <p:ph idx="1"/>
          </p:nvPr>
        </p:nvSpPr>
        <p:spPr>
          <a:xfrm>
            <a:off x="822959" y="1845734"/>
            <a:ext cx="8059784" cy="4023360"/>
          </a:xfrm>
        </p:spPr>
        <p:txBody>
          <a:bodyPr>
            <a:normAutofit fontScale="92500" lnSpcReduction="10000"/>
          </a:bodyPr>
          <a:lstStyle/>
          <a:p>
            <a:pPr>
              <a:buFont typeface="Wingdings" panose="05000000000000000000" pitchFamily="2" charset="2"/>
              <a:buChar char="n"/>
            </a:pPr>
            <a:r>
              <a:rPr lang="zh-CN" altLang="en-US" sz="2800" dirty="0"/>
              <a:t>假设你有两个大富翁游戏的智能体程序</a:t>
            </a:r>
            <a:r>
              <a:rPr lang="en-US" sz="2800" dirty="0"/>
              <a:t> </a:t>
            </a:r>
            <a:r>
              <a:rPr lang="en-US" sz="2800" b="1" i="1" dirty="0">
                <a:solidFill>
                  <a:srgbClr val="008000"/>
                </a:solidFill>
              </a:rPr>
              <a:t>A</a:t>
            </a:r>
            <a:r>
              <a:rPr lang="en-US" sz="2800" dirty="0"/>
              <a:t> </a:t>
            </a:r>
            <a:r>
              <a:rPr lang="zh-CN" altLang="en-US" sz="2800" dirty="0"/>
              <a:t>和</a:t>
            </a:r>
            <a:r>
              <a:rPr lang="en-US" sz="2800" dirty="0"/>
              <a:t> </a:t>
            </a:r>
            <a:r>
              <a:rPr lang="en-US" sz="2800" b="1" i="1" dirty="0">
                <a:solidFill>
                  <a:srgbClr val="008000"/>
                </a:solidFill>
              </a:rPr>
              <a:t>B</a:t>
            </a:r>
            <a:r>
              <a:rPr lang="en-US" sz="2800" dirty="0"/>
              <a:t> </a:t>
            </a:r>
          </a:p>
          <a:p>
            <a:pPr>
              <a:buFont typeface="Wingdings" panose="05000000000000000000" pitchFamily="2" charset="2"/>
              <a:buChar char="n"/>
            </a:pPr>
            <a:r>
              <a:rPr lang="en-US" sz="2800" dirty="0"/>
              <a:t>A </a:t>
            </a:r>
            <a:r>
              <a:rPr lang="zh-CN" altLang="en-US" sz="2800" dirty="0"/>
              <a:t>获胜的概率是多少</a:t>
            </a:r>
            <a:r>
              <a:rPr lang="en-US" sz="2800" dirty="0"/>
              <a:t>?</a:t>
            </a:r>
          </a:p>
          <a:p>
            <a:pPr lvl="1">
              <a:buFont typeface="Wingdings" panose="05000000000000000000" pitchFamily="2" charset="2"/>
              <a:buChar char="n"/>
            </a:pPr>
            <a:r>
              <a:rPr lang="zh-CN" altLang="en-US" sz="3200" dirty="0">
                <a:latin typeface="+mn-ea"/>
              </a:rPr>
              <a:t>方法</a:t>
            </a:r>
            <a:r>
              <a:rPr lang="en-US" sz="3200" dirty="0">
                <a:latin typeface="+mn-ea"/>
              </a:rPr>
              <a:t> 1: </a:t>
            </a:r>
          </a:p>
          <a:p>
            <a:pPr lvl="2">
              <a:buFont typeface="Wingdings" panose="05000000000000000000" pitchFamily="2" charset="2"/>
              <a:buChar char="n"/>
            </a:pPr>
            <a:r>
              <a:rPr lang="zh-CN" altLang="en-US" sz="2400" dirty="0">
                <a:latin typeface="+mn-ea"/>
              </a:rPr>
              <a:t>让</a:t>
            </a:r>
            <a:r>
              <a:rPr lang="en-US" sz="2400" dirty="0">
                <a:latin typeface="+mn-ea"/>
              </a:rPr>
              <a:t> </a:t>
            </a:r>
            <a:r>
              <a:rPr lang="en-US" sz="2400" i="1" dirty="0">
                <a:solidFill>
                  <a:srgbClr val="CC00CC"/>
                </a:solidFill>
                <a:latin typeface="+mn-ea"/>
                <a:sym typeface="Symbol"/>
              </a:rPr>
              <a:t>s</a:t>
            </a:r>
            <a:r>
              <a:rPr lang="en-US" sz="2400" dirty="0">
                <a:latin typeface="+mn-ea"/>
              </a:rPr>
              <a:t> </a:t>
            </a:r>
            <a:r>
              <a:rPr lang="zh-CN" altLang="en-US" sz="2400" dirty="0">
                <a:latin typeface="+mn-ea"/>
              </a:rPr>
              <a:t>是一序列的骰子数，机会和公益金牌</a:t>
            </a:r>
            <a:endParaRPr lang="en-US" sz="2400" dirty="0">
              <a:latin typeface="+mn-ea"/>
            </a:endParaRPr>
          </a:p>
          <a:p>
            <a:pPr lvl="2">
              <a:buFont typeface="Wingdings" panose="05000000000000000000" pitchFamily="2" charset="2"/>
              <a:buChar char="n"/>
            </a:pPr>
            <a:r>
              <a:rPr lang="zh-CN" altLang="en-US" sz="2400" dirty="0">
                <a:latin typeface="+mn-ea"/>
              </a:rPr>
              <a:t>给定</a:t>
            </a:r>
            <a:r>
              <a:rPr lang="en-US" sz="2400" dirty="0">
                <a:latin typeface="+mn-ea"/>
              </a:rPr>
              <a:t> </a:t>
            </a:r>
            <a:r>
              <a:rPr lang="en-US" sz="2400" i="1" dirty="0">
                <a:solidFill>
                  <a:srgbClr val="CC00CC"/>
                </a:solidFill>
                <a:latin typeface="+mn-ea"/>
                <a:sym typeface="Symbol"/>
              </a:rPr>
              <a:t>s</a:t>
            </a:r>
            <a:r>
              <a:rPr lang="en-US" sz="2400" dirty="0">
                <a:latin typeface="+mn-ea"/>
              </a:rPr>
              <a:t>, </a:t>
            </a:r>
            <a:r>
              <a:rPr lang="zh-CN" altLang="en-US" sz="2400" dirty="0">
                <a:latin typeface="+mn-ea"/>
              </a:rPr>
              <a:t>结果</a:t>
            </a:r>
            <a:r>
              <a:rPr lang="en-US" sz="2400" dirty="0">
                <a:latin typeface="+mn-ea"/>
              </a:rPr>
              <a:t> </a:t>
            </a:r>
            <a:r>
              <a:rPr lang="en-US" sz="2400" i="1" dirty="0">
                <a:solidFill>
                  <a:srgbClr val="CC00CC"/>
                </a:solidFill>
                <a:latin typeface="+mn-ea"/>
                <a:sym typeface="Symbol"/>
              </a:rPr>
              <a:t>V</a:t>
            </a:r>
            <a:r>
              <a:rPr lang="en-US" sz="2400" dirty="0">
                <a:solidFill>
                  <a:srgbClr val="CC00CC"/>
                </a:solidFill>
                <a:latin typeface="+mn-ea"/>
                <a:sym typeface="Symbol"/>
              </a:rPr>
              <a:t>(</a:t>
            </a:r>
            <a:r>
              <a:rPr lang="en-US" sz="2400" i="1" dirty="0">
                <a:solidFill>
                  <a:srgbClr val="CC00CC"/>
                </a:solidFill>
                <a:latin typeface="+mn-ea"/>
                <a:sym typeface="Symbol"/>
              </a:rPr>
              <a:t>s</a:t>
            </a:r>
            <a:r>
              <a:rPr lang="en-US" sz="2400" dirty="0">
                <a:solidFill>
                  <a:srgbClr val="CC00CC"/>
                </a:solidFill>
                <a:latin typeface="+mn-ea"/>
                <a:sym typeface="Symbol"/>
              </a:rPr>
              <a:t>) </a:t>
            </a:r>
            <a:r>
              <a:rPr lang="zh-CN" altLang="en-US" sz="2400" dirty="0">
                <a:latin typeface="+mn-ea"/>
                <a:sym typeface="Symbol"/>
              </a:rPr>
              <a:t>可能是 </a:t>
            </a:r>
            <a:r>
              <a:rPr lang="en-US" sz="2400" dirty="0">
                <a:latin typeface="+mn-ea"/>
              </a:rPr>
              <a:t>1 </a:t>
            </a:r>
            <a:r>
              <a:rPr lang="zh-CN" altLang="en-US" sz="2400" dirty="0">
                <a:latin typeface="+mn-ea"/>
              </a:rPr>
              <a:t>（赢）</a:t>
            </a:r>
            <a:r>
              <a:rPr lang="en-US" sz="2400" dirty="0">
                <a:latin typeface="+mn-ea"/>
              </a:rPr>
              <a:t>, 0 </a:t>
            </a:r>
            <a:r>
              <a:rPr lang="zh-CN" altLang="en-US" sz="2400" dirty="0">
                <a:latin typeface="+mn-ea"/>
              </a:rPr>
              <a:t>（输）</a:t>
            </a:r>
            <a:endParaRPr lang="en-US" sz="2400" dirty="0">
              <a:latin typeface="+mn-ea"/>
            </a:endParaRPr>
          </a:p>
          <a:p>
            <a:pPr lvl="2">
              <a:buFont typeface="Wingdings" panose="05000000000000000000" pitchFamily="2" charset="2"/>
              <a:buChar char="n"/>
            </a:pPr>
            <a:r>
              <a:rPr lang="en-US" sz="2400" b="1" i="1" dirty="0">
                <a:solidFill>
                  <a:srgbClr val="008000"/>
                </a:solidFill>
                <a:latin typeface="+mn-ea"/>
              </a:rPr>
              <a:t>A</a:t>
            </a:r>
            <a:r>
              <a:rPr lang="en-US" sz="2400" dirty="0">
                <a:latin typeface="+mn-ea"/>
              </a:rPr>
              <a:t> </a:t>
            </a:r>
            <a:r>
              <a:rPr lang="zh-CN" altLang="en-US" sz="2400" dirty="0">
                <a:latin typeface="+mn-ea"/>
              </a:rPr>
              <a:t>赢的概率是</a:t>
            </a:r>
            <a:r>
              <a:rPr lang="en-US" sz="2400" dirty="0">
                <a:latin typeface="+mn-ea"/>
              </a:rPr>
              <a:t> </a:t>
            </a:r>
            <a:r>
              <a:rPr lang="en-US" sz="2400" dirty="0">
                <a:solidFill>
                  <a:srgbClr val="CC00CC"/>
                </a:solidFill>
                <a:latin typeface="+mn-ea"/>
                <a:sym typeface="Symbol"/>
              </a:rPr>
              <a:t></a:t>
            </a:r>
            <a:r>
              <a:rPr lang="en-US" sz="2400" i="1" baseline="-25000" dirty="0">
                <a:solidFill>
                  <a:srgbClr val="CC00CC"/>
                </a:solidFill>
                <a:latin typeface="+mn-ea"/>
                <a:sym typeface="Symbol"/>
              </a:rPr>
              <a:t>s</a:t>
            </a:r>
            <a:r>
              <a:rPr lang="en-US" sz="2400" i="1" dirty="0">
                <a:solidFill>
                  <a:srgbClr val="CC00CC"/>
                </a:solidFill>
                <a:latin typeface="+mn-ea"/>
                <a:sym typeface="Symbol"/>
              </a:rPr>
              <a:t> P</a:t>
            </a:r>
            <a:r>
              <a:rPr lang="en-US" sz="2400" dirty="0">
                <a:solidFill>
                  <a:srgbClr val="CC00CC"/>
                </a:solidFill>
                <a:latin typeface="+mn-ea"/>
                <a:sym typeface="Symbol"/>
              </a:rPr>
              <a:t>(</a:t>
            </a:r>
            <a:r>
              <a:rPr lang="en-US" sz="2400" i="1" dirty="0">
                <a:solidFill>
                  <a:srgbClr val="CC00CC"/>
                </a:solidFill>
                <a:latin typeface="+mn-ea"/>
                <a:sym typeface="Symbol"/>
              </a:rPr>
              <a:t>s</a:t>
            </a:r>
            <a:r>
              <a:rPr lang="en-US" sz="2400" dirty="0">
                <a:solidFill>
                  <a:srgbClr val="CC00CC"/>
                </a:solidFill>
                <a:latin typeface="+mn-ea"/>
                <a:sym typeface="Symbol"/>
              </a:rPr>
              <a:t>) </a:t>
            </a:r>
            <a:r>
              <a:rPr lang="en-US" sz="2400" i="1" dirty="0">
                <a:solidFill>
                  <a:srgbClr val="CC00CC"/>
                </a:solidFill>
                <a:latin typeface="+mn-ea"/>
                <a:sym typeface="Symbol"/>
              </a:rPr>
              <a:t>V</a:t>
            </a:r>
            <a:r>
              <a:rPr lang="en-US" sz="2400" dirty="0">
                <a:solidFill>
                  <a:srgbClr val="CC00CC"/>
                </a:solidFill>
                <a:latin typeface="+mn-ea"/>
                <a:sym typeface="Symbol"/>
              </a:rPr>
              <a:t>(</a:t>
            </a:r>
            <a:r>
              <a:rPr lang="en-US" sz="2400" i="1" dirty="0">
                <a:solidFill>
                  <a:srgbClr val="CC00CC"/>
                </a:solidFill>
                <a:latin typeface="+mn-ea"/>
                <a:sym typeface="Symbol"/>
              </a:rPr>
              <a:t>s</a:t>
            </a:r>
            <a:r>
              <a:rPr lang="en-US" sz="2400" dirty="0">
                <a:solidFill>
                  <a:srgbClr val="CC00CC"/>
                </a:solidFill>
                <a:latin typeface="+mn-ea"/>
                <a:sym typeface="Symbol"/>
              </a:rPr>
              <a:t>) </a:t>
            </a:r>
          </a:p>
          <a:p>
            <a:pPr lvl="2">
              <a:buFont typeface="Wingdings" panose="05000000000000000000" pitchFamily="2" charset="2"/>
              <a:buChar char="n"/>
            </a:pPr>
            <a:r>
              <a:rPr lang="zh-CN" altLang="en-US" sz="2400" dirty="0">
                <a:latin typeface="+mn-ea"/>
              </a:rPr>
              <a:t>问题</a:t>
            </a:r>
            <a:r>
              <a:rPr lang="en-US" sz="2400" dirty="0">
                <a:latin typeface="+mn-ea"/>
              </a:rPr>
              <a:t>: </a:t>
            </a:r>
            <a:r>
              <a:rPr lang="zh-CN" altLang="en-US" sz="2400" dirty="0">
                <a:latin typeface="+mn-ea"/>
              </a:rPr>
              <a:t>无限多这样的序列</a:t>
            </a:r>
            <a:r>
              <a:rPr lang="en-US" sz="2400" dirty="0">
                <a:latin typeface="+mn-ea"/>
              </a:rPr>
              <a:t> </a:t>
            </a:r>
            <a:r>
              <a:rPr lang="en-US" sz="2400" i="1" dirty="0">
                <a:solidFill>
                  <a:srgbClr val="CC00CC"/>
                </a:solidFill>
                <a:latin typeface="+mn-ea"/>
                <a:sym typeface="Symbol"/>
              </a:rPr>
              <a:t>s </a:t>
            </a:r>
            <a:r>
              <a:rPr lang="en-US" sz="2400" dirty="0">
                <a:latin typeface="+mn-ea"/>
                <a:sym typeface="Symbol"/>
              </a:rPr>
              <a:t>!</a:t>
            </a:r>
          </a:p>
          <a:p>
            <a:pPr lvl="1">
              <a:buFont typeface="Wingdings" panose="05000000000000000000" pitchFamily="2" charset="2"/>
              <a:buChar char="n"/>
            </a:pPr>
            <a:r>
              <a:rPr lang="zh-CN" altLang="en-US" sz="3200" dirty="0">
                <a:solidFill>
                  <a:srgbClr val="000000"/>
                </a:solidFill>
                <a:latin typeface="+mn-ea"/>
                <a:sym typeface="Symbol"/>
              </a:rPr>
              <a:t>方法</a:t>
            </a:r>
            <a:r>
              <a:rPr lang="en-US" sz="3200" dirty="0">
                <a:solidFill>
                  <a:srgbClr val="000000"/>
                </a:solidFill>
                <a:latin typeface="+mn-ea"/>
                <a:sym typeface="Symbol"/>
              </a:rPr>
              <a:t> 2:</a:t>
            </a:r>
          </a:p>
          <a:p>
            <a:pPr lvl="2">
              <a:buFont typeface="Wingdings" panose="05000000000000000000" pitchFamily="2" charset="2"/>
              <a:buChar char="n"/>
            </a:pPr>
            <a:r>
              <a:rPr lang="zh-CN" altLang="en-US" sz="2400" dirty="0">
                <a:solidFill>
                  <a:srgbClr val="000000"/>
                </a:solidFill>
                <a:latin typeface="+mn-ea"/>
                <a:sym typeface="Symbol"/>
              </a:rPr>
              <a:t>采样</a:t>
            </a:r>
            <a:r>
              <a:rPr lang="en-US" sz="2400" dirty="0">
                <a:solidFill>
                  <a:srgbClr val="000000"/>
                </a:solidFill>
                <a:latin typeface="+mn-ea"/>
                <a:sym typeface="Symbol"/>
              </a:rPr>
              <a:t> </a:t>
            </a:r>
            <a:r>
              <a:rPr lang="en-US" sz="2400" i="1" dirty="0">
                <a:solidFill>
                  <a:srgbClr val="CC00CC"/>
                </a:solidFill>
                <a:latin typeface="+mn-ea"/>
                <a:sym typeface="Symbol"/>
              </a:rPr>
              <a:t>N</a:t>
            </a:r>
            <a:r>
              <a:rPr lang="en-US" sz="2400" dirty="0">
                <a:solidFill>
                  <a:srgbClr val="000000"/>
                </a:solidFill>
                <a:latin typeface="+mn-ea"/>
                <a:sym typeface="Symbol"/>
              </a:rPr>
              <a:t> (</a:t>
            </a:r>
            <a:r>
              <a:rPr lang="zh-CN" altLang="en-US" sz="2400" dirty="0">
                <a:solidFill>
                  <a:srgbClr val="000000"/>
                </a:solidFill>
                <a:latin typeface="+mn-ea"/>
                <a:sym typeface="Symbol"/>
              </a:rPr>
              <a:t>也许</a:t>
            </a:r>
            <a:r>
              <a:rPr lang="en-US" sz="2400" dirty="0">
                <a:solidFill>
                  <a:srgbClr val="000000"/>
                </a:solidFill>
                <a:latin typeface="+mn-ea"/>
                <a:sym typeface="Symbol"/>
              </a:rPr>
              <a:t> 100) </a:t>
            </a:r>
            <a:r>
              <a:rPr lang="zh-CN" altLang="en-US" sz="2400" dirty="0">
                <a:solidFill>
                  <a:srgbClr val="000000"/>
                </a:solidFill>
                <a:latin typeface="+mn-ea"/>
                <a:sym typeface="Symbol"/>
              </a:rPr>
              <a:t>组序列从概率分布</a:t>
            </a:r>
            <a:r>
              <a:rPr lang="en-US" sz="2400" dirty="0">
                <a:solidFill>
                  <a:srgbClr val="000000"/>
                </a:solidFill>
                <a:latin typeface="+mn-ea"/>
                <a:sym typeface="Symbol"/>
              </a:rPr>
              <a:t> </a:t>
            </a:r>
            <a:r>
              <a:rPr lang="en-US" sz="2400" i="1" dirty="0">
                <a:solidFill>
                  <a:srgbClr val="CC00CC"/>
                </a:solidFill>
                <a:latin typeface="+mn-ea"/>
                <a:sym typeface="Symbol"/>
              </a:rPr>
              <a:t>P</a:t>
            </a:r>
            <a:r>
              <a:rPr lang="en-US" sz="2400" dirty="0">
                <a:solidFill>
                  <a:srgbClr val="CC00CC"/>
                </a:solidFill>
                <a:latin typeface="+mn-ea"/>
                <a:sym typeface="Symbol"/>
              </a:rPr>
              <a:t>(</a:t>
            </a:r>
            <a:r>
              <a:rPr lang="en-US" sz="2400" i="1" dirty="0">
                <a:solidFill>
                  <a:srgbClr val="CC00CC"/>
                </a:solidFill>
                <a:latin typeface="+mn-ea"/>
                <a:sym typeface="Symbol"/>
              </a:rPr>
              <a:t>s</a:t>
            </a:r>
            <a:r>
              <a:rPr lang="en-US" sz="2400" dirty="0">
                <a:solidFill>
                  <a:srgbClr val="CC00CC"/>
                </a:solidFill>
                <a:latin typeface="+mn-ea"/>
                <a:sym typeface="Symbol"/>
              </a:rPr>
              <a:t>)</a:t>
            </a:r>
            <a:r>
              <a:rPr lang="en-US" sz="2400" dirty="0">
                <a:solidFill>
                  <a:srgbClr val="000000"/>
                </a:solidFill>
                <a:latin typeface="+mn-ea"/>
                <a:sym typeface="Symbol"/>
              </a:rPr>
              <a:t> , </a:t>
            </a:r>
            <a:r>
              <a:rPr lang="zh-CN" altLang="en-US" sz="2400" dirty="0">
                <a:solidFill>
                  <a:srgbClr val="000000"/>
                </a:solidFill>
                <a:latin typeface="+mn-ea"/>
                <a:sym typeface="Symbol"/>
              </a:rPr>
              <a:t>即玩</a:t>
            </a:r>
            <a:r>
              <a:rPr lang="en-US" sz="2400" dirty="0">
                <a:solidFill>
                  <a:srgbClr val="000000"/>
                </a:solidFill>
                <a:latin typeface="+mn-ea"/>
                <a:sym typeface="Symbol"/>
              </a:rPr>
              <a:t> </a:t>
            </a:r>
            <a:r>
              <a:rPr lang="en-US" sz="2400" i="1" dirty="0">
                <a:solidFill>
                  <a:srgbClr val="CC00CC"/>
                </a:solidFill>
                <a:latin typeface="+mn-ea"/>
                <a:sym typeface="Symbol"/>
              </a:rPr>
              <a:t>N</a:t>
            </a:r>
            <a:r>
              <a:rPr lang="en-US" sz="2400" dirty="0">
                <a:solidFill>
                  <a:srgbClr val="000000"/>
                </a:solidFill>
                <a:latin typeface="+mn-ea"/>
                <a:sym typeface="Symbol"/>
              </a:rPr>
              <a:t> </a:t>
            </a:r>
            <a:r>
              <a:rPr lang="zh-CN" altLang="en-US" sz="2400" dirty="0">
                <a:solidFill>
                  <a:srgbClr val="000000"/>
                </a:solidFill>
                <a:latin typeface="+mn-ea"/>
                <a:sym typeface="Symbol"/>
              </a:rPr>
              <a:t>次游戏</a:t>
            </a:r>
            <a:endParaRPr lang="en-US" sz="2400" dirty="0">
              <a:solidFill>
                <a:srgbClr val="000000"/>
              </a:solidFill>
              <a:latin typeface="+mn-ea"/>
              <a:sym typeface="Symbol"/>
            </a:endParaRPr>
          </a:p>
          <a:p>
            <a:pPr lvl="2">
              <a:buFont typeface="Wingdings" panose="05000000000000000000" pitchFamily="2" charset="2"/>
              <a:buChar char="n"/>
            </a:pPr>
            <a:r>
              <a:rPr lang="en-US" sz="2400" b="1" i="1" dirty="0">
                <a:solidFill>
                  <a:srgbClr val="008000"/>
                </a:solidFill>
                <a:latin typeface="+mn-ea"/>
              </a:rPr>
              <a:t>A</a:t>
            </a:r>
            <a:r>
              <a:rPr lang="en-US" sz="2400" dirty="0">
                <a:latin typeface="+mn-ea"/>
              </a:rPr>
              <a:t> </a:t>
            </a:r>
            <a:r>
              <a:rPr lang="zh-CN" altLang="en-US" sz="2400" dirty="0">
                <a:latin typeface="+mn-ea"/>
              </a:rPr>
              <a:t>获胜的概率大概是</a:t>
            </a:r>
            <a:r>
              <a:rPr lang="en-US" sz="2400" dirty="0">
                <a:solidFill>
                  <a:srgbClr val="CC00CC"/>
                </a:solidFill>
                <a:latin typeface="+mn-ea"/>
              </a:rPr>
              <a:t> (1/</a:t>
            </a:r>
            <a:r>
              <a:rPr lang="en-US" sz="2400" i="1" dirty="0">
                <a:solidFill>
                  <a:srgbClr val="CC00CC"/>
                </a:solidFill>
                <a:latin typeface="+mn-ea"/>
              </a:rPr>
              <a:t>N)</a:t>
            </a:r>
            <a:r>
              <a:rPr lang="en-US" sz="2400" dirty="0">
                <a:solidFill>
                  <a:srgbClr val="CC00CC"/>
                </a:solidFill>
                <a:latin typeface="+mn-ea"/>
              </a:rPr>
              <a:t> </a:t>
            </a:r>
            <a:r>
              <a:rPr lang="en-US" sz="2400" dirty="0">
                <a:solidFill>
                  <a:srgbClr val="CC00CC"/>
                </a:solidFill>
                <a:latin typeface="+mn-ea"/>
                <a:sym typeface="Symbol"/>
              </a:rPr>
              <a:t></a:t>
            </a:r>
            <a:r>
              <a:rPr lang="en-US" sz="2400" i="1" baseline="-25000" dirty="0">
                <a:solidFill>
                  <a:srgbClr val="CC00CC"/>
                </a:solidFill>
                <a:latin typeface="+mn-ea"/>
                <a:sym typeface="Symbol"/>
              </a:rPr>
              <a:t>i</a:t>
            </a:r>
            <a:r>
              <a:rPr lang="en-US" sz="2400" dirty="0">
                <a:solidFill>
                  <a:srgbClr val="CC00CC"/>
                </a:solidFill>
                <a:latin typeface="+mn-ea"/>
                <a:sym typeface="Symbol"/>
              </a:rPr>
              <a:t> </a:t>
            </a:r>
            <a:r>
              <a:rPr lang="en-US" sz="2400" i="1" dirty="0">
                <a:solidFill>
                  <a:srgbClr val="CC00CC"/>
                </a:solidFill>
                <a:latin typeface="+mn-ea"/>
                <a:sym typeface="Symbol"/>
              </a:rPr>
              <a:t>V</a:t>
            </a:r>
            <a:r>
              <a:rPr lang="en-US" sz="2400" dirty="0">
                <a:solidFill>
                  <a:srgbClr val="CC00CC"/>
                </a:solidFill>
                <a:latin typeface="+mn-ea"/>
                <a:sym typeface="Symbol"/>
              </a:rPr>
              <a:t>(</a:t>
            </a:r>
            <a:r>
              <a:rPr lang="en-US" sz="2400" i="1" dirty="0" err="1">
                <a:solidFill>
                  <a:srgbClr val="CC00CC"/>
                </a:solidFill>
                <a:latin typeface="+mn-ea"/>
                <a:sym typeface="Symbol"/>
              </a:rPr>
              <a:t>s</a:t>
            </a:r>
            <a:r>
              <a:rPr lang="en-US" sz="2400" i="1" baseline="-25000" dirty="0" err="1">
                <a:solidFill>
                  <a:srgbClr val="CC00CC"/>
                </a:solidFill>
                <a:latin typeface="+mn-ea"/>
                <a:sym typeface="Symbol"/>
              </a:rPr>
              <a:t>i</a:t>
            </a:r>
            <a:r>
              <a:rPr lang="en-US" sz="2400" dirty="0">
                <a:solidFill>
                  <a:srgbClr val="CC00CC"/>
                </a:solidFill>
                <a:latin typeface="+mn-ea"/>
                <a:sym typeface="Symbol"/>
              </a:rPr>
              <a:t>)   </a:t>
            </a:r>
            <a:r>
              <a:rPr lang="zh-CN" altLang="en-US" sz="2400" dirty="0">
                <a:latin typeface="+mn-ea"/>
                <a:sym typeface="Symbol"/>
              </a:rPr>
              <a:t>即</a:t>
            </a:r>
            <a:r>
              <a:rPr lang="zh-CN" altLang="en-US" sz="2400" dirty="0">
                <a:latin typeface="+mn-ea"/>
              </a:rPr>
              <a:t>在采样里</a:t>
            </a:r>
            <a:r>
              <a:rPr lang="zh-CN" altLang="en-US" sz="2400" dirty="0">
                <a:latin typeface="+mn-ea"/>
                <a:sym typeface="Symbol"/>
              </a:rPr>
              <a:t>获胜的比例</a:t>
            </a:r>
            <a:endParaRPr lang="en-US" sz="2400" dirty="0">
              <a:solidFill>
                <a:srgbClr val="000000"/>
              </a:solidFill>
              <a:latin typeface="+mn-ea"/>
            </a:endParaRPr>
          </a:p>
          <a:p>
            <a:pPr lvl="2"/>
            <a:endParaRPr lang="en-US" dirty="0"/>
          </a:p>
        </p:txBody>
      </p:sp>
      <p:sp>
        <p:nvSpPr>
          <p:cNvPr id="4" name="Slide Number Placeholder 3"/>
          <p:cNvSpPr>
            <a:spLocks noGrp="1"/>
          </p:cNvSpPr>
          <p:nvPr>
            <p:ph type="sldNum" sz="quarter" idx="12"/>
          </p:nvPr>
        </p:nvSpPr>
        <p:spPr/>
        <p:txBody>
          <a:bodyPr/>
          <a:lstStyle/>
          <a:p>
            <a:fld id="{451BBA2E-7FD9-46B8-A226-C36B49A97BFD}" type="slidenum">
              <a:rPr lang="en-US" smtClean="0"/>
              <a:pPr/>
              <a:t>8</a:t>
            </a:fld>
            <a:endParaRPr lang="en-US"/>
          </a:p>
        </p:txBody>
      </p:sp>
    </p:spTree>
    <p:extLst>
      <p:ext uri="{BB962C8B-B14F-4D97-AF65-F5344CB8AC3E}">
        <p14:creationId xmlns:p14="http://schemas.microsoft.com/office/powerpoint/2010/main" val="305230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381000"/>
            <a:ext cx="8229600" cy="990600"/>
          </a:xfrm>
        </p:spPr>
        <p:txBody>
          <a:bodyPr>
            <a:normAutofit/>
          </a:bodyPr>
          <a:lstStyle/>
          <a:p>
            <a:r>
              <a:rPr lang="zh-CN" altLang="en-US" dirty="0">
                <a:latin typeface="+mn-ea"/>
                <a:ea typeface="+mn-ea"/>
              </a:rPr>
              <a:t>从一个离散分布中采样</a:t>
            </a:r>
            <a:endParaRPr lang="en-US" dirty="0">
              <a:latin typeface="+mn-ea"/>
              <a:ea typeface="+mn-ea"/>
            </a:endParaRPr>
          </a:p>
        </p:txBody>
      </p:sp>
      <p:sp>
        <p:nvSpPr>
          <p:cNvPr id="55298" name="Content Placeholder 2"/>
          <p:cNvSpPr>
            <a:spLocks noGrp="1"/>
          </p:cNvSpPr>
          <p:nvPr>
            <p:ph idx="1"/>
          </p:nvPr>
        </p:nvSpPr>
        <p:spPr>
          <a:xfrm>
            <a:off x="114300" y="1397001"/>
            <a:ext cx="3714750" cy="4729164"/>
          </a:xfrm>
        </p:spPr>
        <p:txBody>
          <a:bodyPr>
            <a:normAutofit/>
          </a:bodyPr>
          <a:lstStyle/>
          <a:p>
            <a:pPr lvl="6">
              <a:lnSpc>
                <a:spcPct val="100000"/>
              </a:lnSpc>
              <a:buFont typeface="Wingdings" panose="05000000000000000000" pitchFamily="2" charset="2"/>
              <a:buChar char="n"/>
            </a:pPr>
            <a:endParaRPr lang="en-US" sz="2400" dirty="0">
              <a:latin typeface="+mn-ea"/>
            </a:endParaRPr>
          </a:p>
          <a:p>
            <a:pPr>
              <a:lnSpc>
                <a:spcPct val="100000"/>
              </a:lnSpc>
              <a:buFont typeface="Wingdings" panose="05000000000000000000" pitchFamily="2" charset="2"/>
              <a:buChar char="n"/>
            </a:pPr>
            <a:r>
              <a:rPr lang="zh-CN" altLang="en-US" dirty="0">
                <a:latin typeface="+mn-ea"/>
              </a:rPr>
              <a:t>步骤</a:t>
            </a:r>
            <a:r>
              <a:rPr lang="en-US" dirty="0">
                <a:latin typeface="+mn-ea"/>
              </a:rPr>
              <a:t> 1: </a:t>
            </a:r>
            <a:r>
              <a:rPr lang="zh-CN" altLang="en-US" dirty="0">
                <a:latin typeface="+mn-ea"/>
              </a:rPr>
              <a:t>获取一个采样</a:t>
            </a:r>
            <a:r>
              <a:rPr lang="en-US" dirty="0">
                <a:latin typeface="+mn-ea"/>
              </a:rPr>
              <a:t> </a:t>
            </a:r>
            <a:r>
              <a:rPr lang="en-US" i="1" dirty="0">
                <a:solidFill>
                  <a:srgbClr val="CC00CC"/>
                </a:solidFill>
                <a:latin typeface="+mn-ea"/>
              </a:rPr>
              <a:t>u</a:t>
            </a:r>
            <a:r>
              <a:rPr lang="en-US" dirty="0">
                <a:latin typeface="+mn-ea"/>
              </a:rPr>
              <a:t> </a:t>
            </a:r>
            <a:r>
              <a:rPr lang="zh-CN" altLang="en-US" dirty="0">
                <a:latin typeface="+mn-ea"/>
              </a:rPr>
              <a:t>从均匀分布</a:t>
            </a:r>
            <a:r>
              <a:rPr lang="en-US" dirty="0">
                <a:latin typeface="+mn-ea"/>
              </a:rPr>
              <a:t> </a:t>
            </a:r>
            <a:r>
              <a:rPr lang="en-US" dirty="0">
                <a:solidFill>
                  <a:srgbClr val="CC00CC"/>
                </a:solidFill>
                <a:latin typeface="+mn-ea"/>
              </a:rPr>
              <a:t>[0, 1)</a:t>
            </a:r>
          </a:p>
          <a:p>
            <a:pPr lvl="1">
              <a:lnSpc>
                <a:spcPct val="100000"/>
              </a:lnSpc>
              <a:buFont typeface="Wingdings" panose="05000000000000000000" pitchFamily="2" charset="2"/>
              <a:buChar char="n"/>
            </a:pPr>
            <a:r>
              <a:rPr lang="zh-CN" altLang="en-US" sz="2000" dirty="0">
                <a:latin typeface="+mn-ea"/>
              </a:rPr>
              <a:t>例如</a:t>
            </a:r>
            <a:r>
              <a:rPr lang="en-US" sz="2000" dirty="0">
                <a:latin typeface="+mn-ea"/>
              </a:rPr>
              <a:t> random() </a:t>
            </a:r>
          </a:p>
          <a:p>
            <a:pPr>
              <a:lnSpc>
                <a:spcPct val="100000"/>
              </a:lnSpc>
              <a:buFont typeface="Wingdings" panose="05000000000000000000" pitchFamily="2" charset="2"/>
              <a:buChar char="n"/>
            </a:pPr>
            <a:r>
              <a:rPr lang="zh-CN" altLang="en-US" dirty="0">
                <a:latin typeface="+mn-ea"/>
              </a:rPr>
              <a:t>步骤</a:t>
            </a:r>
            <a:r>
              <a:rPr lang="en-US" dirty="0">
                <a:latin typeface="+mn-ea"/>
              </a:rPr>
              <a:t> 2: </a:t>
            </a:r>
            <a:r>
              <a:rPr lang="zh-CN" altLang="en-US" dirty="0">
                <a:latin typeface="+mn-ea"/>
              </a:rPr>
              <a:t>把这个采样值</a:t>
            </a:r>
            <a:r>
              <a:rPr lang="en-US" dirty="0">
                <a:latin typeface="+mn-ea"/>
              </a:rPr>
              <a:t> </a:t>
            </a:r>
            <a:r>
              <a:rPr lang="en-US" i="1" dirty="0">
                <a:solidFill>
                  <a:srgbClr val="CC00CC"/>
                </a:solidFill>
                <a:latin typeface="+mn-ea"/>
              </a:rPr>
              <a:t>u</a:t>
            </a:r>
            <a:r>
              <a:rPr lang="en-US" dirty="0">
                <a:latin typeface="+mn-ea"/>
              </a:rPr>
              <a:t> </a:t>
            </a:r>
            <a:r>
              <a:rPr lang="zh-CN" altLang="en-US" dirty="0">
                <a:latin typeface="+mn-ea"/>
              </a:rPr>
              <a:t>转化成一个给定分布的输出结果。（通过关联每个输出结果</a:t>
            </a:r>
            <a:r>
              <a:rPr lang="en-US" dirty="0">
                <a:latin typeface="+mn-ea"/>
              </a:rPr>
              <a:t> </a:t>
            </a:r>
            <a:r>
              <a:rPr lang="en-US" i="1" dirty="0">
                <a:solidFill>
                  <a:srgbClr val="CC00CC"/>
                </a:solidFill>
                <a:latin typeface="+mn-ea"/>
              </a:rPr>
              <a:t>x</a:t>
            </a:r>
            <a:r>
              <a:rPr lang="en-US" dirty="0">
                <a:latin typeface="+mn-ea"/>
              </a:rPr>
              <a:t> </a:t>
            </a:r>
            <a:r>
              <a:rPr lang="zh-CN" altLang="en-US" dirty="0">
                <a:latin typeface="+mn-ea"/>
              </a:rPr>
              <a:t>和一个 </a:t>
            </a:r>
            <a:r>
              <a:rPr lang="en-US" i="1" dirty="0">
                <a:solidFill>
                  <a:srgbClr val="CC00CC"/>
                </a:solidFill>
                <a:latin typeface="+mn-ea"/>
              </a:rPr>
              <a:t>P</a:t>
            </a:r>
            <a:r>
              <a:rPr lang="en-US" dirty="0">
                <a:solidFill>
                  <a:srgbClr val="CC00CC"/>
                </a:solidFill>
                <a:latin typeface="+mn-ea"/>
              </a:rPr>
              <a:t>(</a:t>
            </a:r>
            <a:r>
              <a:rPr lang="en-US" i="1" dirty="0">
                <a:solidFill>
                  <a:srgbClr val="CC00CC"/>
                </a:solidFill>
                <a:latin typeface="+mn-ea"/>
              </a:rPr>
              <a:t>x</a:t>
            </a:r>
            <a:r>
              <a:rPr lang="en-US" dirty="0">
                <a:solidFill>
                  <a:srgbClr val="CC00CC"/>
                </a:solidFill>
                <a:latin typeface="+mn-ea"/>
              </a:rPr>
              <a:t>)</a:t>
            </a:r>
            <a:r>
              <a:rPr lang="en-US" dirty="0">
                <a:latin typeface="+mn-ea"/>
              </a:rPr>
              <a:t>-</a:t>
            </a:r>
            <a:r>
              <a:rPr lang="zh-CN" altLang="en-US" dirty="0">
                <a:latin typeface="+mn-ea"/>
              </a:rPr>
              <a:t>大小的在</a:t>
            </a:r>
            <a:r>
              <a:rPr lang="en-US" dirty="0">
                <a:latin typeface="+mn-ea"/>
              </a:rPr>
              <a:t>[0,1) </a:t>
            </a:r>
            <a:r>
              <a:rPr lang="zh-CN" altLang="en-US" dirty="0">
                <a:latin typeface="+mn-ea"/>
              </a:rPr>
              <a:t>上的一个子区间）</a:t>
            </a:r>
            <a:endParaRPr lang="en-US" dirty="0">
              <a:latin typeface="+mn-ea"/>
            </a:endParaRPr>
          </a:p>
        </p:txBody>
      </p:sp>
      <p:sp>
        <p:nvSpPr>
          <p:cNvPr id="4" name="Content Placeholder 2"/>
          <p:cNvSpPr txBox="1">
            <a:spLocks/>
          </p:cNvSpPr>
          <p:nvPr/>
        </p:nvSpPr>
        <p:spPr bwMode="auto">
          <a:xfrm>
            <a:off x="4298951" y="1654356"/>
            <a:ext cx="4473117" cy="435905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zh-CN" altLang="en-US" sz="2400" dirty="0">
                <a:latin typeface="+mn-ea"/>
              </a:rPr>
              <a:t>举例</a:t>
            </a:r>
            <a:endParaRPr lang="en-US" sz="2400" dirty="0">
              <a:latin typeface="+mn-ea"/>
            </a:endParaRPr>
          </a:p>
          <a:p>
            <a:endParaRPr lang="en-US" sz="2400" dirty="0">
              <a:latin typeface="+mn-ea"/>
            </a:endParaRPr>
          </a:p>
          <a:p>
            <a:endParaRPr lang="en-US" sz="2400" dirty="0">
              <a:latin typeface="+mn-ea"/>
            </a:endParaRPr>
          </a:p>
          <a:p>
            <a:endParaRPr lang="en-US" sz="2400" dirty="0">
              <a:latin typeface="+mn-ea"/>
            </a:endParaRPr>
          </a:p>
          <a:p>
            <a:endParaRPr lang="en-US" sz="2400" dirty="0">
              <a:latin typeface="+mn-ea"/>
            </a:endParaRPr>
          </a:p>
          <a:p>
            <a:pPr marL="0" indent="0">
              <a:buNone/>
            </a:pPr>
            <a:endParaRPr lang="en-US" sz="2400" dirty="0">
              <a:latin typeface="+mn-ea"/>
            </a:endParaRPr>
          </a:p>
          <a:p>
            <a:pPr lvl="1"/>
            <a:r>
              <a:rPr lang="zh-CN" altLang="en-US" sz="2000" dirty="0">
                <a:latin typeface="+mn-ea"/>
              </a:rPr>
              <a:t>如果</a:t>
            </a:r>
            <a:r>
              <a:rPr lang="en-US" sz="2000" dirty="0">
                <a:latin typeface="+mn-ea"/>
              </a:rPr>
              <a:t> random() </a:t>
            </a:r>
            <a:r>
              <a:rPr lang="zh-CN" altLang="en-US" sz="2000" dirty="0">
                <a:latin typeface="+mn-ea"/>
              </a:rPr>
              <a:t>返回</a:t>
            </a:r>
            <a:r>
              <a:rPr lang="en-US" sz="2000" dirty="0">
                <a:latin typeface="+mn-ea"/>
              </a:rPr>
              <a:t> </a:t>
            </a:r>
            <a:r>
              <a:rPr lang="en-US" sz="2000" i="1" dirty="0">
                <a:latin typeface="+mn-ea"/>
              </a:rPr>
              <a:t>u</a:t>
            </a:r>
            <a:r>
              <a:rPr lang="en-US" sz="2000" dirty="0">
                <a:latin typeface="+mn-ea"/>
              </a:rPr>
              <a:t> = 0.83, </a:t>
            </a:r>
            <a:r>
              <a:rPr lang="zh-CN" altLang="en-US" sz="2000" dirty="0">
                <a:latin typeface="+mn-ea"/>
              </a:rPr>
              <a:t>那么采样为</a:t>
            </a:r>
            <a:r>
              <a:rPr lang="en-US" sz="2000" dirty="0">
                <a:latin typeface="+mn-ea"/>
              </a:rPr>
              <a:t>  </a:t>
            </a:r>
            <a:r>
              <a:rPr lang="en-US" sz="2000" i="1" dirty="0">
                <a:latin typeface="+mn-ea"/>
              </a:rPr>
              <a:t>C</a:t>
            </a:r>
            <a:r>
              <a:rPr lang="en-US" sz="2000" dirty="0">
                <a:latin typeface="+mn-ea"/>
              </a:rPr>
              <a:t> = blue</a:t>
            </a:r>
          </a:p>
          <a:p>
            <a:pPr lvl="1"/>
            <a:r>
              <a:rPr lang="zh-CN" altLang="en-US" sz="2000" dirty="0">
                <a:latin typeface="+mn-ea"/>
              </a:rPr>
              <a:t>再例如</a:t>
            </a:r>
            <a:r>
              <a:rPr lang="en-US" sz="2000" dirty="0">
                <a:latin typeface="+mn-ea"/>
              </a:rPr>
              <a:t>,  </a:t>
            </a:r>
            <a:r>
              <a:rPr lang="zh-CN" altLang="en-US" sz="2000" dirty="0">
                <a:latin typeface="+mn-ea"/>
              </a:rPr>
              <a:t>在</a:t>
            </a:r>
            <a:r>
              <a:rPr lang="en-US" sz="2000" dirty="0">
                <a:latin typeface="+mn-ea"/>
              </a:rPr>
              <a:t>8 </a:t>
            </a:r>
            <a:r>
              <a:rPr lang="zh-CN" altLang="en-US" sz="2000" dirty="0">
                <a:latin typeface="+mn-ea"/>
              </a:rPr>
              <a:t>次采样以后有</a:t>
            </a:r>
            <a:r>
              <a:rPr lang="en-US" sz="2000" dirty="0">
                <a:latin typeface="+mn-ea"/>
              </a:rPr>
              <a:t>:</a:t>
            </a:r>
          </a:p>
          <a:p>
            <a:pPr lvl="6"/>
            <a:endParaRPr lang="en-US" sz="600" dirty="0">
              <a:latin typeface="+mn-ea"/>
            </a:endParaRPr>
          </a:p>
        </p:txBody>
      </p:sp>
      <p:graphicFrame>
        <p:nvGraphicFramePr>
          <p:cNvPr id="5" name="Table 4"/>
          <p:cNvGraphicFramePr>
            <a:graphicFrameLocks noGrp="1"/>
          </p:cNvGraphicFramePr>
          <p:nvPr/>
        </p:nvGraphicFramePr>
        <p:xfrm>
          <a:off x="4286250" y="2209800"/>
          <a:ext cx="1885950" cy="1828800"/>
        </p:xfrm>
        <a:graphic>
          <a:graphicData uri="http://schemas.openxmlformats.org/drawingml/2006/table">
            <a:tbl>
              <a:tblPr firstRow="1" bandRow="1">
                <a:tableStyleId>{5940675A-B579-460E-94D1-54222C63F5DA}</a:tableStyleId>
              </a:tblPr>
              <a:tblGrid>
                <a:gridCol w="942975">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tblGrid>
              <a:tr h="370840">
                <a:tc>
                  <a:txBody>
                    <a:bodyPr/>
                    <a:lstStyle/>
                    <a:p>
                      <a:pPr algn="ctr"/>
                      <a:r>
                        <a:rPr lang="en-US" sz="2400" b="0" dirty="0">
                          <a:solidFill>
                            <a:srgbClr val="333399"/>
                          </a:solidFill>
                          <a:latin typeface="Calibri"/>
                          <a:cs typeface="Calibri"/>
                        </a:rPr>
                        <a:t>C</a:t>
                      </a:r>
                    </a:p>
                  </a:txBody>
                  <a:tcPr marL="68580" marR="68580">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400" b="0" dirty="0">
                          <a:solidFill>
                            <a:srgbClr val="333399"/>
                          </a:solidFill>
                          <a:latin typeface="Calibri"/>
                          <a:cs typeface="Calibri"/>
                        </a:rPr>
                        <a:t>P(C)</a:t>
                      </a:r>
                    </a:p>
                  </a:txBody>
                  <a:tcPr marL="68580" marR="68580">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b="0" dirty="0">
                          <a:solidFill>
                            <a:srgbClr val="333399"/>
                          </a:solidFill>
                          <a:latin typeface="Calibri"/>
                          <a:cs typeface="Calibri"/>
                        </a:rPr>
                        <a:t>red</a:t>
                      </a:r>
                    </a:p>
                  </a:txBody>
                  <a:tcPr marL="68580" marR="68580">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tcPr>
                </a:tc>
                <a:tc>
                  <a:txBody>
                    <a:bodyPr/>
                    <a:lstStyle/>
                    <a:p>
                      <a:pPr algn="ctr"/>
                      <a:r>
                        <a:rPr lang="en-US" sz="2400" b="0" dirty="0">
                          <a:solidFill>
                            <a:srgbClr val="333399"/>
                          </a:solidFill>
                          <a:latin typeface="Calibri"/>
                          <a:cs typeface="Calibri"/>
                        </a:rPr>
                        <a:t>0.6</a:t>
                      </a:r>
                    </a:p>
                  </a:txBody>
                  <a:tcPr marL="68580" marR="68580">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b="0" dirty="0">
                          <a:solidFill>
                            <a:srgbClr val="333399"/>
                          </a:solidFill>
                          <a:latin typeface="Calibri"/>
                          <a:cs typeface="Calibri"/>
                        </a:rPr>
                        <a:t>green</a:t>
                      </a:r>
                    </a:p>
                  </a:txBody>
                  <a:tcPr marL="68580" marR="68580">
                    <a:lnL w="38100" cap="flat" cmpd="sng" algn="ctr">
                      <a:solidFill>
                        <a:scrgbClr r="0" g="0" b="0"/>
                      </a:solidFill>
                      <a:prstDash val="solid"/>
                      <a:round/>
                      <a:headEnd type="none" w="med" len="med"/>
                      <a:tailEnd type="none" w="med" len="med"/>
                    </a:lnL>
                  </a:tcPr>
                </a:tc>
                <a:tc>
                  <a:txBody>
                    <a:bodyPr/>
                    <a:lstStyle/>
                    <a:p>
                      <a:pPr algn="ctr"/>
                      <a:r>
                        <a:rPr lang="en-US" sz="2400" b="0" dirty="0">
                          <a:solidFill>
                            <a:srgbClr val="333399"/>
                          </a:solidFill>
                          <a:latin typeface="Calibri"/>
                          <a:cs typeface="Calibri"/>
                        </a:rPr>
                        <a:t>0.1</a:t>
                      </a:r>
                    </a:p>
                  </a:txBody>
                  <a:tcPr marL="68580" marR="68580">
                    <a:lnR w="381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en-US" sz="2400" b="0" dirty="0">
                          <a:solidFill>
                            <a:srgbClr val="333399"/>
                          </a:solidFill>
                          <a:latin typeface="Calibri"/>
                          <a:cs typeface="Calibri"/>
                        </a:rPr>
                        <a:t>blue</a:t>
                      </a:r>
                    </a:p>
                  </a:txBody>
                  <a:tcPr marL="68580" marR="68580">
                    <a:lnL w="38100" cap="flat" cmpd="sng" algn="ctr">
                      <a:solidFill>
                        <a:scrgbClr r="0" g="0" b="0"/>
                      </a:solidFill>
                      <a:prstDash val="solid"/>
                      <a:round/>
                      <a:headEnd type="none" w="med" len="med"/>
                      <a:tailEnd type="none" w="med" len="med"/>
                    </a:lnL>
                    <a:lnB w="38100" cap="flat" cmpd="sng" algn="ctr">
                      <a:solidFill>
                        <a:scrgbClr r="0" g="0" b="0"/>
                      </a:solidFill>
                      <a:prstDash val="solid"/>
                      <a:round/>
                      <a:headEnd type="none" w="med" len="med"/>
                      <a:tailEnd type="none" w="med" len="med"/>
                    </a:lnB>
                  </a:tcPr>
                </a:tc>
                <a:tc>
                  <a:txBody>
                    <a:bodyPr/>
                    <a:lstStyle/>
                    <a:p>
                      <a:pPr algn="ctr"/>
                      <a:r>
                        <a:rPr lang="en-US" sz="2400" b="0" dirty="0">
                          <a:solidFill>
                            <a:srgbClr val="333399"/>
                          </a:solidFill>
                          <a:latin typeface="Calibri"/>
                          <a:cs typeface="Calibri"/>
                        </a:rPr>
                        <a:t>0.3</a:t>
                      </a:r>
                    </a:p>
                  </a:txBody>
                  <a:tcPr marL="68580" marR="68580">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314" y="5982925"/>
            <a:ext cx="2802276" cy="875075"/>
          </a:xfrm>
          <a:prstGeom prst="rect">
            <a:avLst/>
          </a:prstGeom>
        </p:spPr>
      </p:pic>
      <p:sp>
        <p:nvSpPr>
          <p:cNvPr id="8" name="TextBox 1"/>
          <p:cNvSpPr txBox="1"/>
          <p:nvPr/>
        </p:nvSpPr>
        <p:spPr>
          <a:xfrm>
            <a:off x="6237058" y="2531095"/>
            <a:ext cx="3182714" cy="1015663"/>
          </a:xfrm>
          <a:prstGeom prst="rect">
            <a:avLst/>
          </a:prstGeom>
          <a:noFill/>
        </p:spPr>
        <p:txBody>
          <a:bodyPr wrap="square" rtlCol="0">
            <a:spAutoFit/>
          </a:bodyPr>
          <a:lstStyle/>
          <a:p>
            <a:r>
              <a:rPr lang="en-US" sz="2000" dirty="0"/>
              <a:t>0.0 </a:t>
            </a:r>
            <a:r>
              <a:rPr lang="en-US" sz="2000" dirty="0">
                <a:sym typeface="Symbol"/>
              </a:rPr>
              <a:t></a:t>
            </a:r>
            <a:r>
              <a:rPr lang="en-US" sz="2000" dirty="0"/>
              <a:t> </a:t>
            </a:r>
            <a:r>
              <a:rPr lang="en-US" sz="2000" i="1" dirty="0"/>
              <a:t>u</a:t>
            </a:r>
            <a:r>
              <a:rPr lang="en-US" sz="2000" dirty="0"/>
              <a:t> &lt; 0.6, </a:t>
            </a:r>
            <a:r>
              <a:rPr lang="en-US" sz="2000" dirty="0">
                <a:sym typeface="Symbol"/>
              </a:rPr>
              <a:t></a:t>
            </a:r>
            <a:r>
              <a:rPr lang="en-US" sz="2000" dirty="0"/>
              <a:t> </a:t>
            </a:r>
            <a:r>
              <a:rPr lang="en-US" sz="2000" i="1" dirty="0"/>
              <a:t>C=</a:t>
            </a:r>
            <a:r>
              <a:rPr lang="en-US" sz="2000" i="1" dirty="0">
                <a:solidFill>
                  <a:srgbClr val="FF0000"/>
                </a:solidFill>
              </a:rPr>
              <a:t>red</a:t>
            </a:r>
          </a:p>
          <a:p>
            <a:r>
              <a:rPr lang="en-US" sz="2000" dirty="0"/>
              <a:t>0.</a:t>
            </a:r>
            <a:r>
              <a:rPr lang="en-US" altLang="zh-CN" sz="2000" dirty="0"/>
              <a:t>6</a:t>
            </a:r>
            <a:r>
              <a:rPr lang="en-US" sz="2000" dirty="0"/>
              <a:t> </a:t>
            </a:r>
            <a:r>
              <a:rPr lang="en-US" sz="2000" dirty="0">
                <a:sym typeface="Symbol"/>
              </a:rPr>
              <a:t></a:t>
            </a:r>
            <a:r>
              <a:rPr lang="en-US" sz="2000" dirty="0"/>
              <a:t> </a:t>
            </a:r>
            <a:r>
              <a:rPr lang="en-US" sz="2000" i="1" dirty="0"/>
              <a:t>u</a:t>
            </a:r>
            <a:r>
              <a:rPr lang="en-US" sz="2000" dirty="0"/>
              <a:t> &lt; 0.7, </a:t>
            </a:r>
            <a:r>
              <a:rPr lang="en-US" sz="2000" dirty="0">
                <a:sym typeface="Symbol"/>
              </a:rPr>
              <a:t></a:t>
            </a:r>
            <a:r>
              <a:rPr lang="en-US" sz="2000" dirty="0"/>
              <a:t> </a:t>
            </a:r>
            <a:r>
              <a:rPr lang="en-US" sz="2000" i="1" dirty="0"/>
              <a:t>C=</a:t>
            </a:r>
            <a:r>
              <a:rPr lang="en-US" sz="2000" i="1" dirty="0">
                <a:solidFill>
                  <a:srgbClr val="008000"/>
                </a:solidFill>
              </a:rPr>
              <a:t>green</a:t>
            </a:r>
            <a:r>
              <a:rPr lang="en-US" sz="2000" dirty="0"/>
              <a:t>  </a:t>
            </a:r>
          </a:p>
          <a:p>
            <a:r>
              <a:rPr lang="en-US" sz="2000" dirty="0"/>
              <a:t>0.7 </a:t>
            </a:r>
            <a:r>
              <a:rPr lang="en-US" sz="2000" dirty="0">
                <a:sym typeface="Symbol"/>
              </a:rPr>
              <a:t></a:t>
            </a:r>
            <a:r>
              <a:rPr lang="en-US" sz="2000" dirty="0"/>
              <a:t> </a:t>
            </a:r>
            <a:r>
              <a:rPr lang="en-US" sz="2000" i="1" dirty="0"/>
              <a:t>u</a:t>
            </a:r>
            <a:r>
              <a:rPr lang="en-US" sz="2000" dirty="0"/>
              <a:t> &lt; 1.0, </a:t>
            </a:r>
            <a:r>
              <a:rPr lang="en-US" sz="2000" dirty="0">
                <a:sym typeface="Symbol"/>
              </a:rPr>
              <a:t></a:t>
            </a:r>
            <a:r>
              <a:rPr lang="en-US" sz="2000" dirty="0"/>
              <a:t> </a:t>
            </a:r>
            <a:r>
              <a:rPr lang="en-US" sz="2000" i="1" dirty="0"/>
              <a:t>C=</a:t>
            </a:r>
            <a:r>
              <a:rPr lang="en-US" sz="2000" i="1" dirty="0">
                <a:solidFill>
                  <a:srgbClr val="0000FF"/>
                </a:solidFill>
              </a:rPr>
              <a:t>blue</a:t>
            </a:r>
            <a:r>
              <a:rPr lang="en-US" sz="2000" dirty="0"/>
              <a:t>    </a:t>
            </a:r>
          </a:p>
        </p:txBody>
      </p:sp>
      <p:grpSp>
        <p:nvGrpSpPr>
          <p:cNvPr id="10" name="Group 55299"/>
          <p:cNvGrpSpPr/>
          <p:nvPr/>
        </p:nvGrpSpPr>
        <p:grpSpPr>
          <a:xfrm>
            <a:off x="101600" y="6096000"/>
            <a:ext cx="5334000" cy="152400"/>
            <a:chOff x="152400" y="5791200"/>
            <a:chExt cx="5334000" cy="152400"/>
          </a:xfrm>
        </p:grpSpPr>
        <p:cxnSp>
          <p:nvCxnSpPr>
            <p:cNvPr id="11" name="Straight Connector 16"/>
            <p:cNvCxnSpPr/>
            <p:nvPr/>
          </p:nvCxnSpPr>
          <p:spPr>
            <a:xfrm flipH="1">
              <a:off x="6858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50"/>
            <p:cNvCxnSpPr/>
            <p:nvPr/>
          </p:nvCxnSpPr>
          <p:spPr>
            <a:xfrm flipH="1">
              <a:off x="12192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54"/>
            <p:cNvCxnSpPr/>
            <p:nvPr/>
          </p:nvCxnSpPr>
          <p:spPr>
            <a:xfrm flipH="1">
              <a:off x="17526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58"/>
            <p:cNvCxnSpPr/>
            <p:nvPr/>
          </p:nvCxnSpPr>
          <p:spPr>
            <a:xfrm flipH="1">
              <a:off x="22860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62"/>
            <p:cNvCxnSpPr/>
            <p:nvPr/>
          </p:nvCxnSpPr>
          <p:spPr>
            <a:xfrm flipH="1">
              <a:off x="1524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66"/>
            <p:cNvCxnSpPr/>
            <p:nvPr/>
          </p:nvCxnSpPr>
          <p:spPr>
            <a:xfrm flipH="1">
              <a:off x="2819400" y="5791200"/>
              <a:ext cx="533400" cy="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67"/>
            <p:cNvCxnSpPr/>
            <p:nvPr/>
          </p:nvCxnSpPr>
          <p:spPr>
            <a:xfrm>
              <a:off x="3352800" y="5791200"/>
              <a:ext cx="0"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73"/>
            <p:cNvCxnSpPr/>
            <p:nvPr/>
          </p:nvCxnSpPr>
          <p:spPr>
            <a:xfrm>
              <a:off x="3886200" y="5791200"/>
              <a:ext cx="0"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74"/>
            <p:cNvCxnSpPr/>
            <p:nvPr/>
          </p:nvCxnSpPr>
          <p:spPr>
            <a:xfrm flipH="1">
              <a:off x="3886200" y="5791200"/>
              <a:ext cx="533400" cy="0"/>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78"/>
            <p:cNvCxnSpPr/>
            <p:nvPr/>
          </p:nvCxnSpPr>
          <p:spPr>
            <a:xfrm flipH="1">
              <a:off x="4419600" y="5791200"/>
              <a:ext cx="533400" cy="0"/>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82"/>
            <p:cNvCxnSpPr/>
            <p:nvPr/>
          </p:nvCxnSpPr>
          <p:spPr>
            <a:xfrm flipH="1">
              <a:off x="4953000" y="5791200"/>
              <a:ext cx="533400" cy="0"/>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70"/>
            <p:cNvCxnSpPr/>
            <p:nvPr/>
          </p:nvCxnSpPr>
          <p:spPr>
            <a:xfrm flipH="1">
              <a:off x="3352800" y="5791200"/>
              <a:ext cx="533400" cy="0"/>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23" name="Group 85"/>
          <p:cNvGrpSpPr/>
          <p:nvPr/>
        </p:nvGrpSpPr>
        <p:grpSpPr>
          <a:xfrm>
            <a:off x="330200" y="5334000"/>
            <a:ext cx="4800600" cy="304800"/>
            <a:chOff x="381000" y="5029200"/>
            <a:chExt cx="4800600" cy="304800"/>
          </a:xfrm>
        </p:grpSpPr>
        <p:cxnSp>
          <p:nvCxnSpPr>
            <p:cNvPr id="24" name="Straight Arrow Connector 47"/>
            <p:cNvCxnSpPr/>
            <p:nvPr/>
          </p:nvCxnSpPr>
          <p:spPr>
            <a:xfrm>
              <a:off x="3810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86"/>
            <p:cNvCxnSpPr/>
            <p:nvPr/>
          </p:nvCxnSpPr>
          <p:spPr>
            <a:xfrm>
              <a:off x="9144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87"/>
            <p:cNvCxnSpPr/>
            <p:nvPr/>
          </p:nvCxnSpPr>
          <p:spPr>
            <a:xfrm>
              <a:off x="14478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88"/>
            <p:cNvCxnSpPr/>
            <p:nvPr/>
          </p:nvCxnSpPr>
          <p:spPr>
            <a:xfrm>
              <a:off x="19812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89"/>
            <p:cNvCxnSpPr/>
            <p:nvPr/>
          </p:nvCxnSpPr>
          <p:spPr>
            <a:xfrm>
              <a:off x="25146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90"/>
            <p:cNvCxnSpPr/>
            <p:nvPr/>
          </p:nvCxnSpPr>
          <p:spPr>
            <a:xfrm>
              <a:off x="30480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91"/>
            <p:cNvCxnSpPr/>
            <p:nvPr/>
          </p:nvCxnSpPr>
          <p:spPr>
            <a:xfrm>
              <a:off x="35814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92"/>
            <p:cNvCxnSpPr/>
            <p:nvPr/>
          </p:nvCxnSpPr>
          <p:spPr>
            <a:xfrm>
              <a:off x="41148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93"/>
            <p:cNvCxnSpPr/>
            <p:nvPr/>
          </p:nvCxnSpPr>
          <p:spPr>
            <a:xfrm>
              <a:off x="46482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94"/>
            <p:cNvCxnSpPr/>
            <p:nvPr/>
          </p:nvCxnSpPr>
          <p:spPr>
            <a:xfrm>
              <a:off x="5181600" y="50292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052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a_1 \ldots a_n)&#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34"/>
  <p:tag name="PICTUREFILESIZE" val="6744"/>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8$&#10;\end{document}"/>
  <p:tag name="FILENAME" val="TP_tmp"/>
  <p:tag name="FORMAT" val="png16m"/>
  <p:tag name="RES" val="1200"/>
  <p:tag name="BLEND" val="0"/>
  <p:tag name="TRANSPARENT" val="1"/>
  <p:tag name="TBUG" val="0"/>
  <p:tag name="ALLOWFS" val="0"/>
  <p:tag name="ORIGWIDTH" val="11"/>
  <p:tag name="PICTUREFILESIZE" val="148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7$&#10;\end{document}"/>
  <p:tag name="FILENAME" val="TP_tmp"/>
  <p:tag name="FORMAT" val="png16m"/>
  <p:tag name="RES" val="1200"/>
  <p:tag name="BLEND" val="0"/>
  <p:tag name="TRANSPARENT" val="1"/>
  <p:tag name="TBUG" val="0"/>
  <p:tag name="ALLOWFS" val="0"/>
  <p:tag name="ORIGWIDTH" val="11"/>
  <p:tag name="PICTUREFILESIZE" val="1268"/>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6$&#10;\end{document}"/>
  <p:tag name="FILENAME" val="TP_tmp"/>
  <p:tag name="FORMAT" val="png16m"/>
  <p:tag name="RES" val="1200"/>
  <p:tag name="BLEND" val="0"/>
  <p:tag name="TRANSPARENT" val="1"/>
  <p:tag name="TBUG" val="0"/>
  <p:tag name="ALLOWFS" val="0"/>
  <p:tag name="ORIGWIDTH" val="11"/>
  <p:tag name="PICTUREFILESIZE" val="142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10;\end{document}"/>
  <p:tag name="FILENAME" val="TP_tmp"/>
  <p:tag name="FORMAT" val="png16m"/>
  <p:tag name="RES" val="1200"/>
  <p:tag name="BLEND" val="0"/>
  <p:tag name="TRANSPARENT" val="1"/>
  <p:tag name="TBUG" val="0"/>
  <p:tag name="ALLOWFS" val="0"/>
  <p:tag name="ORIGWIDTH" val="11"/>
  <p:tag name="PICTUREFILESIZE" val="1413"/>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4$&#10;\end{document}"/>
  <p:tag name="FILENAME" val="TP_tmp"/>
  <p:tag name="FORMAT" val="png16m"/>
  <p:tag name="RES" val="1200"/>
  <p:tag name="BLEND" val="0"/>
  <p:tag name="TRANSPARENT" val="1"/>
  <p:tag name="TBUG" val="0"/>
  <p:tag name="ALLOWFS" val="0"/>
  <p:tag name="ORIGWIDTH" val="11"/>
  <p:tag name="PICTUREFILESIZE" val="126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3$&#10;\end{document}"/>
  <p:tag name="FILENAME" val="TP_tmp"/>
  <p:tag name="FORMAT" val="png16m"/>
  <p:tag name="RES" val="1200"/>
  <p:tag name="BLEND" val="0"/>
  <p:tag name="TRANSPARENT" val="1"/>
  <p:tag name="TBUG" val="0"/>
  <p:tag name="ALLOWFS" val="0"/>
  <p:tag name="ORIGWIDTH" val="11"/>
  <p:tag name="PICTUREFILESIZE" val="139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2$&#10;\end{document}"/>
  <p:tag name="FILENAME" val="TP_tmp"/>
  <p:tag name="FORMAT" val="png16m"/>
  <p:tag name="RES" val="1200"/>
  <p:tag name="BLEND" val="0"/>
  <p:tag name="TRANSPARENT" val="1"/>
  <p:tag name="TBUG" val="0"/>
  <p:tag name="ALLOWFS" val="0"/>
  <p:tag name="ORIGWIDTH" val="11"/>
  <p:tag name="PICTUREFILESIZE" val="137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10;\end{document}"/>
  <p:tag name="FILENAME" val="TP_tmp"/>
  <p:tag name="FORMAT" val="png16m"/>
  <p:tag name="RES" val="1200"/>
  <p:tag name="BLEND" val="0"/>
  <p:tag name="TRANSPARENT" val="1"/>
  <p:tag name="TBUG" val="0"/>
  <p:tag name="ALLOWFS" val="0"/>
  <p:tag name="ORIGWIDTH" val="10"/>
  <p:tag name="PICTUREFILESIZE" val="1094"/>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7$&#10;\end{document}"/>
  <p:tag name="FILENAME" val="TP_tmp"/>
  <p:tag name="FORMAT" val="png16m"/>
  <p:tag name="RES" val="1200"/>
  <p:tag name="BLEND" val="0"/>
  <p:tag name="TRANSPARENT" val="1"/>
  <p:tag name="TBUG" val="0"/>
  <p:tag name="ALLOWFS" val="0"/>
  <p:tag name="ORIGWIDTH" val="13"/>
  <p:tag name="PICTUREFILESIZE" val="146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6$&#10;\end{document}"/>
  <p:tag name="FILENAME" val="TP_tmp"/>
  <p:tag name="FORMAT" val="png16m"/>
  <p:tag name="RES" val="1200"/>
  <p:tag name="BLEND" val="0"/>
  <p:tag name="TRANSPARENT" val="1"/>
  <p:tag name="TBUG" val="0"/>
  <p:tag name="ALLOWFS" val="0"/>
  <p:tag name="ORIGWIDTH" val="13"/>
  <p:tag name="PICTUREFILESIZE" val="164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 = \prod_{i=1}^n P(x_i | \mbox{\it parents}(X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92"/>
  <p:tag name="PICTUREFILESIZE" val="2395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5$&#10;\end{document}"/>
  <p:tag name="FILENAME" val="TP_tmp"/>
  <p:tag name="FORMAT" val="png16m"/>
  <p:tag name="RES" val="1200"/>
  <p:tag name="BLEND" val="0"/>
  <p:tag name="TRANSPARENT" val="1"/>
  <p:tag name="TBUG" val="0"/>
  <p:tag name="ALLOWFS" val="0"/>
  <p:tag name="ORIGWIDTH" val="13"/>
  <p:tag name="PICTUREFILESIZE" val="1605"/>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4$&#10;\end{document}"/>
  <p:tag name="FILENAME" val="TP_tmp"/>
  <p:tag name="FORMAT" val="png16m"/>
  <p:tag name="RES" val="1200"/>
  <p:tag name="BLEND" val="0"/>
  <p:tag name="TRANSPARENT" val="1"/>
  <p:tag name="TBUG" val="0"/>
  <p:tag name="ALLOWFS" val="0"/>
  <p:tag name="ORIGWIDTH" val="13"/>
  <p:tag name="PICTUREFILESIZE" val="1458"/>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3$&#10;\end{document}"/>
  <p:tag name="FILENAME" val="TP_tmp"/>
  <p:tag name="FORMAT" val="png16m"/>
  <p:tag name="RES" val="1200"/>
  <p:tag name="BLEND" val="0"/>
  <p:tag name="TRANSPARENT" val="1"/>
  <p:tag name="TBUG" val="0"/>
  <p:tag name="ALLOWFS" val="0"/>
  <p:tag name="ORIGWIDTH" val="13"/>
  <p:tag name="PICTUREFILESIZE" val="1635"/>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2$&#10;\end{document}"/>
  <p:tag name="FILENAME" val="TP_tmp"/>
  <p:tag name="FORMAT" val="png16m"/>
  <p:tag name="RES" val="1200"/>
  <p:tag name="BLEND" val="0"/>
  <p:tag name="TRANSPARENT" val="1"/>
  <p:tag name="TBUG" val="0"/>
  <p:tag name="ALLOWFS" val="0"/>
  <p:tag name="ORIGWIDTH" val="13"/>
  <p:tag name="PICTUREFILESIZE" val="159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1$&#10;\end{document}"/>
  <p:tag name="FILENAME" val="TP_tmp"/>
  <p:tag name="FORMAT" val="png16m"/>
  <p:tag name="RES" val="1200"/>
  <p:tag name="BLEND" val="0"/>
  <p:tag name="TRANSPARENT" val="1"/>
  <p:tag name="TBUG" val="0"/>
  <p:tag name="ALLOWFS" val="0"/>
  <p:tag name="ORIGWIDTH" val="13"/>
  <p:tag name="PICTUREFILESIZE" val="1343"/>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msmath}&#10;\pagestyle{empty}&#10;&#10;\begin{document}&#10;&#10;\begin{align*}&#10;0 \leq u &lt; 0.6, &amp;\rightarrow C = red \\&#10;0.6  \leq u &lt;  0.7, &amp; \rightarrow C = green \\&#10;0.7  \leq u &lt; 1, &amp;  \rightarrow C = blue&#10;\end{align*}&#10;&#10;\end{document}"/>
  <p:tag name="FILENAME" val="TP_tmp"/>
  <p:tag name="FORMAT" val="png16m"/>
  <p:tag name="RES" val="1200"/>
  <p:tag name="BLEND" val="0"/>
  <p:tag name="TRANSPARENT" val="0"/>
  <p:tag name="TBUG" val="0"/>
  <p:tag name="ALLOWFS" val="0"/>
  <p:tag name="ORIGWIDTH" val="123"/>
  <p:tag name="PICTUREFILESIZE" val="20311"/>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10;\]&#10;\end{document}&#10;"/>
  <p:tag name="FILENAME" val="txp_fig"/>
  <p:tag name="FORMAT" val="pngmono"/>
  <p:tag name="RES" val="1200"/>
  <p:tag name="BLEND" val="0"/>
  <p:tag name="TRANSPARENT" val="0"/>
  <p:tag name="TBUG" val="0"/>
  <p:tag name="ALLOWFS" val="0"/>
  <p:tag name="ORIGWIDTH" val="49"/>
  <p:tag name="PICTUREFILESIZE" val="3137"/>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S|C)&#10;\]&#10;\end{document}&#10;"/>
  <p:tag name="FILENAME" val="txp_fig"/>
  <p:tag name="FORMAT" val="pngmono"/>
  <p:tag name="RES" val="1200"/>
  <p:tag name="BLEND" val="0"/>
  <p:tag name="TRANSPARENT" val="0"/>
  <p:tag name="TBUG" val="0"/>
  <p:tag name="ALLOWFS" val="0"/>
  <p:tag name="ORIGWIDTH" val="69"/>
  <p:tag name="PICTUREFILESIZE" val="457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C)&#10;\]&#10;\end{document}&#10;"/>
  <p:tag name="FILENAME" val="txp_fig"/>
  <p:tag name="FORMAT" val="pngmono"/>
  <p:tag name="RES" val="1200"/>
  <p:tag name="BLEND" val="0"/>
  <p:tag name="TRANSPARENT" val="0"/>
  <p:tag name="TBUG" val="0"/>
  <p:tag name="ALLOWFS" val="0"/>
  <p:tag name="ORIGWIDTH" val="71"/>
  <p:tag name="PICTUREFILESIZE" val="4478"/>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S,R)&#10;\]&#10;\end{document}&#10;"/>
  <p:tag name="FILENAME" val="txp_fig"/>
  <p:tag name="FORMAT" val="pngmono"/>
  <p:tag name="RES" val="1200"/>
  <p:tag name="BLEND" val="0"/>
  <p:tag name="TRANSPARENT" val="0"/>
  <p:tag name="TBUG" val="0"/>
  <p:tag name="ALLOWFS" val="0"/>
  <p:tag name="ORIGWIDTH" val="101"/>
  <p:tag name="PICTUREFILESIZE" val="644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Z$&#10;\end{document}"/>
  <p:tag name="FILENAME" val="TP_tmp"/>
  <p:tag name="FORMAT" val="png16m"/>
  <p:tag name="RES" val="1200"/>
  <p:tag name="BLEND" val="0"/>
  <p:tag name="TRANSPARENT" val="1"/>
  <p:tag name="TBUG" val="0"/>
  <p:tag name="ALLOWFS" val="0"/>
  <p:tag name="ORIGWIDTH" val="7"/>
  <p:tag name="PICTUREFILESIZE" val="958"/>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_{PS}(x_1\ldots x_n) = \prod_{i=1}^n P(x_i | \mbox{Parents}(X_i))&#10;    = P(x_1\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22"/>
  <p:tag name="PICTUREFILESIZE" val="28627"/>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_{PS}(x_1\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7"/>
  <p:tag name="PICTUREFILESIZE" val="7289"/>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to{\rightarrow}&#10;\begin{eqnarray*}&#10;  \lim_{N\to\infty} \hat P(x_1,\ldots, x_n) &#10;      &amp; = &amp; \lim_{N\to\infty} N_{PS}(x_1,\ldots, x_n)/N \\&#10;      &amp; = &amp; S_{PS}(x_1,\ldots,x_n) \\&#10;      &amp; = &amp; P(x_1\ldots x_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70"/>
  <p:tag name="PICTUREFILESIZE" val="39958"/>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_{PS}(x_1\ldots x_n) = \prod_{i=1}^n P(x_i | \mbox{Parents}(X_i))&#10;    = P(x_1\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22"/>
  <p:tag name="PICTUREFILESIZE" val="28627"/>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_{PS}(x_1\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7"/>
  <p:tag name="PICTUREFILESIZE" val="7289"/>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to{\rightarrow}&#10;\begin{eqnarray*}&#10;  \lim_{N\to\infty} \hat P(x_1,\ldots, x_n) &#10;      &amp; = &amp; \lim_{N\to\infty} N_{PS}(x_1,\ldots, x_n)/N \\&#10;      &amp; = &amp; S_{PS}(x_1,\ldots,x_n) \\&#10;      &amp; = &amp; P(x_1\ldots x_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70"/>
  <p:tag name="PICTUREFILESIZE" val="39958"/>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10;\]&#10;\end{document}&#10;"/>
  <p:tag name="FILENAME" val="txp_fig"/>
  <p:tag name="FORMAT" val="pngmono"/>
  <p:tag name="RES" val="1200"/>
  <p:tag name="BLEND" val="0"/>
  <p:tag name="TRANSPARENT" val="0"/>
  <p:tag name="TBUG" val="0"/>
  <p:tag name="ALLOWFS" val="0"/>
  <p:tag name="ORIGWIDTH" val="49"/>
  <p:tag name="PICTUREFILESIZE" val="3137"/>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S|C)&#10;\]&#10;\end{document}&#10;"/>
  <p:tag name="FILENAME" val="txp_fig"/>
  <p:tag name="FORMAT" val="pngmono"/>
  <p:tag name="RES" val="1200"/>
  <p:tag name="BLEND" val="0"/>
  <p:tag name="TRANSPARENT" val="0"/>
  <p:tag name="TBUG" val="0"/>
  <p:tag name="ALLOWFS" val="0"/>
  <p:tag name="ORIGWIDTH" val="69"/>
  <p:tag name="PICTUREFILESIZE" val="4570"/>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C)&#10;\]&#10;\end{document}&#10;"/>
  <p:tag name="FILENAME" val="txp_fig"/>
  <p:tag name="FORMAT" val="pngmono"/>
  <p:tag name="RES" val="1200"/>
  <p:tag name="BLEND" val="0"/>
  <p:tag name="TRANSPARENT" val="0"/>
  <p:tag name="TBUG" val="0"/>
  <p:tag name="ALLOWFS" val="0"/>
  <p:tag name="ORIGWIDTH" val="71"/>
  <p:tag name="PICTUREFILESIZE" val="4478"/>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S,R)&#10;\]&#10;\end{document}&#10;"/>
  <p:tag name="FILENAME" val="txp_fig"/>
  <p:tag name="FORMAT" val="pngmono"/>
  <p:tag name="RES" val="1200"/>
  <p:tag name="BLEND" val="0"/>
  <p:tag name="TRANSPARENT" val="0"/>
  <p:tag name="TBUG" val="0"/>
  <p:tag name="ALLOWFS" val="0"/>
  <p:tag name="ORIGWIDTH" val="101"/>
  <p:tag name="PICTUREFILESIZE" val="644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6,7,8}$&#10;\end{document}"/>
  <p:tag name="FILENAME" val="TP_tmp"/>
  <p:tag name="FORMAT" val="png16m"/>
  <p:tag name="RES" val="1200"/>
  <p:tag name="BLEND" val="0"/>
  <p:tag name="TRANSPARENT" val="1"/>
  <p:tag name="TBUG" val="0"/>
  <p:tag name="ALLOWFS" val="0"/>
  <p:tag name="ORIGWIDTH" val="29"/>
  <p:tag name="PICTUREFILESIZE" val="2893"/>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 = 1.0&#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7"/>
  <p:tag name="PICTUREFILESIZE" val="2436"/>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imes 0.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3"/>
  <p:tag name="PICTUREFILESIZE" val="2099"/>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imes 0.99&#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6"/>
  <p:tag name="PICTUREFILESIZE" val="3520"/>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_{WS}({\bf z},{\bf e}) = \prod_{i= 1}^l P(z_i|\mbox{Parents}(Z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31"/>
  <p:tag name="PICTUREFILESIZE" val="22118"/>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Red}{w({\bf z},{\bf e}) = \prod_{i = 1}^m P(e_i | \mbox{Parents}(E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305"/>
  <p:tag name="PICTUREFILESIZE" val="34166"/>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 P({\bf z}, {\bf 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89"/>
  <p:tag name="PICTUREFILESIZE" val="675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ample from $P(S | +c, -w, +r)$&#10;&#10;\end{document}"/>
  <p:tag name="FILENAME" val="TP_tmp"/>
  <p:tag name="FORMAT" val="png16m"/>
  <p:tag name="RES" val="1200"/>
  <p:tag name="BLEND" val="0"/>
  <p:tag name="TRANSPARENT" val="0"/>
  <p:tag name="TBUG" val="0"/>
  <p:tag name="ALLOWFS" val="0"/>
  <p:tag name="ORIGWIDTH" val="136"/>
  <p:tag name="PICTUREFILESIZE" val="796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ample from $P(C | +s, -w, +r)$&#10;&#10;\end{document}"/>
  <p:tag name="FILENAME" val="TP_tmp"/>
  <p:tag name="FORMAT" val="png16m"/>
  <p:tag name="RES" val="1200"/>
  <p:tag name="BLEND" val="0"/>
  <p:tag name="TRANSPARENT" val="0"/>
  <p:tag name="TBUG" val="0"/>
  <p:tag name="ALLOWFS" val="0"/>
  <p:tag name="ORIGWIDTH" val="137"/>
  <p:tag name="PICTUREFILESIZE" val="8113"/>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ample from $P(W | +s, +c, +r)$&#10;&#10;\end{document}"/>
  <p:tag name="FILENAME" val="TP_tmp"/>
  <p:tag name="FORMAT" val="png16m"/>
  <p:tag name="RES" val="1200"/>
  <p:tag name="BLEND" val="0"/>
  <p:tag name="TRANSPARENT" val="0"/>
  <p:tag name="TBUG" val="0"/>
  <p:tag name="ALLOWFS" val="0"/>
  <p:tag name="ORIGWIDTH" val="137"/>
  <p:tag name="PICTUREFILESIZE" val="8085"/>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msmath}&#10;\pagestyle{empty}&#10;&#10;\begin{document}&#10;&#10;\begin{align*}&#10;P(S | +c, +r,  -w) &amp; = \frac{P(S, +c, +r, -w)}{P(+c, +r, -w)} \\&#10;&amp; = \frac{P(S, +c, +r, -w)}{\sum_{s} P(s, +c, +r, -w) } \\&#10;&amp; = \frac{ P(+c) P(S | +c) P(+r | +c) P(-w | S, +r) } {\sum_s P(+c) P(s | +c) P(+r | +c) P(-w | s, +r)} \\&#10;&amp; = \frac{ P(+c) P(S | +c) P(+r | +c) P(-w | S, +r)}  {P(+c) P(+r | +c) \sum_s P(s | +c) P(-w | s, +r) } \\&#10;&amp; = \frac{P(S | +c) P(-w | S, +r) } {\sum_s P(s | +c) P(-w | s, +r) } &#10;\end{align*}&#10;&#10;\end{document}"/>
  <p:tag name="FILENAME" val="TP_tmp"/>
  <p:tag name="FORMAT" val="png16m"/>
  <p:tag name="RES" val="1200"/>
  <p:tag name="BLEND" val="0"/>
  <p:tag name="TRANSPARENT" val="0"/>
  <p:tag name="TBUG" val="0"/>
  <p:tag name="ALLOWFS" val="0"/>
  <p:tag name="ORIGWIDTH" val="280"/>
  <p:tag name="PICTUREFILESIZE" val="9519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2,3,4}$&#10;\end{document}"/>
  <p:tag name="FILENAME" val="TP_tmp"/>
  <p:tag name="FORMAT" val="png16m"/>
  <p:tag name="RES" val="1200"/>
  <p:tag name="BLEND" val="0"/>
  <p:tag name="TRANSPARENT" val="1"/>
  <p:tag name="TBUG" val="0"/>
  <p:tag name="ALLOWFS" val="0"/>
  <p:tag name="ORIGWIDTH" val="30"/>
  <p:tag name="PICTUREFILESIZE" val="2514"/>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7,8}$&#10;\end{document}"/>
  <p:tag name="FILENAME" val="TP_tmp"/>
  <p:tag name="FORMAT" val="png16m"/>
  <p:tag name="RES" val="1200"/>
  <p:tag name="BLEND" val="0"/>
  <p:tag name="TRANSPARENT" val="1"/>
  <p:tag name="TBUG" val="0"/>
  <p:tag name="ALLOWFS" val="0"/>
  <p:tag name="ORIGWIDTH" val="17"/>
  <p:tag name="PICTUREFILESIZE" val="196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6}$&#10;\end{document}"/>
  <p:tag name="FILENAME" val="TP_tmp"/>
  <p:tag name="FORMAT" val="png16m"/>
  <p:tag name="RES" val="1200"/>
  <p:tag name="BLEND" val="0"/>
  <p:tag name="TRANSPARENT" val="1"/>
  <p:tag name="TBUG" val="0"/>
  <p:tag name="ALLOWFS" val="0"/>
  <p:tag name="ORIGWIDTH" val="17"/>
  <p:tag name="PICTUREFILESIZE" val="1945"/>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3,4}$&#10;\end{document}"/>
  <p:tag name="FILENAME" val="TP_tmp"/>
  <p:tag name="FORMAT" val="png16m"/>
  <p:tag name="RES" val="1200"/>
  <p:tag name="BLEND" val="0"/>
  <p:tag name="TRANSPARENT" val="1"/>
  <p:tag name="TBUG" val="0"/>
  <p:tag name="ALLOWFS" val="0"/>
  <p:tag name="ORIGWIDTH" val="17"/>
  <p:tag name="PICTUREFILESIZE" val="185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2}$&#10;\end{document}"/>
  <p:tag name="FILENAME" val="TP_tmp"/>
  <p:tag name="FORMAT" val="png16m"/>
  <p:tag name="RES" val="1200"/>
  <p:tag name="BLEND" val="0"/>
  <p:tag name="TRANSPARENT" val="1"/>
  <p:tag name="TBUG" val="0"/>
  <p:tag name="ALLOWFS" val="0"/>
  <p:tag name="ORIGWIDTH" val="17"/>
  <p:tag name="PICTUREFILESIZE" val="1690"/>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5881</TotalTime>
  <Words>4164</Words>
  <Application>Microsoft Office PowerPoint</Application>
  <PresentationFormat>全屏显示(4:3)</PresentationFormat>
  <Paragraphs>732</Paragraphs>
  <Slides>46</Slides>
  <Notes>27</Notes>
  <HiddenSlides>11</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ＭＳ Ｐゴシック</vt:lpstr>
      <vt:lpstr>宋体</vt:lpstr>
      <vt:lpstr>Arial</vt:lpstr>
      <vt:lpstr>Calibri</vt:lpstr>
      <vt:lpstr>Calibri Light</vt:lpstr>
      <vt:lpstr>Cambria Math</vt:lpstr>
      <vt:lpstr>Times New Roman</vt:lpstr>
      <vt:lpstr>Wingdings</vt:lpstr>
      <vt:lpstr>回顾</vt:lpstr>
      <vt:lpstr>dan-berkeley-nlp-v1</vt:lpstr>
      <vt:lpstr>人工智能导论 </vt:lpstr>
      <vt:lpstr>Bayes’ Net Representation</vt:lpstr>
      <vt:lpstr>Variable Elimination</vt:lpstr>
      <vt:lpstr>近似推理：采样</vt:lpstr>
      <vt:lpstr>Sampling</vt:lpstr>
      <vt:lpstr>采样（Sampling）</vt:lpstr>
      <vt:lpstr>Sampling</vt:lpstr>
      <vt:lpstr>举例</vt:lpstr>
      <vt:lpstr>从一个离散分布中采样</vt:lpstr>
      <vt:lpstr>贝叶斯网络里的采样</vt:lpstr>
      <vt:lpstr>先验采样(Prior Sampling)</vt:lpstr>
      <vt:lpstr>先验采样</vt:lpstr>
      <vt:lpstr>先验采样</vt:lpstr>
      <vt:lpstr>先验采样</vt:lpstr>
      <vt:lpstr>Prior Sampling</vt:lpstr>
      <vt:lpstr>例如</vt:lpstr>
      <vt:lpstr>Example</vt:lpstr>
      <vt:lpstr>拒绝采样(Rejection Sampling)</vt:lpstr>
      <vt:lpstr>拒绝采样Rejection Sampling</vt:lpstr>
      <vt:lpstr>拒绝采样</vt:lpstr>
      <vt:lpstr>似然性加权（采样）  Likelihood Weighting</vt:lpstr>
      <vt:lpstr>似然性加权（采样）</vt:lpstr>
      <vt:lpstr>似然性加权采样</vt:lpstr>
      <vt:lpstr>似然性加权（采样）</vt:lpstr>
      <vt:lpstr>似然性加权采样</vt:lpstr>
      <vt:lpstr>似然性加权</vt:lpstr>
      <vt:lpstr>Likelihood Weighting</vt:lpstr>
      <vt:lpstr>吉布斯采样(Gibbs Sampling)</vt:lpstr>
      <vt:lpstr>吉布斯采样 （Gibbs sampling）</vt:lpstr>
      <vt:lpstr>Gibbs Sampling吉布斯采样 </vt:lpstr>
      <vt:lpstr>Gibbs Sampling Example: P( S | +r)</vt:lpstr>
      <vt:lpstr>吉布斯采样举例: P( S | r)</vt:lpstr>
      <vt:lpstr>为什么这样做？</vt:lpstr>
      <vt:lpstr>Gibbs Sampling</vt:lpstr>
      <vt:lpstr>如何进行采样？</vt:lpstr>
      <vt:lpstr>Efficient Resampling of One Variable</vt:lpstr>
      <vt:lpstr>贝叶斯网络采样技术小结</vt:lpstr>
      <vt:lpstr>马尔科夫蒙特卡洛  (Markov Chain Monte Carlo)</vt:lpstr>
      <vt:lpstr>马科夫链(Markov Chain)</vt:lpstr>
      <vt:lpstr>举例：每周上人工智能课的学习状态</vt:lpstr>
      <vt:lpstr>马尔科夫蒙特卡洛 理论 Markov Chain Monte Carlo</vt:lpstr>
      <vt:lpstr>为什么这种方法有效? </vt:lpstr>
      <vt:lpstr>随机漫步（随机游走）(Random Walk)</vt:lpstr>
      <vt:lpstr>随机漫步（随机游走）(Random Walk)</vt:lpstr>
      <vt:lpstr>Further Reading on Gibbs Sampling*</vt:lpstr>
      <vt:lpstr>Markov Chain Monte Carlo*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 Qi</dc:creator>
  <cp:lastModifiedBy>Qi Qi</cp:lastModifiedBy>
  <cp:revision>933</cp:revision>
  <dcterms:created xsi:type="dcterms:W3CDTF">2014-10-28T23:35:21Z</dcterms:created>
  <dcterms:modified xsi:type="dcterms:W3CDTF">2019-11-06T13:31:47Z</dcterms:modified>
</cp:coreProperties>
</file>