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mov" ContentType="video/quicktime"/>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 id="2147483698" r:id="rId3"/>
    <p:sldMasterId id="2147483712" r:id="rId4"/>
    <p:sldMasterId id="2147483726" r:id="rId5"/>
    <p:sldMasterId id="2147483740" r:id="rId6"/>
    <p:sldMasterId id="2147483754" r:id="rId7"/>
    <p:sldMasterId id="2147483768" r:id="rId8"/>
    <p:sldMasterId id="2147483782" r:id="rId9"/>
  </p:sldMasterIdLst>
  <p:notesMasterIdLst>
    <p:notesMasterId r:id="rId79"/>
  </p:notesMasterIdLst>
  <p:sldIdLst>
    <p:sldId id="261" r:id="rId10"/>
    <p:sldId id="262" r:id="rId11"/>
    <p:sldId id="263" r:id="rId12"/>
    <p:sldId id="264" r:id="rId13"/>
    <p:sldId id="265" r:id="rId14"/>
    <p:sldId id="266" r:id="rId15"/>
    <p:sldId id="267" r:id="rId16"/>
    <p:sldId id="326" r:id="rId17"/>
    <p:sldId id="345" r:id="rId18"/>
    <p:sldId id="327" r:id="rId19"/>
    <p:sldId id="268" r:id="rId20"/>
    <p:sldId id="289" r:id="rId21"/>
    <p:sldId id="269" r:id="rId22"/>
    <p:sldId id="318" r:id="rId23"/>
    <p:sldId id="328" r:id="rId24"/>
    <p:sldId id="329" r:id="rId25"/>
    <p:sldId id="330" r:id="rId26"/>
    <p:sldId id="331" r:id="rId27"/>
    <p:sldId id="270" r:id="rId28"/>
    <p:sldId id="271" r:id="rId29"/>
    <p:sldId id="272" r:id="rId30"/>
    <p:sldId id="273" r:id="rId31"/>
    <p:sldId id="336" r:id="rId32"/>
    <p:sldId id="337" r:id="rId33"/>
    <p:sldId id="334" r:id="rId34"/>
    <p:sldId id="335" r:id="rId35"/>
    <p:sldId id="338" r:id="rId36"/>
    <p:sldId id="346" r:id="rId37"/>
    <p:sldId id="339" r:id="rId38"/>
    <p:sldId id="340" r:id="rId39"/>
    <p:sldId id="341" r:id="rId40"/>
    <p:sldId id="342" r:id="rId41"/>
    <p:sldId id="343" r:id="rId42"/>
    <p:sldId id="344" r:id="rId43"/>
    <p:sldId id="319" r:id="rId44"/>
    <p:sldId id="275" r:id="rId45"/>
    <p:sldId id="276" r:id="rId46"/>
    <p:sldId id="277" r:id="rId47"/>
    <p:sldId id="278" r:id="rId48"/>
    <p:sldId id="279" r:id="rId49"/>
    <p:sldId id="280" r:id="rId50"/>
    <p:sldId id="281" r:id="rId51"/>
    <p:sldId id="348" r:id="rId52"/>
    <p:sldId id="283" r:id="rId53"/>
    <p:sldId id="284" r:id="rId54"/>
    <p:sldId id="347" r:id="rId55"/>
    <p:sldId id="285" r:id="rId56"/>
    <p:sldId id="286" r:id="rId57"/>
    <p:sldId id="287" r:id="rId58"/>
    <p:sldId id="349" r:id="rId59"/>
    <p:sldId id="350" r:id="rId60"/>
    <p:sldId id="351" r:id="rId61"/>
    <p:sldId id="352" r:id="rId62"/>
    <p:sldId id="303" r:id="rId63"/>
    <p:sldId id="292" r:id="rId64"/>
    <p:sldId id="322" r:id="rId65"/>
    <p:sldId id="320" r:id="rId66"/>
    <p:sldId id="294" r:id="rId67"/>
    <p:sldId id="321" r:id="rId68"/>
    <p:sldId id="295" r:id="rId69"/>
    <p:sldId id="296" r:id="rId70"/>
    <p:sldId id="297" r:id="rId71"/>
    <p:sldId id="298" r:id="rId72"/>
    <p:sldId id="299" r:id="rId73"/>
    <p:sldId id="323" r:id="rId74"/>
    <p:sldId id="324" r:id="rId75"/>
    <p:sldId id="325" r:id="rId76"/>
    <p:sldId id="304" r:id="rId77"/>
    <p:sldId id="305" r:id="rId7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4686D-E2AF-48CA-B76F-E15E573C9BC8}" v="23" dt="2018-09-29T02:20:55.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1" autoAdjust="0"/>
    <p:restoredTop sz="81225" autoAdjust="0"/>
  </p:normalViewPr>
  <p:slideViewPr>
    <p:cSldViewPr snapToGrid="0" snapToObjects="1">
      <p:cViewPr varScale="1">
        <p:scale>
          <a:sx n="58" d="100"/>
          <a:sy n="58" d="100"/>
        </p:scale>
        <p:origin x="17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microsoft.com/office/2016/11/relationships/changesInfo" Target="changesInfos/changesInfo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theme" Target="theme/them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 Qi" userId="f29008d1e1aa583c" providerId="LiveId" clId="{7054686D-E2AF-48CA-B76F-E15E573C9BC8}"/>
    <pc:docChg chg="modSld">
      <pc:chgData name="Qi Qi" userId="f29008d1e1aa583c" providerId="LiveId" clId="{7054686D-E2AF-48CA-B76F-E15E573C9BC8}" dt="2018-09-28T06:47:01.612" v="649" actId="20577"/>
      <pc:docMkLst>
        <pc:docMk/>
      </pc:docMkLst>
      <pc:sldChg chg="modNotesTx">
        <pc:chgData name="Qi Qi" userId="f29008d1e1aa583c" providerId="LiveId" clId="{7054686D-E2AF-48CA-B76F-E15E573C9BC8}" dt="2018-09-28T06:40:05.410" v="636" actId="20577"/>
        <pc:sldMkLst>
          <pc:docMk/>
          <pc:sldMk cId="1008582042" sldId="326"/>
        </pc:sldMkLst>
      </pc:sldChg>
      <pc:sldChg chg="modNotesTx">
        <pc:chgData name="Qi Qi" userId="f29008d1e1aa583c" providerId="LiveId" clId="{7054686D-E2AF-48CA-B76F-E15E573C9BC8}" dt="2018-09-28T06:47:01.612" v="649" actId="20577"/>
        <pc:sldMkLst>
          <pc:docMk/>
          <pc:sldMk cId="5862684" sldId="327"/>
        </pc:sldMkLst>
      </pc:sldChg>
      <pc:sldChg chg="modTransition">
        <pc:chgData name="Qi Qi" userId="f29008d1e1aa583c" providerId="LiveId" clId="{7054686D-E2AF-48CA-B76F-E15E573C9BC8}" dt="2018-09-28T06:30:54.527" v="357"/>
        <pc:sldMkLst>
          <pc:docMk/>
          <pc:sldMk cId="2115774923" sldId="345"/>
        </pc:sldMkLst>
      </pc:sldChg>
    </pc:docChg>
  </pc:docChgLst>
  <pc:docChgLst>
    <pc:chgData name="Qi Qi" userId="1dca591aa11b4a93" providerId="LiveId" clId="{7054686D-E2AF-48CA-B76F-E15E573C9BC8}"/>
    <pc:docChg chg="modSld sldOrd">
      <pc:chgData name="Qi Qi" userId="1dca591aa11b4a93" providerId="LiveId" clId="{7054686D-E2AF-48CA-B76F-E15E573C9BC8}" dt="2018-09-29T02:29:11.939" v="13" actId="14100"/>
      <pc:docMkLst>
        <pc:docMk/>
      </pc:docMkLst>
      <pc:sldChg chg="modNotesTx">
        <pc:chgData name="Qi Qi" userId="1dca591aa11b4a93" providerId="LiveId" clId="{7054686D-E2AF-48CA-B76F-E15E573C9BC8}" dt="2018-09-29T01:36:45.213" v="10" actId="20577"/>
        <pc:sldMkLst>
          <pc:docMk/>
          <pc:sldMk cId="21743459" sldId="280"/>
        </pc:sldMkLst>
      </pc:sldChg>
      <pc:sldChg chg="ord">
        <pc:chgData name="Qi Qi" userId="1dca591aa11b4a93" providerId="LiveId" clId="{7054686D-E2AF-48CA-B76F-E15E573C9BC8}" dt="2018-09-29T02:20:55.234" v="12"/>
        <pc:sldMkLst>
          <pc:docMk/>
          <pc:sldMk cId="3386594021" sldId="319"/>
        </pc:sldMkLst>
      </pc:sldChg>
      <pc:sldChg chg="modSp">
        <pc:chgData name="Qi Qi" userId="1dca591aa11b4a93" providerId="LiveId" clId="{7054686D-E2AF-48CA-B76F-E15E573C9BC8}" dt="2018-09-29T02:29:11.939" v="13" actId="14100"/>
        <pc:sldMkLst>
          <pc:docMk/>
          <pc:sldMk cId="265431349" sldId="347"/>
        </pc:sldMkLst>
        <pc:picChg chg="mod">
          <ac:chgData name="Qi Qi" userId="1dca591aa11b4a93" providerId="LiveId" clId="{7054686D-E2AF-48CA-B76F-E15E573C9BC8}" dt="2018-09-29T02:29:11.939" v="13" actId="14100"/>
          <ac:picMkLst>
            <pc:docMk/>
            <pc:sldMk cId="265431349" sldId="347"/>
            <ac:picMk id="7" creationId="{00000000-0000-0000-0000-000000000000}"/>
          </ac:picMkLst>
        </pc:picChg>
      </pc:sldChg>
      <pc:sldChg chg="modNotesTx">
        <pc:chgData name="Qi Qi" userId="1dca591aa11b4a93" providerId="LiveId" clId="{7054686D-E2AF-48CA-B76F-E15E573C9BC8}" dt="2018-09-29T01:49:32.360" v="11" actId="6549"/>
        <pc:sldMkLst>
          <pc:docMk/>
          <pc:sldMk cId="269770733" sldId="34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78F5D-46F4-4BD5-91FB-10FE9EBAAA88}" type="datetimeFigureOut">
              <a:rPr lang="zh-CN" altLang="en-US" smtClean="0"/>
              <a:pPr/>
              <a:t>2019/10/9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75268-7F3D-4A13-ADC5-7716194FD1BA}" type="slidenum">
              <a:rPr lang="zh-CN" altLang="en-US" smtClean="0"/>
              <a:pPr/>
              <a:t>‹#›</a:t>
            </a:fld>
            <a:endParaRPr lang="zh-CN" altLang="en-US"/>
          </a:p>
        </p:txBody>
      </p:sp>
    </p:spTree>
    <p:extLst>
      <p:ext uri="{BB962C8B-B14F-4D97-AF65-F5344CB8AC3E}">
        <p14:creationId xmlns:p14="http://schemas.microsoft.com/office/powerpoint/2010/main" val="178528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Human intelligence</a:t>
            </a:r>
            <a:r>
              <a:rPr lang="en-US" altLang="zh-CN" baseline="0" dirty="0"/>
              <a:t> is achieved not by purely reflex mechanisms but by processes of reasoning that operate on internal representations of knowledge. In AI, this approach is embodied in Knowledge-based agents.</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1</a:t>
            </a:fld>
            <a:endParaRPr lang="en-US"/>
          </a:p>
        </p:txBody>
      </p:sp>
    </p:spTree>
    <p:extLst>
      <p:ext uri="{BB962C8B-B14F-4D97-AF65-F5344CB8AC3E}">
        <p14:creationId xmlns:p14="http://schemas.microsoft.com/office/powerpoint/2010/main" val="2486061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a:t>
            </a:r>
            <a:r>
              <a:rPr lang="en-US" altLang="zh-CN" baseline="0" dirty="0"/>
              <a:t> </a:t>
            </a:r>
            <a:r>
              <a:rPr lang="en-US" altLang="zh-CN" baseline="0" dirty="0">
                <a:sym typeface="Wingdings" panose="05000000000000000000" pitchFamily="2" charset="2"/>
              </a:rPr>
              <a:t>=&gt; and  operations.</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12</a:t>
            </a:fld>
            <a:endParaRPr lang="zh-CN" altLang="en-US"/>
          </a:p>
        </p:txBody>
      </p:sp>
    </p:spTree>
    <p:extLst>
      <p:ext uri="{BB962C8B-B14F-4D97-AF65-F5344CB8AC3E}">
        <p14:creationId xmlns:p14="http://schemas.microsoft.com/office/powerpoint/2010/main" val="154572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举例判断句子的真值。</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14</a:t>
            </a:fld>
            <a:endParaRPr lang="zh-CN" altLang="en-US"/>
          </a:p>
        </p:txBody>
      </p:sp>
    </p:spTree>
    <p:extLst>
      <p:ext uri="{BB962C8B-B14F-4D97-AF65-F5344CB8AC3E}">
        <p14:creationId xmlns:p14="http://schemas.microsoft.com/office/powerpoint/2010/main" val="2030417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第一个句子如果为真的话，说明至少</a:t>
            </a:r>
            <a:r>
              <a:rPr lang="en-US" altLang="zh-CN" dirty="0" err="1"/>
              <a:t>p,q</a:t>
            </a:r>
            <a:r>
              <a:rPr lang="zh-CN" altLang="en-US" dirty="0"/>
              <a:t>有一个为真，但是后面的两个非语句又说明</a:t>
            </a:r>
            <a:r>
              <a:rPr lang="en-US" altLang="zh-CN" dirty="0"/>
              <a:t>p,</a:t>
            </a:r>
            <a:r>
              <a:rPr lang="en-US" altLang="zh-CN" baseline="0" dirty="0"/>
              <a:t> q</a:t>
            </a:r>
            <a:r>
              <a:rPr lang="zh-CN" altLang="en-US" baseline="0" dirty="0"/>
              <a:t>都不为真，所以矛盾出现，不可能满足所有的句子都为真。</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17</a:t>
            </a:fld>
            <a:endParaRPr lang="zh-CN" altLang="en-US"/>
          </a:p>
        </p:txBody>
      </p:sp>
    </p:spTree>
    <p:extLst>
      <p:ext uri="{BB962C8B-B14F-4D97-AF65-F5344CB8AC3E}">
        <p14:creationId xmlns:p14="http://schemas.microsoft.com/office/powerpoint/2010/main" val="309264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给定输入变量的值，可以计算电路的输出结果。</a:t>
            </a:r>
            <a:endParaRPr lang="en-US" altLang="zh-CN" dirty="0"/>
          </a:p>
          <a:p>
            <a:r>
              <a:rPr lang="zh-CN" altLang="en-US" dirty="0"/>
              <a:t>每个布尔逻辑表达式都可以用一个电路来表示。</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18</a:t>
            </a:fld>
            <a:endParaRPr lang="zh-CN" altLang="en-US"/>
          </a:p>
        </p:txBody>
      </p:sp>
    </p:spTree>
    <p:extLst>
      <p:ext uri="{BB962C8B-B14F-4D97-AF65-F5344CB8AC3E}">
        <p14:creationId xmlns:p14="http://schemas.microsoft.com/office/powerpoint/2010/main" val="888546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CC2F80-DFC0-452B-A6DB-7129D98C00A6}" type="slidenum">
              <a:rPr lang="en-US" altLang="zh-CN" sz="1200">
                <a:solidFill>
                  <a:srgbClr val="000000"/>
                </a:solidFill>
              </a:rPr>
              <a:pPr/>
              <a:t>23</a:t>
            </a:fld>
            <a:endParaRPr lang="en-US" altLang="zh-CN" sz="1200">
              <a:solidFill>
                <a:srgbClr val="000000"/>
              </a:solidFill>
            </a:endParaRPr>
          </a:p>
        </p:txBody>
      </p:sp>
    </p:spTree>
    <p:extLst>
      <p:ext uri="{BB962C8B-B14F-4D97-AF65-F5344CB8AC3E}">
        <p14:creationId xmlns:p14="http://schemas.microsoft.com/office/powerpoint/2010/main" val="417593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7D0018-4430-42A7-B472-58891A617F58}" type="slidenum">
              <a:rPr lang="en-US" altLang="zh-CN" sz="1200">
                <a:solidFill>
                  <a:srgbClr val="000000"/>
                </a:solidFill>
              </a:rPr>
              <a:pPr/>
              <a:t>24</a:t>
            </a:fld>
            <a:endParaRPr lang="en-US" altLang="zh-CN" sz="1200">
              <a:solidFill>
                <a:srgbClr val="000000"/>
              </a:solidFill>
            </a:endParaRPr>
          </a:p>
        </p:txBody>
      </p:sp>
    </p:spTree>
    <p:extLst>
      <p:ext uri="{BB962C8B-B14F-4D97-AF65-F5344CB8AC3E}">
        <p14:creationId xmlns:p14="http://schemas.microsoft.com/office/powerpoint/2010/main" val="291295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ＭＳ Ｐゴシック" panose="020B0600070205080204" pitchFamily="34" charset="-128"/>
              </a:rPr>
              <a:t>真值表相同。</a:t>
            </a:r>
            <a:endParaRPr lang="zh-CN" altLang="zh-CN" dirty="0">
              <a:latin typeface="Arial" panose="020B0604020202020204" pitchFamily="34" charset="0"/>
              <a:ea typeface="ＭＳ Ｐゴシック" panose="020B0600070205080204" pitchFamily="34"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ACDBFC0-1524-4C00-97F0-8149CDA06E62}" type="slidenum">
              <a:rPr lang="en-US" altLang="zh-CN" sz="1200">
                <a:solidFill>
                  <a:srgbClr val="000000"/>
                </a:solidFill>
              </a:rPr>
              <a:pPr/>
              <a:t>25</a:t>
            </a:fld>
            <a:endParaRPr lang="en-US" altLang="zh-CN" sz="1200">
              <a:solidFill>
                <a:srgbClr val="000000"/>
              </a:solidFill>
            </a:endParaRPr>
          </a:p>
        </p:txBody>
      </p:sp>
    </p:spTree>
    <p:extLst>
      <p:ext uri="{BB962C8B-B14F-4D97-AF65-F5344CB8AC3E}">
        <p14:creationId xmlns:p14="http://schemas.microsoft.com/office/powerpoint/2010/main" val="211485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4DA344F-6002-45A0-9121-3A606D51B530}" type="slidenum">
              <a:rPr lang="en-US" altLang="zh-CN" sz="1200">
                <a:solidFill>
                  <a:srgbClr val="000000"/>
                </a:solidFill>
              </a:rPr>
              <a:pPr/>
              <a:t>26</a:t>
            </a:fld>
            <a:endParaRPr lang="en-US" altLang="zh-CN" sz="1200">
              <a:solidFill>
                <a:srgbClr val="000000"/>
              </a:solidFill>
            </a:endParaRPr>
          </a:p>
        </p:txBody>
      </p:sp>
    </p:spTree>
    <p:extLst>
      <p:ext uri="{BB962C8B-B14F-4D97-AF65-F5344CB8AC3E}">
        <p14:creationId xmlns:p14="http://schemas.microsoft.com/office/powerpoint/2010/main" val="94474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A7C7FD-B84C-42C6-8FBE-B47B74D34CB2}" type="slidenum">
              <a:rPr lang="en-US" altLang="zh-CN" sz="1200">
                <a:solidFill>
                  <a:srgbClr val="000000"/>
                </a:solidFill>
              </a:rPr>
              <a:pPr/>
              <a:t>27</a:t>
            </a:fld>
            <a:endParaRPr lang="en-US" altLang="zh-CN" sz="1200">
              <a:solidFill>
                <a:srgbClr val="000000"/>
              </a:solidFill>
            </a:endParaRPr>
          </a:p>
        </p:txBody>
      </p:sp>
    </p:spTree>
    <p:extLst>
      <p:ext uri="{BB962C8B-B14F-4D97-AF65-F5344CB8AC3E}">
        <p14:creationId xmlns:p14="http://schemas.microsoft.com/office/powerpoint/2010/main" val="741878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Logical equivalence </a:t>
            </a:r>
            <a:r>
              <a:rPr lang="zh-CN" altLang="en-US" dirty="0"/>
              <a:t>（等价，同意义的）</a:t>
            </a:r>
            <a:r>
              <a:rPr lang="en-US" altLang="zh-CN" dirty="0"/>
              <a:t>– two sentences A and B are logically equivalent if they are true in the same set of models.</a:t>
            </a:r>
            <a:r>
              <a:rPr lang="zh-CN" altLang="en-US" dirty="0"/>
              <a:t>（真值表相同即等价）</a:t>
            </a:r>
            <a:endParaRPr lang="en-US" altLang="zh-CN" dirty="0"/>
          </a:p>
          <a:p>
            <a:r>
              <a:rPr lang="en-US" altLang="zh-CN" dirty="0"/>
              <a:t>Logically</a:t>
            </a:r>
            <a:r>
              <a:rPr lang="en-US" altLang="zh-CN" baseline="0" dirty="0"/>
              <a:t> equivalent: compound propositions that have the same truth values in all possible cases.</a:t>
            </a:r>
          </a:p>
          <a:p>
            <a:r>
              <a:rPr lang="zh-CN" altLang="en-US" baseline="0" dirty="0"/>
              <a:t>意义：用来推导逻辑表达式的可满足性</a:t>
            </a:r>
            <a:r>
              <a:rPr lang="en-US" altLang="zh-CN" baseline="0" dirty="0"/>
              <a:t>(</a:t>
            </a:r>
            <a:r>
              <a:rPr lang="zh-CN" altLang="en-US" baseline="0" dirty="0"/>
              <a:t>通过化简</a:t>
            </a:r>
            <a:r>
              <a:rPr lang="en-US" altLang="zh-CN" baseline="0" dirty="0"/>
              <a:t>)</a:t>
            </a:r>
            <a:r>
              <a:rPr lang="zh-CN" altLang="en-US" baseline="0"/>
              <a:t>。</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28</a:t>
            </a:fld>
            <a:endParaRPr lang="zh-CN" altLang="en-US"/>
          </a:p>
        </p:txBody>
      </p:sp>
    </p:spTree>
    <p:extLst>
      <p:ext uri="{BB962C8B-B14F-4D97-AF65-F5344CB8AC3E}">
        <p14:creationId xmlns:p14="http://schemas.microsoft.com/office/powerpoint/2010/main" val="79269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sentence represents some assertion (something that you strongly believe.</a:t>
            </a:r>
            <a:r>
              <a:rPr lang="en-US" altLang="zh-CN" baseline="0" dirty="0"/>
              <a:t> “the assertion that house prices are falling”</a:t>
            </a:r>
            <a:r>
              <a:rPr lang="en-US" altLang="zh-CN" dirty="0"/>
              <a:t>) about the world.</a:t>
            </a:r>
          </a:p>
          <a:p>
            <a:r>
              <a:rPr lang="en-US" altLang="zh-CN" dirty="0"/>
              <a:t>TELL: to add new sentences to the KB</a:t>
            </a:r>
          </a:p>
          <a:p>
            <a:r>
              <a:rPr lang="en-US" altLang="zh-CN" dirty="0"/>
              <a:t>ASK: a way to query what is known.</a:t>
            </a:r>
          </a:p>
          <a:p>
            <a:r>
              <a:rPr lang="en-US" altLang="zh-CN" dirty="0"/>
              <a:t>Both above involve inference – deriving new sentences from old.</a:t>
            </a:r>
          </a:p>
          <a:p>
            <a:endParaRPr lang="en-US" altLang="zh-CN" dirty="0"/>
          </a:p>
          <a:p>
            <a:r>
              <a:rPr lang="en-US" altLang="zh-CN" dirty="0"/>
              <a:t>A knowledge-based agent can be built simply by </a:t>
            </a:r>
            <a:r>
              <a:rPr lang="en-US" altLang="zh-CN" dirty="0" err="1"/>
              <a:t>TELLing</a:t>
            </a:r>
            <a:r>
              <a:rPr lang="en-US" altLang="zh-CN" dirty="0"/>
              <a:t> it what it needs to know. Starting with empty knowledge base, the agent designer can TELL sentences one</a:t>
            </a:r>
            <a:r>
              <a:rPr lang="en-US" altLang="zh-CN" baseline="0" dirty="0"/>
              <a:t> by one until the agent knows how to operate in its environment. ---- declarative approach to system building.</a:t>
            </a:r>
            <a:endParaRPr lang="en-US" altLang="zh-CN"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2</a:t>
            </a:fld>
            <a:endParaRPr lang="zh-CN" altLang="en-US"/>
          </a:p>
        </p:txBody>
      </p:sp>
    </p:spTree>
    <p:extLst>
      <p:ext uri="{BB962C8B-B14F-4D97-AF65-F5344CB8AC3E}">
        <p14:creationId xmlns:p14="http://schemas.microsoft.com/office/powerpoint/2010/main" val="162274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a:t>
            </a:r>
            <a:r>
              <a:rPr lang="en-US" altLang="zh-CN" baseline="0" dirty="0"/>
              <a:t> or</a:t>
            </a:r>
            <a:r>
              <a:rPr lang="zh-CN" altLang="en-US" baseline="0" dirty="0"/>
              <a:t> </a:t>
            </a:r>
            <a:r>
              <a:rPr lang="zh-CN" altLang="en-US" baseline="0" dirty="0">
                <a:sym typeface="Wingdings"/>
              </a:rPr>
              <a:t> </a:t>
            </a:r>
            <a:r>
              <a:rPr lang="en-US" altLang="zh-CN" baseline="0" dirty="0">
                <a:sym typeface="Wingdings"/>
              </a:rPr>
              <a:t>,</a:t>
            </a:r>
            <a:r>
              <a:rPr lang="zh-CN" altLang="en-US" baseline="0" dirty="0">
                <a:sym typeface="Wingdings"/>
              </a:rPr>
              <a:t> </a:t>
            </a:r>
            <a:r>
              <a:rPr lang="en-US" altLang="zh-CN" baseline="0" dirty="0">
                <a:sym typeface="Wingdings"/>
              </a:rPr>
              <a:t>(</a:t>
            </a:r>
            <a:r>
              <a:rPr lang="en-US" altLang="zh-CN" baseline="0" dirty="0"/>
              <a:t>Implications) are also known as rules or if-then.</a:t>
            </a:r>
          </a:p>
          <a:p>
            <a:endParaRPr lang="en-US" altLang="zh-CN" baseline="0" dirty="0"/>
          </a:p>
          <a:p>
            <a:r>
              <a:rPr lang="en-US" altLang="zh-CN" baseline="0" dirty="0"/>
              <a:t>KB is true in the real world; agent’s sensors create the connection.</a:t>
            </a:r>
          </a:p>
          <a:p>
            <a:r>
              <a:rPr lang="en-US" altLang="zh-CN" baseline="0" dirty="0"/>
              <a:t>Then any sentence alpha derived from KB by a sound inference procedure is also true in the real world.</a:t>
            </a:r>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712236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ＭＳ Ｐゴシック" panose="020B0600070205080204" pitchFamily="34" charset="-128"/>
              </a:rPr>
              <a:t>该规则式是一个全真式（同义重复）</a:t>
            </a:r>
            <a:endParaRPr lang="zh-CN" altLang="zh-CN" dirty="0">
              <a:latin typeface="Arial" panose="020B0604020202020204" pitchFamily="34" charset="0"/>
              <a:ea typeface="ＭＳ Ｐゴシック" panose="020B0600070205080204" pitchFamily="34" charset="-128"/>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61D1B3-C3B1-4BB3-B967-BE697550CA33}" type="slidenum">
              <a:rPr lang="en-US" altLang="zh-CN" sz="1200">
                <a:solidFill>
                  <a:srgbClr val="000000"/>
                </a:solidFill>
              </a:rPr>
              <a:pPr/>
              <a:t>30</a:t>
            </a:fld>
            <a:endParaRPr lang="en-US" altLang="zh-CN" sz="1200">
              <a:solidFill>
                <a:srgbClr val="000000"/>
              </a:solidFill>
            </a:endParaRPr>
          </a:p>
        </p:txBody>
      </p:sp>
    </p:spTree>
    <p:extLst>
      <p:ext uri="{BB962C8B-B14F-4D97-AF65-F5344CB8AC3E}">
        <p14:creationId xmlns:p14="http://schemas.microsoft.com/office/powerpoint/2010/main" val="1164217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38E621-694E-4763-8BFB-7612FC15FE93}" type="slidenum">
              <a:rPr lang="en-US" altLang="zh-CN" sz="1200">
                <a:solidFill>
                  <a:srgbClr val="000000"/>
                </a:solidFill>
              </a:rPr>
              <a:pPr/>
              <a:t>31</a:t>
            </a:fld>
            <a:endParaRPr lang="en-US" altLang="zh-CN" sz="1200">
              <a:solidFill>
                <a:srgbClr val="000000"/>
              </a:solidFill>
            </a:endParaRPr>
          </a:p>
        </p:txBody>
      </p:sp>
    </p:spTree>
    <p:extLst>
      <p:ext uri="{BB962C8B-B14F-4D97-AF65-F5344CB8AC3E}">
        <p14:creationId xmlns:p14="http://schemas.microsoft.com/office/powerpoint/2010/main" val="4293565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ＭＳ Ｐゴシック" panose="020B0600070205080204" pitchFamily="34" charset="-128"/>
              </a:rPr>
              <a:t>其他的推理规则</a:t>
            </a:r>
            <a:endParaRPr lang="en-US" altLang="zh-CN" dirty="0">
              <a:latin typeface="Arial" panose="020B0604020202020204" pitchFamily="34" charset="0"/>
              <a:ea typeface="ＭＳ Ｐゴシック" panose="020B0600070205080204" pitchFamily="34" charset="-128"/>
            </a:endParaRPr>
          </a:p>
          <a:p>
            <a:r>
              <a:rPr lang="en-US" altLang="zh-CN" dirty="0">
                <a:latin typeface="Arial" panose="020B0604020202020204" pitchFamily="34" charset="0"/>
                <a:ea typeface="ＭＳ Ｐゴシック" panose="020B0600070205080204" pitchFamily="34" charset="-128"/>
              </a:rPr>
              <a:t>Tautology:</a:t>
            </a:r>
            <a:r>
              <a:rPr lang="zh-CN" altLang="en-US" dirty="0">
                <a:latin typeface="Arial" panose="020B0604020202020204" pitchFamily="34" charset="0"/>
                <a:ea typeface="ＭＳ Ｐゴシック" panose="020B0600070205080204" pitchFamily="34" charset="-128"/>
              </a:rPr>
              <a:t> 同义反复式总为真。</a:t>
            </a:r>
            <a:endParaRPr lang="zh-CN" altLang="zh-CN" dirty="0">
              <a:latin typeface="Arial" panose="020B0604020202020204" pitchFamily="34" charset="0"/>
              <a:ea typeface="ＭＳ Ｐゴシック" panose="020B0600070205080204" pitchFamily="34" charset="-128"/>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8F998E-9A3C-4BB2-A10C-8B7243457C02}" type="slidenum">
              <a:rPr lang="en-US" altLang="zh-CN" sz="1200">
                <a:solidFill>
                  <a:srgbClr val="000000"/>
                </a:solidFill>
              </a:rPr>
              <a:pPr/>
              <a:t>32</a:t>
            </a:fld>
            <a:endParaRPr lang="en-US" altLang="zh-CN" sz="1200">
              <a:solidFill>
                <a:srgbClr val="000000"/>
              </a:solidFill>
            </a:endParaRPr>
          </a:p>
        </p:txBody>
      </p:sp>
    </p:spTree>
    <p:extLst>
      <p:ext uri="{BB962C8B-B14F-4D97-AF65-F5344CB8AC3E}">
        <p14:creationId xmlns:p14="http://schemas.microsoft.com/office/powerpoint/2010/main" val="3687760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606B0C-F2BE-4A4A-AB5A-E51AFF784C3B}" type="slidenum">
              <a:rPr lang="en-US" altLang="zh-CN" sz="1200">
                <a:solidFill>
                  <a:srgbClr val="000000"/>
                </a:solidFill>
              </a:rPr>
              <a:pPr/>
              <a:t>33</a:t>
            </a:fld>
            <a:endParaRPr lang="en-US" altLang="zh-CN" sz="1200">
              <a:solidFill>
                <a:srgbClr val="000000"/>
              </a:solidFill>
            </a:endParaRPr>
          </a:p>
        </p:txBody>
      </p:sp>
    </p:spTree>
    <p:extLst>
      <p:ext uri="{BB962C8B-B14F-4D97-AF65-F5344CB8AC3E}">
        <p14:creationId xmlns:p14="http://schemas.microsoft.com/office/powerpoint/2010/main" val="2478583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0AA419-4B18-40F0-99B9-29A9944DC853}" type="slidenum">
              <a:rPr lang="en-US" altLang="zh-CN" sz="1200">
                <a:solidFill>
                  <a:srgbClr val="000000"/>
                </a:solidFill>
              </a:rPr>
              <a:pPr/>
              <a:t>34</a:t>
            </a:fld>
            <a:endParaRPr lang="en-US" altLang="zh-CN" sz="1200">
              <a:solidFill>
                <a:srgbClr val="000000"/>
              </a:solidFill>
            </a:endParaRPr>
          </a:p>
        </p:txBody>
      </p:sp>
    </p:spTree>
    <p:extLst>
      <p:ext uri="{BB962C8B-B14F-4D97-AF65-F5344CB8AC3E}">
        <p14:creationId xmlns:p14="http://schemas.microsoft.com/office/powerpoint/2010/main" val="1018311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Theorem: every Boolean expression is equivalent to one in conjunctive normal form, and to one in disjunctive normal form.</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35</a:t>
            </a:fld>
            <a:endParaRPr lang="zh-CN" altLang="en-US"/>
          </a:p>
        </p:txBody>
      </p:sp>
    </p:spTree>
    <p:extLst>
      <p:ext uri="{BB962C8B-B14F-4D97-AF65-F5344CB8AC3E}">
        <p14:creationId xmlns:p14="http://schemas.microsoft.com/office/powerpoint/2010/main" val="1548542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and B as</a:t>
            </a:r>
            <a:r>
              <a:rPr lang="en-US" altLang="zh-CN" baseline="0" dirty="0"/>
              <a:t> known facts.</a:t>
            </a:r>
          </a:p>
          <a:p>
            <a:r>
              <a:rPr lang="en-US" altLang="zh-CN" baseline="0" dirty="0"/>
              <a:t>Multiple links joined by an arc indicate a conjunction – every link must be proved;</a:t>
            </a:r>
          </a:p>
          <a:p>
            <a:r>
              <a:rPr lang="en-US" altLang="zh-CN" baseline="0" dirty="0"/>
              <a:t>Inference propagates up the graph as far as possible. Whenever a conjunction appears, propagation waits until all the conjuncts are known before proceeding.</a:t>
            </a:r>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38</a:t>
            </a:fld>
            <a:endParaRPr lang="zh-CN" altLang="en-US"/>
          </a:p>
        </p:txBody>
      </p:sp>
    </p:spTree>
    <p:extLst>
      <p:ext uri="{BB962C8B-B14F-4D97-AF65-F5344CB8AC3E}">
        <p14:creationId xmlns:p14="http://schemas.microsoft.com/office/powerpoint/2010/main" val="819023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证明可以略过。</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39</a:t>
            </a:fld>
            <a:endParaRPr lang="zh-CN" altLang="en-US"/>
          </a:p>
        </p:txBody>
      </p:sp>
    </p:spTree>
    <p:extLst>
      <p:ext uri="{BB962C8B-B14F-4D97-AF65-F5344CB8AC3E}">
        <p14:creationId xmlns:p14="http://schemas.microsoft.com/office/powerpoint/2010/main" val="3366073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TT – truth table;</a:t>
            </a:r>
            <a:r>
              <a:rPr lang="en-US" altLang="zh-CN" baseline="0" dirty="0"/>
              <a:t> PL-TRUE</a:t>
            </a:r>
            <a:r>
              <a:rPr lang="zh-CN" altLang="en-US" baseline="0" dirty="0"/>
              <a:t>？</a:t>
            </a:r>
            <a:r>
              <a:rPr lang="en-US" altLang="zh-CN" baseline="0" dirty="0"/>
              <a:t>-- returns true if a sentence holds within a model; </a:t>
            </a:r>
          </a:p>
          <a:p>
            <a:r>
              <a:rPr lang="en-US" altLang="zh-CN" baseline="0" dirty="0"/>
              <a:t>variable model represents a partial model – an assignment to some of the symbols;  </a:t>
            </a:r>
          </a:p>
          <a:p>
            <a:r>
              <a:rPr lang="en-US" altLang="zh-CN" baseline="0" dirty="0"/>
              <a:t>word “and” is a logical operation on its two </a:t>
            </a:r>
            <a:r>
              <a:rPr lang="en-US" altLang="zh-CN" baseline="0" dirty="0" err="1"/>
              <a:t>args</a:t>
            </a:r>
            <a:r>
              <a:rPr lang="en-US" altLang="zh-CN" baseline="0" dirty="0"/>
              <a:t>.</a:t>
            </a:r>
          </a:p>
          <a:p>
            <a:endParaRPr lang="en-US" altLang="zh-CN" baseline="0" dirty="0"/>
          </a:p>
          <a:p>
            <a:r>
              <a:rPr lang="en-US" altLang="zh-CN" baseline="0" dirty="0"/>
              <a:t>TT-ENTAILS? – performs a recursive enumeration of a finite space of assignments to symbols, to check that alpha is true in every model in which KB is true. The algorithm is sound and complete.</a:t>
            </a:r>
          </a:p>
          <a:p>
            <a:endParaRPr lang="en-US" altLang="zh-CN" baseline="0" dirty="0"/>
          </a:p>
          <a:p>
            <a:r>
              <a:rPr lang="en-US" altLang="zh-CN" baseline="0" dirty="0"/>
              <a:t>Symbols is empty – it reaches a complete assignment instance;  When KB is false, always return true.</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40</a:t>
            </a:fld>
            <a:endParaRPr lang="zh-CN" altLang="en-US"/>
          </a:p>
        </p:txBody>
      </p:sp>
    </p:spTree>
    <p:extLst>
      <p:ext uri="{BB962C8B-B14F-4D97-AF65-F5344CB8AC3E}">
        <p14:creationId xmlns:p14="http://schemas.microsoft.com/office/powerpoint/2010/main" val="149859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Syntax of the representation language specifies all the sentences that are well-formed.</a:t>
            </a:r>
          </a:p>
          <a:p>
            <a:r>
              <a:rPr lang="en-US" altLang="zh-CN" dirty="0"/>
              <a:t>Semantics (or meaning of sentences) – defines the Truth</a:t>
            </a:r>
            <a:r>
              <a:rPr lang="en-US" altLang="zh-CN" baseline="0" dirty="0"/>
              <a:t> of each sentence with respect to each possible world.</a:t>
            </a:r>
          </a:p>
          <a:p>
            <a:r>
              <a:rPr lang="en-US" altLang="zh-CN" baseline="0" dirty="0"/>
              <a:t>More precisely (or mathematically) we use the term model in place of “possible world”. Models are mathematical abstractions, each of which fixes the truth or falsehood of every relevant sentence.</a:t>
            </a:r>
          </a:p>
          <a:p>
            <a:endParaRPr lang="en-US" altLang="zh-CN" baseline="0" dirty="0"/>
          </a:p>
          <a:p>
            <a:r>
              <a:rPr lang="en-US" altLang="zh-CN" baseline="0" dirty="0"/>
              <a:t>If a sentence alpha is true in model m, we say that m satisfies alpha or m is a model of alpha. Use the notation M(alpha) means the set of all models of alpha.</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3</a:t>
            </a:fld>
            <a:endParaRPr lang="zh-CN" altLang="en-US"/>
          </a:p>
        </p:txBody>
      </p:sp>
    </p:spTree>
    <p:extLst>
      <p:ext uri="{BB962C8B-B14F-4D97-AF65-F5344CB8AC3E}">
        <p14:creationId xmlns:p14="http://schemas.microsoft.com/office/powerpoint/2010/main" val="3497508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列举所有模型（逻辑变量的赋值组合），检查在</a:t>
            </a:r>
            <a:r>
              <a:rPr lang="en-US" altLang="zh-CN" dirty="0"/>
              <a:t>KB</a:t>
            </a:r>
            <a:r>
              <a:rPr lang="zh-CN" altLang="en-US" dirty="0"/>
              <a:t>为真的所有模型里是否</a:t>
            </a:r>
            <a:r>
              <a:rPr lang="en-US" altLang="zh-CN" dirty="0"/>
              <a:t>alpha</a:t>
            </a:r>
            <a:r>
              <a:rPr lang="zh-CN" altLang="en-US" dirty="0"/>
              <a:t>也为真，如果是则说明</a:t>
            </a:r>
            <a:r>
              <a:rPr lang="en-US" altLang="zh-CN" dirty="0"/>
              <a:t>KB</a:t>
            </a:r>
            <a:r>
              <a:rPr lang="zh-CN" altLang="en-US" dirty="0"/>
              <a:t>可以导出</a:t>
            </a:r>
            <a:r>
              <a:rPr lang="en-US" altLang="zh-CN" dirty="0"/>
              <a:t>alpha.</a:t>
            </a:r>
          </a:p>
          <a:p>
            <a:r>
              <a:rPr lang="zh-CN" altLang="en-US" dirty="0"/>
              <a:t>这里又提到了 回溯算法。</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41</a:t>
            </a:fld>
            <a:endParaRPr lang="zh-CN" altLang="en-US"/>
          </a:p>
        </p:txBody>
      </p:sp>
    </p:spTree>
    <p:extLst>
      <p:ext uri="{BB962C8B-B14F-4D97-AF65-F5344CB8AC3E}">
        <p14:creationId xmlns:p14="http://schemas.microsoft.com/office/powerpoint/2010/main" val="2959745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problem – determining</a:t>
            </a:r>
            <a:r>
              <a:rPr lang="en-US" altLang="zh-CN" baseline="0" dirty="0"/>
              <a:t> the satisfiability of sentences in propositional logic, was the first problem proved to be NP-complete. CSPs are satisfiability problems. – Given a Boolean expression in conjunctive normal form, is </a:t>
            </a:r>
            <a:r>
              <a:rPr lang="en-US" altLang="zh-CN" baseline="0"/>
              <a:t>it satisfiable?</a:t>
            </a:r>
            <a:endParaRPr lang="en-US" altLang="zh-CN" baseline="0" dirty="0"/>
          </a:p>
          <a:p>
            <a:endParaRPr lang="en-US" altLang="zh-CN" baseline="0" dirty="0"/>
          </a:p>
          <a:p>
            <a:r>
              <a:rPr lang="en-US" altLang="zh-CN" baseline="0" dirty="0"/>
              <a:t>It’s also called proof by contradiction</a:t>
            </a:r>
            <a:r>
              <a:rPr lang="zh-CN" altLang="en-US" baseline="0" dirty="0"/>
              <a:t>（反证法）</a:t>
            </a:r>
            <a:r>
              <a:rPr lang="en-US" altLang="zh-CN" baseline="0" dirty="0"/>
              <a:t> or proof by refutation.  -- Assuming sentence beta false and shows that this leads to a contradiction with known axioms alpha. – this contradiction is exactly the meaning that the sentence (alpha AND NEG beta) is unsatisfiable.</a:t>
            </a:r>
          </a:p>
          <a:p>
            <a:endParaRPr lang="en-US" altLang="zh-CN" baseline="0" dirty="0"/>
          </a:p>
          <a:p>
            <a:r>
              <a:rPr lang="en-US" altLang="zh-CN" baseline="0" dirty="0"/>
              <a:t>Proposition: A Boolean expression is unsatisfiable if and only if its negation is valid.</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42</a:t>
            </a:fld>
            <a:endParaRPr lang="zh-CN" altLang="en-US"/>
          </a:p>
        </p:txBody>
      </p:sp>
    </p:spTree>
    <p:extLst>
      <p:ext uri="{BB962C8B-B14F-4D97-AF65-F5344CB8AC3E}">
        <p14:creationId xmlns:p14="http://schemas.microsoft.com/office/powerpoint/2010/main" val="1655344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reader who has worked out Exercises 10.1 and 10.2 will already have a feeling that 2-SAT is an easy problem. The main tool for solving it is the </a:t>
            </a:r>
            <a:r>
              <a:rPr lang="en-US" altLang="zh-CN" sz="1200" b="1" kern="1200" dirty="0">
                <a:solidFill>
                  <a:schemeClr val="tx1"/>
                </a:solidFill>
                <a:effectLst/>
                <a:latin typeface="+mn-lt"/>
                <a:ea typeface="+mn-ea"/>
                <a:cs typeface="+mn-cs"/>
              </a:rPr>
              <a:t>unit clause propagation (UCP) </a:t>
            </a:r>
            <a:r>
              <a:rPr lang="en-US" altLang="zh-CN" sz="1200" kern="1200" dirty="0">
                <a:solidFill>
                  <a:schemeClr val="tx1"/>
                </a:solidFill>
                <a:effectLst/>
                <a:latin typeface="+mn-lt"/>
                <a:ea typeface="+mn-ea"/>
                <a:cs typeface="+mn-cs"/>
              </a:rPr>
              <a:t>procedure.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Assign, for instance, x1 = 1; the clause x4 ∨ x1 is then reduced to x4; this is a unit clause which fixes x4 = 1; the chain of ‘unit clause propagation’ leads either to a SAT assignment or to a contradiction. </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3-SAT is NP-complete, while 2- SAT is polynomial. </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43</a:t>
            </a:fld>
            <a:endParaRPr lang="zh-CN" altLang="en-US"/>
          </a:p>
        </p:txBody>
      </p:sp>
    </p:spTree>
    <p:extLst>
      <p:ext uri="{BB962C8B-B14F-4D97-AF65-F5344CB8AC3E}">
        <p14:creationId xmlns:p14="http://schemas.microsoft.com/office/powerpoint/2010/main" val="698730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Easy to see that if a sentence has a model, then it has</a:t>
            </a:r>
            <a:r>
              <a:rPr lang="en-US" altLang="zh-CN" baseline="0" dirty="0"/>
              <a:t> a model with the pure symbols assigned so as to make their literals true, because doing so can never make a clause false.</a:t>
            </a:r>
          </a:p>
          <a:p>
            <a:r>
              <a:rPr lang="en-US" altLang="zh-CN" b="1" baseline="0" dirty="0"/>
              <a:t>Pure symbol </a:t>
            </a:r>
            <a:r>
              <a:rPr lang="en-US" altLang="zh-CN" baseline="0" dirty="0"/>
              <a:t>– a symbol that always appears with the same sign in all clauses it appears.</a:t>
            </a:r>
          </a:p>
          <a:p>
            <a:r>
              <a:rPr lang="en-US" altLang="zh-CN" baseline="0" dirty="0"/>
              <a:t>Unit clause – a clause with just one literal.</a:t>
            </a:r>
          </a:p>
          <a:p>
            <a:endParaRPr lang="en-US" altLang="zh-CN" baseline="0" dirty="0"/>
          </a:p>
          <a:p>
            <a:r>
              <a:rPr lang="en-US" altLang="zh-CN" baseline="0" dirty="0"/>
              <a:t>If the CNF expression contains only definite clauses then DPLL essentially replicates forward chaining.</a:t>
            </a:r>
          </a:p>
          <a:p>
            <a:r>
              <a:rPr lang="en-US" altLang="zh-CN" baseline="0" dirty="0"/>
              <a:t>Definite clauses– a disjunction of literals of which exactly one is positive.</a:t>
            </a:r>
            <a:r>
              <a:rPr lang="zh-CN" altLang="en-US" baseline="0" dirty="0"/>
              <a:t>（</a:t>
            </a:r>
            <a:r>
              <a:rPr lang="en-US" altLang="zh-CN" baseline="0" dirty="0"/>
              <a:t>so</a:t>
            </a:r>
            <a:r>
              <a:rPr lang="zh-CN" altLang="en-US" baseline="0" dirty="0"/>
              <a:t> </a:t>
            </a:r>
            <a:r>
              <a:rPr lang="en-US" altLang="zh-CN" baseline="0" dirty="0"/>
              <a:t>that</a:t>
            </a:r>
            <a:r>
              <a:rPr lang="zh-CN" altLang="en-US" baseline="0" dirty="0"/>
              <a:t> </a:t>
            </a:r>
            <a:r>
              <a:rPr lang="en-US" altLang="zh-CN" baseline="0" dirty="0"/>
              <a:t>it</a:t>
            </a:r>
            <a:r>
              <a:rPr lang="zh-CN" altLang="en-US" baseline="0" dirty="0"/>
              <a:t> </a:t>
            </a:r>
            <a:r>
              <a:rPr lang="en-US" altLang="zh-CN" baseline="0" dirty="0"/>
              <a:t>can</a:t>
            </a:r>
            <a:r>
              <a:rPr lang="zh-CN" altLang="en-US" baseline="0" dirty="0"/>
              <a:t> </a:t>
            </a:r>
            <a:r>
              <a:rPr lang="en-US" altLang="zh-CN" baseline="0" dirty="0"/>
              <a:t>be</a:t>
            </a:r>
            <a:r>
              <a:rPr lang="zh-CN" altLang="en-US" baseline="0" dirty="0"/>
              <a:t> </a:t>
            </a:r>
            <a:r>
              <a:rPr lang="en-US" altLang="zh-CN" baseline="0" dirty="0"/>
              <a:t>transferred</a:t>
            </a:r>
            <a:r>
              <a:rPr lang="zh-CN" altLang="en-US" baseline="0" dirty="0"/>
              <a:t> </a:t>
            </a:r>
            <a:r>
              <a:rPr lang="en-US" altLang="zh-CN" baseline="0" dirty="0"/>
              <a:t>to</a:t>
            </a:r>
            <a:r>
              <a:rPr lang="zh-CN" altLang="en-US" baseline="0" dirty="0"/>
              <a:t> </a:t>
            </a:r>
            <a:r>
              <a:rPr lang="en-US" altLang="zh-CN" baseline="0" dirty="0"/>
              <a:t>a</a:t>
            </a:r>
            <a:r>
              <a:rPr lang="zh-CN" altLang="en-US" baseline="0" dirty="0"/>
              <a:t> </a:t>
            </a:r>
            <a:r>
              <a:rPr lang="en-US" altLang="zh-CN" baseline="0" dirty="0"/>
              <a:t>rule.</a:t>
            </a:r>
            <a:r>
              <a:rPr lang="zh-CN" altLang="en-US" baseline="0" dirty="0"/>
              <a:t>）</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44</a:t>
            </a:fld>
            <a:endParaRPr lang="zh-CN" altLang="en-US"/>
          </a:p>
        </p:txBody>
      </p:sp>
    </p:spTree>
    <p:extLst>
      <p:ext uri="{BB962C8B-B14F-4D97-AF65-F5344CB8AC3E}">
        <p14:creationId xmlns:p14="http://schemas.microsoft.com/office/powerpoint/2010/main" val="1704511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书</a:t>
            </a:r>
            <a:r>
              <a:rPr lang="en-US" altLang="zh-CN" dirty="0"/>
              <a:t>7.6.1</a:t>
            </a:r>
            <a:r>
              <a:rPr lang="zh-CN" altLang="en-US" dirty="0"/>
              <a:t>节</a:t>
            </a:r>
            <a:endParaRPr lang="en-US" altLang="zh-CN" dirty="0"/>
          </a:p>
          <a:p>
            <a:r>
              <a:rPr kumimoji="1" lang="en-US" altLang="zh-CN" dirty="0"/>
              <a:t>A</a:t>
            </a:r>
            <a:r>
              <a:rPr kumimoji="1" lang="zh-CN" altLang="en-US" dirty="0"/>
              <a:t> </a:t>
            </a:r>
            <a:r>
              <a:rPr kumimoji="1" lang="en-US" altLang="zh-CN" dirty="0"/>
              <a:t>DPLL</a:t>
            </a:r>
            <a:r>
              <a:rPr kumimoji="1" lang="zh-CN" altLang="en-US" dirty="0"/>
              <a:t> </a:t>
            </a:r>
            <a:r>
              <a:rPr kumimoji="1" lang="en-US" altLang="zh-CN" dirty="0"/>
              <a:t>example,</a:t>
            </a:r>
            <a:r>
              <a:rPr kumimoji="1" lang="zh-CN" altLang="en-US" dirty="0"/>
              <a:t> </a:t>
            </a:r>
            <a:r>
              <a:rPr kumimoji="1" lang="en-US" altLang="zh-CN" dirty="0"/>
              <a:t>a</a:t>
            </a:r>
            <a:r>
              <a:rPr kumimoji="1" lang="zh-CN" altLang="en-US" dirty="0"/>
              <a:t> </a:t>
            </a:r>
            <a:r>
              <a:rPr kumimoji="1" lang="en-US" altLang="zh-CN" dirty="0"/>
              <a:t>recursive</a:t>
            </a:r>
            <a:r>
              <a:rPr kumimoji="1" lang="zh-CN" altLang="en-US" dirty="0"/>
              <a:t> </a:t>
            </a:r>
            <a:r>
              <a:rPr kumimoji="1" lang="en-US" altLang="zh-CN" dirty="0"/>
              <a:t>backtracking</a:t>
            </a:r>
            <a:r>
              <a:rPr kumimoji="1" lang="zh-CN" altLang="en-US" dirty="0"/>
              <a:t> </a:t>
            </a:r>
            <a:r>
              <a:rPr kumimoji="1" lang="en-US" altLang="zh-CN" dirty="0"/>
              <a:t>depth-first</a:t>
            </a:r>
            <a:r>
              <a:rPr kumimoji="1" lang="zh-CN" altLang="en-US" dirty="0"/>
              <a:t> </a:t>
            </a:r>
            <a:r>
              <a:rPr kumimoji="1" lang="en-US" altLang="zh-CN" dirty="0"/>
              <a:t>search</a:t>
            </a:r>
            <a:r>
              <a:rPr kumimoji="1" lang="zh-CN" altLang="en-US" dirty="0"/>
              <a:t> </a:t>
            </a:r>
            <a:r>
              <a:rPr kumimoji="1" lang="en-US" altLang="zh-CN" dirty="0"/>
              <a:t>with</a:t>
            </a:r>
            <a:r>
              <a:rPr kumimoji="1" lang="zh-CN" altLang="en-US" dirty="0"/>
              <a:t> </a:t>
            </a:r>
            <a:r>
              <a:rPr kumimoji="1" lang="en-US" altLang="zh-CN" dirty="0"/>
              <a:t>tricks</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unit</a:t>
            </a:r>
            <a:r>
              <a:rPr kumimoji="1" lang="zh-CN" altLang="en-US" dirty="0"/>
              <a:t> </a:t>
            </a:r>
            <a:r>
              <a:rPr kumimoji="1" lang="en-US" altLang="zh-CN" dirty="0"/>
              <a:t>clause</a:t>
            </a:r>
            <a:r>
              <a:rPr kumimoji="1" lang="zh-CN" altLang="en-US" dirty="0"/>
              <a:t> </a:t>
            </a:r>
            <a:r>
              <a:rPr kumimoji="1" lang="en-US" altLang="zh-CN" dirty="0"/>
              <a:t>propagation</a:t>
            </a:r>
            <a:r>
              <a:rPr kumimoji="1" lang="zh-CN" altLang="en-US" dirty="0"/>
              <a:t> </a:t>
            </a:r>
            <a:r>
              <a:rPr kumimoji="1" lang="en-US" altLang="zh-CN" dirty="0"/>
              <a:t>rule.</a:t>
            </a:r>
            <a:r>
              <a:rPr kumimoji="1" lang="zh-CN" altLang="en-US" baseline="0" dirty="0"/>
              <a:t> </a:t>
            </a:r>
            <a:r>
              <a:rPr kumimoji="1" lang="en-US" altLang="zh-CN" baseline="0" dirty="0"/>
              <a:t>To</a:t>
            </a:r>
            <a:r>
              <a:rPr kumimoji="1" lang="zh-CN" altLang="en-US" baseline="0" dirty="0"/>
              <a:t> </a:t>
            </a:r>
            <a:r>
              <a:rPr kumimoji="1" lang="en-US" altLang="zh-CN" baseline="0" dirty="0"/>
              <a:t>s</a:t>
            </a:r>
            <a:r>
              <a:rPr kumimoji="1" lang="en-US" altLang="zh-CN" dirty="0"/>
              <a:t>ee</a:t>
            </a:r>
            <a:r>
              <a:rPr kumimoji="1" lang="zh-CN" altLang="en-US" baseline="0" dirty="0"/>
              <a:t> </a:t>
            </a:r>
            <a:r>
              <a:rPr kumimoji="1" lang="en-US" altLang="zh-CN" baseline="0" dirty="0"/>
              <a:t>the</a:t>
            </a:r>
            <a:r>
              <a:rPr kumimoji="1" lang="zh-CN" altLang="en-US" baseline="0" dirty="0"/>
              <a:t> </a:t>
            </a:r>
            <a:r>
              <a:rPr kumimoji="1" lang="en-US" altLang="zh-CN" baseline="0" dirty="0"/>
              <a:t>example</a:t>
            </a:r>
            <a:r>
              <a:rPr kumimoji="1" lang="zh-CN" altLang="en-US" baseline="0" dirty="0"/>
              <a:t> </a:t>
            </a:r>
            <a:r>
              <a:rPr kumimoji="1" lang="en-US" altLang="zh-CN" baseline="0" dirty="0"/>
              <a:t>next</a:t>
            </a:r>
            <a:r>
              <a:rPr kumimoji="1" lang="zh-CN" altLang="en-US" baseline="0" dirty="0"/>
              <a:t> </a:t>
            </a:r>
            <a:r>
              <a:rPr kumimoji="1" lang="en-US" altLang="zh-CN" baseline="0" dirty="0"/>
              <a:t>slide.</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45</a:t>
            </a:fld>
            <a:endParaRPr lang="zh-CN" altLang="en-US"/>
          </a:p>
        </p:txBody>
      </p:sp>
    </p:spTree>
    <p:extLst>
      <p:ext uri="{BB962C8B-B14F-4D97-AF65-F5344CB8AC3E}">
        <p14:creationId xmlns:p14="http://schemas.microsoft.com/office/powerpoint/2010/main" val="965594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 </a:t>
            </a:r>
            <a:r>
              <a:rPr kumimoji="1" lang="en-US" altLang="zh-CN" dirty="0"/>
              <a:t>DPLL</a:t>
            </a:r>
            <a:r>
              <a:rPr kumimoji="1" lang="zh-CN" altLang="en-US" dirty="0"/>
              <a:t> </a:t>
            </a:r>
            <a:r>
              <a:rPr kumimoji="1" lang="en-US" altLang="zh-CN" dirty="0"/>
              <a:t>example,</a:t>
            </a:r>
            <a:r>
              <a:rPr kumimoji="1" lang="zh-CN" altLang="en-US" dirty="0"/>
              <a:t> </a:t>
            </a:r>
            <a:r>
              <a:rPr kumimoji="1" lang="en-US" altLang="zh-CN" dirty="0"/>
              <a:t>a</a:t>
            </a:r>
            <a:r>
              <a:rPr kumimoji="1" lang="zh-CN" altLang="en-US" dirty="0"/>
              <a:t> </a:t>
            </a:r>
            <a:r>
              <a:rPr kumimoji="1" lang="en-US" altLang="zh-CN" dirty="0"/>
              <a:t>recursive</a:t>
            </a:r>
            <a:r>
              <a:rPr kumimoji="1" lang="zh-CN" altLang="en-US" dirty="0"/>
              <a:t> </a:t>
            </a:r>
            <a:r>
              <a:rPr kumimoji="1" lang="en-US" altLang="zh-CN" dirty="0"/>
              <a:t>backtracking</a:t>
            </a:r>
            <a:r>
              <a:rPr kumimoji="1" lang="zh-CN" altLang="en-US" dirty="0"/>
              <a:t> </a:t>
            </a:r>
            <a:r>
              <a:rPr kumimoji="1" lang="en-US" altLang="zh-CN" dirty="0"/>
              <a:t>depth-first</a:t>
            </a:r>
            <a:r>
              <a:rPr kumimoji="1" lang="zh-CN" altLang="en-US" dirty="0"/>
              <a:t> </a:t>
            </a:r>
            <a:r>
              <a:rPr kumimoji="1" lang="en-US" altLang="zh-CN" dirty="0"/>
              <a:t>search</a:t>
            </a:r>
            <a:r>
              <a:rPr kumimoji="1" lang="zh-CN" altLang="en-US" dirty="0"/>
              <a:t> </a:t>
            </a:r>
            <a:r>
              <a:rPr kumimoji="1" lang="en-US" altLang="zh-CN" dirty="0"/>
              <a:t>with</a:t>
            </a:r>
            <a:r>
              <a:rPr kumimoji="1" lang="zh-CN" altLang="en-US" dirty="0"/>
              <a:t> </a:t>
            </a:r>
            <a:r>
              <a:rPr kumimoji="1" lang="en-US" altLang="zh-CN" dirty="0"/>
              <a:t>tricks</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unit</a:t>
            </a:r>
            <a:r>
              <a:rPr kumimoji="1" lang="zh-CN" altLang="en-US" dirty="0"/>
              <a:t> </a:t>
            </a:r>
            <a:r>
              <a:rPr kumimoji="1" lang="en-US" altLang="zh-CN" dirty="0"/>
              <a:t>clause</a:t>
            </a:r>
            <a:r>
              <a:rPr kumimoji="1" lang="zh-CN" altLang="en-US" dirty="0"/>
              <a:t> </a:t>
            </a:r>
            <a:r>
              <a:rPr kumimoji="1" lang="en-US" altLang="zh-CN" dirty="0"/>
              <a:t>propagation</a:t>
            </a:r>
            <a:r>
              <a:rPr kumimoji="1" lang="zh-CN" altLang="en-US" dirty="0"/>
              <a:t> </a:t>
            </a:r>
            <a:r>
              <a:rPr kumimoji="1" lang="en-US" altLang="zh-CN" dirty="0"/>
              <a:t>rule.</a:t>
            </a:r>
          </a:p>
          <a:p>
            <a:r>
              <a:rPr kumimoji="1" lang="en-US" altLang="zh-CN" dirty="0"/>
              <a:t>UNSAT</a:t>
            </a:r>
            <a:r>
              <a:rPr kumimoji="1" lang="zh-CN" altLang="en-US" baseline="0" dirty="0"/>
              <a:t> </a:t>
            </a:r>
            <a:r>
              <a:rPr kumimoji="1" lang="en-US" altLang="zh-CN" baseline="0" dirty="0"/>
              <a:t>certificate</a:t>
            </a:r>
            <a:r>
              <a:rPr kumimoji="1" lang="zh-CN" altLang="en-US" baseline="0" dirty="0"/>
              <a:t> </a:t>
            </a:r>
            <a:r>
              <a:rPr kumimoji="1" lang="mr-IN" altLang="zh-CN" baseline="0" dirty="0"/>
              <a:t>–</a:t>
            </a:r>
            <a:r>
              <a:rPr kumimoji="1" lang="zh-CN" altLang="en-US" baseline="0" dirty="0"/>
              <a:t> </a:t>
            </a:r>
            <a:r>
              <a:rPr kumimoji="1" lang="en-US" altLang="zh-CN" baseline="0" dirty="0"/>
              <a:t>a</a:t>
            </a:r>
            <a:r>
              <a:rPr kumimoji="1" lang="zh-CN" altLang="en-US" baseline="0" dirty="0"/>
              <a:t> </a:t>
            </a:r>
            <a:r>
              <a:rPr kumimoji="1" lang="en-US" altLang="zh-CN" baseline="0" dirty="0"/>
              <a:t>representation</a:t>
            </a:r>
            <a:r>
              <a:rPr kumimoji="1" lang="zh-CN" altLang="en-US" baseline="0" dirty="0"/>
              <a:t> </a:t>
            </a:r>
            <a:r>
              <a:rPr kumimoji="1" lang="en-US" altLang="zh-CN" baseline="0" dirty="0"/>
              <a:t>of</a:t>
            </a:r>
            <a:r>
              <a:rPr kumimoji="1" lang="zh-CN" altLang="en-US" baseline="0" dirty="0"/>
              <a:t> </a:t>
            </a:r>
            <a:r>
              <a:rPr kumimoji="1" lang="en-US" altLang="zh-CN" baseline="0" dirty="0"/>
              <a:t>the</a:t>
            </a:r>
            <a:r>
              <a:rPr kumimoji="1" lang="zh-CN" altLang="en-US" baseline="0" dirty="0"/>
              <a:t> </a:t>
            </a:r>
            <a:r>
              <a:rPr kumimoji="1" lang="en-US" altLang="zh-CN" baseline="0" dirty="0"/>
              <a:t>search</a:t>
            </a:r>
            <a:r>
              <a:rPr kumimoji="1" lang="zh-CN" altLang="en-US" baseline="0" dirty="0"/>
              <a:t> </a:t>
            </a:r>
            <a:r>
              <a:rPr kumimoji="1" lang="en-US" altLang="zh-CN" baseline="0" dirty="0"/>
              <a:t>tree</a:t>
            </a:r>
            <a:r>
              <a:rPr kumimoji="1" lang="zh-CN" altLang="en-US" baseline="0" dirty="0"/>
              <a:t> </a:t>
            </a:r>
            <a:r>
              <a:rPr kumimoji="1" lang="en-US" altLang="zh-CN" baseline="0" dirty="0"/>
              <a:t>explored</a:t>
            </a:r>
            <a:r>
              <a:rPr kumimoji="1" lang="zh-CN" altLang="en-US" baseline="0" dirty="0"/>
              <a:t> </a:t>
            </a:r>
            <a:r>
              <a:rPr kumimoji="1" lang="en-US" altLang="zh-CN" baseline="0" dirty="0"/>
              <a:t>provides</a:t>
            </a:r>
            <a:r>
              <a:rPr kumimoji="1" lang="zh-CN" altLang="en-US" baseline="0" dirty="0"/>
              <a:t> </a:t>
            </a:r>
            <a:r>
              <a:rPr kumimoji="1" lang="en-US" altLang="zh-CN" baseline="0" dirty="0"/>
              <a:t>a</a:t>
            </a:r>
            <a:r>
              <a:rPr kumimoji="1" lang="zh-CN" altLang="en-US" baseline="0" dirty="0"/>
              <a:t> </a:t>
            </a:r>
            <a:r>
              <a:rPr kumimoji="1" lang="en-US" altLang="zh-CN" baseline="0" dirty="0"/>
              <a:t>proof</a:t>
            </a:r>
            <a:r>
              <a:rPr kumimoji="1" lang="zh-CN" altLang="en-US" baseline="0" dirty="0"/>
              <a:t> </a:t>
            </a:r>
            <a:r>
              <a:rPr kumimoji="1" lang="en-US" altLang="zh-CN" baseline="0" dirty="0"/>
              <a:t>of</a:t>
            </a:r>
            <a:r>
              <a:rPr kumimoji="1" lang="zh-CN" altLang="en-US" baseline="0" dirty="0"/>
              <a:t> </a:t>
            </a:r>
            <a:r>
              <a:rPr kumimoji="1" lang="en-US" altLang="zh-CN" baseline="0" dirty="0" err="1"/>
              <a:t>unsatisfiability</a:t>
            </a:r>
            <a:r>
              <a:rPr kumimoji="1" lang="en-US" altLang="zh-CN" baseline="0" dirty="0"/>
              <a:t>.</a:t>
            </a:r>
          </a:p>
          <a:p>
            <a:endParaRPr kumimoji="1" lang="zh-CN" altLang="en-US" dirty="0"/>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46</a:t>
            </a:fld>
            <a:endParaRPr lang="zh-CN" altLang="en-US"/>
          </a:p>
        </p:txBody>
      </p:sp>
    </p:spTree>
    <p:extLst>
      <p:ext uri="{BB962C8B-B14F-4D97-AF65-F5344CB8AC3E}">
        <p14:creationId xmlns:p14="http://schemas.microsoft.com/office/powerpoint/2010/main" val="414402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explain what the Size of input means.</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50</a:t>
            </a:fld>
            <a:endParaRPr lang="zh-CN" altLang="en-US"/>
          </a:p>
        </p:txBody>
      </p:sp>
    </p:spTree>
    <p:extLst>
      <p:ext uri="{BB962C8B-B14F-4D97-AF65-F5344CB8AC3E}">
        <p14:creationId xmlns:p14="http://schemas.microsoft.com/office/powerpoint/2010/main" val="3459137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example of Boolean (function) circuit.</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52</a:t>
            </a:fld>
            <a:endParaRPr lang="zh-CN" altLang="en-US"/>
          </a:p>
        </p:txBody>
      </p:sp>
    </p:spTree>
    <p:extLst>
      <p:ext uri="{BB962C8B-B14F-4D97-AF65-F5344CB8AC3E}">
        <p14:creationId xmlns:p14="http://schemas.microsoft.com/office/powerpoint/2010/main" val="1804839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a simple independent set problem: Given a graph G, does it contain a two-node independent set? How to express it by a circuit? (This problem can be reduced to a circuit satisfiability problem.)</a:t>
            </a:r>
          </a:p>
          <a:p>
            <a:endParaRPr lang="en-US" altLang="zh-CN" dirty="0"/>
          </a:p>
          <a:p>
            <a:r>
              <a:rPr lang="en-US" altLang="zh-CN" dirty="0"/>
              <a:t>Circuit satisfiability can be reduced to SAT problem (which means the latter is NP-complete, actually 3-SAT </a:t>
            </a:r>
            <a:r>
              <a:rPr lang="en-US" altLang="zh-CN"/>
              <a:t>is NP-complete.)</a:t>
            </a:r>
            <a:endParaRPr lang="zh-CN" altLang="en-US" dirty="0"/>
          </a:p>
        </p:txBody>
      </p:sp>
      <p:sp>
        <p:nvSpPr>
          <p:cNvPr id="4" name="灯片编号占位符 3"/>
          <p:cNvSpPr>
            <a:spLocks noGrp="1"/>
          </p:cNvSpPr>
          <p:nvPr>
            <p:ph type="sldNum" sz="quarter" idx="5"/>
          </p:nvPr>
        </p:nvSpPr>
        <p:spPr/>
        <p:txBody>
          <a:bodyPr/>
          <a:lstStyle/>
          <a:p>
            <a:fld id="{EB575268-7F3D-4A13-ADC5-7716194FD1BA}" type="slidenum">
              <a:rPr lang="zh-CN" altLang="en-US" smtClean="0"/>
              <a:pPr/>
              <a:t>53</a:t>
            </a:fld>
            <a:endParaRPr lang="zh-CN" altLang="en-US"/>
          </a:p>
        </p:txBody>
      </p:sp>
    </p:spTree>
    <p:extLst>
      <p:ext uri="{BB962C8B-B14F-4D97-AF65-F5344CB8AC3E}">
        <p14:creationId xmlns:p14="http://schemas.microsoft.com/office/powerpoint/2010/main" val="1624469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3600" b="1" dirty="0"/>
              <a:t>这一节可以直接跳过。这部分课下自习。</a:t>
            </a:r>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54</a:t>
            </a:fld>
            <a:endParaRPr lang="zh-CN" altLang="en-US"/>
          </a:p>
        </p:txBody>
      </p:sp>
    </p:spTree>
    <p:extLst>
      <p:ext uri="{BB962C8B-B14F-4D97-AF65-F5344CB8AC3E}">
        <p14:creationId xmlns:p14="http://schemas.microsoft.com/office/powerpoint/2010/main" val="3886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Sentence</a:t>
            </a:r>
            <a:r>
              <a:rPr lang="en-US" altLang="zh-CN" baseline="0" dirty="0"/>
              <a:t> </a:t>
            </a:r>
            <a:r>
              <a:rPr lang="en-US" altLang="zh-CN" baseline="0" dirty="0" err="1"/>
              <a:t>x+y</a:t>
            </a:r>
            <a:r>
              <a:rPr lang="en-US" altLang="zh-CN" baseline="0" dirty="0"/>
              <a:t>=4, possible models are all possible assignments to variables x and y. If a sentence alpha is true in model m, we say that m satisfies alpha, or m is a model of alpha. </a:t>
            </a:r>
          </a:p>
          <a:p>
            <a:endParaRPr lang="en-US" altLang="zh-CN" baseline="0" dirty="0"/>
          </a:p>
          <a:p>
            <a:r>
              <a:rPr lang="en-US" altLang="zh-CN" baseline="0" dirty="0"/>
              <a:t>M(alpha) means the set of all models of alpha.</a:t>
            </a:r>
          </a:p>
          <a:p>
            <a:endParaRPr lang="en-US" altLang="zh-CN" baseline="0" dirty="0"/>
          </a:p>
          <a:p>
            <a:r>
              <a:rPr lang="en-US" altLang="zh-CN" baseline="0" dirty="0"/>
              <a:t>If alpha entails beta, then alpha is a stronger assertion than beta. It rules out more possible worlds.</a:t>
            </a:r>
          </a:p>
          <a:p>
            <a:endParaRPr lang="en-US" altLang="zh-CN" baseline="0" dirty="0"/>
          </a:p>
          <a:p>
            <a:r>
              <a:rPr lang="en-US" altLang="zh-CN" baseline="0" dirty="0"/>
              <a:t>E.g. ,The sentence x=0 entails the sentence </a:t>
            </a:r>
            <a:r>
              <a:rPr lang="en-US" altLang="zh-CN" baseline="0" dirty="0" err="1"/>
              <a:t>xy</a:t>
            </a:r>
            <a:r>
              <a:rPr lang="en-US" altLang="zh-CN" baseline="0" dirty="0"/>
              <a:t>=0.</a:t>
            </a:r>
          </a:p>
          <a:p>
            <a:endParaRPr lang="en-US" altLang="zh-CN" baseline="0" dirty="0"/>
          </a:p>
          <a:p>
            <a:r>
              <a:rPr lang="en-US" altLang="zh-CN" baseline="0" dirty="0"/>
              <a:t>Logical assertion – </a:t>
            </a:r>
            <a:r>
              <a:rPr lang="zh-CN" altLang="en-US" baseline="0" dirty="0"/>
              <a:t>逻辑断言</a:t>
            </a:r>
            <a:endParaRPr lang="en-US" altLang="zh-CN" baseline="0"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5</a:t>
            </a:fld>
            <a:endParaRPr lang="zh-CN" altLang="en-US"/>
          </a:p>
        </p:txBody>
      </p:sp>
    </p:spTree>
    <p:extLst>
      <p:ext uri="{BB962C8B-B14F-4D97-AF65-F5344CB8AC3E}">
        <p14:creationId xmlns:p14="http://schemas.microsoft.com/office/powerpoint/2010/main" val="447839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percept, the agent adds the percept to its knowledge base, asks the knowledge base for the best</a:t>
            </a:r>
            <a:r>
              <a:rPr lang="en-US" altLang="zh-CN" baseline="0" dirty="0"/>
              <a:t> action, and tells the KB that it has in fact taken that action.</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55</a:t>
            </a:fld>
            <a:endParaRPr lang="zh-CN" altLang="en-US"/>
          </a:p>
        </p:txBody>
      </p:sp>
    </p:spTree>
    <p:extLst>
      <p:ext uri="{BB962C8B-B14F-4D97-AF65-F5344CB8AC3E}">
        <p14:creationId xmlns:p14="http://schemas.microsoft.com/office/powerpoint/2010/main" val="1663778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变量数是针对以上四种情况定义的。</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57</a:t>
            </a:fld>
            <a:endParaRPr lang="zh-CN" altLang="en-US"/>
          </a:p>
        </p:txBody>
      </p:sp>
    </p:spTree>
    <p:extLst>
      <p:ext uri="{BB962C8B-B14F-4D97-AF65-F5344CB8AC3E}">
        <p14:creationId xmlns:p14="http://schemas.microsoft.com/office/powerpoint/2010/main" val="2932350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大概</a:t>
            </a:r>
            <a:r>
              <a:rPr lang="en-US" altLang="zh-CN" dirty="0"/>
              <a:t>4T</a:t>
            </a:r>
            <a:r>
              <a:rPr lang="zh-CN" altLang="en-US" dirty="0"/>
              <a:t>个，</a:t>
            </a:r>
            <a:r>
              <a:rPr lang="en-US" altLang="zh-CN" dirty="0"/>
              <a:t>4</a:t>
            </a:r>
            <a:r>
              <a:rPr lang="zh-CN" altLang="en-US" dirty="0"/>
              <a:t>个方向，</a:t>
            </a:r>
            <a:r>
              <a:rPr lang="en-US" altLang="zh-CN" dirty="0"/>
              <a:t>T</a:t>
            </a:r>
            <a:r>
              <a:rPr lang="zh-CN" altLang="en-US" dirty="0"/>
              <a:t>个时刻。</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58</a:t>
            </a:fld>
            <a:endParaRPr lang="zh-CN" altLang="en-US"/>
          </a:p>
        </p:txBody>
      </p:sp>
    </p:spTree>
    <p:extLst>
      <p:ext uri="{BB962C8B-B14F-4D97-AF65-F5344CB8AC3E}">
        <p14:creationId xmlns:p14="http://schemas.microsoft.com/office/powerpoint/2010/main" val="2659774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根据单向条件的真值表，如果前提（左边）为假，那么结论（右边）无论真，假，整个句子都是成立的，所以无法判断结论部分的感知为真还是假。</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59</a:t>
            </a:fld>
            <a:endParaRPr lang="zh-CN" altLang="en-US"/>
          </a:p>
        </p:txBody>
      </p:sp>
    </p:spTree>
    <p:extLst>
      <p:ext uri="{BB962C8B-B14F-4D97-AF65-F5344CB8AC3E}">
        <p14:creationId xmlns:p14="http://schemas.microsoft.com/office/powerpoint/2010/main" val="3152752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状态变量：比如说</a:t>
            </a:r>
            <a:r>
              <a:rPr lang="en-US" altLang="zh-CN" dirty="0"/>
              <a:t>Pacman</a:t>
            </a:r>
            <a:r>
              <a:rPr lang="zh-CN" altLang="en-US" dirty="0"/>
              <a:t>的位置</a:t>
            </a:r>
            <a:endParaRPr lang="en-US" altLang="zh-CN" dirty="0"/>
          </a:p>
          <a:p>
            <a:r>
              <a:rPr lang="zh-CN" altLang="en-US" dirty="0"/>
              <a:t>使之的“之”</a:t>
            </a:r>
            <a:r>
              <a:rPr lang="zh-CN" altLang="en-US" baseline="0" dirty="0"/>
              <a:t> 指的是这个状态变量所表示的命题逻辑句子的真值。</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60</a:t>
            </a:fld>
            <a:endParaRPr lang="zh-CN" altLang="en-US"/>
          </a:p>
        </p:txBody>
      </p:sp>
    </p:spTree>
    <p:extLst>
      <p:ext uri="{BB962C8B-B14F-4D97-AF65-F5344CB8AC3E}">
        <p14:creationId xmlns:p14="http://schemas.microsoft.com/office/powerpoint/2010/main" val="4029792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Agent simply tries to prove </a:t>
            </a:r>
            <a:r>
              <a:rPr lang="en-US" altLang="zh-CN" dirty="0" err="1"/>
              <a:t>Xt</a:t>
            </a:r>
            <a:r>
              <a:rPr lang="en-US" altLang="zh-CN" dirty="0"/>
              <a:t> and Not </a:t>
            </a:r>
            <a:r>
              <a:rPr lang="en-US" altLang="zh-CN" dirty="0" err="1"/>
              <a:t>Xt</a:t>
            </a:r>
            <a:r>
              <a:rPr lang="en-US" altLang="zh-CN" dirty="0"/>
              <a:t> for each symbol </a:t>
            </a:r>
            <a:r>
              <a:rPr lang="en-US" altLang="zh-CN" dirty="0" err="1"/>
              <a:t>Xt</a:t>
            </a:r>
            <a:r>
              <a:rPr lang="en-US" altLang="zh-CN" dirty="0"/>
              <a:t>,</a:t>
            </a:r>
            <a:r>
              <a:rPr lang="en-US" altLang="zh-CN" baseline="0" dirty="0"/>
              <a:t> given the belief state at t-1. The conjunction of provable literals becomes the new belief state, and the previous belief state is discarded.</a:t>
            </a:r>
          </a:p>
          <a:p>
            <a:endParaRPr lang="en-US" altLang="zh-CN" baseline="0" dirty="0"/>
          </a:p>
          <a:p>
            <a:r>
              <a:rPr lang="en-US" altLang="zh-CN" baseline="0" dirty="0"/>
              <a:t>The belief state(bold outline) is a simply representable, conservative approximation to the exact (wiggly) belief state (shaded region with dashed outline). Each possible world is shown as a circle.</a:t>
            </a:r>
          </a:p>
          <a:p>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63</a:t>
            </a:fld>
            <a:endParaRPr lang="zh-CN" altLang="en-US"/>
          </a:p>
        </p:txBody>
      </p:sp>
    </p:spTree>
    <p:extLst>
      <p:ext uri="{BB962C8B-B14F-4D97-AF65-F5344CB8AC3E}">
        <p14:creationId xmlns:p14="http://schemas.microsoft.com/office/powerpoint/2010/main" val="792462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简单带过。</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64</a:t>
            </a:fld>
            <a:endParaRPr lang="zh-CN" altLang="en-US"/>
          </a:p>
        </p:txBody>
      </p:sp>
    </p:spTree>
    <p:extLst>
      <p:ext uri="{BB962C8B-B14F-4D97-AF65-F5344CB8AC3E}">
        <p14:creationId xmlns:p14="http://schemas.microsoft.com/office/powerpoint/2010/main" val="794476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应该是基于逻辑的行动规划演示。</a:t>
            </a:r>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65</a:t>
            </a:fld>
            <a:endParaRPr lang="zh-CN" altLang="en-US"/>
          </a:p>
        </p:txBody>
      </p:sp>
    </p:spTree>
    <p:extLst>
      <p:ext uri="{BB962C8B-B14F-4D97-AF65-F5344CB8AC3E}">
        <p14:creationId xmlns:p14="http://schemas.microsoft.com/office/powerpoint/2010/main" val="1433989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下次</a:t>
            </a:r>
            <a:r>
              <a:rPr kumimoji="1" lang="zh-CN" altLang="en-US"/>
              <a:t>课有小测验。</a:t>
            </a:r>
          </a:p>
        </p:txBody>
      </p:sp>
      <p:sp>
        <p:nvSpPr>
          <p:cNvPr id="4" name="幻灯片编号占位符 3"/>
          <p:cNvSpPr>
            <a:spLocks noGrp="1"/>
          </p:cNvSpPr>
          <p:nvPr>
            <p:ph type="sldNum" sz="quarter" idx="10"/>
          </p:nvPr>
        </p:nvSpPr>
        <p:spPr/>
        <p:txBody>
          <a:bodyPr/>
          <a:lstStyle/>
          <a:p>
            <a:fld id="{EB575268-7F3D-4A13-ADC5-7716194FD1BA}" type="slidenum">
              <a:rPr lang="zh-CN" altLang="en-US" smtClean="0"/>
              <a:pPr/>
              <a:t>69</a:t>
            </a:fld>
            <a:endParaRPr lang="zh-CN" altLang="en-US"/>
          </a:p>
        </p:txBody>
      </p:sp>
    </p:spTree>
    <p:extLst>
      <p:ext uri="{BB962C8B-B14F-4D97-AF65-F5344CB8AC3E}">
        <p14:creationId xmlns:p14="http://schemas.microsoft.com/office/powerpoint/2010/main" val="177874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KB</a:t>
            </a:r>
            <a:r>
              <a:rPr lang="zh-CN" altLang="en-US" baseline="0" dirty="0"/>
              <a:t> </a:t>
            </a:r>
            <a:r>
              <a:rPr lang="en-US" altLang="zh-CN" baseline="0" dirty="0"/>
              <a:t>can be seen as a set of sentences or as a single sentence that asserts all the individual sentences.</a:t>
            </a:r>
            <a:endParaRPr lang="en-US" altLang="zh-CN" dirty="0"/>
          </a:p>
          <a:p>
            <a:endParaRPr lang="en-US" altLang="zh-CN" dirty="0"/>
          </a:p>
          <a:p>
            <a:r>
              <a:rPr lang="en-US" altLang="zh-CN" dirty="0"/>
              <a:t>Theorem</a:t>
            </a:r>
            <a:r>
              <a:rPr lang="en-US" altLang="zh-CN" baseline="0" dirty="0"/>
              <a:t> proving – applying rules of inference directly to the sentences in our knowledge base to construct a proof of the desired sentence without consulting models.  If number of models is large but the length of proof is short, then theorem proving can be more efficient than model checking.</a:t>
            </a:r>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6</a:t>
            </a:fld>
            <a:endParaRPr lang="zh-CN" altLang="en-US"/>
          </a:p>
        </p:txBody>
      </p:sp>
    </p:spTree>
    <p:extLst>
      <p:ext uri="{BB962C8B-B14F-4D97-AF65-F5344CB8AC3E}">
        <p14:creationId xmlns:p14="http://schemas.microsoft.com/office/powerpoint/2010/main" val="116900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statement (</a:t>
            </a:r>
            <a:r>
              <a:rPr lang="zh-CN" altLang="en-US" dirty="0"/>
              <a:t>声明句子</a:t>
            </a:r>
            <a:r>
              <a:rPr lang="en-US" altLang="zh-CN" dirty="0"/>
              <a:t>) is a sentence or a mathematical expression that is either definitely true or definitely false. Statements are pieces of information that we might apply logic to in order to produce other pieces of information(which are also statements).</a:t>
            </a:r>
          </a:p>
          <a:p>
            <a:endParaRPr lang="en-US" altLang="zh-CN" dirty="0"/>
          </a:p>
          <a:p>
            <a:r>
              <a:rPr lang="en-US" altLang="zh-CN" dirty="0"/>
              <a:t>NOT statement: what is the solution of 2x=84?</a:t>
            </a:r>
          </a:p>
          <a:p>
            <a:r>
              <a:rPr lang="en-US" altLang="zh-CN" dirty="0"/>
              <a:t>Statement: The solution of 2x=84 is 42.</a:t>
            </a:r>
          </a:p>
          <a:p>
            <a:endParaRPr lang="en-US" altLang="zh-CN" dirty="0"/>
          </a:p>
          <a:p>
            <a:r>
              <a:rPr lang="en-US" altLang="zh-CN" dirty="0"/>
              <a:t>Often use letters P, Q, R and S to stand for specific statements. </a:t>
            </a:r>
          </a:p>
          <a:p>
            <a:endParaRPr lang="en-US" altLang="zh-CN" dirty="0"/>
          </a:p>
          <a:p>
            <a:r>
              <a:rPr lang="en-US" altLang="zh-CN" dirty="0"/>
              <a:t>Statements can contain variables. E.g., P: If an integer x is a multiple of 6, then x is even.</a:t>
            </a:r>
          </a:p>
          <a:p>
            <a:r>
              <a:rPr lang="en-US" altLang="zh-CN" dirty="0"/>
              <a:t>This is a sentence that is true.</a:t>
            </a:r>
          </a:p>
          <a:p>
            <a:endParaRPr lang="en-US" altLang="zh-CN" dirty="0"/>
          </a:p>
          <a:p>
            <a:r>
              <a:rPr lang="en-US" altLang="zh-CN" dirty="0"/>
              <a:t>Any result or theorem in mathematics that has been proved true is a statement.</a:t>
            </a:r>
          </a:p>
          <a:p>
            <a:endParaRPr lang="en-US" altLang="zh-CN" dirty="0"/>
          </a:p>
          <a:p>
            <a:r>
              <a:rPr lang="zh-CN" altLang="en-US" dirty="0"/>
              <a:t>第</a:t>
            </a:r>
            <a:r>
              <a:rPr lang="en-US" altLang="zh-CN" dirty="0"/>
              <a:t>4</a:t>
            </a:r>
            <a:r>
              <a:rPr lang="zh-CN" altLang="en-US" dirty="0"/>
              <a:t>个命题真值为假。</a:t>
            </a:r>
            <a:endParaRPr lang="en-US" altLang="zh-CN" dirty="0"/>
          </a:p>
          <a:p>
            <a:r>
              <a:rPr lang="zh-CN" altLang="en-US" dirty="0"/>
              <a:t>非命题句子：</a:t>
            </a:r>
            <a:r>
              <a:rPr lang="en-US" altLang="zh-CN" dirty="0"/>
              <a:t>1 and 2 not propositions because they</a:t>
            </a:r>
            <a:r>
              <a:rPr lang="en-US" altLang="zh-CN" baseline="0" dirty="0"/>
              <a:t> are not declarative sentences. 3 and 4 are not propositions because they are neither true nor false.</a:t>
            </a:r>
          </a:p>
          <a:p>
            <a:r>
              <a:rPr lang="en-US" altLang="zh-CN" baseline="0" dirty="0"/>
              <a:t> </a:t>
            </a:r>
          </a:p>
          <a:p>
            <a:r>
              <a:rPr lang="en-US" altLang="zh-CN" baseline="0" dirty="0"/>
              <a:t>We use letters to denote propositional variables, that is, variables that represent propositions.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8</a:t>
            </a:fld>
            <a:endParaRPr lang="zh-CN" altLang="en-US"/>
          </a:p>
        </p:txBody>
      </p:sp>
    </p:spTree>
    <p:extLst>
      <p:ext uri="{BB962C8B-B14F-4D97-AF65-F5344CB8AC3E}">
        <p14:creationId xmlns:p14="http://schemas.microsoft.com/office/powerpoint/2010/main" val="163803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第一次都是</a:t>
            </a:r>
            <a:r>
              <a:rPr lang="en-US" altLang="zh-CN" dirty="0"/>
              <a:t>No, </a:t>
            </a:r>
            <a:r>
              <a:rPr lang="zh-CN" altLang="en-US" dirty="0"/>
              <a:t>第二次都是</a:t>
            </a:r>
            <a:r>
              <a:rPr lang="en-US" altLang="zh-CN" dirty="0"/>
              <a:t>Yes</a:t>
            </a:r>
          </a:p>
          <a:p>
            <a:r>
              <a:rPr lang="en-US" altLang="zh-CN" dirty="0"/>
              <a:t>Let</a:t>
            </a:r>
            <a:r>
              <a:rPr lang="en-US" altLang="zh-CN" baseline="0" dirty="0"/>
              <a:t> s : son has a muddy forehead</a:t>
            </a:r>
          </a:p>
          <a:p>
            <a:r>
              <a:rPr lang="en-US" altLang="zh-CN" baseline="0" dirty="0"/>
              <a:t>Let d: daughter has a muddy forehead.</a:t>
            </a:r>
          </a:p>
          <a:p>
            <a:r>
              <a:rPr lang="en-US" altLang="zh-CN" baseline="0" dirty="0"/>
              <a:t>Father stating that the disjunctions s OR d is true. </a:t>
            </a:r>
          </a:p>
          <a:p>
            <a:r>
              <a:rPr lang="en-US" altLang="zh-CN" baseline="0" dirty="0"/>
              <a:t>After son answered “No” to the first question, daughter can determine that d must be true. Because when the first question is asked, son knows that s OR d is true, but cannot determine whether s is true.  If d were false, the son could have reasoned that because s OR d is true, then s must be true, and he would have answered “Yes” to the first question. </a:t>
            </a:r>
          </a:p>
          <a:p>
            <a:r>
              <a:rPr lang="en-US" altLang="zh-CN" baseline="0" dirty="0"/>
              <a:t>The son can reason in a similar way to determine that s must be true.</a:t>
            </a:r>
            <a:endParaRPr lang="en-US" altLang="zh-CN"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9</a:t>
            </a:fld>
            <a:endParaRPr lang="zh-CN" altLang="en-US"/>
          </a:p>
        </p:txBody>
      </p:sp>
    </p:spTree>
    <p:extLst>
      <p:ext uri="{BB962C8B-B14F-4D97-AF65-F5344CB8AC3E}">
        <p14:creationId xmlns:p14="http://schemas.microsoft.com/office/powerpoint/2010/main" val="179490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互斥或：</a:t>
            </a:r>
            <a:r>
              <a:rPr lang="en-US" altLang="zh-CN" dirty="0"/>
              <a:t>p, q </a:t>
            </a:r>
            <a:r>
              <a:rPr lang="zh-CN" altLang="en-US" dirty="0"/>
              <a:t>只有一个为真（不包括两个都为真），整个复合句才为真。“</a:t>
            </a:r>
            <a:r>
              <a:rPr lang="en-US" altLang="zh-CN" dirty="0">
                <a:ea typeface="+mn-ea"/>
              </a:rPr>
              <a:t>an entrée comes with soup or salad” implies XOR, but “students can take AI course if they have taken algorithms course or discrete</a:t>
            </a:r>
            <a:r>
              <a:rPr lang="en-US" altLang="zh-CN" baseline="0" dirty="0">
                <a:ea typeface="+mn-ea"/>
              </a:rPr>
              <a:t> mathematics</a:t>
            </a:r>
            <a:r>
              <a:rPr lang="en-US" altLang="zh-CN" dirty="0">
                <a:ea typeface="+mn-ea"/>
              </a:rPr>
              <a:t>” usually means the normal OR (so a student who has taken both is still eligible for AI course).</a:t>
            </a:r>
          </a:p>
          <a:p>
            <a:endParaRPr lang="en-US" altLang="zh-CN" dirty="0">
              <a:ea typeface="+mn-ea"/>
            </a:endParaRPr>
          </a:p>
          <a:p>
            <a:r>
              <a:rPr lang="zh-CN" altLang="en-US" dirty="0">
                <a:ea typeface="+mn-ea"/>
              </a:rPr>
              <a:t>可参见笔记本上的摘抄。</a:t>
            </a:r>
            <a:endParaRPr lang="en-US" altLang="zh-CN" dirty="0">
              <a:ea typeface="+mn-ea"/>
            </a:endParaRPr>
          </a:p>
          <a:p>
            <a:r>
              <a:rPr lang="zh-CN" altLang="en-US" dirty="0">
                <a:ea typeface="+mn-ea"/>
              </a:rPr>
              <a:t>条件声明： 举例“如果台风来了，那么学校就会停电”。如果台风没来，学校停电了，可能由其他因素导致，与这个条件声明不相矛盾，所以这个条件声明句子仍为真。</a:t>
            </a:r>
            <a:endParaRPr lang="en-US" altLang="zh-CN" dirty="0">
              <a:ea typeface="+mn-ea"/>
            </a:endParaRPr>
          </a:p>
          <a:p>
            <a:endParaRPr lang="en-US" altLang="zh-CN" dirty="0">
              <a:ea typeface="+mn-ea"/>
            </a:endParaRPr>
          </a:p>
          <a:p>
            <a:r>
              <a:rPr lang="zh-CN" altLang="en-US" dirty="0">
                <a:ea typeface="+mn-ea"/>
              </a:rPr>
              <a:t>双向条件声明： 语句为真，当</a:t>
            </a:r>
            <a:r>
              <a:rPr lang="en-US" altLang="zh-CN" dirty="0" err="1">
                <a:ea typeface="+mn-ea"/>
              </a:rPr>
              <a:t>p,q</a:t>
            </a:r>
            <a:r>
              <a:rPr lang="en-US" altLang="zh-CN" baseline="0" dirty="0">
                <a:ea typeface="+mn-ea"/>
              </a:rPr>
              <a:t> </a:t>
            </a:r>
            <a:r>
              <a:rPr lang="zh-CN" altLang="en-US" baseline="0" dirty="0">
                <a:ea typeface="+mn-ea"/>
              </a:rPr>
              <a:t>有同样的真值时（即同为真，或同为假）。举例 “你能够上飞机，当且仅当你买了飞机票”。</a:t>
            </a:r>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10</a:t>
            </a:fld>
            <a:endParaRPr lang="zh-CN" altLang="en-US"/>
          </a:p>
        </p:txBody>
      </p:sp>
    </p:spTree>
    <p:extLst>
      <p:ext uri="{BB962C8B-B14F-4D97-AF65-F5344CB8AC3E}">
        <p14:creationId xmlns:p14="http://schemas.microsoft.com/office/powerpoint/2010/main" val="6871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书上第</a:t>
            </a:r>
            <a:r>
              <a:rPr lang="en-US" altLang="zh-CN" dirty="0"/>
              <a:t>7.4.1</a:t>
            </a:r>
            <a:r>
              <a:rPr lang="zh-CN" altLang="en-US" dirty="0"/>
              <a:t>节</a:t>
            </a:r>
            <a:r>
              <a:rPr lang="en-US" altLang="zh-CN" dirty="0"/>
              <a:t>.</a:t>
            </a:r>
          </a:p>
          <a:p>
            <a:r>
              <a:rPr lang="en-US" altLang="zh-CN" dirty="0"/>
              <a:t>Operator</a:t>
            </a:r>
            <a:r>
              <a:rPr lang="en-US" altLang="zh-CN" baseline="0" dirty="0"/>
              <a:t> precedence: negation , conjunction, disjunction, implication (conditional)</a:t>
            </a:r>
          </a:p>
          <a:p>
            <a:r>
              <a:rPr lang="en-US" altLang="zh-CN" baseline="0" dirty="0"/>
              <a:t>Atomic sentences consist of a single proposition symbol.  Each such symbol stands for a proposition that can be true or false.</a:t>
            </a:r>
          </a:p>
          <a:p>
            <a:r>
              <a:rPr lang="en-US" altLang="zh-CN" baseline="0" dirty="0"/>
              <a:t>Two proposition symbols with fixed meanings: True, False.</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EB575268-7F3D-4A13-ADC5-7716194FD1BA}" type="slidenum">
              <a:rPr lang="zh-CN" altLang="en-US" smtClean="0"/>
              <a:pPr/>
              <a:t>11</a:t>
            </a:fld>
            <a:endParaRPr lang="zh-CN" altLang="en-US"/>
          </a:p>
        </p:txBody>
      </p:sp>
    </p:spTree>
    <p:extLst>
      <p:ext uri="{BB962C8B-B14F-4D97-AF65-F5344CB8AC3E}">
        <p14:creationId xmlns:p14="http://schemas.microsoft.com/office/powerpoint/2010/main" val="330533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46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3918297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63A3BDE-0D9F-4C06-AA81-C5EC2C2005DD}" type="slidenum">
              <a:rPr lang="en-US" altLang="zh-CN"/>
              <a:pPr/>
              <a:t>‹#›</a:t>
            </a:fld>
            <a:endParaRPr lang="en-US" altLang="zh-CN"/>
          </a:p>
        </p:txBody>
      </p:sp>
    </p:spTree>
    <p:extLst>
      <p:ext uri="{BB962C8B-B14F-4D97-AF65-F5344CB8AC3E}">
        <p14:creationId xmlns:p14="http://schemas.microsoft.com/office/powerpoint/2010/main" val="136125042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02DF765-9F95-4C3E-8BC6-FB5DB44B11E6}" type="slidenum">
              <a:rPr lang="en-US" altLang="zh-CN"/>
              <a:pPr/>
              <a:t>‹#›</a:t>
            </a:fld>
            <a:endParaRPr lang="en-US" altLang="zh-CN"/>
          </a:p>
        </p:txBody>
      </p:sp>
    </p:spTree>
    <p:extLst>
      <p:ext uri="{BB962C8B-B14F-4D97-AF65-F5344CB8AC3E}">
        <p14:creationId xmlns:p14="http://schemas.microsoft.com/office/powerpoint/2010/main" val="38316133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75AECB41-2D04-4D4B-B0F3-DE3B80F5ACFB}" type="slidenum">
              <a:rPr lang="en-US" altLang="zh-CN"/>
              <a:pPr/>
              <a:t>‹#›</a:t>
            </a:fld>
            <a:endParaRPr lang="en-US" altLang="zh-CN"/>
          </a:p>
        </p:txBody>
      </p:sp>
    </p:spTree>
    <p:extLst>
      <p:ext uri="{BB962C8B-B14F-4D97-AF65-F5344CB8AC3E}">
        <p14:creationId xmlns:p14="http://schemas.microsoft.com/office/powerpoint/2010/main" val="1405660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9D0062C-9006-4B33-8221-ED0C6FEB0B24}" type="slidenum">
              <a:rPr lang="en-US" altLang="zh-CN"/>
              <a:pPr/>
              <a:t>‹#›</a:t>
            </a:fld>
            <a:endParaRPr lang="en-US" altLang="zh-CN"/>
          </a:p>
        </p:txBody>
      </p:sp>
    </p:spTree>
    <p:extLst>
      <p:ext uri="{BB962C8B-B14F-4D97-AF65-F5344CB8AC3E}">
        <p14:creationId xmlns:p14="http://schemas.microsoft.com/office/powerpoint/2010/main" val="24826069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787DA91-21A4-4B96-860D-3740E4A79088}" type="slidenum">
              <a:rPr lang="en-US" altLang="zh-CN"/>
              <a:pPr/>
              <a:t>‹#›</a:t>
            </a:fld>
            <a:endParaRPr lang="en-US" altLang="zh-CN"/>
          </a:p>
        </p:txBody>
      </p:sp>
    </p:spTree>
    <p:extLst>
      <p:ext uri="{BB962C8B-B14F-4D97-AF65-F5344CB8AC3E}">
        <p14:creationId xmlns:p14="http://schemas.microsoft.com/office/powerpoint/2010/main" val="5070633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6372667-36C1-4C6A-8E6B-6E4FC18DF2FA}" type="slidenum">
              <a:rPr lang="en-US" altLang="zh-CN"/>
              <a:pPr/>
              <a:t>‹#›</a:t>
            </a:fld>
            <a:endParaRPr lang="en-US" altLang="zh-CN"/>
          </a:p>
        </p:txBody>
      </p:sp>
    </p:spTree>
    <p:extLst>
      <p:ext uri="{BB962C8B-B14F-4D97-AF65-F5344CB8AC3E}">
        <p14:creationId xmlns:p14="http://schemas.microsoft.com/office/powerpoint/2010/main" val="268801026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888DAD0-98D1-4DA0-BA00-E26DCA273592}" type="slidenum">
              <a:rPr lang="en-US" altLang="zh-CN"/>
              <a:pPr/>
              <a:t>‹#›</a:t>
            </a:fld>
            <a:endParaRPr lang="en-US" altLang="zh-CN"/>
          </a:p>
        </p:txBody>
      </p:sp>
    </p:spTree>
    <p:extLst>
      <p:ext uri="{BB962C8B-B14F-4D97-AF65-F5344CB8AC3E}">
        <p14:creationId xmlns:p14="http://schemas.microsoft.com/office/powerpoint/2010/main" val="3574823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8428F93C-3B26-41DB-B232-D8DC0B14F734}" type="slidenum">
              <a:rPr lang="en-US" altLang="zh-CN"/>
              <a:pPr/>
              <a:t>‹#›</a:t>
            </a:fld>
            <a:endParaRPr lang="en-US" altLang="zh-CN"/>
          </a:p>
        </p:txBody>
      </p:sp>
    </p:spTree>
    <p:extLst>
      <p:ext uri="{BB962C8B-B14F-4D97-AF65-F5344CB8AC3E}">
        <p14:creationId xmlns:p14="http://schemas.microsoft.com/office/powerpoint/2010/main" val="29182673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5C8985C-49FC-45C9-90D6-1E952C780D54}" type="slidenum">
              <a:rPr lang="en-US" altLang="zh-CN"/>
              <a:pPr/>
              <a:t>‹#›</a:t>
            </a:fld>
            <a:endParaRPr lang="en-US" altLang="zh-CN"/>
          </a:p>
        </p:txBody>
      </p:sp>
    </p:spTree>
    <p:extLst>
      <p:ext uri="{BB962C8B-B14F-4D97-AF65-F5344CB8AC3E}">
        <p14:creationId xmlns:p14="http://schemas.microsoft.com/office/powerpoint/2010/main" val="4556925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62E26C8-F4CF-4A55-838E-A358DF1478B6}" type="slidenum">
              <a:rPr lang="en-US" altLang="zh-CN"/>
              <a:pPr/>
              <a:t>‹#›</a:t>
            </a:fld>
            <a:endParaRPr lang="en-US" altLang="zh-CN"/>
          </a:p>
        </p:txBody>
      </p:sp>
    </p:spTree>
    <p:extLst>
      <p:ext uri="{BB962C8B-B14F-4D97-AF65-F5344CB8AC3E}">
        <p14:creationId xmlns:p14="http://schemas.microsoft.com/office/powerpoint/2010/main" val="178290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4071026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3D1E73F-34F6-4592-9985-F96E5D6905E1}" type="slidenum">
              <a:rPr lang="en-US" altLang="zh-CN"/>
              <a:pPr/>
              <a:t>‹#›</a:t>
            </a:fld>
            <a:endParaRPr lang="en-US" altLang="zh-CN"/>
          </a:p>
        </p:txBody>
      </p:sp>
    </p:spTree>
    <p:extLst>
      <p:ext uri="{BB962C8B-B14F-4D97-AF65-F5344CB8AC3E}">
        <p14:creationId xmlns:p14="http://schemas.microsoft.com/office/powerpoint/2010/main" val="18610981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8BCEDA1-6049-4507-8A4E-064C445DB40B}" type="slidenum">
              <a:rPr lang="en-US" altLang="zh-CN"/>
              <a:pPr/>
              <a:t>‹#›</a:t>
            </a:fld>
            <a:endParaRPr lang="en-US" altLang="zh-CN"/>
          </a:p>
        </p:txBody>
      </p:sp>
    </p:spTree>
    <p:extLst>
      <p:ext uri="{BB962C8B-B14F-4D97-AF65-F5344CB8AC3E}">
        <p14:creationId xmlns:p14="http://schemas.microsoft.com/office/powerpoint/2010/main" val="34047957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C752E49-7C72-4A7C-89D7-EE4CACA6E0CE}" type="slidenum">
              <a:rPr lang="en-US" altLang="zh-CN"/>
              <a:pPr/>
              <a:t>‹#›</a:t>
            </a:fld>
            <a:endParaRPr lang="en-US" altLang="zh-CN"/>
          </a:p>
        </p:txBody>
      </p:sp>
    </p:spTree>
    <p:extLst>
      <p:ext uri="{BB962C8B-B14F-4D97-AF65-F5344CB8AC3E}">
        <p14:creationId xmlns:p14="http://schemas.microsoft.com/office/powerpoint/2010/main" val="42118177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63A3BDE-0D9F-4C06-AA81-C5EC2C2005DD}" type="slidenum">
              <a:rPr lang="en-US" altLang="zh-CN"/>
              <a:pPr/>
              <a:t>‹#›</a:t>
            </a:fld>
            <a:endParaRPr lang="en-US" altLang="zh-CN"/>
          </a:p>
        </p:txBody>
      </p:sp>
    </p:spTree>
    <p:extLst>
      <p:ext uri="{BB962C8B-B14F-4D97-AF65-F5344CB8AC3E}">
        <p14:creationId xmlns:p14="http://schemas.microsoft.com/office/powerpoint/2010/main" val="9350893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02DF765-9F95-4C3E-8BC6-FB5DB44B11E6}" type="slidenum">
              <a:rPr lang="en-US" altLang="zh-CN"/>
              <a:pPr/>
              <a:t>‹#›</a:t>
            </a:fld>
            <a:endParaRPr lang="en-US" altLang="zh-CN"/>
          </a:p>
        </p:txBody>
      </p:sp>
    </p:spTree>
    <p:extLst>
      <p:ext uri="{BB962C8B-B14F-4D97-AF65-F5344CB8AC3E}">
        <p14:creationId xmlns:p14="http://schemas.microsoft.com/office/powerpoint/2010/main" val="300495915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75AECB41-2D04-4D4B-B0F3-DE3B80F5ACFB}" type="slidenum">
              <a:rPr lang="en-US" altLang="zh-CN"/>
              <a:pPr/>
              <a:t>‹#›</a:t>
            </a:fld>
            <a:endParaRPr lang="en-US" altLang="zh-CN"/>
          </a:p>
        </p:txBody>
      </p:sp>
    </p:spTree>
    <p:extLst>
      <p:ext uri="{BB962C8B-B14F-4D97-AF65-F5344CB8AC3E}">
        <p14:creationId xmlns:p14="http://schemas.microsoft.com/office/powerpoint/2010/main" val="336237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AF19AA1-8FF0-4196-8EF7-03D3804F3472}" type="slidenum">
              <a:rPr lang="en-US" altLang="zh-CN"/>
              <a:pPr/>
              <a:t>‹#›</a:t>
            </a:fld>
            <a:endParaRPr lang="en-US" altLang="zh-CN"/>
          </a:p>
        </p:txBody>
      </p:sp>
    </p:spTree>
    <p:extLst>
      <p:ext uri="{BB962C8B-B14F-4D97-AF65-F5344CB8AC3E}">
        <p14:creationId xmlns:p14="http://schemas.microsoft.com/office/powerpoint/2010/main" val="365555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A2C8219-0C8D-433F-92AF-00D5930EEFB3}" type="slidenum">
              <a:rPr lang="en-US" altLang="zh-CN"/>
              <a:pPr/>
              <a:t>‹#›</a:t>
            </a:fld>
            <a:endParaRPr lang="en-US" altLang="zh-CN"/>
          </a:p>
        </p:txBody>
      </p:sp>
    </p:spTree>
    <p:extLst>
      <p:ext uri="{BB962C8B-B14F-4D97-AF65-F5344CB8AC3E}">
        <p14:creationId xmlns:p14="http://schemas.microsoft.com/office/powerpoint/2010/main" val="108544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A999467-DF10-47C4-A5A9-7072C77B9E8F}" type="slidenum">
              <a:rPr lang="en-US" altLang="zh-CN"/>
              <a:pPr/>
              <a:t>‹#›</a:t>
            </a:fld>
            <a:endParaRPr lang="en-US" altLang="zh-CN"/>
          </a:p>
        </p:txBody>
      </p:sp>
    </p:spTree>
    <p:extLst>
      <p:ext uri="{BB962C8B-B14F-4D97-AF65-F5344CB8AC3E}">
        <p14:creationId xmlns:p14="http://schemas.microsoft.com/office/powerpoint/2010/main" val="2331222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6E09ED7C-069F-4D3B-B368-1A41105D7F28}" type="slidenum">
              <a:rPr lang="en-US" altLang="zh-CN"/>
              <a:pPr/>
              <a:t>‹#›</a:t>
            </a:fld>
            <a:endParaRPr lang="en-US" altLang="zh-CN"/>
          </a:p>
        </p:txBody>
      </p:sp>
    </p:spTree>
    <p:extLst>
      <p:ext uri="{BB962C8B-B14F-4D97-AF65-F5344CB8AC3E}">
        <p14:creationId xmlns:p14="http://schemas.microsoft.com/office/powerpoint/2010/main" val="216622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96B83C76-3248-4AE9-B481-8D52D93DDAB8}" type="slidenum">
              <a:rPr lang="en-US" altLang="zh-CN"/>
              <a:pPr/>
              <a:t>‹#›</a:t>
            </a:fld>
            <a:endParaRPr lang="en-US" altLang="zh-CN"/>
          </a:p>
        </p:txBody>
      </p:sp>
    </p:spTree>
    <p:extLst>
      <p:ext uri="{BB962C8B-B14F-4D97-AF65-F5344CB8AC3E}">
        <p14:creationId xmlns:p14="http://schemas.microsoft.com/office/powerpoint/2010/main" val="1981592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4104CD31-391A-4AFF-99DA-D955DC9DFB5E}" type="slidenum">
              <a:rPr lang="en-US" altLang="zh-CN"/>
              <a:pPr/>
              <a:t>‹#›</a:t>
            </a:fld>
            <a:endParaRPr lang="en-US" altLang="zh-CN"/>
          </a:p>
        </p:txBody>
      </p:sp>
    </p:spTree>
    <p:extLst>
      <p:ext uri="{BB962C8B-B14F-4D97-AF65-F5344CB8AC3E}">
        <p14:creationId xmlns:p14="http://schemas.microsoft.com/office/powerpoint/2010/main" val="2572375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04AB62DB-F9C1-42C5-9A4A-ECF7AC30F131}" type="slidenum">
              <a:rPr lang="en-US" altLang="zh-CN"/>
              <a:pPr/>
              <a:t>‹#›</a:t>
            </a:fld>
            <a:endParaRPr lang="en-US" altLang="zh-CN"/>
          </a:p>
        </p:txBody>
      </p:sp>
    </p:spTree>
    <p:extLst>
      <p:ext uri="{BB962C8B-B14F-4D97-AF65-F5344CB8AC3E}">
        <p14:creationId xmlns:p14="http://schemas.microsoft.com/office/powerpoint/2010/main" val="1745049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EA69DF6-02C8-4EB6-A549-B7F83F2ED0CF}" type="slidenum">
              <a:rPr lang="en-US" altLang="zh-CN"/>
              <a:pPr/>
              <a:t>‹#›</a:t>
            </a:fld>
            <a:endParaRPr lang="en-US" altLang="zh-CN"/>
          </a:p>
        </p:txBody>
      </p:sp>
    </p:spTree>
    <p:extLst>
      <p:ext uri="{BB962C8B-B14F-4D97-AF65-F5344CB8AC3E}">
        <p14:creationId xmlns:p14="http://schemas.microsoft.com/office/powerpoint/2010/main" val="241399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80659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52FE2FA-18E0-4B7B-A116-114056731A10}" type="slidenum">
              <a:rPr lang="en-US" altLang="zh-CN"/>
              <a:pPr/>
              <a:t>‹#›</a:t>
            </a:fld>
            <a:endParaRPr lang="en-US" altLang="zh-CN"/>
          </a:p>
        </p:txBody>
      </p:sp>
    </p:spTree>
    <p:extLst>
      <p:ext uri="{BB962C8B-B14F-4D97-AF65-F5344CB8AC3E}">
        <p14:creationId xmlns:p14="http://schemas.microsoft.com/office/powerpoint/2010/main" val="1688805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C04996C-A0B1-4695-8EE3-9B57FE7EB7F0}" type="slidenum">
              <a:rPr lang="en-US" altLang="zh-CN"/>
              <a:pPr/>
              <a:t>‹#›</a:t>
            </a:fld>
            <a:endParaRPr lang="en-US" altLang="zh-CN"/>
          </a:p>
        </p:txBody>
      </p:sp>
    </p:spTree>
    <p:extLst>
      <p:ext uri="{BB962C8B-B14F-4D97-AF65-F5344CB8AC3E}">
        <p14:creationId xmlns:p14="http://schemas.microsoft.com/office/powerpoint/2010/main" val="2693866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3D23537-5AA6-4F9F-9099-B3E35E382C05}" type="slidenum">
              <a:rPr lang="en-US" altLang="zh-CN"/>
              <a:pPr/>
              <a:t>‹#›</a:t>
            </a:fld>
            <a:endParaRPr lang="en-US" altLang="zh-CN"/>
          </a:p>
        </p:txBody>
      </p:sp>
    </p:spTree>
    <p:extLst>
      <p:ext uri="{BB962C8B-B14F-4D97-AF65-F5344CB8AC3E}">
        <p14:creationId xmlns:p14="http://schemas.microsoft.com/office/powerpoint/2010/main" val="3444683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7868499-4439-4983-81B5-E9FAA912F419}" type="slidenum">
              <a:rPr lang="en-US" altLang="zh-CN"/>
              <a:pPr/>
              <a:t>‹#›</a:t>
            </a:fld>
            <a:endParaRPr lang="en-US" altLang="zh-CN"/>
          </a:p>
        </p:txBody>
      </p:sp>
    </p:spTree>
    <p:extLst>
      <p:ext uri="{BB962C8B-B14F-4D97-AF65-F5344CB8AC3E}">
        <p14:creationId xmlns:p14="http://schemas.microsoft.com/office/powerpoint/2010/main" val="4078325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1075850A-5687-42CE-B0F1-F0D13C90D990}" type="slidenum">
              <a:rPr lang="en-US" altLang="zh-CN"/>
              <a:pPr/>
              <a:t>‹#›</a:t>
            </a:fld>
            <a:endParaRPr lang="en-US" altLang="zh-CN"/>
          </a:p>
        </p:txBody>
      </p:sp>
    </p:spTree>
    <p:extLst>
      <p:ext uri="{BB962C8B-B14F-4D97-AF65-F5344CB8AC3E}">
        <p14:creationId xmlns:p14="http://schemas.microsoft.com/office/powerpoint/2010/main" val="3308835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AF19AA1-8FF0-4196-8EF7-03D3804F3472}" type="slidenum">
              <a:rPr lang="en-US" altLang="zh-CN"/>
              <a:pPr/>
              <a:t>‹#›</a:t>
            </a:fld>
            <a:endParaRPr lang="en-US" altLang="zh-CN"/>
          </a:p>
        </p:txBody>
      </p:sp>
    </p:spTree>
    <p:extLst>
      <p:ext uri="{BB962C8B-B14F-4D97-AF65-F5344CB8AC3E}">
        <p14:creationId xmlns:p14="http://schemas.microsoft.com/office/powerpoint/2010/main" val="3842936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A2C8219-0C8D-433F-92AF-00D5930EEFB3}" type="slidenum">
              <a:rPr lang="en-US" altLang="zh-CN"/>
              <a:pPr/>
              <a:t>‹#›</a:t>
            </a:fld>
            <a:endParaRPr lang="en-US" altLang="zh-CN"/>
          </a:p>
        </p:txBody>
      </p:sp>
    </p:spTree>
    <p:extLst>
      <p:ext uri="{BB962C8B-B14F-4D97-AF65-F5344CB8AC3E}">
        <p14:creationId xmlns:p14="http://schemas.microsoft.com/office/powerpoint/2010/main" val="2774934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A999467-DF10-47C4-A5A9-7072C77B9E8F}" type="slidenum">
              <a:rPr lang="en-US" altLang="zh-CN"/>
              <a:pPr/>
              <a:t>‹#›</a:t>
            </a:fld>
            <a:endParaRPr lang="en-US" altLang="zh-CN"/>
          </a:p>
        </p:txBody>
      </p:sp>
    </p:spTree>
    <p:extLst>
      <p:ext uri="{BB962C8B-B14F-4D97-AF65-F5344CB8AC3E}">
        <p14:creationId xmlns:p14="http://schemas.microsoft.com/office/powerpoint/2010/main" val="3139758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6E09ED7C-069F-4D3B-B368-1A41105D7F28}" type="slidenum">
              <a:rPr lang="en-US" altLang="zh-CN"/>
              <a:pPr/>
              <a:t>‹#›</a:t>
            </a:fld>
            <a:endParaRPr lang="en-US" altLang="zh-CN"/>
          </a:p>
        </p:txBody>
      </p:sp>
    </p:spTree>
    <p:extLst>
      <p:ext uri="{BB962C8B-B14F-4D97-AF65-F5344CB8AC3E}">
        <p14:creationId xmlns:p14="http://schemas.microsoft.com/office/powerpoint/2010/main" val="4195525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96B83C76-3248-4AE9-B481-8D52D93DDAB8}" type="slidenum">
              <a:rPr lang="en-US" altLang="zh-CN"/>
              <a:pPr/>
              <a:t>‹#›</a:t>
            </a:fld>
            <a:endParaRPr lang="en-US" altLang="zh-CN"/>
          </a:p>
        </p:txBody>
      </p:sp>
    </p:spTree>
    <p:extLst>
      <p:ext uri="{BB962C8B-B14F-4D97-AF65-F5344CB8AC3E}">
        <p14:creationId xmlns:p14="http://schemas.microsoft.com/office/powerpoint/2010/main" val="106935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1380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4104CD31-391A-4AFF-99DA-D955DC9DFB5E}" type="slidenum">
              <a:rPr lang="en-US" altLang="zh-CN"/>
              <a:pPr/>
              <a:t>‹#›</a:t>
            </a:fld>
            <a:endParaRPr lang="en-US" altLang="zh-CN"/>
          </a:p>
        </p:txBody>
      </p:sp>
    </p:spTree>
    <p:extLst>
      <p:ext uri="{BB962C8B-B14F-4D97-AF65-F5344CB8AC3E}">
        <p14:creationId xmlns:p14="http://schemas.microsoft.com/office/powerpoint/2010/main" val="2664797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04AB62DB-F9C1-42C5-9A4A-ECF7AC30F131}" type="slidenum">
              <a:rPr lang="en-US" altLang="zh-CN"/>
              <a:pPr/>
              <a:t>‹#›</a:t>
            </a:fld>
            <a:endParaRPr lang="en-US" altLang="zh-CN"/>
          </a:p>
        </p:txBody>
      </p:sp>
    </p:spTree>
    <p:extLst>
      <p:ext uri="{BB962C8B-B14F-4D97-AF65-F5344CB8AC3E}">
        <p14:creationId xmlns:p14="http://schemas.microsoft.com/office/powerpoint/2010/main" val="25289740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EA69DF6-02C8-4EB6-A549-B7F83F2ED0CF}" type="slidenum">
              <a:rPr lang="en-US" altLang="zh-CN"/>
              <a:pPr/>
              <a:t>‹#›</a:t>
            </a:fld>
            <a:endParaRPr lang="en-US" altLang="zh-CN"/>
          </a:p>
        </p:txBody>
      </p:sp>
    </p:spTree>
    <p:extLst>
      <p:ext uri="{BB962C8B-B14F-4D97-AF65-F5344CB8AC3E}">
        <p14:creationId xmlns:p14="http://schemas.microsoft.com/office/powerpoint/2010/main" val="3057286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52FE2FA-18E0-4B7B-A116-114056731A10}" type="slidenum">
              <a:rPr lang="en-US" altLang="zh-CN"/>
              <a:pPr/>
              <a:t>‹#›</a:t>
            </a:fld>
            <a:endParaRPr lang="en-US" altLang="zh-CN"/>
          </a:p>
        </p:txBody>
      </p:sp>
    </p:spTree>
    <p:extLst>
      <p:ext uri="{BB962C8B-B14F-4D97-AF65-F5344CB8AC3E}">
        <p14:creationId xmlns:p14="http://schemas.microsoft.com/office/powerpoint/2010/main" val="2749363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C04996C-A0B1-4695-8EE3-9B57FE7EB7F0}" type="slidenum">
              <a:rPr lang="en-US" altLang="zh-CN"/>
              <a:pPr/>
              <a:t>‹#›</a:t>
            </a:fld>
            <a:endParaRPr lang="en-US" altLang="zh-CN"/>
          </a:p>
        </p:txBody>
      </p:sp>
    </p:spTree>
    <p:extLst>
      <p:ext uri="{BB962C8B-B14F-4D97-AF65-F5344CB8AC3E}">
        <p14:creationId xmlns:p14="http://schemas.microsoft.com/office/powerpoint/2010/main" val="2008704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3D23537-5AA6-4F9F-9099-B3E35E382C05}" type="slidenum">
              <a:rPr lang="en-US" altLang="zh-CN"/>
              <a:pPr/>
              <a:t>‹#›</a:t>
            </a:fld>
            <a:endParaRPr lang="en-US" altLang="zh-CN"/>
          </a:p>
        </p:txBody>
      </p:sp>
    </p:spTree>
    <p:extLst>
      <p:ext uri="{BB962C8B-B14F-4D97-AF65-F5344CB8AC3E}">
        <p14:creationId xmlns:p14="http://schemas.microsoft.com/office/powerpoint/2010/main" val="3199478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7868499-4439-4983-81B5-E9FAA912F419}" type="slidenum">
              <a:rPr lang="en-US" altLang="zh-CN"/>
              <a:pPr/>
              <a:t>‹#›</a:t>
            </a:fld>
            <a:endParaRPr lang="en-US" altLang="zh-CN"/>
          </a:p>
        </p:txBody>
      </p:sp>
    </p:spTree>
    <p:extLst>
      <p:ext uri="{BB962C8B-B14F-4D97-AF65-F5344CB8AC3E}">
        <p14:creationId xmlns:p14="http://schemas.microsoft.com/office/powerpoint/2010/main" val="2872117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1075850A-5687-42CE-B0F1-F0D13C90D990}" type="slidenum">
              <a:rPr lang="en-US" altLang="zh-CN"/>
              <a:pPr/>
              <a:t>‹#›</a:t>
            </a:fld>
            <a:endParaRPr lang="en-US" altLang="zh-CN"/>
          </a:p>
        </p:txBody>
      </p:sp>
    </p:spTree>
    <p:extLst>
      <p:ext uri="{BB962C8B-B14F-4D97-AF65-F5344CB8AC3E}">
        <p14:creationId xmlns:p14="http://schemas.microsoft.com/office/powerpoint/2010/main" val="4056655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7AF19AA1-8FF0-4196-8EF7-03D3804F3472}" type="slidenum">
              <a:rPr lang="en-US" altLang="zh-CN"/>
              <a:pPr/>
              <a:t>‹#›</a:t>
            </a:fld>
            <a:endParaRPr lang="en-US" altLang="zh-CN"/>
          </a:p>
        </p:txBody>
      </p:sp>
    </p:spTree>
    <p:extLst>
      <p:ext uri="{BB962C8B-B14F-4D97-AF65-F5344CB8AC3E}">
        <p14:creationId xmlns:p14="http://schemas.microsoft.com/office/powerpoint/2010/main" val="3224196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A2C8219-0C8D-433F-92AF-00D5930EEFB3}" type="slidenum">
              <a:rPr lang="en-US" altLang="zh-CN"/>
              <a:pPr/>
              <a:t>‹#›</a:t>
            </a:fld>
            <a:endParaRPr lang="en-US" altLang="zh-CN"/>
          </a:p>
        </p:txBody>
      </p:sp>
    </p:spTree>
    <p:extLst>
      <p:ext uri="{BB962C8B-B14F-4D97-AF65-F5344CB8AC3E}">
        <p14:creationId xmlns:p14="http://schemas.microsoft.com/office/powerpoint/2010/main" val="201035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3102320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A999467-DF10-47C4-A5A9-7072C77B9E8F}" type="slidenum">
              <a:rPr lang="en-US" altLang="zh-CN"/>
              <a:pPr/>
              <a:t>‹#›</a:t>
            </a:fld>
            <a:endParaRPr lang="en-US" altLang="zh-CN"/>
          </a:p>
        </p:txBody>
      </p:sp>
    </p:spTree>
    <p:extLst>
      <p:ext uri="{BB962C8B-B14F-4D97-AF65-F5344CB8AC3E}">
        <p14:creationId xmlns:p14="http://schemas.microsoft.com/office/powerpoint/2010/main" val="2057169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6E09ED7C-069F-4D3B-B368-1A41105D7F28}" type="slidenum">
              <a:rPr lang="en-US" altLang="zh-CN"/>
              <a:pPr/>
              <a:t>‹#›</a:t>
            </a:fld>
            <a:endParaRPr lang="en-US" altLang="zh-CN"/>
          </a:p>
        </p:txBody>
      </p:sp>
    </p:spTree>
    <p:extLst>
      <p:ext uri="{BB962C8B-B14F-4D97-AF65-F5344CB8AC3E}">
        <p14:creationId xmlns:p14="http://schemas.microsoft.com/office/powerpoint/2010/main" val="35181792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96B83C76-3248-4AE9-B481-8D52D93DDAB8}" type="slidenum">
              <a:rPr lang="en-US" altLang="zh-CN"/>
              <a:pPr/>
              <a:t>‹#›</a:t>
            </a:fld>
            <a:endParaRPr lang="en-US" altLang="zh-CN"/>
          </a:p>
        </p:txBody>
      </p:sp>
    </p:spTree>
    <p:extLst>
      <p:ext uri="{BB962C8B-B14F-4D97-AF65-F5344CB8AC3E}">
        <p14:creationId xmlns:p14="http://schemas.microsoft.com/office/powerpoint/2010/main" val="26972151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4104CD31-391A-4AFF-99DA-D955DC9DFB5E}" type="slidenum">
              <a:rPr lang="en-US" altLang="zh-CN"/>
              <a:pPr/>
              <a:t>‹#›</a:t>
            </a:fld>
            <a:endParaRPr lang="en-US" altLang="zh-CN"/>
          </a:p>
        </p:txBody>
      </p:sp>
    </p:spTree>
    <p:extLst>
      <p:ext uri="{BB962C8B-B14F-4D97-AF65-F5344CB8AC3E}">
        <p14:creationId xmlns:p14="http://schemas.microsoft.com/office/powerpoint/2010/main" val="32511452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04AB62DB-F9C1-42C5-9A4A-ECF7AC30F131}" type="slidenum">
              <a:rPr lang="en-US" altLang="zh-CN"/>
              <a:pPr/>
              <a:t>‹#›</a:t>
            </a:fld>
            <a:endParaRPr lang="en-US" altLang="zh-CN"/>
          </a:p>
        </p:txBody>
      </p:sp>
    </p:spTree>
    <p:extLst>
      <p:ext uri="{BB962C8B-B14F-4D97-AF65-F5344CB8AC3E}">
        <p14:creationId xmlns:p14="http://schemas.microsoft.com/office/powerpoint/2010/main" val="13849715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EA69DF6-02C8-4EB6-A549-B7F83F2ED0CF}" type="slidenum">
              <a:rPr lang="en-US" altLang="zh-CN"/>
              <a:pPr/>
              <a:t>‹#›</a:t>
            </a:fld>
            <a:endParaRPr lang="en-US" altLang="zh-CN"/>
          </a:p>
        </p:txBody>
      </p:sp>
    </p:spTree>
    <p:extLst>
      <p:ext uri="{BB962C8B-B14F-4D97-AF65-F5344CB8AC3E}">
        <p14:creationId xmlns:p14="http://schemas.microsoft.com/office/powerpoint/2010/main" val="4852102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752FE2FA-18E0-4B7B-A116-114056731A10}" type="slidenum">
              <a:rPr lang="en-US" altLang="zh-CN"/>
              <a:pPr/>
              <a:t>‹#›</a:t>
            </a:fld>
            <a:endParaRPr lang="en-US" altLang="zh-CN"/>
          </a:p>
        </p:txBody>
      </p:sp>
    </p:spTree>
    <p:extLst>
      <p:ext uri="{BB962C8B-B14F-4D97-AF65-F5344CB8AC3E}">
        <p14:creationId xmlns:p14="http://schemas.microsoft.com/office/powerpoint/2010/main" val="3885647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C04996C-A0B1-4695-8EE3-9B57FE7EB7F0}" type="slidenum">
              <a:rPr lang="en-US" altLang="zh-CN"/>
              <a:pPr/>
              <a:t>‹#›</a:t>
            </a:fld>
            <a:endParaRPr lang="en-US" altLang="zh-CN"/>
          </a:p>
        </p:txBody>
      </p:sp>
    </p:spTree>
    <p:extLst>
      <p:ext uri="{BB962C8B-B14F-4D97-AF65-F5344CB8AC3E}">
        <p14:creationId xmlns:p14="http://schemas.microsoft.com/office/powerpoint/2010/main" val="14918141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3D23537-5AA6-4F9F-9099-B3E35E382C05}" type="slidenum">
              <a:rPr lang="en-US" altLang="zh-CN"/>
              <a:pPr/>
              <a:t>‹#›</a:t>
            </a:fld>
            <a:endParaRPr lang="en-US" altLang="zh-CN"/>
          </a:p>
        </p:txBody>
      </p:sp>
    </p:spTree>
    <p:extLst>
      <p:ext uri="{BB962C8B-B14F-4D97-AF65-F5344CB8AC3E}">
        <p14:creationId xmlns:p14="http://schemas.microsoft.com/office/powerpoint/2010/main" val="30384314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7868499-4439-4983-81B5-E9FAA912F419}" type="slidenum">
              <a:rPr lang="en-US" altLang="zh-CN"/>
              <a:pPr/>
              <a:t>‹#›</a:t>
            </a:fld>
            <a:endParaRPr lang="en-US" altLang="zh-CN"/>
          </a:p>
        </p:txBody>
      </p:sp>
    </p:spTree>
    <p:extLst>
      <p:ext uri="{BB962C8B-B14F-4D97-AF65-F5344CB8AC3E}">
        <p14:creationId xmlns:p14="http://schemas.microsoft.com/office/powerpoint/2010/main" val="16967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247421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1075850A-5687-42CE-B0F1-F0D13C90D990}" type="slidenum">
              <a:rPr lang="en-US" altLang="zh-CN"/>
              <a:pPr/>
              <a:t>‹#›</a:t>
            </a:fld>
            <a:endParaRPr lang="en-US" altLang="zh-CN"/>
          </a:p>
        </p:txBody>
      </p:sp>
    </p:spTree>
    <p:extLst>
      <p:ext uri="{BB962C8B-B14F-4D97-AF65-F5344CB8AC3E}">
        <p14:creationId xmlns:p14="http://schemas.microsoft.com/office/powerpoint/2010/main" val="3693649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FA5E50D-736B-4294-8382-D919E6982844}" type="slidenum">
              <a:rPr lang="en-US" altLang="zh-CN"/>
              <a:pPr/>
              <a:t>‹#›</a:t>
            </a:fld>
            <a:endParaRPr lang="en-US" altLang="zh-CN"/>
          </a:p>
        </p:txBody>
      </p:sp>
    </p:spTree>
    <p:extLst>
      <p:ext uri="{BB962C8B-B14F-4D97-AF65-F5344CB8AC3E}">
        <p14:creationId xmlns:p14="http://schemas.microsoft.com/office/powerpoint/2010/main" val="13079081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CECFB7C8-9A0A-4114-B4D3-B00988FD756B}" type="slidenum">
              <a:rPr lang="en-US" altLang="zh-CN"/>
              <a:pPr/>
              <a:t>‹#›</a:t>
            </a:fld>
            <a:endParaRPr lang="en-US" altLang="zh-CN"/>
          </a:p>
        </p:txBody>
      </p:sp>
    </p:spTree>
    <p:extLst>
      <p:ext uri="{BB962C8B-B14F-4D97-AF65-F5344CB8AC3E}">
        <p14:creationId xmlns:p14="http://schemas.microsoft.com/office/powerpoint/2010/main" val="37372366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8C2C9C8-B10C-4842-8FF3-FF0613200F3A}" type="slidenum">
              <a:rPr lang="en-US" altLang="zh-CN"/>
              <a:pPr/>
              <a:t>‹#›</a:t>
            </a:fld>
            <a:endParaRPr lang="en-US" altLang="zh-CN"/>
          </a:p>
        </p:txBody>
      </p:sp>
    </p:spTree>
    <p:extLst>
      <p:ext uri="{BB962C8B-B14F-4D97-AF65-F5344CB8AC3E}">
        <p14:creationId xmlns:p14="http://schemas.microsoft.com/office/powerpoint/2010/main" val="12773521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9FBEC3A-E877-4C15-A823-7684A0710FD8}" type="slidenum">
              <a:rPr lang="en-US" altLang="zh-CN"/>
              <a:pPr/>
              <a:t>‹#›</a:t>
            </a:fld>
            <a:endParaRPr lang="en-US" altLang="zh-CN"/>
          </a:p>
        </p:txBody>
      </p:sp>
    </p:spTree>
    <p:extLst>
      <p:ext uri="{BB962C8B-B14F-4D97-AF65-F5344CB8AC3E}">
        <p14:creationId xmlns:p14="http://schemas.microsoft.com/office/powerpoint/2010/main" val="23893554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43562DF6-6356-47CC-B822-4E08A3CEC7E2}" type="slidenum">
              <a:rPr lang="en-US" altLang="zh-CN"/>
              <a:pPr/>
              <a:t>‹#›</a:t>
            </a:fld>
            <a:endParaRPr lang="en-US" altLang="zh-CN"/>
          </a:p>
        </p:txBody>
      </p:sp>
    </p:spTree>
    <p:extLst>
      <p:ext uri="{BB962C8B-B14F-4D97-AF65-F5344CB8AC3E}">
        <p14:creationId xmlns:p14="http://schemas.microsoft.com/office/powerpoint/2010/main" val="2989013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B22676A1-395E-40E8-AABE-781C4DCD3A9C}" type="slidenum">
              <a:rPr lang="en-US" altLang="zh-CN"/>
              <a:pPr/>
              <a:t>‹#›</a:t>
            </a:fld>
            <a:endParaRPr lang="en-US" altLang="zh-CN"/>
          </a:p>
        </p:txBody>
      </p:sp>
    </p:spTree>
    <p:extLst>
      <p:ext uri="{BB962C8B-B14F-4D97-AF65-F5344CB8AC3E}">
        <p14:creationId xmlns:p14="http://schemas.microsoft.com/office/powerpoint/2010/main" val="17087768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8F1F111C-33BA-4D85-A07B-25155E6B52CD}" type="slidenum">
              <a:rPr lang="en-US" altLang="zh-CN"/>
              <a:pPr/>
              <a:t>‹#›</a:t>
            </a:fld>
            <a:endParaRPr lang="en-US" altLang="zh-CN"/>
          </a:p>
        </p:txBody>
      </p:sp>
    </p:spTree>
    <p:extLst>
      <p:ext uri="{BB962C8B-B14F-4D97-AF65-F5344CB8AC3E}">
        <p14:creationId xmlns:p14="http://schemas.microsoft.com/office/powerpoint/2010/main" val="35442840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97525BA-1C18-42F1-8ACC-8A364486729A}" type="slidenum">
              <a:rPr lang="en-US" altLang="zh-CN"/>
              <a:pPr/>
              <a:t>‹#›</a:t>
            </a:fld>
            <a:endParaRPr lang="en-US" altLang="zh-CN"/>
          </a:p>
        </p:txBody>
      </p:sp>
    </p:spTree>
    <p:extLst>
      <p:ext uri="{BB962C8B-B14F-4D97-AF65-F5344CB8AC3E}">
        <p14:creationId xmlns:p14="http://schemas.microsoft.com/office/powerpoint/2010/main" val="1196034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D720A281-905E-4B71-9C2F-4824C4AEA7AD}" type="slidenum">
              <a:rPr lang="en-US" altLang="zh-CN"/>
              <a:pPr/>
              <a:t>‹#›</a:t>
            </a:fld>
            <a:endParaRPr lang="en-US" altLang="zh-CN"/>
          </a:p>
        </p:txBody>
      </p:sp>
    </p:spTree>
    <p:extLst>
      <p:ext uri="{BB962C8B-B14F-4D97-AF65-F5344CB8AC3E}">
        <p14:creationId xmlns:p14="http://schemas.microsoft.com/office/powerpoint/2010/main" val="284280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3774407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9B031A5-4C07-4930-9A70-E8ABA93AB234}" type="slidenum">
              <a:rPr lang="en-US" altLang="zh-CN"/>
              <a:pPr/>
              <a:t>‹#›</a:t>
            </a:fld>
            <a:endParaRPr lang="en-US" altLang="zh-CN"/>
          </a:p>
        </p:txBody>
      </p:sp>
    </p:spTree>
    <p:extLst>
      <p:ext uri="{BB962C8B-B14F-4D97-AF65-F5344CB8AC3E}">
        <p14:creationId xmlns:p14="http://schemas.microsoft.com/office/powerpoint/2010/main" val="1488837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F97A6F0-DEBA-4AD3-BD79-5F30CA1B86B4}" type="slidenum">
              <a:rPr lang="en-US" altLang="zh-CN"/>
              <a:pPr/>
              <a:t>‹#›</a:t>
            </a:fld>
            <a:endParaRPr lang="en-US" altLang="zh-CN"/>
          </a:p>
        </p:txBody>
      </p:sp>
    </p:spTree>
    <p:extLst>
      <p:ext uri="{BB962C8B-B14F-4D97-AF65-F5344CB8AC3E}">
        <p14:creationId xmlns:p14="http://schemas.microsoft.com/office/powerpoint/2010/main" val="37154580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AE84CB2-52A0-4F37-BBCC-538543A2D6D0}" type="slidenum">
              <a:rPr lang="en-US" altLang="zh-CN"/>
              <a:pPr/>
              <a:t>‹#›</a:t>
            </a:fld>
            <a:endParaRPr lang="en-US" altLang="zh-CN"/>
          </a:p>
        </p:txBody>
      </p:sp>
    </p:spTree>
    <p:extLst>
      <p:ext uri="{BB962C8B-B14F-4D97-AF65-F5344CB8AC3E}">
        <p14:creationId xmlns:p14="http://schemas.microsoft.com/office/powerpoint/2010/main" val="214920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118C0566-67F3-41B2-8723-2E7FCF0F5B0C}" type="slidenum">
              <a:rPr lang="en-US" altLang="zh-CN"/>
              <a:pPr/>
              <a:t>‹#›</a:t>
            </a:fld>
            <a:endParaRPr lang="en-US" altLang="zh-CN"/>
          </a:p>
        </p:txBody>
      </p:sp>
    </p:spTree>
    <p:extLst>
      <p:ext uri="{BB962C8B-B14F-4D97-AF65-F5344CB8AC3E}">
        <p14:creationId xmlns:p14="http://schemas.microsoft.com/office/powerpoint/2010/main" val="19266886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9D0062C-9006-4B33-8221-ED0C6FEB0B24}" type="slidenum">
              <a:rPr lang="en-US" altLang="zh-CN"/>
              <a:pPr/>
              <a:t>‹#›</a:t>
            </a:fld>
            <a:endParaRPr lang="en-US" altLang="zh-CN"/>
          </a:p>
        </p:txBody>
      </p:sp>
    </p:spTree>
    <p:extLst>
      <p:ext uri="{BB962C8B-B14F-4D97-AF65-F5344CB8AC3E}">
        <p14:creationId xmlns:p14="http://schemas.microsoft.com/office/powerpoint/2010/main" val="2195888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787DA91-21A4-4B96-860D-3740E4A79088}" type="slidenum">
              <a:rPr lang="en-US" altLang="zh-CN"/>
              <a:pPr/>
              <a:t>‹#›</a:t>
            </a:fld>
            <a:endParaRPr lang="en-US" altLang="zh-CN"/>
          </a:p>
        </p:txBody>
      </p:sp>
    </p:spTree>
    <p:extLst>
      <p:ext uri="{BB962C8B-B14F-4D97-AF65-F5344CB8AC3E}">
        <p14:creationId xmlns:p14="http://schemas.microsoft.com/office/powerpoint/2010/main" val="11664628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6372667-36C1-4C6A-8E6B-6E4FC18DF2FA}" type="slidenum">
              <a:rPr lang="en-US" altLang="zh-CN"/>
              <a:pPr/>
              <a:t>‹#›</a:t>
            </a:fld>
            <a:endParaRPr lang="en-US" altLang="zh-CN"/>
          </a:p>
        </p:txBody>
      </p:sp>
    </p:spTree>
    <p:extLst>
      <p:ext uri="{BB962C8B-B14F-4D97-AF65-F5344CB8AC3E}">
        <p14:creationId xmlns:p14="http://schemas.microsoft.com/office/powerpoint/2010/main" val="6423874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888DAD0-98D1-4DA0-BA00-E26DCA273592}" type="slidenum">
              <a:rPr lang="en-US" altLang="zh-CN"/>
              <a:pPr/>
              <a:t>‹#›</a:t>
            </a:fld>
            <a:endParaRPr lang="en-US" altLang="zh-CN"/>
          </a:p>
        </p:txBody>
      </p:sp>
    </p:spTree>
    <p:extLst>
      <p:ext uri="{BB962C8B-B14F-4D97-AF65-F5344CB8AC3E}">
        <p14:creationId xmlns:p14="http://schemas.microsoft.com/office/powerpoint/2010/main" val="9561161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8428F93C-3B26-41DB-B232-D8DC0B14F734}" type="slidenum">
              <a:rPr lang="en-US" altLang="zh-CN"/>
              <a:pPr/>
              <a:t>‹#›</a:t>
            </a:fld>
            <a:endParaRPr lang="en-US" altLang="zh-CN"/>
          </a:p>
        </p:txBody>
      </p:sp>
    </p:spTree>
    <p:extLst>
      <p:ext uri="{BB962C8B-B14F-4D97-AF65-F5344CB8AC3E}">
        <p14:creationId xmlns:p14="http://schemas.microsoft.com/office/powerpoint/2010/main" val="3806236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5C8985C-49FC-45C9-90D6-1E952C780D54}" type="slidenum">
              <a:rPr lang="en-US" altLang="zh-CN"/>
              <a:pPr/>
              <a:t>‹#›</a:t>
            </a:fld>
            <a:endParaRPr lang="en-US" altLang="zh-CN"/>
          </a:p>
        </p:txBody>
      </p:sp>
    </p:spTree>
    <p:extLst>
      <p:ext uri="{BB962C8B-B14F-4D97-AF65-F5344CB8AC3E}">
        <p14:creationId xmlns:p14="http://schemas.microsoft.com/office/powerpoint/2010/main" val="246680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32232338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62E26C8-F4CF-4A55-838E-A358DF1478B6}" type="slidenum">
              <a:rPr lang="en-US" altLang="zh-CN"/>
              <a:pPr/>
              <a:t>‹#›</a:t>
            </a:fld>
            <a:endParaRPr lang="en-US" altLang="zh-CN"/>
          </a:p>
        </p:txBody>
      </p:sp>
    </p:spTree>
    <p:extLst>
      <p:ext uri="{BB962C8B-B14F-4D97-AF65-F5344CB8AC3E}">
        <p14:creationId xmlns:p14="http://schemas.microsoft.com/office/powerpoint/2010/main" val="23784253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3D1E73F-34F6-4592-9985-F96E5D6905E1}" type="slidenum">
              <a:rPr lang="en-US" altLang="zh-CN"/>
              <a:pPr/>
              <a:t>‹#›</a:t>
            </a:fld>
            <a:endParaRPr lang="en-US" altLang="zh-CN"/>
          </a:p>
        </p:txBody>
      </p:sp>
    </p:spTree>
    <p:extLst>
      <p:ext uri="{BB962C8B-B14F-4D97-AF65-F5344CB8AC3E}">
        <p14:creationId xmlns:p14="http://schemas.microsoft.com/office/powerpoint/2010/main" val="8896570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8BCEDA1-6049-4507-8A4E-064C445DB40B}" type="slidenum">
              <a:rPr lang="en-US" altLang="zh-CN"/>
              <a:pPr/>
              <a:t>‹#›</a:t>
            </a:fld>
            <a:endParaRPr lang="en-US" altLang="zh-CN"/>
          </a:p>
        </p:txBody>
      </p:sp>
    </p:spTree>
    <p:extLst>
      <p:ext uri="{BB962C8B-B14F-4D97-AF65-F5344CB8AC3E}">
        <p14:creationId xmlns:p14="http://schemas.microsoft.com/office/powerpoint/2010/main" val="33363713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C752E49-7C72-4A7C-89D7-EE4CACA6E0CE}" type="slidenum">
              <a:rPr lang="en-US" altLang="zh-CN"/>
              <a:pPr/>
              <a:t>‹#›</a:t>
            </a:fld>
            <a:endParaRPr lang="en-US" altLang="zh-CN"/>
          </a:p>
        </p:txBody>
      </p:sp>
    </p:spTree>
    <p:extLst>
      <p:ext uri="{BB962C8B-B14F-4D97-AF65-F5344CB8AC3E}">
        <p14:creationId xmlns:p14="http://schemas.microsoft.com/office/powerpoint/2010/main" val="42260358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63A3BDE-0D9F-4C06-AA81-C5EC2C2005DD}" type="slidenum">
              <a:rPr lang="en-US" altLang="zh-CN"/>
              <a:pPr/>
              <a:t>‹#›</a:t>
            </a:fld>
            <a:endParaRPr lang="en-US" altLang="zh-CN"/>
          </a:p>
        </p:txBody>
      </p:sp>
    </p:spTree>
    <p:extLst>
      <p:ext uri="{BB962C8B-B14F-4D97-AF65-F5344CB8AC3E}">
        <p14:creationId xmlns:p14="http://schemas.microsoft.com/office/powerpoint/2010/main" val="23989099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02DF765-9F95-4C3E-8BC6-FB5DB44B11E6}" type="slidenum">
              <a:rPr lang="en-US" altLang="zh-CN"/>
              <a:pPr/>
              <a:t>‹#›</a:t>
            </a:fld>
            <a:endParaRPr lang="en-US" altLang="zh-CN"/>
          </a:p>
        </p:txBody>
      </p:sp>
    </p:spTree>
    <p:extLst>
      <p:ext uri="{BB962C8B-B14F-4D97-AF65-F5344CB8AC3E}">
        <p14:creationId xmlns:p14="http://schemas.microsoft.com/office/powerpoint/2010/main" val="2109773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75AECB41-2D04-4D4B-B0F3-DE3B80F5ACFB}" type="slidenum">
              <a:rPr lang="en-US" altLang="zh-CN"/>
              <a:pPr/>
              <a:t>‹#›</a:t>
            </a:fld>
            <a:endParaRPr lang="en-US" altLang="zh-CN"/>
          </a:p>
        </p:txBody>
      </p:sp>
    </p:spTree>
    <p:extLst>
      <p:ext uri="{BB962C8B-B14F-4D97-AF65-F5344CB8AC3E}">
        <p14:creationId xmlns:p14="http://schemas.microsoft.com/office/powerpoint/2010/main" val="37110064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9D0062C-9006-4B33-8221-ED0C6FEB0B24}" type="slidenum">
              <a:rPr lang="en-US" altLang="zh-CN"/>
              <a:pPr/>
              <a:t>‹#›</a:t>
            </a:fld>
            <a:endParaRPr lang="en-US" altLang="zh-CN"/>
          </a:p>
        </p:txBody>
      </p:sp>
    </p:spTree>
    <p:extLst>
      <p:ext uri="{BB962C8B-B14F-4D97-AF65-F5344CB8AC3E}">
        <p14:creationId xmlns:p14="http://schemas.microsoft.com/office/powerpoint/2010/main" val="23065677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787DA91-21A4-4B96-860D-3740E4A79088}" type="slidenum">
              <a:rPr lang="en-US" altLang="zh-CN"/>
              <a:pPr/>
              <a:t>‹#›</a:t>
            </a:fld>
            <a:endParaRPr lang="en-US" altLang="zh-CN"/>
          </a:p>
        </p:txBody>
      </p:sp>
    </p:spTree>
    <p:extLst>
      <p:ext uri="{BB962C8B-B14F-4D97-AF65-F5344CB8AC3E}">
        <p14:creationId xmlns:p14="http://schemas.microsoft.com/office/powerpoint/2010/main" val="3363462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6372667-36C1-4C6A-8E6B-6E4FC18DF2FA}" type="slidenum">
              <a:rPr lang="en-US" altLang="zh-CN"/>
              <a:pPr/>
              <a:t>‹#›</a:t>
            </a:fld>
            <a:endParaRPr lang="en-US" altLang="zh-CN"/>
          </a:p>
        </p:txBody>
      </p:sp>
    </p:spTree>
    <p:extLst>
      <p:ext uri="{BB962C8B-B14F-4D97-AF65-F5344CB8AC3E}">
        <p14:creationId xmlns:p14="http://schemas.microsoft.com/office/powerpoint/2010/main" val="23703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6340BD0-DCCE-CD42-9369-382C0C420BB4}" type="datetimeFigureOut">
              <a:rPr kumimoji="1" lang="zh-CN" altLang="en-US" smtClean="0"/>
              <a:pPr/>
              <a:t>2019/10/9</a:t>
            </a:fld>
            <a:endParaRPr kumimoji="1"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27703885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888DAD0-98D1-4DA0-BA00-E26DCA273592}" type="slidenum">
              <a:rPr lang="en-US" altLang="zh-CN"/>
              <a:pPr/>
              <a:t>‹#›</a:t>
            </a:fld>
            <a:endParaRPr lang="en-US" altLang="zh-CN"/>
          </a:p>
        </p:txBody>
      </p:sp>
    </p:spTree>
    <p:extLst>
      <p:ext uri="{BB962C8B-B14F-4D97-AF65-F5344CB8AC3E}">
        <p14:creationId xmlns:p14="http://schemas.microsoft.com/office/powerpoint/2010/main" val="18588802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8428F93C-3B26-41DB-B232-D8DC0B14F734}" type="slidenum">
              <a:rPr lang="en-US" altLang="zh-CN"/>
              <a:pPr/>
              <a:t>‹#›</a:t>
            </a:fld>
            <a:endParaRPr lang="en-US" altLang="zh-CN"/>
          </a:p>
        </p:txBody>
      </p:sp>
    </p:spTree>
    <p:extLst>
      <p:ext uri="{BB962C8B-B14F-4D97-AF65-F5344CB8AC3E}">
        <p14:creationId xmlns:p14="http://schemas.microsoft.com/office/powerpoint/2010/main" val="19505071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5C8985C-49FC-45C9-90D6-1E952C780D54}" type="slidenum">
              <a:rPr lang="en-US" altLang="zh-CN"/>
              <a:pPr/>
              <a:t>‹#›</a:t>
            </a:fld>
            <a:endParaRPr lang="en-US" altLang="zh-CN"/>
          </a:p>
        </p:txBody>
      </p:sp>
    </p:spTree>
    <p:extLst>
      <p:ext uri="{BB962C8B-B14F-4D97-AF65-F5344CB8AC3E}">
        <p14:creationId xmlns:p14="http://schemas.microsoft.com/office/powerpoint/2010/main" val="22455244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62E26C8-F4CF-4A55-838E-A358DF1478B6}" type="slidenum">
              <a:rPr lang="en-US" altLang="zh-CN"/>
              <a:pPr/>
              <a:t>‹#›</a:t>
            </a:fld>
            <a:endParaRPr lang="en-US" altLang="zh-CN"/>
          </a:p>
        </p:txBody>
      </p:sp>
    </p:spTree>
    <p:extLst>
      <p:ext uri="{BB962C8B-B14F-4D97-AF65-F5344CB8AC3E}">
        <p14:creationId xmlns:p14="http://schemas.microsoft.com/office/powerpoint/2010/main" val="33511364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3D1E73F-34F6-4592-9985-F96E5D6905E1}" type="slidenum">
              <a:rPr lang="en-US" altLang="zh-CN"/>
              <a:pPr/>
              <a:t>‹#›</a:t>
            </a:fld>
            <a:endParaRPr lang="en-US" altLang="zh-CN"/>
          </a:p>
        </p:txBody>
      </p:sp>
    </p:spTree>
    <p:extLst>
      <p:ext uri="{BB962C8B-B14F-4D97-AF65-F5344CB8AC3E}">
        <p14:creationId xmlns:p14="http://schemas.microsoft.com/office/powerpoint/2010/main" val="414850554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8BCEDA1-6049-4507-8A4E-064C445DB40B}" type="slidenum">
              <a:rPr lang="en-US" altLang="zh-CN"/>
              <a:pPr/>
              <a:t>‹#›</a:t>
            </a:fld>
            <a:endParaRPr lang="en-US" altLang="zh-CN"/>
          </a:p>
        </p:txBody>
      </p:sp>
    </p:spTree>
    <p:extLst>
      <p:ext uri="{BB962C8B-B14F-4D97-AF65-F5344CB8AC3E}">
        <p14:creationId xmlns:p14="http://schemas.microsoft.com/office/powerpoint/2010/main" val="34981945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C752E49-7C72-4A7C-89D7-EE4CACA6E0CE}" type="slidenum">
              <a:rPr lang="en-US" altLang="zh-CN"/>
              <a:pPr/>
              <a:t>‹#›</a:t>
            </a:fld>
            <a:endParaRPr lang="en-US" altLang="zh-CN"/>
          </a:p>
        </p:txBody>
      </p:sp>
    </p:spTree>
    <p:extLst>
      <p:ext uri="{BB962C8B-B14F-4D97-AF65-F5344CB8AC3E}">
        <p14:creationId xmlns:p14="http://schemas.microsoft.com/office/powerpoint/2010/main" val="33423494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63A3BDE-0D9F-4C06-AA81-C5EC2C2005DD}" type="slidenum">
              <a:rPr lang="en-US" altLang="zh-CN"/>
              <a:pPr/>
              <a:t>‹#›</a:t>
            </a:fld>
            <a:endParaRPr lang="en-US" altLang="zh-CN"/>
          </a:p>
        </p:txBody>
      </p:sp>
    </p:spTree>
    <p:extLst>
      <p:ext uri="{BB962C8B-B14F-4D97-AF65-F5344CB8AC3E}">
        <p14:creationId xmlns:p14="http://schemas.microsoft.com/office/powerpoint/2010/main" val="26532259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702DF765-9F95-4C3E-8BC6-FB5DB44B11E6}" type="slidenum">
              <a:rPr lang="en-US" altLang="zh-CN"/>
              <a:pPr/>
              <a:t>‹#›</a:t>
            </a:fld>
            <a:endParaRPr lang="en-US" altLang="zh-CN"/>
          </a:p>
        </p:txBody>
      </p:sp>
    </p:spTree>
    <p:extLst>
      <p:ext uri="{BB962C8B-B14F-4D97-AF65-F5344CB8AC3E}">
        <p14:creationId xmlns:p14="http://schemas.microsoft.com/office/powerpoint/2010/main" val="37165967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4" name="Slide Number Placeholder 4"/>
          <p:cNvSpPr>
            <a:spLocks noGrp="1"/>
          </p:cNvSpPr>
          <p:nvPr>
            <p:ph type="sldNum" sz="quarter" idx="11"/>
          </p:nvPr>
        </p:nvSpPr>
        <p:spPr/>
        <p:txBody>
          <a:bodyPr/>
          <a:lstStyle>
            <a:lvl1pPr>
              <a:defRPr/>
            </a:lvl1pPr>
          </a:lstStyle>
          <a:p>
            <a:fld id="{75AECB41-2D04-4D4B-B0F3-DE3B80F5ACFB}" type="slidenum">
              <a:rPr lang="en-US" altLang="zh-CN"/>
              <a:pPr/>
              <a:t>‹#›</a:t>
            </a:fld>
            <a:endParaRPr lang="en-US" altLang="zh-CN"/>
          </a:p>
        </p:txBody>
      </p:sp>
    </p:spTree>
    <p:extLst>
      <p:ext uri="{BB962C8B-B14F-4D97-AF65-F5344CB8AC3E}">
        <p14:creationId xmlns:p14="http://schemas.microsoft.com/office/powerpoint/2010/main" val="189437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6340BD0-DCCE-CD42-9369-382C0C420BB4}" type="datetimeFigureOut">
              <a:rPr kumimoji="1" lang="zh-CN" altLang="en-US" smtClean="0"/>
              <a:pPr/>
              <a:t>2019/10/9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5FE4D2-0CC8-AC44-A073-4478A968B8DF}" type="slidenum">
              <a:rPr kumimoji="1" lang="zh-CN" altLang="en-US" smtClean="0"/>
              <a:pPr/>
              <a:t>‹#›</a:t>
            </a:fld>
            <a:endParaRPr kumimoji="1" lang="zh-CN" altLang="en-US"/>
          </a:p>
        </p:txBody>
      </p:sp>
    </p:spTree>
    <p:extLst>
      <p:ext uri="{BB962C8B-B14F-4D97-AF65-F5344CB8AC3E}">
        <p14:creationId xmlns:p14="http://schemas.microsoft.com/office/powerpoint/2010/main" val="6336681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B9D0062C-9006-4B33-8221-ED0C6FEB0B24}" type="slidenum">
              <a:rPr lang="en-US" altLang="zh-CN"/>
              <a:pPr/>
              <a:t>‹#›</a:t>
            </a:fld>
            <a:endParaRPr lang="en-US" altLang="zh-CN"/>
          </a:p>
        </p:txBody>
      </p:sp>
    </p:spTree>
    <p:extLst>
      <p:ext uri="{BB962C8B-B14F-4D97-AF65-F5344CB8AC3E}">
        <p14:creationId xmlns:p14="http://schemas.microsoft.com/office/powerpoint/2010/main" val="11919225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1787DA91-21A4-4B96-860D-3740E4A79088}" type="slidenum">
              <a:rPr lang="en-US" altLang="zh-CN"/>
              <a:pPr/>
              <a:t>‹#›</a:t>
            </a:fld>
            <a:endParaRPr lang="en-US" altLang="zh-CN"/>
          </a:p>
        </p:txBody>
      </p:sp>
    </p:spTree>
    <p:extLst>
      <p:ext uri="{BB962C8B-B14F-4D97-AF65-F5344CB8AC3E}">
        <p14:creationId xmlns:p14="http://schemas.microsoft.com/office/powerpoint/2010/main" val="11431322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6372667-36C1-4C6A-8E6B-6E4FC18DF2FA}" type="slidenum">
              <a:rPr lang="en-US" altLang="zh-CN"/>
              <a:pPr/>
              <a:t>‹#›</a:t>
            </a:fld>
            <a:endParaRPr lang="en-US" altLang="zh-CN"/>
          </a:p>
        </p:txBody>
      </p:sp>
    </p:spTree>
    <p:extLst>
      <p:ext uri="{BB962C8B-B14F-4D97-AF65-F5344CB8AC3E}">
        <p14:creationId xmlns:p14="http://schemas.microsoft.com/office/powerpoint/2010/main" val="4252463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F888DAD0-98D1-4DA0-BA00-E26DCA273592}" type="slidenum">
              <a:rPr lang="en-US" altLang="zh-CN"/>
              <a:pPr/>
              <a:t>‹#›</a:t>
            </a:fld>
            <a:endParaRPr lang="en-US" altLang="zh-CN"/>
          </a:p>
        </p:txBody>
      </p:sp>
    </p:spTree>
    <p:extLst>
      <p:ext uri="{BB962C8B-B14F-4D97-AF65-F5344CB8AC3E}">
        <p14:creationId xmlns:p14="http://schemas.microsoft.com/office/powerpoint/2010/main" val="39644951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8428F93C-3B26-41DB-B232-D8DC0B14F734}" type="slidenum">
              <a:rPr lang="en-US" altLang="zh-CN"/>
              <a:pPr/>
              <a:t>‹#›</a:t>
            </a:fld>
            <a:endParaRPr lang="en-US" altLang="zh-CN"/>
          </a:p>
        </p:txBody>
      </p:sp>
    </p:spTree>
    <p:extLst>
      <p:ext uri="{BB962C8B-B14F-4D97-AF65-F5344CB8AC3E}">
        <p14:creationId xmlns:p14="http://schemas.microsoft.com/office/powerpoint/2010/main" val="21855738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F5C8985C-49FC-45C9-90D6-1E952C780D54}" type="slidenum">
              <a:rPr lang="en-US" altLang="zh-CN"/>
              <a:pPr/>
              <a:t>‹#›</a:t>
            </a:fld>
            <a:endParaRPr lang="en-US" altLang="zh-CN"/>
          </a:p>
        </p:txBody>
      </p:sp>
    </p:spTree>
    <p:extLst>
      <p:ext uri="{BB962C8B-B14F-4D97-AF65-F5344CB8AC3E}">
        <p14:creationId xmlns:p14="http://schemas.microsoft.com/office/powerpoint/2010/main" val="27605970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62E26C8-F4CF-4A55-838E-A358DF1478B6}" type="slidenum">
              <a:rPr lang="en-US" altLang="zh-CN"/>
              <a:pPr/>
              <a:t>‹#›</a:t>
            </a:fld>
            <a:endParaRPr lang="en-US" altLang="zh-CN"/>
          </a:p>
        </p:txBody>
      </p:sp>
    </p:spTree>
    <p:extLst>
      <p:ext uri="{BB962C8B-B14F-4D97-AF65-F5344CB8AC3E}">
        <p14:creationId xmlns:p14="http://schemas.microsoft.com/office/powerpoint/2010/main" val="27916998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B3D1E73F-34F6-4592-9985-F96E5D6905E1}" type="slidenum">
              <a:rPr lang="en-US" altLang="zh-CN"/>
              <a:pPr/>
              <a:t>‹#›</a:t>
            </a:fld>
            <a:endParaRPr lang="en-US" altLang="zh-CN"/>
          </a:p>
        </p:txBody>
      </p:sp>
    </p:spTree>
    <p:extLst>
      <p:ext uri="{BB962C8B-B14F-4D97-AF65-F5344CB8AC3E}">
        <p14:creationId xmlns:p14="http://schemas.microsoft.com/office/powerpoint/2010/main" val="5918882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8BCEDA1-6049-4507-8A4E-064C445DB40B}" type="slidenum">
              <a:rPr lang="en-US" altLang="zh-CN"/>
              <a:pPr/>
              <a:t>‹#›</a:t>
            </a:fld>
            <a:endParaRPr lang="en-US" altLang="zh-CN"/>
          </a:p>
        </p:txBody>
      </p:sp>
    </p:spTree>
    <p:extLst>
      <p:ext uri="{BB962C8B-B14F-4D97-AF65-F5344CB8AC3E}">
        <p14:creationId xmlns:p14="http://schemas.microsoft.com/office/powerpoint/2010/main" val="3493442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C752E49-7C72-4A7C-89D7-EE4CACA6E0CE}" type="slidenum">
              <a:rPr lang="en-US" altLang="zh-CN"/>
              <a:pPr/>
              <a:t>‹#›</a:t>
            </a:fld>
            <a:endParaRPr lang="en-US" altLang="zh-CN"/>
          </a:p>
        </p:txBody>
      </p:sp>
    </p:spTree>
    <p:extLst>
      <p:ext uri="{BB962C8B-B14F-4D97-AF65-F5344CB8AC3E}">
        <p14:creationId xmlns:p14="http://schemas.microsoft.com/office/powerpoint/2010/main" val="342489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6340BD0-DCCE-CD42-9369-382C0C420BB4}" type="datetimeFigureOut">
              <a:rPr kumimoji="1" lang="zh-CN" altLang="en-US" smtClean="0"/>
              <a:pPr/>
              <a:t>2019/10/9</a:t>
            </a:fld>
            <a:endParaRPr kumimoji="1"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65FE4D2-0CC8-AC44-A073-4478A968B8DF}" type="slidenum">
              <a:rPr kumimoji="1" lang="zh-CN" altLang="en-US" smtClean="0"/>
              <a:pPr/>
              <a:t>‹#›</a:t>
            </a:fld>
            <a:endParaRPr kumimoji="1"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346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D7EB9C7A-CCD5-4E9A-9876-7ED4E1406A4B}"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81845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D7EB9C7A-CCD5-4E9A-9876-7ED4E1406A4B}"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8047976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D7EB9C7A-CCD5-4E9A-9876-7ED4E1406A4B}"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674484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69C4A9A5-C6D5-49F8-956B-73B2711A54F8}"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076308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CCCE73EE-077F-4633-AD42-F591DEBB7991}"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769962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CCCE73EE-077F-4633-AD42-F591DEBB7991}"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839261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CCCE73EE-077F-4633-AD42-F591DEBB7991}"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2752415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 charset="-128"/>
              </a:defRPr>
            </a:lvl1pPr>
          </a:lstStyle>
          <a:p>
            <a:pPr defTabSz="914400" eaLnBrk="0" fontAlgn="base" hangingPunct="0">
              <a:spcBef>
                <a:spcPct val="0"/>
              </a:spcBef>
              <a:spcAft>
                <a:spcPct val="0"/>
              </a:spcAft>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914400" eaLnBrk="0" fontAlgn="base" hangingPunct="0">
              <a:spcBef>
                <a:spcPct val="0"/>
              </a:spcBef>
              <a:spcAft>
                <a:spcPct val="0"/>
              </a:spcAft>
            </a:pPr>
            <a:fld id="{CCCE73EE-077F-4633-AD42-F591DEBB7991}" type="slidenum">
              <a:rPr lang="en-US" altLang="zh-CN" smtClean="0">
                <a:latin typeface="Arial" panose="020B0604020202020204" pitchFamily="34" charset="0"/>
                <a:ea typeface="ＭＳ Ｐゴシック" panose="020B0600070205080204" pitchFamily="34" charset="-128"/>
              </a:rPr>
              <a:pPr defTabSz="914400" eaLnBrk="0" fontAlgn="base" hangingPunct="0">
                <a:spcBef>
                  <a:spcPct val="0"/>
                </a:spcBef>
                <a:spcAft>
                  <a:spcPct val="0"/>
                </a:spcAft>
              </a:pPr>
              <a:t>‹#›</a:t>
            </a:fld>
            <a:endParaRPr lang="en-US"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6259565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5.wmf"/><Relationship Id="rId2" Type="http://schemas.openxmlformats.org/officeDocument/2006/relationships/slideLayout" Target="../slideLayouts/slideLayout6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4.xml"/><Relationship Id="rId7" Type="http://schemas.openxmlformats.org/officeDocument/2006/relationships/image" Target="../media/image18.wmf"/><Relationship Id="rId2" Type="http://schemas.openxmlformats.org/officeDocument/2006/relationships/slideLayout" Target="../slideLayouts/slideLayout91.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4.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34.png"/><Relationship Id="rId4" Type="http://schemas.openxmlformats.org/officeDocument/2006/relationships/notesSlide" Target="../notesSlides/notesSlide4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ov"/><Relationship Id="rId1" Type="http://schemas.microsoft.com/office/2007/relationships/media" Target="../media/media2.mov"/><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ov"/><Relationship Id="rId1" Type="http://schemas.microsoft.com/office/2007/relationships/media" Target="../media/media3.mov"/><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179916" y="1126090"/>
            <a:ext cx="9144000" cy="1470025"/>
          </a:xfrm>
        </p:spPr>
        <p:txBody>
          <a:bodyPr>
            <a:normAutofit fontScale="90000"/>
          </a:bodyPr>
          <a:lstStyle/>
          <a:p>
            <a:pPr eaLnBrk="1" hangingPunct="1"/>
            <a:br>
              <a:rPr lang="en-US" dirty="0"/>
            </a:br>
            <a:endParaRPr lang="en-US" sz="3600" dirty="0"/>
          </a:p>
        </p:txBody>
      </p:sp>
      <p:sp>
        <p:nvSpPr>
          <p:cNvPr id="5123" name="Rectangle 6"/>
          <p:cNvSpPr>
            <a:spLocks noGrp="1" noChangeArrowheads="1"/>
          </p:cNvSpPr>
          <p:nvPr>
            <p:ph type="subTitle" idx="1"/>
          </p:nvPr>
        </p:nvSpPr>
        <p:spPr>
          <a:xfrm>
            <a:off x="179916" y="2078182"/>
            <a:ext cx="9144000" cy="1524000"/>
          </a:xfrm>
        </p:spPr>
        <p:txBody>
          <a:bodyPr>
            <a:normAutofit/>
          </a:bodyPr>
          <a:lstStyle/>
          <a:p>
            <a:pPr eaLnBrk="1" hangingPunct="1"/>
            <a:r>
              <a:rPr lang="zh-CN" altLang="en-US" sz="3200" dirty="0"/>
              <a:t>命题逻辑</a:t>
            </a:r>
            <a:r>
              <a:rPr lang="en-US" altLang="zh-CN" sz="3200" dirty="0"/>
              <a:t>(Propositional Logic)</a:t>
            </a:r>
            <a:r>
              <a:rPr lang="zh-CN" altLang="en-US" sz="3200" dirty="0"/>
              <a:t>：</a:t>
            </a:r>
            <a:endParaRPr lang="en-US" altLang="zh-CN" sz="3200" dirty="0"/>
          </a:p>
          <a:p>
            <a:pPr eaLnBrk="1" hangingPunct="1"/>
            <a:r>
              <a:rPr lang="zh-CN" altLang="en-US" sz="3200" dirty="0"/>
              <a:t>语法，语义和推理</a:t>
            </a:r>
            <a:endParaRPr lang="en-US" altLang="zh-CN" sz="3200" dirty="0"/>
          </a:p>
        </p:txBody>
      </p:sp>
      <p:sp>
        <p:nvSpPr>
          <p:cNvPr id="5124" name="Text Box 7"/>
          <p:cNvSpPr txBox="1">
            <a:spLocks noChangeArrowheads="1"/>
          </p:cNvSpPr>
          <p:nvPr/>
        </p:nvSpPr>
        <p:spPr bwMode="auto">
          <a:xfrm>
            <a:off x="1143000" y="6248403"/>
            <a:ext cx="4400550" cy="369328"/>
          </a:xfrm>
          <a:prstGeom prst="rect">
            <a:avLst/>
          </a:prstGeom>
          <a:noFill/>
          <a:ln w="9525">
            <a:noFill/>
            <a:miter lim="800000"/>
            <a:headEnd/>
            <a:tailEnd/>
          </a:ln>
        </p:spPr>
        <p:txBody>
          <a:bodyPr lIns="91402" tIns="45718" rIns="91402" bIns="45718">
            <a:spAutoFit/>
          </a:bodyPr>
          <a:lstStyle/>
          <a:p>
            <a:pPr>
              <a:spcBef>
                <a:spcPct val="50000"/>
              </a:spcBef>
            </a:pPr>
            <a:endParaRPr lang="en-US"/>
          </a:p>
        </p:txBody>
      </p:sp>
    </p:spTree>
    <p:extLst>
      <p:ext uri="{BB962C8B-B14F-4D97-AF65-F5344CB8AC3E}">
        <p14:creationId xmlns:p14="http://schemas.microsoft.com/office/powerpoint/2010/main" val="95356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命题逻辑的连接符号</a:t>
            </a:r>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a:t>一个命题符号（英文字母）代表一个命题语句</a:t>
            </a:r>
            <a:endParaRPr lang="en-US" altLang="zh-CN" dirty="0"/>
          </a:p>
          <a:p>
            <a:pPr>
              <a:buFont typeface="Wingdings" panose="05000000000000000000" pitchFamily="2" charset="2"/>
              <a:buChar char="n"/>
            </a:pPr>
            <a:r>
              <a:rPr lang="en-US" altLang="zh-CN" dirty="0">
                <a:solidFill>
                  <a:srgbClr val="006600"/>
                </a:solidFill>
                <a:sym typeface="Symbol"/>
              </a:rPr>
              <a:t>p</a:t>
            </a:r>
            <a:r>
              <a:rPr lang="zh-CN" altLang="en-US" dirty="0">
                <a:solidFill>
                  <a:srgbClr val="006600"/>
                </a:solidFill>
                <a:sym typeface="Symbol"/>
              </a:rPr>
              <a:t>：</a:t>
            </a:r>
            <a:r>
              <a:rPr lang="en-US" altLang="zh-CN" dirty="0">
                <a:solidFill>
                  <a:srgbClr val="006600"/>
                </a:solidFill>
                <a:sym typeface="Symbol"/>
              </a:rPr>
              <a:t>  </a:t>
            </a:r>
            <a:r>
              <a:rPr lang="zh-CN" altLang="en-US" dirty="0">
                <a:solidFill>
                  <a:schemeClr val="tx1"/>
                </a:solidFill>
                <a:sym typeface="Symbol"/>
              </a:rPr>
              <a:t>非</a:t>
            </a:r>
            <a:r>
              <a:rPr lang="en-US" altLang="zh-CN" dirty="0">
                <a:solidFill>
                  <a:schemeClr val="tx1"/>
                </a:solidFill>
                <a:sym typeface="Symbol"/>
              </a:rPr>
              <a:t>p</a:t>
            </a:r>
            <a:r>
              <a:rPr lang="zh-CN" altLang="en-US" dirty="0">
                <a:solidFill>
                  <a:schemeClr val="tx1"/>
                </a:solidFill>
                <a:sym typeface="Symbol"/>
              </a:rPr>
              <a:t>，真值是</a:t>
            </a:r>
            <a:r>
              <a:rPr lang="en-US" altLang="zh-CN" dirty="0">
                <a:solidFill>
                  <a:schemeClr val="tx1"/>
                </a:solidFill>
                <a:sym typeface="Symbol"/>
              </a:rPr>
              <a:t>P</a:t>
            </a:r>
            <a:r>
              <a:rPr lang="zh-CN" altLang="en-US" dirty="0">
                <a:solidFill>
                  <a:schemeClr val="tx1"/>
                </a:solidFill>
                <a:sym typeface="Symbol"/>
              </a:rPr>
              <a:t>的相反</a:t>
            </a:r>
            <a:endParaRPr lang="en-US" altLang="zh-CN" dirty="0">
              <a:solidFill>
                <a:schemeClr val="tx1"/>
              </a:solidFill>
              <a:sym typeface="Symbol"/>
            </a:endParaRPr>
          </a:p>
          <a:p>
            <a:pPr>
              <a:buFont typeface="Wingdings" panose="05000000000000000000" pitchFamily="2" charset="2"/>
              <a:buChar char="n"/>
            </a:pPr>
            <a:r>
              <a:rPr lang="en-US" altLang="zh-CN" dirty="0"/>
              <a:t>Conjunction</a:t>
            </a:r>
            <a:r>
              <a:rPr lang="zh-CN" altLang="en-US" dirty="0"/>
              <a:t>（联合，合取）</a:t>
            </a:r>
            <a:r>
              <a:rPr lang="en-US" altLang="zh-CN" dirty="0"/>
              <a:t>: </a:t>
            </a:r>
            <a:r>
              <a:rPr lang="en-US" altLang="zh-CN" dirty="0">
                <a:solidFill>
                  <a:srgbClr val="006600"/>
                </a:solidFill>
              </a:rPr>
              <a:t>p</a:t>
            </a:r>
            <a:r>
              <a:rPr lang="en-US" altLang="zh-CN" dirty="0">
                <a:solidFill>
                  <a:srgbClr val="006600"/>
                </a:solidFill>
                <a:sym typeface="Symbol" panose="05050102010706020507" pitchFamily="18" charset="2"/>
              </a:rPr>
              <a:t> </a:t>
            </a:r>
            <a:r>
              <a:rPr lang="en-US" altLang="zh-CN" sz="1600" dirty="0">
                <a:solidFill>
                  <a:srgbClr val="006600"/>
                </a:solidFill>
                <a:sym typeface="Symbol" panose="05050102010706020507" pitchFamily="18" charset="2"/>
              </a:rPr>
              <a:t> </a:t>
            </a:r>
            <a:r>
              <a:rPr lang="en-US" altLang="zh-CN" dirty="0">
                <a:solidFill>
                  <a:srgbClr val="006600"/>
                </a:solidFill>
              </a:rPr>
              <a:t>q</a:t>
            </a:r>
            <a:r>
              <a:rPr lang="en-US" altLang="zh-CN" dirty="0"/>
              <a:t>  [“</a:t>
            </a:r>
            <a:r>
              <a:rPr lang="zh-CN" altLang="en-US" dirty="0"/>
              <a:t>与</a:t>
            </a:r>
            <a:r>
              <a:rPr lang="en-US" altLang="zh-CN" dirty="0"/>
              <a:t>”]</a:t>
            </a:r>
          </a:p>
          <a:p>
            <a:pPr>
              <a:buFont typeface="Wingdings" panose="05000000000000000000" pitchFamily="2" charset="2"/>
              <a:buChar char="n"/>
            </a:pPr>
            <a:r>
              <a:rPr lang="en-US" altLang="zh-CN" dirty="0"/>
              <a:t>Disjunction</a:t>
            </a:r>
            <a:r>
              <a:rPr lang="zh-CN" altLang="en-US" dirty="0"/>
              <a:t>（分离，析取）</a:t>
            </a:r>
            <a:r>
              <a:rPr lang="en-US" altLang="zh-CN" dirty="0"/>
              <a:t>: </a:t>
            </a:r>
            <a:r>
              <a:rPr lang="en-US" altLang="zh-CN" dirty="0">
                <a:solidFill>
                  <a:srgbClr val="006600"/>
                </a:solidFill>
              </a:rPr>
              <a:t>p </a:t>
            </a:r>
            <a:r>
              <a:rPr lang="en-US" altLang="zh-CN" dirty="0">
                <a:solidFill>
                  <a:srgbClr val="006600"/>
                </a:solidFill>
                <a:sym typeface="Symbol" panose="05050102010706020507" pitchFamily="18" charset="2"/>
              </a:rPr>
              <a:t> </a:t>
            </a:r>
            <a:r>
              <a:rPr lang="en-US" altLang="zh-CN" dirty="0">
                <a:solidFill>
                  <a:srgbClr val="006600"/>
                </a:solidFill>
              </a:rPr>
              <a:t>q</a:t>
            </a:r>
            <a:r>
              <a:rPr lang="en-US" altLang="zh-CN" dirty="0"/>
              <a:t>   [“</a:t>
            </a:r>
            <a:r>
              <a:rPr lang="zh-CN" altLang="en-US" dirty="0"/>
              <a:t>或</a:t>
            </a:r>
            <a:r>
              <a:rPr lang="en-US" altLang="zh-CN" dirty="0"/>
              <a:t>”]</a:t>
            </a:r>
          </a:p>
          <a:p>
            <a:pPr>
              <a:buFont typeface="Wingdings" panose="05000000000000000000" pitchFamily="2" charset="2"/>
              <a:buChar char="n"/>
            </a:pPr>
            <a:r>
              <a:rPr lang="en-US" altLang="zh-CN" dirty="0"/>
              <a:t>Exclusive or (</a:t>
            </a:r>
            <a:r>
              <a:rPr lang="zh-CN" altLang="en-US" dirty="0"/>
              <a:t>互斥或，异或</a:t>
            </a:r>
            <a:r>
              <a:rPr lang="en-US" altLang="zh-CN" dirty="0"/>
              <a:t>)</a:t>
            </a:r>
            <a:r>
              <a:rPr lang="zh-CN" altLang="en-US" dirty="0"/>
              <a:t>：</a:t>
            </a:r>
            <a:r>
              <a:rPr lang="en-US" altLang="zh-CN" dirty="0"/>
              <a:t> </a:t>
            </a:r>
            <a:r>
              <a:rPr lang="en-US" altLang="zh-CN" dirty="0">
                <a:solidFill>
                  <a:srgbClr val="006600"/>
                </a:solidFill>
              </a:rPr>
              <a:t>p </a:t>
            </a:r>
            <a:r>
              <a:rPr lang="en-US" altLang="zh-CN" dirty="0">
                <a:solidFill>
                  <a:srgbClr val="006600"/>
                </a:solidFill>
                <a:sym typeface="Symbol" panose="05050102010706020507" pitchFamily="18" charset="2"/>
              </a:rPr>
              <a:t></a:t>
            </a:r>
            <a:r>
              <a:rPr lang="en-US" altLang="zh-CN" dirty="0">
                <a:solidFill>
                  <a:srgbClr val="006600"/>
                </a:solidFill>
              </a:rPr>
              <a:t> q </a:t>
            </a:r>
          </a:p>
          <a:p>
            <a:pPr>
              <a:buFont typeface="Wingdings" panose="05000000000000000000" pitchFamily="2" charset="2"/>
              <a:buChar char="n"/>
            </a:pPr>
            <a:r>
              <a:rPr lang="zh-CN" altLang="en-US" dirty="0">
                <a:solidFill>
                  <a:schemeClr val="tx1"/>
                </a:solidFill>
              </a:rPr>
              <a:t>条件声明： </a:t>
            </a:r>
            <a:r>
              <a:rPr lang="en-US" altLang="zh-CN" dirty="0">
                <a:solidFill>
                  <a:srgbClr val="006600"/>
                </a:solidFill>
              </a:rPr>
              <a:t>p </a:t>
            </a:r>
            <a:r>
              <a:rPr lang="en-US" altLang="zh-CN" dirty="0">
                <a:solidFill>
                  <a:srgbClr val="006600"/>
                </a:solidFill>
                <a:sym typeface="Symbol"/>
              </a:rPr>
              <a:t></a:t>
            </a:r>
            <a:r>
              <a:rPr lang="en-US" altLang="zh-CN" dirty="0">
                <a:solidFill>
                  <a:srgbClr val="006600"/>
                </a:solidFill>
              </a:rPr>
              <a:t> q</a:t>
            </a:r>
            <a:r>
              <a:rPr lang="en-US" altLang="zh-CN" dirty="0"/>
              <a:t> [“if p then q”] </a:t>
            </a:r>
            <a:r>
              <a:rPr lang="zh-CN" altLang="en-US" dirty="0"/>
              <a:t>（有的书上也用单横箭头表示）</a:t>
            </a:r>
            <a:endParaRPr lang="en-US" altLang="zh-CN" dirty="0"/>
          </a:p>
          <a:p>
            <a:r>
              <a:rPr lang="en-US" altLang="zh-CN" dirty="0">
                <a:solidFill>
                  <a:srgbClr val="006600"/>
                </a:solidFill>
              </a:rPr>
              <a:t>   p</a:t>
            </a:r>
            <a:r>
              <a:rPr lang="en-US" altLang="zh-CN" dirty="0"/>
              <a:t>: </a:t>
            </a:r>
            <a:r>
              <a:rPr lang="zh-CN" altLang="en-US" i="1" dirty="0"/>
              <a:t>假设（前提）</a:t>
            </a:r>
            <a:r>
              <a:rPr lang="en-US" altLang="zh-CN" dirty="0"/>
              <a:t>, </a:t>
            </a:r>
            <a:r>
              <a:rPr lang="en-US" altLang="zh-CN" dirty="0">
                <a:solidFill>
                  <a:srgbClr val="006600"/>
                </a:solidFill>
              </a:rPr>
              <a:t>q</a:t>
            </a:r>
            <a:r>
              <a:rPr lang="en-US" altLang="zh-CN" dirty="0"/>
              <a:t>: </a:t>
            </a:r>
            <a:r>
              <a:rPr lang="zh-CN" altLang="en-US" i="1" dirty="0"/>
              <a:t>结论</a:t>
            </a:r>
            <a:endParaRPr lang="en-US" altLang="zh-CN" i="1" dirty="0"/>
          </a:p>
          <a:p>
            <a:pPr>
              <a:buFont typeface="Wingdings" panose="05000000000000000000" pitchFamily="2" charset="2"/>
              <a:buChar char="n"/>
            </a:pPr>
            <a:r>
              <a:rPr lang="zh-CN" altLang="en-US" dirty="0">
                <a:solidFill>
                  <a:schemeClr val="tx1"/>
                </a:solidFill>
              </a:rPr>
              <a:t>双向条件声明：</a:t>
            </a:r>
            <a:r>
              <a:rPr lang="en-US" altLang="zh-CN" dirty="0">
                <a:solidFill>
                  <a:srgbClr val="006600"/>
                </a:solidFill>
                <a:sym typeface="Symbol" panose="05050102010706020507" pitchFamily="18" charset="2"/>
              </a:rPr>
              <a:t> </a:t>
            </a:r>
            <a:r>
              <a:rPr lang="en-US" altLang="zh-CN" dirty="0">
                <a:solidFill>
                  <a:schemeClr val="tx1"/>
                </a:solidFill>
                <a:sym typeface="Symbol" panose="05050102010706020507" pitchFamily="18" charset="2"/>
              </a:rPr>
              <a:t>p </a:t>
            </a:r>
            <a:r>
              <a:rPr lang="en-US" altLang="zh-CN" dirty="0">
                <a:solidFill>
                  <a:srgbClr val="006600"/>
                </a:solidFill>
                <a:sym typeface="Symbol"/>
              </a:rPr>
              <a:t></a:t>
            </a:r>
            <a:r>
              <a:rPr lang="en-US" altLang="zh-CN" dirty="0">
                <a:solidFill>
                  <a:schemeClr val="tx1"/>
                </a:solidFill>
                <a:sym typeface="Symbol" panose="05050102010706020507" pitchFamily="18" charset="2"/>
              </a:rPr>
              <a:t> q [“p if and only if q ”]</a:t>
            </a:r>
          </a:p>
          <a:p>
            <a:pPr marL="0" indent="0">
              <a:buNone/>
            </a:pPr>
            <a:r>
              <a:rPr lang="en-US" altLang="zh-CN" dirty="0">
                <a:solidFill>
                  <a:schemeClr val="tx1"/>
                </a:solidFill>
                <a:sym typeface="Symbol" panose="05050102010706020507" pitchFamily="18" charset="2"/>
              </a:rPr>
              <a:t>     </a:t>
            </a:r>
            <a:r>
              <a:rPr lang="zh-CN" altLang="en-US" dirty="0">
                <a:solidFill>
                  <a:schemeClr val="tx1"/>
                </a:solidFill>
                <a:sym typeface="Symbol" panose="05050102010706020507" pitchFamily="18" charset="2"/>
              </a:rPr>
              <a:t>也可以定义为 </a:t>
            </a:r>
            <a:r>
              <a:rPr lang="en-US" altLang="zh-CN" dirty="0">
                <a:solidFill>
                  <a:srgbClr val="006600"/>
                </a:solidFill>
              </a:rPr>
              <a:t>(p </a:t>
            </a:r>
            <a:r>
              <a:rPr lang="en-US" altLang="zh-CN" sz="1600" dirty="0">
                <a:solidFill>
                  <a:srgbClr val="006600"/>
                </a:solidFill>
                <a:sym typeface="Symbol"/>
              </a:rPr>
              <a:t></a:t>
            </a:r>
            <a:r>
              <a:rPr lang="en-US" altLang="zh-CN" dirty="0">
                <a:solidFill>
                  <a:srgbClr val="006600"/>
                </a:solidFill>
              </a:rPr>
              <a:t> q) </a:t>
            </a:r>
            <a:r>
              <a:rPr lang="en-US" altLang="zh-CN" dirty="0">
                <a:solidFill>
                  <a:srgbClr val="006600"/>
                </a:solidFill>
                <a:sym typeface="Symbol" panose="05050102010706020507" pitchFamily="18" charset="2"/>
              </a:rPr>
              <a:t> (</a:t>
            </a:r>
            <a:r>
              <a:rPr lang="en-US" altLang="zh-CN" dirty="0">
                <a:solidFill>
                  <a:srgbClr val="006600"/>
                </a:solidFill>
              </a:rPr>
              <a:t>q </a:t>
            </a:r>
            <a:r>
              <a:rPr lang="en-US" altLang="zh-CN" sz="1600" dirty="0">
                <a:solidFill>
                  <a:srgbClr val="006600"/>
                </a:solidFill>
                <a:sym typeface="Symbol"/>
              </a:rPr>
              <a:t></a:t>
            </a:r>
            <a:r>
              <a:rPr lang="en-US" altLang="zh-CN" dirty="0">
                <a:solidFill>
                  <a:srgbClr val="006600"/>
                </a:solidFill>
              </a:rPr>
              <a:t> p)</a:t>
            </a:r>
            <a:endParaRPr lang="en-US" altLang="zh-CN" dirty="0">
              <a:solidFill>
                <a:schemeClr val="tx1"/>
              </a:solidFill>
            </a:endParaRPr>
          </a:p>
          <a:p>
            <a:pPr>
              <a:buFont typeface="Wingdings" panose="05000000000000000000" pitchFamily="2" charset="2"/>
              <a:buChar char="n"/>
            </a:pPr>
            <a:endParaRPr lang="en-US" altLang="zh-CN" dirty="0"/>
          </a:p>
          <a:p>
            <a:pPr>
              <a:buFont typeface="Wingdings" panose="05000000000000000000" pitchFamily="2" charset="2"/>
              <a:buChar char="n"/>
            </a:pPr>
            <a:endParaRPr lang="zh-CN" altLang="en-US" dirty="0">
              <a:solidFill>
                <a:schemeClr val="tx1"/>
              </a:solidFill>
            </a:endParaRPr>
          </a:p>
        </p:txBody>
      </p:sp>
    </p:spTree>
    <p:extLst>
      <p:ext uri="{BB962C8B-B14F-4D97-AF65-F5344CB8AC3E}">
        <p14:creationId xmlns:p14="http://schemas.microsoft.com/office/powerpoint/2010/main" val="586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605918"/>
            <a:ext cx="7543800" cy="860025"/>
          </a:xfrm>
        </p:spPr>
        <p:txBody>
          <a:bodyPr>
            <a:normAutofit fontScale="90000"/>
          </a:bodyPr>
          <a:lstStyle/>
          <a:p>
            <a:r>
              <a:rPr lang="zh-CN" altLang="en-US" dirty="0"/>
              <a:t>命题逻辑（</a:t>
            </a:r>
            <a:r>
              <a:rPr lang="en-US" altLang="zh-CN" dirty="0"/>
              <a:t>Propositional logic</a:t>
            </a:r>
            <a:r>
              <a:rPr lang="zh-CN" altLang="en-US" dirty="0"/>
              <a:t>）：语法</a:t>
            </a:r>
            <a:endParaRPr lang="en-US" dirty="0"/>
          </a:p>
        </p:txBody>
      </p:sp>
      <p:sp>
        <p:nvSpPr>
          <p:cNvPr id="3" name="Content Placeholder 2"/>
          <p:cNvSpPr>
            <a:spLocks noGrp="1"/>
          </p:cNvSpPr>
          <p:nvPr>
            <p:ph idx="1"/>
          </p:nvPr>
        </p:nvSpPr>
        <p:spPr>
          <a:xfrm>
            <a:off x="822959" y="1845734"/>
            <a:ext cx="8135846" cy="4023360"/>
          </a:xfrm>
        </p:spPr>
        <p:txBody>
          <a:bodyPr>
            <a:normAutofit fontScale="92500" lnSpcReduction="10000"/>
          </a:bodyPr>
          <a:lstStyle/>
          <a:p>
            <a:r>
              <a:rPr lang="zh-CN" altLang="en-US" dirty="0"/>
              <a:t>给定</a:t>
            </a:r>
            <a:r>
              <a:rPr lang="en-US" dirty="0"/>
              <a:t>: </a:t>
            </a:r>
            <a:r>
              <a:rPr lang="zh-CN" altLang="en-US" dirty="0"/>
              <a:t>一组</a:t>
            </a:r>
            <a:r>
              <a:rPr lang="en-US" dirty="0"/>
              <a:t> </a:t>
            </a:r>
            <a:r>
              <a:rPr lang="zh-CN" altLang="en-US" dirty="0"/>
              <a:t>命题字符</a:t>
            </a:r>
            <a:r>
              <a:rPr lang="en-US" dirty="0"/>
              <a:t>  {</a:t>
            </a:r>
            <a:r>
              <a:rPr lang="en-US" dirty="0">
                <a:solidFill>
                  <a:srgbClr val="CC00CC"/>
                </a:solidFill>
              </a:rPr>
              <a:t>X</a:t>
            </a:r>
            <a:r>
              <a:rPr lang="en-US" baseline="-25000" dirty="0">
                <a:solidFill>
                  <a:srgbClr val="CC00CC"/>
                </a:solidFill>
              </a:rPr>
              <a:t>1</a:t>
            </a:r>
            <a:r>
              <a:rPr lang="en-US" dirty="0"/>
              <a:t>,</a:t>
            </a:r>
            <a:r>
              <a:rPr lang="en-US" dirty="0">
                <a:solidFill>
                  <a:srgbClr val="CC00CC"/>
                </a:solidFill>
              </a:rPr>
              <a:t>X</a:t>
            </a:r>
            <a:r>
              <a:rPr lang="en-US" baseline="-25000" dirty="0">
                <a:solidFill>
                  <a:srgbClr val="CC00CC"/>
                </a:solidFill>
              </a:rPr>
              <a:t>2</a:t>
            </a:r>
            <a:r>
              <a:rPr lang="en-US" dirty="0"/>
              <a:t>,…,</a:t>
            </a:r>
            <a:r>
              <a:rPr lang="en-US" dirty="0">
                <a:solidFill>
                  <a:srgbClr val="CC00CC"/>
                </a:solidFill>
              </a:rPr>
              <a:t> </a:t>
            </a:r>
            <a:r>
              <a:rPr lang="en-US" dirty="0" err="1">
                <a:solidFill>
                  <a:srgbClr val="CC00CC"/>
                </a:solidFill>
              </a:rPr>
              <a:t>X</a:t>
            </a:r>
            <a:r>
              <a:rPr lang="en-US" baseline="-25000" dirty="0" err="1">
                <a:solidFill>
                  <a:srgbClr val="CC00CC"/>
                </a:solidFill>
              </a:rPr>
              <a:t>n</a:t>
            </a:r>
            <a:r>
              <a:rPr lang="zh-CN" altLang="en-US" baseline="-25000" dirty="0">
                <a:solidFill>
                  <a:srgbClr val="CC00CC"/>
                </a:solidFill>
              </a:rPr>
              <a:t> </a:t>
            </a:r>
            <a:r>
              <a:rPr lang="en-US" altLang="zh-CN" dirty="0"/>
              <a:t>,</a:t>
            </a:r>
            <a:r>
              <a:rPr lang="en-US" altLang="zh-CN" dirty="0">
                <a:solidFill>
                  <a:srgbClr val="CC00CC"/>
                </a:solidFill>
              </a:rPr>
              <a:t>P, Q, R, North</a:t>
            </a:r>
            <a:r>
              <a:rPr lang="en-US" altLang="zh-CN" dirty="0"/>
              <a:t>,…}</a:t>
            </a:r>
            <a:r>
              <a:rPr lang="en-US" dirty="0"/>
              <a:t> </a:t>
            </a:r>
            <a:r>
              <a:rPr lang="zh-CN" altLang="en-US" dirty="0"/>
              <a:t>（可为真或假）</a:t>
            </a:r>
            <a:endParaRPr lang="en-US" dirty="0"/>
          </a:p>
          <a:p>
            <a:pPr lvl="1"/>
            <a:r>
              <a:rPr lang="en-US" dirty="0"/>
              <a:t>( </a:t>
            </a:r>
            <a:r>
              <a:rPr lang="en-US" dirty="0">
                <a:solidFill>
                  <a:srgbClr val="CC00CC"/>
                </a:solidFill>
              </a:rPr>
              <a:t>True</a:t>
            </a:r>
            <a:r>
              <a:rPr lang="en-US" dirty="0"/>
              <a:t> </a:t>
            </a:r>
            <a:r>
              <a:rPr lang="zh-CN" altLang="en-US" dirty="0"/>
              <a:t>和</a:t>
            </a:r>
            <a:r>
              <a:rPr lang="en-US" dirty="0"/>
              <a:t> </a:t>
            </a:r>
            <a:r>
              <a:rPr lang="en-US" dirty="0">
                <a:solidFill>
                  <a:srgbClr val="CC00CC"/>
                </a:solidFill>
              </a:rPr>
              <a:t>False</a:t>
            </a:r>
            <a:r>
              <a:rPr lang="en-US" dirty="0"/>
              <a:t> </a:t>
            </a:r>
            <a:r>
              <a:rPr lang="zh-CN" altLang="en-US" dirty="0"/>
              <a:t>也包含其中，真值固定</a:t>
            </a:r>
            <a:r>
              <a:rPr lang="en-US" dirty="0"/>
              <a:t>)</a:t>
            </a:r>
          </a:p>
          <a:p>
            <a:r>
              <a:rPr lang="en-US" dirty="0">
                <a:solidFill>
                  <a:srgbClr val="CC00CC"/>
                </a:solidFill>
              </a:rPr>
              <a:t>X</a:t>
            </a:r>
            <a:r>
              <a:rPr lang="en-US" baseline="-25000" dirty="0">
                <a:solidFill>
                  <a:srgbClr val="CC00CC"/>
                </a:solidFill>
              </a:rPr>
              <a:t>i </a:t>
            </a:r>
            <a:r>
              <a:rPr lang="zh-CN" altLang="en-US" dirty="0"/>
              <a:t>是一个句子（原子语句）</a:t>
            </a:r>
            <a:endParaRPr lang="en-US" altLang="zh-CN" dirty="0"/>
          </a:p>
          <a:p>
            <a:r>
              <a:rPr lang="zh-CN" altLang="en-US" dirty="0"/>
              <a:t>复杂句</a:t>
            </a:r>
            <a:endParaRPr lang="en-US" dirty="0"/>
          </a:p>
          <a:p>
            <a:pPr lvl="1"/>
            <a:r>
              <a:rPr lang="zh-CN" altLang="en-US" dirty="0"/>
              <a:t>如果</a:t>
            </a:r>
            <a:r>
              <a:rPr lang="en-US" dirty="0"/>
              <a:t> </a:t>
            </a:r>
            <a:r>
              <a:rPr lang="en-US" dirty="0">
                <a:solidFill>
                  <a:srgbClr val="CC00CC"/>
                </a:solidFill>
                <a:sym typeface="Symbol"/>
              </a:rPr>
              <a:t> </a:t>
            </a:r>
            <a:r>
              <a:rPr lang="zh-CN" altLang="en-US" dirty="0">
                <a:sym typeface="Symbol"/>
              </a:rPr>
              <a:t>是句子，那么</a:t>
            </a:r>
            <a:r>
              <a:rPr lang="en-US" dirty="0"/>
              <a:t> </a:t>
            </a:r>
            <a:r>
              <a:rPr lang="en-US" dirty="0">
                <a:solidFill>
                  <a:srgbClr val="CC00CC"/>
                </a:solidFill>
                <a:sym typeface="Symbol"/>
              </a:rPr>
              <a:t> </a:t>
            </a:r>
            <a:r>
              <a:rPr lang="zh-CN" altLang="en-US" dirty="0">
                <a:sym typeface="Symbol"/>
              </a:rPr>
              <a:t>是一个句子 （否定）</a:t>
            </a:r>
            <a:endParaRPr lang="en-US" dirty="0"/>
          </a:p>
          <a:p>
            <a:pPr lvl="1"/>
            <a:r>
              <a:rPr lang="zh-CN" altLang="en-US" dirty="0"/>
              <a:t>如果</a:t>
            </a:r>
            <a:r>
              <a:rPr lang="en-US" dirty="0">
                <a:solidFill>
                  <a:srgbClr val="CC00CC"/>
                </a:solidFill>
                <a:sym typeface="Symbol"/>
              </a:rPr>
              <a:t></a:t>
            </a:r>
            <a:r>
              <a:rPr lang="en-US" dirty="0"/>
              <a:t> </a:t>
            </a:r>
            <a:r>
              <a:rPr lang="zh-CN" altLang="en-US" dirty="0"/>
              <a:t>和</a:t>
            </a:r>
            <a:r>
              <a:rPr lang="en-US" dirty="0"/>
              <a:t> </a:t>
            </a:r>
            <a:r>
              <a:rPr lang="en-US" dirty="0">
                <a:solidFill>
                  <a:srgbClr val="CC00CC"/>
                </a:solidFill>
                <a:sym typeface="Symbol"/>
              </a:rPr>
              <a:t></a:t>
            </a:r>
            <a:r>
              <a:rPr lang="zh-CN" altLang="en-US" dirty="0">
                <a:sym typeface="Symbol"/>
              </a:rPr>
              <a:t>是句子，那么</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zh-CN" altLang="en-US" dirty="0">
                <a:sym typeface="Symbol"/>
              </a:rPr>
              <a:t>是一个句子    （结合</a:t>
            </a:r>
            <a:r>
              <a:rPr lang="en-US" altLang="zh-CN" dirty="0">
                <a:sym typeface="Symbol"/>
              </a:rPr>
              <a:t>/</a:t>
            </a:r>
            <a:r>
              <a:rPr lang="zh-CN" altLang="en-US" dirty="0">
                <a:sym typeface="Symbol"/>
              </a:rPr>
              <a:t>“与”）</a:t>
            </a:r>
            <a:endParaRPr lang="en-US" dirty="0"/>
          </a:p>
          <a:p>
            <a:pPr lvl="1"/>
            <a:r>
              <a:rPr lang="zh-CN" altLang="en-US" dirty="0"/>
              <a:t>如果</a:t>
            </a:r>
            <a:r>
              <a:rPr lang="en-US" dirty="0">
                <a:solidFill>
                  <a:srgbClr val="CC00CC"/>
                </a:solidFill>
                <a:sym typeface="Symbol"/>
              </a:rPr>
              <a:t></a:t>
            </a:r>
            <a:r>
              <a:rPr lang="en-US" dirty="0"/>
              <a:t> </a:t>
            </a:r>
            <a:r>
              <a:rPr lang="zh-CN" altLang="en-US" dirty="0"/>
              <a:t>和</a:t>
            </a:r>
            <a:r>
              <a:rPr lang="en-US" dirty="0"/>
              <a:t> </a:t>
            </a:r>
            <a:r>
              <a:rPr lang="en-US" dirty="0">
                <a:solidFill>
                  <a:srgbClr val="CC00CC"/>
                </a:solidFill>
                <a:sym typeface="Symbol"/>
              </a:rPr>
              <a:t></a:t>
            </a:r>
            <a:r>
              <a:rPr lang="zh-CN" altLang="en-US" dirty="0">
                <a:sym typeface="Symbol"/>
              </a:rPr>
              <a:t>是句子，那么</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zh-CN" altLang="en-US" dirty="0">
                <a:sym typeface="Symbol"/>
              </a:rPr>
              <a:t>是一个句子    （分离</a:t>
            </a:r>
            <a:r>
              <a:rPr lang="en-US" altLang="zh-CN" dirty="0">
                <a:sym typeface="Symbol"/>
              </a:rPr>
              <a:t>/</a:t>
            </a:r>
            <a:r>
              <a:rPr lang="zh-CN" altLang="en-US" dirty="0">
                <a:sym typeface="Symbol"/>
              </a:rPr>
              <a:t>“或”）</a:t>
            </a:r>
            <a:endParaRPr lang="en-US" dirty="0"/>
          </a:p>
          <a:p>
            <a:pPr lvl="1"/>
            <a:r>
              <a:rPr lang="zh-CN" altLang="en-US" dirty="0"/>
              <a:t>如果</a:t>
            </a:r>
            <a:r>
              <a:rPr lang="en-US" dirty="0">
                <a:solidFill>
                  <a:srgbClr val="CC00CC"/>
                </a:solidFill>
                <a:sym typeface="Symbol"/>
              </a:rPr>
              <a:t></a:t>
            </a:r>
            <a:r>
              <a:rPr lang="en-US" dirty="0"/>
              <a:t> </a:t>
            </a:r>
            <a:r>
              <a:rPr lang="zh-CN" altLang="en-US" dirty="0"/>
              <a:t>和</a:t>
            </a:r>
            <a:r>
              <a:rPr lang="en-US" dirty="0"/>
              <a:t> </a:t>
            </a:r>
            <a:r>
              <a:rPr lang="en-US" dirty="0">
                <a:solidFill>
                  <a:srgbClr val="CC00CC"/>
                </a:solidFill>
                <a:sym typeface="Symbol"/>
              </a:rPr>
              <a:t></a:t>
            </a:r>
            <a:r>
              <a:rPr lang="zh-CN" altLang="en-US" dirty="0">
                <a:sym typeface="Symbol"/>
              </a:rPr>
              <a:t>是句子，那么</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zh-CN" altLang="en-US" dirty="0">
                <a:sym typeface="Symbol"/>
              </a:rPr>
              <a:t>是一个句子   （隐含</a:t>
            </a:r>
            <a:r>
              <a:rPr lang="en-US" altLang="zh-CN" dirty="0">
                <a:sym typeface="Symbol"/>
              </a:rPr>
              <a:t>,</a:t>
            </a:r>
            <a:r>
              <a:rPr lang="zh-CN" altLang="en-US" dirty="0">
                <a:sym typeface="Symbol"/>
              </a:rPr>
              <a:t>或条件的</a:t>
            </a:r>
            <a:r>
              <a:rPr lang="en-US" altLang="zh-CN" dirty="0">
                <a:sym typeface="Symbol"/>
              </a:rPr>
              <a:t>if …then, </a:t>
            </a:r>
            <a:r>
              <a:rPr lang="zh-CN" altLang="en-US" dirty="0">
                <a:sym typeface="Symbol"/>
              </a:rPr>
              <a:t>或叫规则）</a:t>
            </a:r>
            <a:endParaRPr lang="en-US" dirty="0"/>
          </a:p>
          <a:p>
            <a:pPr lvl="1"/>
            <a:r>
              <a:rPr lang="zh-CN" altLang="en-US" dirty="0"/>
              <a:t>如果</a:t>
            </a:r>
            <a:r>
              <a:rPr lang="en-US" dirty="0">
                <a:solidFill>
                  <a:srgbClr val="CC00CC"/>
                </a:solidFill>
                <a:sym typeface="Symbol"/>
              </a:rPr>
              <a:t></a:t>
            </a:r>
            <a:r>
              <a:rPr lang="en-US" dirty="0"/>
              <a:t> </a:t>
            </a:r>
            <a:r>
              <a:rPr lang="zh-CN" altLang="en-US" dirty="0"/>
              <a:t>和</a:t>
            </a:r>
            <a:r>
              <a:rPr lang="en-US" dirty="0"/>
              <a:t> </a:t>
            </a:r>
            <a:r>
              <a:rPr lang="en-US" dirty="0">
                <a:solidFill>
                  <a:srgbClr val="CC00CC"/>
                </a:solidFill>
                <a:sym typeface="Symbol"/>
              </a:rPr>
              <a:t></a:t>
            </a:r>
            <a:r>
              <a:rPr lang="zh-CN" altLang="en-US" dirty="0">
                <a:sym typeface="Symbol"/>
              </a:rPr>
              <a:t>是句子，那么</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zh-CN" altLang="en-US" dirty="0">
                <a:sym typeface="Symbol"/>
              </a:rPr>
              <a:t>是一个句子   （双向条件的 </a:t>
            </a:r>
            <a:r>
              <a:rPr lang="en-US" altLang="zh-CN" dirty="0">
                <a:sym typeface="Symbol"/>
              </a:rPr>
              <a:t>if and only if </a:t>
            </a:r>
            <a:r>
              <a:rPr lang="zh-CN" altLang="en-US" dirty="0">
                <a:sym typeface="Symbol"/>
              </a:rPr>
              <a:t>）</a:t>
            </a:r>
            <a:endParaRPr lang="en-US" altLang="zh-CN" dirty="0">
              <a:sym typeface="Symbol"/>
            </a:endParaRPr>
          </a:p>
          <a:p>
            <a:pPr lvl="1"/>
            <a:r>
              <a:rPr lang="zh-CN" altLang="en-US" dirty="0">
                <a:sym typeface="Symbol"/>
              </a:rPr>
              <a:t>逻辑连接符，和（）的组合</a:t>
            </a:r>
            <a:endParaRPr lang="en-US" dirty="0"/>
          </a:p>
          <a:p>
            <a:r>
              <a:rPr lang="zh-CN" altLang="en-US" dirty="0"/>
              <a:t>文字</a:t>
            </a:r>
            <a:r>
              <a:rPr lang="en-US" altLang="zh-CN" dirty="0"/>
              <a:t>(literal): </a:t>
            </a:r>
            <a:r>
              <a:rPr lang="zh-CN" altLang="en-US" dirty="0"/>
              <a:t>原子语句和否定的原子语句</a:t>
            </a:r>
            <a:endParaRPr lang="en-US" altLang="zh-CN" dirty="0"/>
          </a:p>
          <a:p>
            <a:r>
              <a:rPr lang="zh-CN" altLang="en-US" dirty="0"/>
              <a:t>没有其他样式的句子</a:t>
            </a:r>
            <a:r>
              <a:rPr lang="en-US" dirty="0"/>
              <a:t>!</a:t>
            </a:r>
          </a:p>
          <a:p>
            <a:endParaRPr lang="en-US" dirty="0"/>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87453"/>
          </a:xfrm>
        </p:spPr>
        <p:txBody>
          <a:bodyPr/>
          <a:lstStyle/>
          <a:p>
            <a:r>
              <a:rPr lang="zh-CN" altLang="en-US" dirty="0"/>
              <a:t>命题逻辑</a:t>
            </a:r>
            <a:r>
              <a:rPr lang="en-US" altLang="zh-CN" dirty="0"/>
              <a:t>: </a:t>
            </a:r>
            <a:r>
              <a:rPr lang="zh-CN" altLang="en-US" dirty="0"/>
              <a:t>语义</a:t>
            </a:r>
          </a:p>
        </p:txBody>
      </p:sp>
      <p:sp>
        <p:nvSpPr>
          <p:cNvPr id="3" name="Content Placeholder 2"/>
          <p:cNvSpPr>
            <a:spLocks noGrp="1"/>
          </p:cNvSpPr>
          <p:nvPr>
            <p:ph idx="1"/>
          </p:nvPr>
        </p:nvSpPr>
        <p:spPr>
          <a:xfrm>
            <a:off x="457200" y="1799771"/>
            <a:ext cx="8229600" cy="1116424"/>
          </a:xfrm>
        </p:spPr>
        <p:txBody>
          <a:bodyPr/>
          <a:lstStyle/>
          <a:p>
            <a:r>
              <a:rPr lang="zh-CN" altLang="en-US" dirty="0"/>
              <a:t>给定一个</a:t>
            </a:r>
            <a:r>
              <a:rPr lang="zh-CN" altLang="en-US" dirty="0">
                <a:solidFill>
                  <a:srgbClr val="0070C0"/>
                </a:solidFill>
              </a:rPr>
              <a:t>模型（</a:t>
            </a:r>
            <a:r>
              <a:rPr lang="en-US" altLang="zh-CN" dirty="0">
                <a:solidFill>
                  <a:srgbClr val="0070C0"/>
                </a:solidFill>
              </a:rPr>
              <a:t>model</a:t>
            </a:r>
            <a:r>
              <a:rPr lang="zh-CN" altLang="en-US" dirty="0">
                <a:solidFill>
                  <a:srgbClr val="0070C0"/>
                </a:solidFill>
              </a:rPr>
              <a:t>）</a:t>
            </a:r>
            <a:r>
              <a:rPr lang="zh-CN" altLang="en-US" dirty="0"/>
              <a:t>，决定一个句子的真值</a:t>
            </a:r>
            <a:endParaRPr lang="en-US" altLang="zh-CN" dirty="0"/>
          </a:p>
          <a:p>
            <a:r>
              <a:rPr lang="zh-CN" altLang="en-US" dirty="0"/>
              <a:t>真值表</a:t>
            </a:r>
            <a:endParaRPr lang="en-US" altLang="zh-CN" dirty="0"/>
          </a:p>
          <a:p>
            <a:endParaRPr lang="en-US" altLang="zh-CN" dirty="0"/>
          </a:p>
          <a:p>
            <a:endParaRPr lang="en-US" altLang="zh-CN" dirty="0"/>
          </a:p>
          <a:p>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633413" y="2643188"/>
            <a:ext cx="7877175" cy="1571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406402"/>
            <a:ext cx="8229600" cy="493484"/>
          </a:xfrm>
        </p:spPr>
        <p:txBody>
          <a:bodyPr>
            <a:normAutofit fontScale="90000"/>
          </a:bodyPr>
          <a:lstStyle/>
          <a:p>
            <a:r>
              <a:rPr lang="zh-CN" altLang="en-US" dirty="0"/>
              <a:t>命题逻辑</a:t>
            </a:r>
            <a:r>
              <a:rPr lang="en-US" altLang="zh-CN" dirty="0"/>
              <a:t>(Propositional Logic)</a:t>
            </a:r>
            <a:r>
              <a:rPr lang="en-US" dirty="0"/>
              <a:t>: </a:t>
            </a:r>
            <a:r>
              <a:rPr lang="zh-CN" altLang="en-US" dirty="0"/>
              <a:t>语义</a:t>
            </a:r>
            <a:endParaRPr lang="en-US" dirty="0"/>
          </a:p>
        </p:txBody>
      </p:sp>
      <p:sp>
        <p:nvSpPr>
          <p:cNvPr id="3" name="Content Placeholder 2"/>
          <p:cNvSpPr>
            <a:spLocks noGrp="1"/>
          </p:cNvSpPr>
          <p:nvPr>
            <p:ph idx="1"/>
          </p:nvPr>
        </p:nvSpPr>
        <p:spPr>
          <a:xfrm>
            <a:off x="0" y="1828800"/>
            <a:ext cx="9144000" cy="4297366"/>
          </a:xfrm>
        </p:spPr>
        <p:txBody>
          <a:bodyPr/>
          <a:lstStyle/>
          <a:p>
            <a:pPr marL="0" indent="0">
              <a:buNone/>
            </a:pPr>
            <a:r>
              <a:rPr lang="en-US" b="1" dirty="0">
                <a:solidFill>
                  <a:srgbClr val="CC00CC"/>
                </a:solidFill>
              </a:rPr>
              <a:t>function</a:t>
            </a:r>
            <a:r>
              <a:rPr lang="en-US" dirty="0"/>
              <a:t> </a:t>
            </a:r>
            <a:r>
              <a:rPr lang="en-US" dirty="0">
                <a:solidFill>
                  <a:srgbClr val="008000"/>
                </a:solidFill>
              </a:rPr>
              <a:t>PL-TRUE?</a:t>
            </a:r>
            <a:r>
              <a:rPr lang="en-US" dirty="0"/>
              <a:t>(</a:t>
            </a:r>
            <a:r>
              <a:rPr lang="en-US" dirty="0">
                <a:solidFill>
                  <a:srgbClr val="CC00CC"/>
                </a:solidFill>
                <a:sym typeface="Symbol"/>
              </a:rPr>
              <a:t></a:t>
            </a:r>
            <a:r>
              <a:rPr lang="en-US" dirty="0"/>
              <a:t>,</a:t>
            </a:r>
            <a:r>
              <a:rPr lang="en-US" dirty="0">
                <a:solidFill>
                  <a:srgbClr val="0000FF"/>
                </a:solidFill>
              </a:rPr>
              <a:t>model</a:t>
            </a:r>
            <a:r>
              <a:rPr lang="en-US" dirty="0"/>
              <a:t>) </a:t>
            </a:r>
            <a:r>
              <a:rPr lang="en-US" b="1" dirty="0">
                <a:solidFill>
                  <a:srgbClr val="CC00CC"/>
                </a:solidFill>
              </a:rPr>
              <a:t>returns</a:t>
            </a:r>
            <a:r>
              <a:rPr lang="en-US" dirty="0"/>
              <a:t> true or false</a:t>
            </a:r>
          </a:p>
          <a:p>
            <a:pPr marL="0" indent="0">
              <a:buNone/>
            </a:pPr>
            <a:r>
              <a:rPr lang="en-US" dirty="0"/>
              <a:t>    </a:t>
            </a:r>
            <a:r>
              <a:rPr lang="en-US" b="1" dirty="0">
                <a:solidFill>
                  <a:srgbClr val="CC00CC"/>
                </a:solidFill>
              </a:rPr>
              <a:t>if</a:t>
            </a:r>
            <a:r>
              <a:rPr lang="en-US" dirty="0"/>
              <a:t> </a:t>
            </a:r>
            <a:r>
              <a:rPr lang="en-US" dirty="0">
                <a:solidFill>
                  <a:srgbClr val="CC00CC"/>
                </a:solidFill>
                <a:sym typeface="Symbol"/>
              </a:rPr>
              <a:t></a:t>
            </a:r>
            <a:r>
              <a:rPr lang="en-US" dirty="0"/>
              <a:t> </a:t>
            </a:r>
            <a:r>
              <a:rPr lang="zh-CN" altLang="en-US" dirty="0"/>
              <a:t>是一个命题符号</a:t>
            </a:r>
            <a:r>
              <a:rPr lang="en-US" dirty="0"/>
              <a:t> </a:t>
            </a:r>
            <a:r>
              <a:rPr lang="en-US" b="1" dirty="0">
                <a:solidFill>
                  <a:srgbClr val="CC00CC"/>
                </a:solidFill>
              </a:rPr>
              <a:t>then return </a:t>
            </a:r>
            <a:r>
              <a:rPr lang="en-US" dirty="0"/>
              <a:t>Lookup(</a:t>
            </a:r>
            <a:r>
              <a:rPr lang="en-US" dirty="0">
                <a:solidFill>
                  <a:srgbClr val="CC00CC"/>
                </a:solidFill>
                <a:sym typeface="Symbol"/>
              </a:rPr>
              <a:t></a:t>
            </a:r>
            <a:r>
              <a:rPr lang="en-US" dirty="0"/>
              <a:t>, </a:t>
            </a:r>
            <a:r>
              <a:rPr lang="en-US" dirty="0">
                <a:solidFill>
                  <a:srgbClr val="0000FF"/>
                </a:solidFill>
              </a:rPr>
              <a:t>model</a:t>
            </a:r>
            <a:r>
              <a:rPr lang="en-US" dirty="0"/>
              <a:t>)</a:t>
            </a:r>
          </a:p>
          <a:p>
            <a:pPr marL="0" indent="0">
              <a:buNone/>
            </a:pPr>
            <a:r>
              <a:rPr lang="en-US" dirty="0"/>
              <a:t>    </a:t>
            </a:r>
            <a:r>
              <a:rPr lang="en-US" b="1" dirty="0">
                <a:solidFill>
                  <a:srgbClr val="CC00CC"/>
                </a:solidFill>
              </a:rPr>
              <a:t>if</a:t>
            </a:r>
            <a:r>
              <a:rPr lang="en-US" dirty="0"/>
              <a:t> Op(</a:t>
            </a:r>
            <a:r>
              <a:rPr lang="en-US" dirty="0">
                <a:solidFill>
                  <a:srgbClr val="CC00CC"/>
                </a:solidFill>
                <a:sym typeface="Symbol"/>
              </a:rPr>
              <a:t></a:t>
            </a:r>
            <a:r>
              <a:rPr lang="en-US" dirty="0"/>
              <a:t>) = </a:t>
            </a:r>
            <a:r>
              <a:rPr lang="en-US" dirty="0">
                <a:solidFill>
                  <a:srgbClr val="CC00CC"/>
                </a:solidFill>
                <a:sym typeface="Symbol"/>
              </a:rPr>
              <a:t> </a:t>
            </a:r>
            <a:r>
              <a:rPr lang="en-US" b="1" dirty="0">
                <a:solidFill>
                  <a:srgbClr val="CC00CC"/>
                </a:solidFill>
              </a:rPr>
              <a:t>then return </a:t>
            </a:r>
            <a:r>
              <a:rPr lang="en-US" dirty="0"/>
              <a:t>not(</a:t>
            </a:r>
            <a:r>
              <a:rPr lang="en-US" dirty="0">
                <a:solidFill>
                  <a:srgbClr val="008000"/>
                </a:solidFill>
              </a:rPr>
              <a:t>PL-TRUE?</a:t>
            </a:r>
            <a:r>
              <a:rPr lang="en-US" dirty="0"/>
              <a:t>(Arg1(</a:t>
            </a:r>
            <a:r>
              <a:rPr lang="en-US" dirty="0">
                <a:solidFill>
                  <a:srgbClr val="CC00CC"/>
                </a:solidFill>
                <a:sym typeface="Symbol"/>
              </a:rPr>
              <a:t></a:t>
            </a:r>
            <a:r>
              <a:rPr lang="en-US" dirty="0"/>
              <a:t>),</a:t>
            </a:r>
            <a:r>
              <a:rPr lang="en-US" dirty="0">
                <a:solidFill>
                  <a:srgbClr val="0000FF"/>
                </a:solidFill>
              </a:rPr>
              <a:t>model</a:t>
            </a:r>
            <a:r>
              <a:rPr lang="en-US" dirty="0"/>
              <a:t>))</a:t>
            </a:r>
          </a:p>
          <a:p>
            <a:pPr marL="0" indent="0">
              <a:buNone/>
            </a:pPr>
            <a:r>
              <a:rPr lang="en-US" dirty="0"/>
              <a:t>    </a:t>
            </a:r>
            <a:r>
              <a:rPr lang="en-US" b="1" dirty="0">
                <a:solidFill>
                  <a:srgbClr val="CC00CC"/>
                </a:solidFill>
              </a:rPr>
              <a:t>if</a:t>
            </a:r>
            <a:r>
              <a:rPr lang="en-US" dirty="0"/>
              <a:t> Op(</a:t>
            </a:r>
            <a:r>
              <a:rPr lang="en-US" dirty="0">
                <a:solidFill>
                  <a:srgbClr val="CC00CC"/>
                </a:solidFill>
                <a:sym typeface="Symbol"/>
              </a:rPr>
              <a:t></a:t>
            </a:r>
            <a:r>
              <a:rPr lang="en-US" dirty="0"/>
              <a:t>) = </a:t>
            </a:r>
            <a:r>
              <a:rPr lang="en-US" dirty="0">
                <a:solidFill>
                  <a:srgbClr val="CC00CC"/>
                </a:solidFill>
                <a:sym typeface="Symbol"/>
              </a:rPr>
              <a:t> </a:t>
            </a:r>
            <a:r>
              <a:rPr lang="en-US" b="1" dirty="0">
                <a:solidFill>
                  <a:srgbClr val="CC00CC"/>
                </a:solidFill>
              </a:rPr>
              <a:t>then return </a:t>
            </a:r>
            <a:r>
              <a:rPr lang="en-US" dirty="0"/>
              <a:t> and(</a:t>
            </a:r>
            <a:r>
              <a:rPr lang="en-US" dirty="0">
                <a:solidFill>
                  <a:srgbClr val="008000"/>
                </a:solidFill>
              </a:rPr>
              <a:t>PL-TRUE?</a:t>
            </a:r>
            <a:r>
              <a:rPr lang="en-US" dirty="0"/>
              <a:t>(Arg1(</a:t>
            </a:r>
            <a:r>
              <a:rPr lang="en-US" dirty="0">
                <a:solidFill>
                  <a:srgbClr val="CC00CC"/>
                </a:solidFill>
                <a:sym typeface="Symbol"/>
              </a:rPr>
              <a:t></a:t>
            </a:r>
            <a:r>
              <a:rPr lang="en-US" dirty="0"/>
              <a:t>),</a:t>
            </a:r>
            <a:r>
              <a:rPr lang="en-US" dirty="0">
                <a:solidFill>
                  <a:srgbClr val="0000FF"/>
                </a:solidFill>
              </a:rPr>
              <a:t>model</a:t>
            </a:r>
            <a:r>
              <a:rPr lang="en-US" dirty="0"/>
              <a:t>), </a:t>
            </a:r>
          </a:p>
          <a:p>
            <a:pPr marL="0" indent="0">
              <a:buNone/>
            </a:pPr>
            <a:r>
              <a:rPr lang="en-US" dirty="0"/>
              <a:t>                                                          </a:t>
            </a:r>
            <a:r>
              <a:rPr lang="en-US" dirty="0">
                <a:solidFill>
                  <a:srgbClr val="008000"/>
                </a:solidFill>
              </a:rPr>
              <a:t>PL-TRUE?</a:t>
            </a:r>
            <a:r>
              <a:rPr lang="en-US" dirty="0"/>
              <a:t>(Arg2(</a:t>
            </a:r>
            <a:r>
              <a:rPr lang="en-US" dirty="0">
                <a:solidFill>
                  <a:srgbClr val="CC00CC"/>
                </a:solidFill>
                <a:sym typeface="Symbol"/>
              </a:rPr>
              <a:t></a:t>
            </a:r>
            <a:r>
              <a:rPr lang="en-US" dirty="0"/>
              <a:t>),</a:t>
            </a:r>
            <a:r>
              <a:rPr lang="en-US" dirty="0">
                <a:solidFill>
                  <a:srgbClr val="0000FF"/>
                </a:solidFill>
              </a:rPr>
              <a:t>model</a:t>
            </a:r>
            <a:r>
              <a:rPr lang="en-US" dirty="0"/>
              <a:t>))</a:t>
            </a:r>
          </a:p>
          <a:p>
            <a:pPr marL="0" indent="0">
              <a:buNone/>
            </a:pPr>
            <a:r>
              <a:rPr lang="en-US" dirty="0"/>
              <a:t>    </a:t>
            </a:r>
            <a:r>
              <a:rPr lang="zh-CN" altLang="en-US" dirty="0"/>
              <a:t>，等。</a:t>
            </a:r>
            <a:endParaRPr lang="en-US" dirty="0"/>
          </a:p>
          <a:p>
            <a:pPr marL="0" indent="0">
              <a:buNone/>
            </a:pPr>
            <a:endParaRPr lang="en-US" dirty="0"/>
          </a:p>
          <a:p>
            <a:pPr marL="0" indent="0">
              <a:buNone/>
            </a:pPr>
            <a:r>
              <a:rPr lang="en-US" dirty="0"/>
              <a:t>(</a:t>
            </a:r>
            <a:r>
              <a:rPr lang="zh-CN" altLang="en-US" dirty="0"/>
              <a:t>也叫做</a:t>
            </a:r>
            <a:r>
              <a:rPr lang="en-US" dirty="0"/>
              <a:t> “</a:t>
            </a:r>
            <a:r>
              <a:rPr lang="zh-CN" altLang="en-US" dirty="0"/>
              <a:t>语法上的递归</a:t>
            </a:r>
            <a:r>
              <a:rPr lang="en-US" dirty="0"/>
              <a:t>”)</a:t>
            </a:r>
          </a:p>
        </p:txBody>
      </p:sp>
    </p:spTree>
    <p:extLst>
      <p:ext uri="{BB962C8B-B14F-4D97-AF65-F5344CB8AC3E}">
        <p14:creationId xmlns:p14="http://schemas.microsoft.com/office/powerpoint/2010/main" val="36383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举例</a:t>
            </a:r>
            <a:endParaRPr lang="en-US" dirty="0"/>
          </a:p>
        </p:txBody>
      </p:sp>
      <p:sp>
        <p:nvSpPr>
          <p:cNvPr id="3" name="Content Placeholder 2"/>
          <p:cNvSpPr>
            <a:spLocks noGrp="1"/>
          </p:cNvSpPr>
          <p:nvPr>
            <p:ph idx="1"/>
          </p:nvPr>
        </p:nvSpPr>
        <p:spPr>
          <a:xfrm>
            <a:off x="822959" y="2119086"/>
            <a:ext cx="7543801" cy="3750008"/>
          </a:xfrm>
        </p:spPr>
        <p:txBody>
          <a:bodyPr/>
          <a:lstStyle/>
          <a:p>
            <a:pPr marL="285750" lvl="1" indent="-285750">
              <a:buClr>
                <a:schemeClr val="accent2"/>
              </a:buClr>
              <a:buFont typeface="Wingdings" panose="05000000000000000000" pitchFamily="2" charset="2"/>
              <a:buChar char="l"/>
            </a:pPr>
            <a:r>
              <a:rPr lang="en-US" dirty="0">
                <a:solidFill>
                  <a:srgbClr val="CC00CC"/>
                </a:solidFill>
              </a:rPr>
              <a:t>R</a:t>
            </a:r>
            <a:r>
              <a:rPr lang="en-US" dirty="0"/>
              <a:t> </a:t>
            </a:r>
            <a:r>
              <a:rPr lang="en-US" dirty="0">
                <a:solidFill>
                  <a:srgbClr val="CC00CC"/>
                </a:solidFill>
                <a:sym typeface="Symbol"/>
              </a:rPr>
              <a:t> (D  U)   </a:t>
            </a:r>
            <a:r>
              <a:rPr lang="en-US" dirty="0">
                <a:solidFill>
                  <a:schemeClr val="tx2"/>
                </a:solidFill>
                <a:sym typeface="Symbol"/>
              </a:rPr>
              <a:t>(</a:t>
            </a:r>
            <a:r>
              <a:rPr lang="zh-CN" altLang="en-US" dirty="0">
                <a:solidFill>
                  <a:schemeClr val="tx2"/>
                </a:solidFill>
                <a:sym typeface="Symbol"/>
              </a:rPr>
              <a:t>如果天下雨</a:t>
            </a:r>
            <a:r>
              <a:rPr lang="en-US" dirty="0">
                <a:solidFill>
                  <a:schemeClr val="tx2"/>
                </a:solidFill>
                <a:sym typeface="Symbol"/>
              </a:rPr>
              <a:t>, </a:t>
            </a:r>
            <a:r>
              <a:rPr lang="zh-CN" altLang="en-US" dirty="0">
                <a:solidFill>
                  <a:schemeClr val="tx2"/>
                </a:solidFill>
                <a:sym typeface="Symbol"/>
              </a:rPr>
              <a:t>当且仅当你有一把雨伞时，你才不会被淋湿</a:t>
            </a:r>
            <a:r>
              <a:rPr lang="en-US" dirty="0">
                <a:solidFill>
                  <a:schemeClr val="tx2"/>
                </a:solidFill>
                <a:sym typeface="Symbol"/>
              </a:rPr>
              <a:t>)</a:t>
            </a:r>
            <a:endParaRPr lang="en-US" dirty="0">
              <a:solidFill>
                <a:srgbClr val="CC00CC"/>
              </a:solidFill>
              <a:sym typeface="Symbol"/>
            </a:endParaRPr>
          </a:p>
          <a:p>
            <a:pPr>
              <a:buFont typeface="Wingdings" panose="05000000000000000000" pitchFamily="2" charset="2"/>
              <a:buChar char="l"/>
            </a:pPr>
            <a:r>
              <a:rPr lang="en-US" sz="2100" dirty="0"/>
              <a:t>Model {</a:t>
            </a:r>
            <a:r>
              <a:rPr lang="en-US" sz="2100" dirty="0">
                <a:solidFill>
                  <a:srgbClr val="CC00CC"/>
                </a:solidFill>
              </a:rPr>
              <a:t>D=</a:t>
            </a:r>
            <a:r>
              <a:rPr lang="en-US" sz="2100" dirty="0">
                <a:solidFill>
                  <a:srgbClr val="0000FF"/>
                </a:solidFill>
              </a:rPr>
              <a:t>true</a:t>
            </a:r>
            <a:r>
              <a:rPr lang="en-US" sz="2100" dirty="0">
                <a:solidFill>
                  <a:srgbClr val="CC00CC"/>
                </a:solidFill>
              </a:rPr>
              <a:t>, R=</a:t>
            </a:r>
            <a:r>
              <a:rPr lang="en-US" sz="2100" dirty="0">
                <a:solidFill>
                  <a:srgbClr val="0000FF"/>
                </a:solidFill>
              </a:rPr>
              <a:t>false</a:t>
            </a:r>
            <a:r>
              <a:rPr lang="en-US" sz="2100" dirty="0">
                <a:solidFill>
                  <a:srgbClr val="CC00CC"/>
                </a:solidFill>
              </a:rPr>
              <a:t>, U=</a:t>
            </a:r>
            <a:r>
              <a:rPr lang="en-US" sz="2100" dirty="0">
                <a:solidFill>
                  <a:srgbClr val="0000FF"/>
                </a:solidFill>
              </a:rPr>
              <a:t>true</a:t>
            </a:r>
            <a:r>
              <a:rPr lang="en-US" sz="2100" dirty="0">
                <a:solidFill>
                  <a:srgbClr val="000090"/>
                </a:solidFill>
              </a:rPr>
              <a:t>} ….</a:t>
            </a:r>
          </a:p>
          <a:p>
            <a:pPr>
              <a:buFont typeface="Wingdings" panose="05000000000000000000" pitchFamily="2" charset="2"/>
              <a:buChar char="l"/>
            </a:pPr>
            <a:r>
              <a:rPr lang="en-US" sz="2100" dirty="0">
                <a:solidFill>
                  <a:srgbClr val="0000FF"/>
                </a:solidFill>
              </a:rPr>
              <a:t>false</a:t>
            </a:r>
            <a:r>
              <a:rPr lang="en-US" sz="2100" dirty="0"/>
              <a:t> </a:t>
            </a:r>
            <a:r>
              <a:rPr lang="en-US" sz="2100" dirty="0">
                <a:solidFill>
                  <a:srgbClr val="CC00CC"/>
                </a:solidFill>
                <a:sym typeface="Symbol"/>
              </a:rPr>
              <a:t> (</a:t>
            </a:r>
            <a:r>
              <a:rPr lang="en-US" sz="2100" dirty="0">
                <a:solidFill>
                  <a:srgbClr val="0000FF"/>
                </a:solidFill>
              </a:rPr>
              <a:t>true</a:t>
            </a:r>
            <a:r>
              <a:rPr lang="en-US" sz="2100" dirty="0">
                <a:solidFill>
                  <a:srgbClr val="CC00CC"/>
                </a:solidFill>
                <a:sym typeface="Symbol"/>
              </a:rPr>
              <a:t>  </a:t>
            </a:r>
            <a:r>
              <a:rPr lang="en-US" sz="2100" dirty="0">
                <a:solidFill>
                  <a:srgbClr val="0000FF"/>
                </a:solidFill>
              </a:rPr>
              <a:t>true</a:t>
            </a:r>
            <a:r>
              <a:rPr lang="en-US" sz="2100" dirty="0">
                <a:solidFill>
                  <a:srgbClr val="CC00CC"/>
                </a:solidFill>
                <a:sym typeface="Symbol"/>
              </a:rPr>
              <a:t>) </a:t>
            </a:r>
          </a:p>
          <a:p>
            <a:pPr>
              <a:buFont typeface="Wingdings" panose="05000000000000000000" pitchFamily="2" charset="2"/>
              <a:buChar char="l"/>
            </a:pPr>
            <a:r>
              <a:rPr lang="en-US" sz="2100" dirty="0">
                <a:solidFill>
                  <a:srgbClr val="0000FF"/>
                </a:solidFill>
              </a:rPr>
              <a:t>false</a:t>
            </a:r>
            <a:r>
              <a:rPr lang="en-US" sz="2100" dirty="0"/>
              <a:t> </a:t>
            </a:r>
            <a:r>
              <a:rPr lang="en-US" sz="2100" dirty="0">
                <a:solidFill>
                  <a:srgbClr val="CC00CC"/>
                </a:solidFill>
                <a:sym typeface="Symbol"/>
              </a:rPr>
              <a:t> </a:t>
            </a:r>
            <a:r>
              <a:rPr lang="en-US" sz="2100" dirty="0">
                <a:solidFill>
                  <a:srgbClr val="0000FF"/>
                </a:solidFill>
              </a:rPr>
              <a:t>true</a:t>
            </a:r>
            <a:endParaRPr lang="en-US" sz="2100" dirty="0">
              <a:solidFill>
                <a:srgbClr val="CC00CC"/>
              </a:solidFill>
              <a:sym typeface="Symbol"/>
            </a:endParaRPr>
          </a:p>
          <a:p>
            <a:pPr>
              <a:buFont typeface="Wingdings" panose="05000000000000000000" pitchFamily="2" charset="2"/>
              <a:buChar char="l"/>
            </a:pPr>
            <a:r>
              <a:rPr lang="en-US" sz="2100" dirty="0">
                <a:solidFill>
                  <a:srgbClr val="0000FF"/>
                </a:solidFill>
              </a:rPr>
              <a:t>true</a:t>
            </a:r>
            <a:endParaRPr lang="en-US" sz="2100" dirty="0">
              <a:solidFill>
                <a:srgbClr val="CC00CC"/>
              </a:solidFill>
              <a:sym typeface="Symbol"/>
            </a:endParaRPr>
          </a:p>
          <a:p>
            <a:pPr marL="0" indent="0">
              <a:buNone/>
            </a:pPr>
            <a:endParaRPr lang="en-US" sz="2100" dirty="0"/>
          </a:p>
        </p:txBody>
      </p:sp>
    </p:spTree>
    <p:extLst>
      <p:ext uri="{BB962C8B-B14F-4D97-AF65-F5344CB8AC3E}">
        <p14:creationId xmlns:p14="http://schemas.microsoft.com/office/powerpoint/2010/main" val="318881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命题逻辑的应用：系统规范说明</a:t>
            </a:r>
          </a:p>
        </p:txBody>
      </p:sp>
      <p:sp>
        <p:nvSpPr>
          <p:cNvPr id="3" name="内容占位符 2"/>
          <p:cNvSpPr>
            <a:spLocks noGrp="1"/>
          </p:cNvSpPr>
          <p:nvPr>
            <p:ph idx="1"/>
          </p:nvPr>
        </p:nvSpPr>
        <p:spPr/>
        <p:txBody>
          <a:bodyPr/>
          <a:lstStyle/>
          <a:p>
            <a:r>
              <a:rPr lang="zh-CN" altLang="en-US" dirty="0"/>
              <a:t>举例，检查以下系统规范说明的一致性</a:t>
            </a:r>
            <a:endParaRPr lang="en-US" altLang="zh-CN" dirty="0"/>
          </a:p>
          <a:p>
            <a:pPr>
              <a:buNone/>
            </a:pPr>
            <a:r>
              <a:rPr lang="en-US" altLang="zh-CN" dirty="0"/>
              <a:t> 1. </a:t>
            </a:r>
            <a:r>
              <a:rPr lang="zh-CN" altLang="en-US" dirty="0"/>
              <a:t>一个讯息是被存储在缓冲区里，或已被重新发送。</a:t>
            </a:r>
            <a:endParaRPr lang="en-US" altLang="zh-CN" dirty="0"/>
          </a:p>
          <a:p>
            <a:pPr>
              <a:buNone/>
            </a:pPr>
            <a:r>
              <a:rPr lang="en-US" altLang="zh-CN" dirty="0"/>
              <a:t>	2. </a:t>
            </a:r>
            <a:r>
              <a:rPr lang="zh-CN" altLang="en-US" dirty="0"/>
              <a:t>一个讯息没有被存储在缓冲区里。</a:t>
            </a:r>
            <a:endParaRPr lang="en-US" altLang="zh-CN" dirty="0"/>
          </a:p>
          <a:p>
            <a:pPr>
              <a:buNone/>
            </a:pPr>
            <a:r>
              <a:rPr lang="en-US" altLang="zh-CN" dirty="0"/>
              <a:t>	3. </a:t>
            </a:r>
            <a:r>
              <a:rPr lang="zh-CN" altLang="en-US" dirty="0"/>
              <a:t>如果一个讯息存储在缓冲区里，那么这条讯息已被重新发送。</a:t>
            </a:r>
            <a:endParaRPr lang="en-US" altLang="zh-CN" dirty="0"/>
          </a:p>
          <a:p>
            <a:endParaRPr lang="zh-CN" altLang="en-US" dirty="0"/>
          </a:p>
        </p:txBody>
      </p:sp>
    </p:spTree>
    <p:extLst>
      <p:ext uri="{BB962C8B-B14F-4D97-AF65-F5344CB8AC3E}">
        <p14:creationId xmlns:p14="http://schemas.microsoft.com/office/powerpoint/2010/main" val="46205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命题逻辑的应用：系统规范说明</a:t>
            </a:r>
          </a:p>
        </p:txBody>
      </p:sp>
      <p:sp>
        <p:nvSpPr>
          <p:cNvPr id="3" name="内容占位符 2"/>
          <p:cNvSpPr>
            <a:spLocks noGrp="1"/>
          </p:cNvSpPr>
          <p:nvPr>
            <p:ph idx="1"/>
          </p:nvPr>
        </p:nvSpPr>
        <p:spPr/>
        <p:txBody>
          <a:bodyPr/>
          <a:lstStyle/>
          <a:p>
            <a:r>
              <a:rPr lang="zh-CN" altLang="en-US" dirty="0"/>
              <a:t>让 </a:t>
            </a:r>
            <a:r>
              <a:rPr lang="en-US" altLang="zh-CN" dirty="0"/>
              <a:t>p </a:t>
            </a:r>
            <a:r>
              <a:rPr lang="zh-CN" altLang="en-US" dirty="0"/>
              <a:t>代表 “这条讯息被存储在缓冲区里”</a:t>
            </a:r>
            <a:endParaRPr lang="en-US" altLang="zh-CN" dirty="0"/>
          </a:p>
          <a:p>
            <a:r>
              <a:rPr lang="zh-CN" altLang="en-US" dirty="0"/>
              <a:t>让 </a:t>
            </a:r>
            <a:r>
              <a:rPr lang="en-US" altLang="zh-CN" dirty="0"/>
              <a:t>q </a:t>
            </a:r>
            <a:r>
              <a:rPr lang="zh-CN" altLang="en-US" dirty="0"/>
              <a:t>代表 “这条讯息已被重新发送”</a:t>
            </a:r>
            <a:endParaRPr lang="en-US" altLang="zh-CN" dirty="0"/>
          </a:p>
          <a:p>
            <a:endParaRPr lang="en-US" altLang="zh-CN" dirty="0"/>
          </a:p>
          <a:p>
            <a:r>
              <a:rPr lang="zh-CN" altLang="en-US" dirty="0"/>
              <a:t>之前的三条规范可以表示为：</a:t>
            </a:r>
            <a:endParaRPr lang="en-US" altLang="zh-CN" dirty="0"/>
          </a:p>
          <a:p>
            <a:endParaRPr lang="en-US" altLang="zh-CN" dirty="0"/>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06" y="4075697"/>
            <a:ext cx="60213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55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命题逻辑的应用：系统规范说明</a:t>
            </a:r>
          </a:p>
        </p:txBody>
      </p:sp>
      <p:sp>
        <p:nvSpPr>
          <p:cNvPr id="3" name="内容占位符 2"/>
          <p:cNvSpPr>
            <a:spLocks noGrp="1"/>
          </p:cNvSpPr>
          <p:nvPr>
            <p:ph idx="1"/>
          </p:nvPr>
        </p:nvSpPr>
        <p:spPr/>
        <p:txBody>
          <a:bodyPr/>
          <a:lstStyle/>
          <a:p>
            <a:r>
              <a:rPr lang="zh-CN" altLang="en-US" dirty="0"/>
              <a:t>如果再添加一条规范说明：“这条讯息还没有被重新发送”，那么新的逻辑句子集合变为：</a:t>
            </a:r>
            <a:endParaRPr lang="en-US" altLang="zh-CN" dirty="0"/>
          </a:p>
          <a:p>
            <a:endParaRPr lang="en-US" altLang="zh-CN" dirty="0"/>
          </a:p>
          <a:p>
            <a:endParaRPr lang="en-US" altLang="zh-CN" dirty="0"/>
          </a:p>
          <a:p>
            <a:endParaRPr lang="en-US" altLang="zh-CN" dirty="0"/>
          </a:p>
          <a:p>
            <a:endParaRPr lang="en-US" altLang="zh-CN" dirty="0"/>
          </a:p>
          <a:p>
            <a:r>
              <a:rPr lang="zh-CN" altLang="en-US" dirty="0"/>
              <a:t>这个系统规范说明是不一致性的。</a:t>
            </a:r>
            <a:endParaRPr lang="en-US" altLang="zh-CN" dirty="0"/>
          </a:p>
          <a:p>
            <a:r>
              <a:rPr lang="zh-CN" altLang="en-US" dirty="0"/>
              <a:t>没有</a:t>
            </a:r>
            <a:r>
              <a:rPr lang="en-US" altLang="zh-CN" dirty="0"/>
              <a:t>p </a:t>
            </a:r>
            <a:r>
              <a:rPr lang="zh-CN" altLang="en-US" dirty="0"/>
              <a:t>和</a:t>
            </a:r>
            <a:r>
              <a:rPr lang="en-US" altLang="zh-CN" dirty="0"/>
              <a:t> q </a:t>
            </a:r>
            <a:r>
              <a:rPr lang="zh-CN" altLang="en-US" dirty="0"/>
              <a:t>的真值可以使以上所有的声明句子都为真。</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15" y="3057525"/>
            <a:ext cx="7685088"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788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命题逻辑的应用：逻辑门电路</a:t>
            </a:r>
          </a:p>
        </p:txBody>
      </p:sp>
      <p:sp>
        <p:nvSpPr>
          <p:cNvPr id="3" name="内容占位符 2"/>
          <p:cNvSpPr>
            <a:spLocks noGrp="1"/>
          </p:cNvSpPr>
          <p:nvPr>
            <p:ph idx="1"/>
          </p:nvPr>
        </p:nvSpPr>
        <p:spPr/>
        <p:txBody>
          <a:bodyPr/>
          <a:lstStyle/>
          <a:p>
            <a:r>
              <a:rPr lang="zh-CN" altLang="en-US" dirty="0"/>
              <a:t>基本的逻辑门电路：</a:t>
            </a:r>
            <a:endParaRPr lang="en-US" altLang="zh-CN" dirty="0"/>
          </a:p>
          <a:p>
            <a:endParaRPr lang="en-US" altLang="zh-CN" dirty="0"/>
          </a:p>
          <a:p>
            <a:endParaRPr lang="en-US" altLang="zh-CN" dirty="0"/>
          </a:p>
          <a:p>
            <a:endParaRPr lang="en-US" altLang="zh-CN" dirty="0"/>
          </a:p>
          <a:p>
            <a:r>
              <a:rPr lang="zh-CN" altLang="en-US" dirty="0"/>
              <a:t>逻辑门电路的组合：</a:t>
            </a:r>
            <a:endParaRPr lang="en-US" altLang="zh-CN" dirty="0"/>
          </a:p>
          <a:p>
            <a:endParaRPr lang="zh-CN" altLang="en-US" dirty="0"/>
          </a:p>
        </p:txBody>
      </p:sp>
      <p:pic>
        <p:nvPicPr>
          <p:cNvPr id="4" name="Picture 3" descr="11_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7558" y="2149642"/>
            <a:ext cx="6091238" cy="11572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11_3_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976" y="3590050"/>
            <a:ext cx="3415339" cy="326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31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94"/>
            <a:ext cx="8229600" cy="990600"/>
          </a:xfrm>
        </p:spPr>
        <p:txBody>
          <a:bodyPr>
            <a:normAutofit/>
          </a:bodyPr>
          <a:lstStyle/>
          <a:p>
            <a:r>
              <a:rPr lang="zh-CN" altLang="en-US" dirty="0"/>
              <a:t>举例：部分可观察的</a:t>
            </a:r>
            <a:r>
              <a:rPr lang="en-US" dirty="0"/>
              <a:t> </a:t>
            </a:r>
            <a:r>
              <a:rPr lang="en-US" dirty="0" err="1"/>
              <a:t>Pacman</a:t>
            </a:r>
            <a:endParaRPr lang="en-US" dirty="0"/>
          </a:p>
        </p:txBody>
      </p:sp>
      <p:sp>
        <p:nvSpPr>
          <p:cNvPr id="3" name="Content Placeholder 2"/>
          <p:cNvSpPr>
            <a:spLocks noGrp="1"/>
          </p:cNvSpPr>
          <p:nvPr>
            <p:ph idx="1"/>
          </p:nvPr>
        </p:nvSpPr>
        <p:spPr>
          <a:xfrm>
            <a:off x="0" y="1195294"/>
            <a:ext cx="8839200" cy="5662706"/>
          </a:xfrm>
        </p:spPr>
        <p:txBody>
          <a:bodyPr>
            <a:normAutofit/>
          </a:bodyPr>
          <a:lstStyle/>
          <a:p>
            <a:r>
              <a:rPr lang="en-US" dirty="0" err="1"/>
              <a:t>Pacman</a:t>
            </a:r>
            <a:r>
              <a:rPr lang="en-US" dirty="0"/>
              <a:t> </a:t>
            </a:r>
            <a:r>
              <a:rPr lang="zh-CN" altLang="en-US" dirty="0"/>
              <a:t>仅感知局部的墙</a:t>
            </a:r>
            <a:r>
              <a:rPr lang="en-US" altLang="zh-CN" dirty="0"/>
              <a:t>/</a:t>
            </a:r>
            <a:r>
              <a:rPr lang="zh-CN" altLang="en-US" dirty="0"/>
              <a:t>障碍物</a:t>
            </a:r>
            <a:r>
              <a:rPr lang="en-US" dirty="0"/>
              <a:t> </a:t>
            </a:r>
          </a:p>
          <a:p>
            <a:r>
              <a:rPr lang="zh-CN" altLang="en-US" dirty="0"/>
              <a:t>问题建立</a:t>
            </a:r>
            <a:r>
              <a:rPr lang="en-US" dirty="0"/>
              <a:t>: </a:t>
            </a:r>
            <a:r>
              <a:rPr lang="zh-CN" altLang="en-US" dirty="0"/>
              <a:t>我们需要哪些变量</a:t>
            </a:r>
            <a:r>
              <a:rPr lang="en-US" dirty="0"/>
              <a:t>?</a:t>
            </a:r>
          </a:p>
          <a:p>
            <a:pPr lvl="1"/>
            <a:r>
              <a:rPr lang="en-US" dirty="0" err="1"/>
              <a:t>Pacman</a:t>
            </a:r>
            <a:r>
              <a:rPr lang="zh-CN" altLang="en-US" dirty="0"/>
              <a:t>的位置</a:t>
            </a:r>
            <a:endParaRPr lang="en-US" dirty="0"/>
          </a:p>
          <a:p>
            <a:pPr lvl="2"/>
            <a:r>
              <a:rPr lang="en-US" dirty="0">
                <a:solidFill>
                  <a:srgbClr val="CC00CC"/>
                </a:solidFill>
              </a:rPr>
              <a:t>At_1,1_0</a:t>
            </a:r>
            <a:r>
              <a:rPr lang="en-US" dirty="0"/>
              <a:t> (</a:t>
            </a:r>
            <a:r>
              <a:rPr lang="en-US" dirty="0" err="1"/>
              <a:t>Pacman</a:t>
            </a:r>
            <a:r>
              <a:rPr lang="en-US" dirty="0"/>
              <a:t> </a:t>
            </a:r>
            <a:r>
              <a:rPr lang="zh-CN" altLang="en-US" dirty="0"/>
              <a:t>在</a:t>
            </a:r>
            <a:r>
              <a:rPr lang="en-US" dirty="0"/>
              <a:t>[1,1] </a:t>
            </a:r>
            <a:r>
              <a:rPr lang="zh-CN" altLang="en-US" dirty="0"/>
              <a:t>在时刻</a:t>
            </a:r>
            <a:r>
              <a:rPr lang="en-US" dirty="0"/>
              <a:t> 0)   </a:t>
            </a:r>
            <a:r>
              <a:rPr lang="en-US" dirty="0">
                <a:solidFill>
                  <a:srgbClr val="CC00CC"/>
                </a:solidFill>
              </a:rPr>
              <a:t>At_3,3_1</a:t>
            </a:r>
            <a:r>
              <a:rPr lang="en-US" dirty="0"/>
              <a:t>  </a:t>
            </a:r>
            <a:r>
              <a:rPr lang="zh-CN" altLang="en-US" dirty="0"/>
              <a:t>等</a:t>
            </a:r>
            <a:endParaRPr lang="en-US" dirty="0"/>
          </a:p>
          <a:p>
            <a:pPr lvl="1"/>
            <a:r>
              <a:rPr lang="zh-CN" altLang="en-US" dirty="0"/>
              <a:t>墙的位置</a:t>
            </a:r>
            <a:endParaRPr lang="en-US" dirty="0"/>
          </a:p>
          <a:p>
            <a:pPr lvl="2"/>
            <a:r>
              <a:rPr lang="en-US" dirty="0">
                <a:solidFill>
                  <a:srgbClr val="CC00CC"/>
                </a:solidFill>
              </a:rPr>
              <a:t>Wall_0,0</a:t>
            </a:r>
            <a:r>
              <a:rPr lang="en-US" dirty="0"/>
              <a:t>   </a:t>
            </a:r>
            <a:r>
              <a:rPr lang="en-US" dirty="0">
                <a:solidFill>
                  <a:srgbClr val="CC00CC"/>
                </a:solidFill>
              </a:rPr>
              <a:t>Wall_0,1</a:t>
            </a:r>
            <a:r>
              <a:rPr lang="en-US" dirty="0"/>
              <a:t>  …</a:t>
            </a:r>
          </a:p>
          <a:p>
            <a:pPr lvl="1"/>
            <a:r>
              <a:rPr lang="zh-CN" altLang="en-US" dirty="0"/>
              <a:t>感知到的</a:t>
            </a:r>
            <a:endParaRPr lang="en-US" dirty="0"/>
          </a:p>
          <a:p>
            <a:pPr lvl="2"/>
            <a:r>
              <a:rPr lang="en-US" dirty="0">
                <a:solidFill>
                  <a:srgbClr val="CC00CC"/>
                </a:solidFill>
              </a:rPr>
              <a:t>Blocked_W_0</a:t>
            </a:r>
            <a:r>
              <a:rPr lang="en-US" dirty="0"/>
              <a:t> (</a:t>
            </a:r>
            <a:r>
              <a:rPr lang="zh-CN" altLang="en-US" dirty="0"/>
              <a:t>向西被墙阻挡，在时刻</a:t>
            </a:r>
            <a:r>
              <a:rPr lang="en-US" dirty="0"/>
              <a:t> 0) </a:t>
            </a:r>
            <a:r>
              <a:rPr lang="zh-CN" altLang="en-US" dirty="0"/>
              <a:t>等</a:t>
            </a:r>
            <a:r>
              <a:rPr lang="en-US" dirty="0"/>
              <a:t>.</a:t>
            </a:r>
          </a:p>
          <a:p>
            <a:pPr lvl="1"/>
            <a:r>
              <a:rPr lang="zh-CN" altLang="en-US" dirty="0"/>
              <a:t>行动</a:t>
            </a:r>
            <a:endParaRPr lang="en-US" dirty="0"/>
          </a:p>
          <a:p>
            <a:pPr lvl="2"/>
            <a:r>
              <a:rPr lang="en-US" dirty="0">
                <a:solidFill>
                  <a:srgbClr val="CC00CC"/>
                </a:solidFill>
              </a:rPr>
              <a:t>W_0</a:t>
            </a:r>
            <a:r>
              <a:rPr lang="en-US" dirty="0"/>
              <a:t> (</a:t>
            </a:r>
            <a:r>
              <a:rPr lang="en-US" dirty="0" err="1"/>
              <a:t>Pacman</a:t>
            </a:r>
            <a:r>
              <a:rPr lang="en-US" dirty="0"/>
              <a:t> </a:t>
            </a:r>
            <a:r>
              <a:rPr lang="zh-CN" altLang="en-US" dirty="0"/>
              <a:t>向西移动，在时刻</a:t>
            </a:r>
            <a:r>
              <a:rPr lang="en-US" dirty="0"/>
              <a:t> 0), </a:t>
            </a:r>
            <a:r>
              <a:rPr lang="en-US" dirty="0">
                <a:solidFill>
                  <a:srgbClr val="CC00CC"/>
                </a:solidFill>
              </a:rPr>
              <a:t>E_0 </a:t>
            </a:r>
            <a:r>
              <a:rPr lang="zh-CN" altLang="en-US" dirty="0"/>
              <a:t>等</a:t>
            </a:r>
            <a:r>
              <a:rPr lang="en-US" dirty="0"/>
              <a:t>.</a:t>
            </a:r>
          </a:p>
          <a:p>
            <a:r>
              <a:rPr lang="en-US" dirty="0" err="1"/>
              <a:t>NxN</a:t>
            </a:r>
            <a:r>
              <a:rPr lang="en-US" dirty="0"/>
              <a:t> </a:t>
            </a:r>
            <a:r>
              <a:rPr lang="zh-CN" altLang="en-US" dirty="0"/>
              <a:t>个世界，</a:t>
            </a:r>
            <a:r>
              <a:rPr lang="en-US" dirty="0"/>
              <a:t> T </a:t>
            </a:r>
            <a:r>
              <a:rPr lang="zh-CN" altLang="en-US" dirty="0"/>
              <a:t>个时刻</a:t>
            </a:r>
            <a:r>
              <a:rPr lang="en-US" dirty="0"/>
              <a:t> =&gt; N</a:t>
            </a:r>
            <a:r>
              <a:rPr lang="en-US" baseline="30000" dirty="0"/>
              <a:t>2</a:t>
            </a:r>
            <a:r>
              <a:rPr lang="en-US" dirty="0"/>
              <a:t>T + N</a:t>
            </a:r>
            <a:r>
              <a:rPr lang="en-US" baseline="30000" dirty="0"/>
              <a:t>2</a:t>
            </a:r>
            <a:r>
              <a:rPr lang="en-US" dirty="0"/>
              <a:t> + 4T + 4T = O(N</a:t>
            </a:r>
            <a:r>
              <a:rPr lang="en-US" baseline="30000" dirty="0"/>
              <a:t>2</a:t>
            </a:r>
            <a:r>
              <a:rPr lang="en-US" dirty="0"/>
              <a:t>T) </a:t>
            </a:r>
            <a:r>
              <a:rPr lang="zh-CN" altLang="en-US" dirty="0"/>
              <a:t>变量数</a:t>
            </a:r>
            <a:endParaRPr lang="en-US" dirty="0"/>
          </a:p>
          <a:p>
            <a:r>
              <a:rPr lang="en-US" dirty="0"/>
              <a:t>2</a:t>
            </a:r>
            <a:r>
              <a:rPr lang="en-US" baseline="30000" dirty="0"/>
              <a:t>N</a:t>
            </a:r>
            <a:r>
              <a:rPr lang="en-US" baseline="56000" dirty="0"/>
              <a:t>2</a:t>
            </a:r>
            <a:r>
              <a:rPr lang="en-US" baseline="30000" dirty="0"/>
              <a:t>T</a:t>
            </a:r>
            <a:r>
              <a:rPr lang="en-US" dirty="0"/>
              <a:t> </a:t>
            </a:r>
            <a:r>
              <a:rPr lang="zh-CN" altLang="en-US" dirty="0"/>
              <a:t>可能的世界（模型）</a:t>
            </a:r>
            <a:r>
              <a:rPr lang="en-US" dirty="0"/>
              <a:t>! </a:t>
            </a:r>
            <a:r>
              <a:rPr lang="zh-CN" altLang="en-US" dirty="0"/>
              <a:t>，</a:t>
            </a:r>
            <a:r>
              <a:rPr lang="en-US" dirty="0"/>
              <a:t>N=10, T=100 =&gt; 10</a:t>
            </a:r>
            <a:r>
              <a:rPr lang="en-US" baseline="30000" dirty="0"/>
              <a:t>32</a:t>
            </a:r>
            <a:r>
              <a:rPr lang="en-US" dirty="0"/>
              <a:t> </a:t>
            </a:r>
            <a:endParaRPr lang="en-US" baseline="30000" dirty="0"/>
          </a:p>
          <a:p>
            <a:pPr lvl="1"/>
            <a:endParaRPr lang="en-US" dirty="0"/>
          </a:p>
        </p:txBody>
      </p:sp>
      <p:pic>
        <p:nvPicPr>
          <p:cNvPr id="4" name="Picture 11"/>
          <p:cNvPicPr>
            <a:picLocks noChangeAspect="1" noChangeArrowheads="1"/>
          </p:cNvPicPr>
          <p:nvPr/>
        </p:nvPicPr>
        <p:blipFill>
          <a:blip r:embed="rId2" cstate="print"/>
          <a:srcRect/>
          <a:stretch>
            <a:fillRect/>
          </a:stretch>
        </p:blipFill>
        <p:spPr bwMode="auto">
          <a:xfrm>
            <a:off x="7234518" y="2175435"/>
            <a:ext cx="1629335" cy="2203216"/>
          </a:xfrm>
          <a:prstGeom prst="rect">
            <a:avLst/>
          </a:prstGeom>
          <a:noFill/>
          <a:ln w="9525">
            <a:noFill/>
            <a:miter lim="800000"/>
            <a:headEnd/>
            <a:tailEnd/>
          </a:ln>
        </p:spPr>
      </p:pic>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8233"/>
            <a:ext cx="8229600" cy="699710"/>
          </a:xfrm>
        </p:spPr>
        <p:txBody>
          <a:bodyPr>
            <a:normAutofit fontScale="90000"/>
          </a:bodyPr>
          <a:lstStyle/>
          <a:p>
            <a:r>
              <a:rPr lang="zh-CN" altLang="en-US" dirty="0"/>
              <a:t>知识</a:t>
            </a:r>
            <a:r>
              <a:rPr lang="en-US" altLang="zh-CN" dirty="0"/>
              <a:t>(knowledge)</a:t>
            </a:r>
            <a:endParaRPr lang="en-US" dirty="0"/>
          </a:p>
        </p:txBody>
      </p:sp>
      <p:sp>
        <p:nvSpPr>
          <p:cNvPr id="3" name="Content Placeholder 2"/>
          <p:cNvSpPr>
            <a:spLocks noGrp="1"/>
          </p:cNvSpPr>
          <p:nvPr>
            <p:ph idx="1"/>
          </p:nvPr>
        </p:nvSpPr>
        <p:spPr>
          <a:xfrm>
            <a:off x="304800" y="1828800"/>
            <a:ext cx="8534400" cy="3240617"/>
          </a:xfrm>
        </p:spPr>
        <p:txBody>
          <a:bodyPr>
            <a:normAutofit/>
          </a:bodyPr>
          <a:lstStyle/>
          <a:p>
            <a:r>
              <a:rPr lang="zh-CN" altLang="en-US" dirty="0"/>
              <a:t>知识库（</a:t>
            </a:r>
            <a:r>
              <a:rPr lang="en-US" altLang="zh-CN" dirty="0"/>
              <a:t>knowledge base</a:t>
            </a:r>
            <a:r>
              <a:rPr lang="zh-CN" altLang="en-US" dirty="0"/>
              <a:t>）</a:t>
            </a:r>
            <a:r>
              <a:rPr lang="en-US" dirty="0"/>
              <a:t>= </a:t>
            </a:r>
            <a:r>
              <a:rPr lang="zh-CN" altLang="en-US" dirty="0"/>
              <a:t>在形式语言中定义的一个</a:t>
            </a:r>
            <a:r>
              <a:rPr lang="zh-CN" altLang="en-US" dirty="0">
                <a:solidFill>
                  <a:srgbClr val="0000FF"/>
                </a:solidFill>
              </a:rPr>
              <a:t>句子</a:t>
            </a:r>
            <a:r>
              <a:rPr lang="zh-CN" altLang="en-US" dirty="0"/>
              <a:t>的集合</a:t>
            </a:r>
            <a:endParaRPr lang="en-US" dirty="0"/>
          </a:p>
          <a:p>
            <a:r>
              <a:rPr lang="zh-CN" altLang="en-US" dirty="0"/>
              <a:t>声明式（</a:t>
            </a:r>
            <a:r>
              <a:rPr lang="en-US" altLang="zh-CN" dirty="0"/>
              <a:t>declarative</a:t>
            </a:r>
            <a:r>
              <a:rPr lang="zh-CN" altLang="en-US" dirty="0"/>
              <a:t>）法构建智能体</a:t>
            </a:r>
            <a:r>
              <a:rPr lang="en-US" dirty="0"/>
              <a:t>(</a:t>
            </a:r>
            <a:r>
              <a:rPr lang="zh-CN" altLang="en-US" dirty="0"/>
              <a:t>或其他系统</a:t>
            </a:r>
            <a:r>
              <a:rPr lang="en-US" dirty="0"/>
              <a:t>): </a:t>
            </a:r>
          </a:p>
          <a:p>
            <a:pPr lvl="1"/>
            <a:r>
              <a:rPr lang="zh-CN" altLang="en-US" dirty="0">
                <a:solidFill>
                  <a:srgbClr val="FF0000"/>
                </a:solidFill>
              </a:rPr>
              <a:t>告诉</a:t>
            </a:r>
            <a:r>
              <a:rPr lang="en-US" dirty="0"/>
              <a:t> </a:t>
            </a:r>
            <a:r>
              <a:rPr lang="zh-CN" altLang="en-US" dirty="0"/>
              <a:t>智能体它需要知道的</a:t>
            </a:r>
            <a:r>
              <a:rPr lang="en-US" dirty="0"/>
              <a:t>(</a:t>
            </a:r>
            <a:r>
              <a:rPr lang="zh-CN" altLang="en-US" dirty="0"/>
              <a:t>或让它自己</a:t>
            </a:r>
            <a:r>
              <a:rPr lang="zh-CN" altLang="en-US" b="1" i="1" dirty="0">
                <a:solidFill>
                  <a:srgbClr val="FF0000"/>
                </a:solidFill>
              </a:rPr>
              <a:t>学习</a:t>
            </a:r>
            <a:r>
              <a:rPr lang="zh-CN" altLang="en-US" dirty="0"/>
              <a:t>这些知识</a:t>
            </a:r>
            <a:r>
              <a:rPr lang="en-US" dirty="0"/>
              <a:t>)</a:t>
            </a:r>
          </a:p>
          <a:p>
            <a:pPr lvl="1"/>
            <a:r>
              <a:rPr lang="zh-CN" altLang="en-US" dirty="0"/>
              <a:t>然后它可以</a:t>
            </a:r>
            <a:r>
              <a:rPr lang="zh-CN" altLang="en-US" dirty="0">
                <a:solidFill>
                  <a:srgbClr val="FF0000"/>
                </a:solidFill>
              </a:rPr>
              <a:t>询问</a:t>
            </a:r>
            <a:r>
              <a:rPr lang="en-US" dirty="0"/>
              <a:t> </a:t>
            </a:r>
            <a:r>
              <a:rPr lang="zh-CN" altLang="en-US" dirty="0"/>
              <a:t>自己在一个环境里如何行动</a:t>
            </a:r>
            <a:r>
              <a:rPr lang="en-US" dirty="0"/>
              <a:t>—</a:t>
            </a:r>
            <a:r>
              <a:rPr lang="en-US" altLang="zh-CN" dirty="0"/>
              <a:t>——</a:t>
            </a:r>
            <a:r>
              <a:rPr lang="zh-CN" altLang="en-US" dirty="0"/>
              <a:t>回答应遵循知识库里的知识</a:t>
            </a:r>
            <a:r>
              <a:rPr lang="en-US" dirty="0"/>
              <a:t> </a:t>
            </a:r>
          </a:p>
          <a:p>
            <a:r>
              <a:rPr lang="en-US" dirty="0" err="1">
                <a:solidFill>
                  <a:srgbClr val="292934"/>
                </a:solidFill>
              </a:rPr>
              <a:t>在</a:t>
            </a:r>
            <a:r>
              <a:rPr lang="en-US" b="1" i="1" dirty="0" err="1">
                <a:solidFill>
                  <a:srgbClr val="FF0000"/>
                </a:solidFill>
              </a:rPr>
              <a:t>知识层</a:t>
            </a:r>
            <a:r>
              <a:rPr lang="en-US" b="1" i="1" dirty="0">
                <a:solidFill>
                  <a:srgbClr val="FF0000"/>
                </a:solidFill>
              </a:rPr>
              <a:t> (knowledge level)</a:t>
            </a:r>
            <a:r>
              <a:rPr lang="zh-CN" altLang="en-US" dirty="0"/>
              <a:t>描述智能体</a:t>
            </a:r>
            <a:endParaRPr lang="en-US" altLang="zh-CN" dirty="0"/>
          </a:p>
          <a:p>
            <a:pPr lvl="1"/>
            <a:r>
              <a:rPr lang="zh-CN" altLang="en-US" dirty="0"/>
              <a:t>具体说明智能体</a:t>
            </a:r>
            <a:r>
              <a:rPr lang="en-US" dirty="0"/>
              <a:t> </a:t>
            </a:r>
            <a:r>
              <a:rPr lang="zh-CN" altLang="en-US" b="1" i="1" dirty="0">
                <a:solidFill>
                  <a:srgbClr val="0000FF"/>
                </a:solidFill>
              </a:rPr>
              <a:t>知道 </a:t>
            </a:r>
            <a:r>
              <a:rPr lang="zh-CN" altLang="en-US" b="1" i="1" dirty="0">
                <a:solidFill>
                  <a:srgbClr val="292934"/>
                </a:solidFill>
              </a:rPr>
              <a:t>什么</a:t>
            </a:r>
            <a:r>
              <a:rPr lang="en-US" dirty="0"/>
              <a:t>, </a:t>
            </a:r>
            <a:r>
              <a:rPr lang="zh-CN" altLang="en-US" dirty="0"/>
              <a:t>它的目标是什么，和实现细节无关</a:t>
            </a:r>
            <a:r>
              <a:rPr lang="en-US" dirty="0"/>
              <a:t> </a:t>
            </a:r>
          </a:p>
          <a:p>
            <a:r>
              <a:rPr lang="zh-CN" altLang="en-US" dirty="0"/>
              <a:t>一个推理算法可以回答任何可以回答的问题</a:t>
            </a:r>
            <a:endParaRPr lang="en-US" dirty="0"/>
          </a:p>
          <a:p>
            <a:pPr lvl="1"/>
            <a:r>
              <a:rPr lang="zh-CN" altLang="en-US" dirty="0"/>
              <a:t>比较而言，一个搜索算法只能回答</a:t>
            </a:r>
            <a:r>
              <a:rPr lang="en-US" dirty="0"/>
              <a:t> “</a:t>
            </a:r>
            <a:r>
              <a:rPr lang="zh-CN" altLang="en-US" dirty="0"/>
              <a:t>如何从</a:t>
            </a:r>
            <a:r>
              <a:rPr lang="en-US" dirty="0"/>
              <a:t>A </a:t>
            </a:r>
            <a:r>
              <a:rPr lang="zh-CN" altLang="en-US" dirty="0"/>
              <a:t>到</a:t>
            </a:r>
            <a:r>
              <a:rPr lang="en-US" dirty="0"/>
              <a:t> B” </a:t>
            </a:r>
            <a:r>
              <a:rPr lang="zh-CN" altLang="en-US" dirty="0"/>
              <a:t>的问题</a:t>
            </a:r>
            <a:endParaRPr lang="en-US" dirty="0"/>
          </a:p>
          <a:p>
            <a:endParaRPr lang="en-US" dirty="0"/>
          </a:p>
        </p:txBody>
      </p:sp>
      <p:sp>
        <p:nvSpPr>
          <p:cNvPr id="4" name="TextBox 3"/>
          <p:cNvSpPr txBox="1"/>
          <p:nvPr/>
        </p:nvSpPr>
        <p:spPr>
          <a:xfrm>
            <a:off x="1256647" y="5377190"/>
            <a:ext cx="2204103" cy="523220"/>
          </a:xfrm>
          <a:prstGeom prst="rect">
            <a:avLst/>
          </a:prstGeom>
          <a:noFill/>
          <a:ln w="57150" cmpd="sng">
            <a:solidFill>
              <a:schemeClr val="tx1"/>
            </a:solidFill>
          </a:ln>
        </p:spPr>
        <p:txBody>
          <a:bodyPr wrap="square" rtlCol="0">
            <a:spAutoFit/>
          </a:bodyPr>
          <a:lstStyle/>
          <a:p>
            <a:r>
              <a:rPr lang="zh-CN" altLang="en-US" sz="2800" dirty="0"/>
              <a:t>知识库</a:t>
            </a:r>
            <a:endParaRPr lang="en-US" sz="2800" dirty="0"/>
          </a:p>
        </p:txBody>
      </p:sp>
      <p:sp>
        <p:nvSpPr>
          <p:cNvPr id="5" name="TextBox 4"/>
          <p:cNvSpPr txBox="1"/>
          <p:nvPr/>
        </p:nvSpPr>
        <p:spPr>
          <a:xfrm>
            <a:off x="1255185" y="5920770"/>
            <a:ext cx="2205565" cy="523220"/>
          </a:xfrm>
          <a:prstGeom prst="rect">
            <a:avLst/>
          </a:prstGeom>
          <a:noFill/>
          <a:ln w="57150" cmpd="sng">
            <a:solidFill>
              <a:schemeClr val="tx1"/>
            </a:solidFill>
          </a:ln>
        </p:spPr>
        <p:txBody>
          <a:bodyPr wrap="square" rtlCol="0">
            <a:spAutoFit/>
          </a:bodyPr>
          <a:lstStyle/>
          <a:p>
            <a:r>
              <a:rPr lang="zh-CN" altLang="en-US" sz="2800" dirty="0"/>
              <a:t>推理引擎</a:t>
            </a:r>
            <a:endParaRPr lang="en-US" sz="2800" dirty="0"/>
          </a:p>
        </p:txBody>
      </p:sp>
      <p:sp>
        <p:nvSpPr>
          <p:cNvPr id="6" name="TextBox 5"/>
          <p:cNvSpPr txBox="1"/>
          <p:nvPr/>
        </p:nvSpPr>
        <p:spPr>
          <a:xfrm>
            <a:off x="4343400" y="5453390"/>
            <a:ext cx="4161524" cy="400110"/>
          </a:xfrm>
          <a:prstGeom prst="rect">
            <a:avLst/>
          </a:prstGeom>
          <a:noFill/>
        </p:spPr>
        <p:txBody>
          <a:bodyPr wrap="none" rtlCol="0">
            <a:spAutoFit/>
          </a:bodyPr>
          <a:lstStyle/>
          <a:p>
            <a:r>
              <a:rPr lang="zh-CN" altLang="en-US" sz="2000" dirty="0">
                <a:solidFill>
                  <a:srgbClr val="FF0000"/>
                </a:solidFill>
              </a:rPr>
              <a:t>领域特定事实 </a:t>
            </a:r>
            <a:r>
              <a:rPr lang="en-US" altLang="zh-CN" sz="2000" dirty="0">
                <a:solidFill>
                  <a:srgbClr val="FF0000"/>
                </a:solidFill>
              </a:rPr>
              <a:t>(Domain-specific facts)</a:t>
            </a:r>
            <a:endParaRPr lang="en-US" sz="2000" dirty="0">
              <a:solidFill>
                <a:srgbClr val="FF0000"/>
              </a:solidFill>
            </a:endParaRPr>
          </a:p>
        </p:txBody>
      </p:sp>
      <p:sp>
        <p:nvSpPr>
          <p:cNvPr id="7" name="TextBox 6"/>
          <p:cNvSpPr txBox="1"/>
          <p:nvPr/>
        </p:nvSpPr>
        <p:spPr>
          <a:xfrm>
            <a:off x="4357827" y="5937643"/>
            <a:ext cx="3262432" cy="400110"/>
          </a:xfrm>
          <a:prstGeom prst="rect">
            <a:avLst/>
          </a:prstGeom>
          <a:noFill/>
        </p:spPr>
        <p:txBody>
          <a:bodyPr wrap="none" rtlCol="0">
            <a:spAutoFit/>
          </a:bodyPr>
          <a:lstStyle/>
          <a:p>
            <a:r>
              <a:rPr lang="zh-CN" altLang="en-US" sz="2000" dirty="0">
                <a:solidFill>
                  <a:srgbClr val="FF0000"/>
                </a:solidFill>
              </a:rPr>
              <a:t>领域独立的通用算法和代码</a:t>
            </a:r>
            <a:endParaRPr lang="en-US" sz="2000" dirty="0">
              <a:solidFill>
                <a:srgbClr val="FF0000"/>
              </a:solidFill>
            </a:endParaRPr>
          </a:p>
        </p:txBody>
      </p:sp>
    </p:spTree>
    <p:extLst>
      <p:ext uri="{BB962C8B-B14F-4D97-AF65-F5344CB8AC3E}">
        <p14:creationId xmlns:p14="http://schemas.microsoft.com/office/powerpoint/2010/main" val="28931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2"/>
            <a:ext cx="8229600" cy="990600"/>
          </a:xfrm>
        </p:spPr>
        <p:txBody>
          <a:bodyPr/>
          <a:lstStyle/>
          <a:p>
            <a:r>
              <a:rPr lang="zh-CN" altLang="en-US" dirty="0"/>
              <a:t>传感器模型</a:t>
            </a:r>
            <a:endParaRPr lang="en-US" dirty="0"/>
          </a:p>
        </p:txBody>
      </p:sp>
      <p:sp>
        <p:nvSpPr>
          <p:cNvPr id="3" name="Content Placeholder 2"/>
          <p:cNvSpPr>
            <a:spLocks noGrp="1"/>
          </p:cNvSpPr>
          <p:nvPr>
            <p:ph idx="1"/>
          </p:nvPr>
        </p:nvSpPr>
        <p:spPr>
          <a:xfrm>
            <a:off x="304801" y="1397002"/>
            <a:ext cx="6620435" cy="4729164"/>
          </a:xfrm>
        </p:spPr>
        <p:txBody>
          <a:bodyPr/>
          <a:lstStyle/>
          <a:p>
            <a:r>
              <a:rPr lang="zh-CN" altLang="en-US" dirty="0"/>
              <a:t>描述导致</a:t>
            </a:r>
            <a:r>
              <a:rPr lang="en-US" dirty="0"/>
              <a:t> </a:t>
            </a:r>
            <a:r>
              <a:rPr lang="en-US" dirty="0" err="1"/>
              <a:t>Pacman</a:t>
            </a:r>
            <a:r>
              <a:rPr lang="zh-CN" altLang="en-US" dirty="0"/>
              <a:t>的感知变化的事实</a:t>
            </a:r>
            <a:r>
              <a:rPr lang="en-US" dirty="0"/>
              <a:t> </a:t>
            </a:r>
          </a:p>
          <a:p>
            <a:r>
              <a:rPr lang="zh-CN" altLang="en-US" dirty="0"/>
              <a:t>如果在西面</a:t>
            </a:r>
            <a:r>
              <a:rPr lang="en-US" dirty="0"/>
              <a:t> </a:t>
            </a:r>
            <a:r>
              <a:rPr lang="zh-CN" altLang="en-US" b="1" i="1" dirty="0">
                <a:solidFill>
                  <a:srgbClr val="0000FF"/>
                </a:solidFill>
              </a:rPr>
              <a:t>有</a:t>
            </a:r>
            <a:r>
              <a:rPr lang="en-US" dirty="0"/>
              <a:t> </a:t>
            </a:r>
            <a:r>
              <a:rPr lang="zh-CN" altLang="en-US" dirty="0"/>
              <a:t>一堵墙</a:t>
            </a:r>
            <a:r>
              <a:rPr lang="en-US" dirty="0"/>
              <a:t>, </a:t>
            </a:r>
            <a:r>
              <a:rPr lang="zh-CN" altLang="en-US" dirty="0"/>
              <a:t>那么</a:t>
            </a:r>
            <a:r>
              <a:rPr lang="en-US" dirty="0" err="1"/>
              <a:t>Pacman</a:t>
            </a:r>
            <a:r>
              <a:rPr lang="en-US" dirty="0"/>
              <a:t> </a:t>
            </a:r>
            <a:r>
              <a:rPr lang="zh-CN" altLang="en-US" dirty="0"/>
              <a:t>感知到它</a:t>
            </a:r>
            <a:r>
              <a:rPr lang="en-US" dirty="0"/>
              <a:t> </a:t>
            </a:r>
          </a:p>
          <a:p>
            <a:r>
              <a:rPr lang="zh-CN" altLang="en-US" dirty="0"/>
              <a:t>如果在时刻</a:t>
            </a:r>
            <a:r>
              <a:rPr lang="en-US" dirty="0"/>
              <a:t> </a:t>
            </a:r>
            <a:r>
              <a:rPr lang="en-US" dirty="0">
                <a:solidFill>
                  <a:srgbClr val="CC00CC"/>
                </a:solidFill>
              </a:rPr>
              <a:t>t</a:t>
            </a:r>
            <a:r>
              <a:rPr lang="en-US" dirty="0"/>
              <a:t> </a:t>
            </a:r>
            <a:r>
              <a:rPr lang="zh-CN" altLang="en-US" dirty="0"/>
              <a:t>他在位置</a:t>
            </a:r>
            <a:r>
              <a:rPr lang="en-US" dirty="0"/>
              <a:t> </a:t>
            </a:r>
            <a:r>
              <a:rPr lang="en-US" dirty="0" err="1">
                <a:solidFill>
                  <a:srgbClr val="CC00CC"/>
                </a:solidFill>
              </a:rPr>
              <a:t>x,y</a:t>
            </a:r>
            <a:r>
              <a:rPr lang="en-US" dirty="0">
                <a:solidFill>
                  <a:srgbClr val="CC00CC"/>
                </a:solidFill>
              </a:rPr>
              <a:t> </a:t>
            </a:r>
            <a:r>
              <a:rPr lang="zh-CN" altLang="en-US" dirty="0"/>
              <a:t>并且</a:t>
            </a:r>
            <a:r>
              <a:rPr lang="en-US" dirty="0"/>
              <a:t> </a:t>
            </a:r>
            <a:r>
              <a:rPr lang="zh-CN" altLang="en-US" dirty="0"/>
              <a:t>有一堵墙在位置</a:t>
            </a:r>
            <a:r>
              <a:rPr lang="en-US" dirty="0"/>
              <a:t> </a:t>
            </a:r>
            <a:r>
              <a:rPr lang="en-US" dirty="0">
                <a:solidFill>
                  <a:srgbClr val="CC00CC"/>
                </a:solidFill>
              </a:rPr>
              <a:t>x-1,y</a:t>
            </a:r>
            <a:r>
              <a:rPr lang="en-US" dirty="0"/>
              <a:t>, </a:t>
            </a:r>
            <a:r>
              <a:rPr lang="zh-CN" altLang="en-US" dirty="0"/>
              <a:t>则</a:t>
            </a:r>
            <a:r>
              <a:rPr lang="en-US" dirty="0" err="1"/>
              <a:t>Pacman</a:t>
            </a:r>
            <a:r>
              <a:rPr lang="en-US" dirty="0"/>
              <a:t> </a:t>
            </a:r>
            <a:r>
              <a:rPr lang="zh-CN" altLang="en-US" dirty="0"/>
              <a:t>在时刻 </a:t>
            </a:r>
            <a:r>
              <a:rPr lang="en-US" altLang="zh-CN" dirty="0">
                <a:solidFill>
                  <a:srgbClr val="CC00CC"/>
                </a:solidFill>
              </a:rPr>
              <a:t>t</a:t>
            </a:r>
            <a:r>
              <a:rPr lang="en-US" altLang="zh-CN" dirty="0"/>
              <a:t> </a:t>
            </a:r>
            <a:r>
              <a:rPr lang="zh-CN" altLang="en-US" dirty="0"/>
              <a:t>感知到一堵墙在他的西面</a:t>
            </a:r>
            <a:endParaRPr lang="en-US" dirty="0">
              <a:solidFill>
                <a:srgbClr val="CC00CC"/>
              </a:solidFill>
            </a:endParaRPr>
          </a:p>
          <a:p>
            <a:pPr lvl="1"/>
            <a:r>
              <a:rPr lang="en-US" dirty="0">
                <a:solidFill>
                  <a:srgbClr val="CC00CC"/>
                </a:solidFill>
              </a:rPr>
              <a:t>At_1,1_0</a:t>
            </a:r>
            <a:r>
              <a:rPr lang="en-US" dirty="0"/>
              <a:t> </a:t>
            </a:r>
            <a:r>
              <a:rPr lang="en-US" dirty="0">
                <a:solidFill>
                  <a:srgbClr val="CC00CC"/>
                </a:solidFill>
                <a:sym typeface="Symbol"/>
              </a:rPr>
              <a:t> Wall_0,1  Blocked_W_0</a:t>
            </a:r>
          </a:p>
          <a:p>
            <a:pPr lvl="1"/>
            <a:r>
              <a:rPr lang="en-US" dirty="0">
                <a:solidFill>
                  <a:srgbClr val="CC00CC"/>
                </a:solidFill>
              </a:rPr>
              <a:t>At_1,1_1</a:t>
            </a:r>
            <a:r>
              <a:rPr lang="en-US" dirty="0"/>
              <a:t> </a:t>
            </a:r>
            <a:r>
              <a:rPr lang="en-US" dirty="0">
                <a:solidFill>
                  <a:srgbClr val="CC00CC"/>
                </a:solidFill>
                <a:sym typeface="Symbol"/>
              </a:rPr>
              <a:t> Wall_0,1  Blocked_W_1</a:t>
            </a:r>
          </a:p>
          <a:p>
            <a:pPr lvl="1"/>
            <a:r>
              <a:rPr lang="en-US" dirty="0">
                <a:solidFill>
                  <a:srgbClr val="CC00CC"/>
                </a:solidFill>
                <a:sym typeface="Symbol"/>
              </a:rPr>
              <a:t>….</a:t>
            </a:r>
          </a:p>
          <a:p>
            <a:pPr lvl="1"/>
            <a:r>
              <a:rPr lang="en-US" dirty="0">
                <a:solidFill>
                  <a:srgbClr val="CC00CC"/>
                </a:solidFill>
              </a:rPr>
              <a:t>At_3,3_9</a:t>
            </a:r>
            <a:r>
              <a:rPr lang="en-US" dirty="0"/>
              <a:t> </a:t>
            </a:r>
            <a:r>
              <a:rPr lang="en-US" dirty="0">
                <a:solidFill>
                  <a:srgbClr val="CC00CC"/>
                </a:solidFill>
                <a:sym typeface="Symbol"/>
              </a:rPr>
              <a:t> Wall_3,4  Blocked_N_9</a:t>
            </a:r>
          </a:p>
          <a:p>
            <a:pPr lvl="1"/>
            <a:endParaRPr lang="en-US" dirty="0"/>
          </a:p>
          <a:p>
            <a:pPr lvl="1"/>
            <a:endParaRPr lang="en-US" dirty="0"/>
          </a:p>
        </p:txBody>
      </p:sp>
      <p:pic>
        <p:nvPicPr>
          <p:cNvPr id="4" name="Picture 11"/>
          <p:cNvPicPr>
            <a:picLocks noChangeAspect="1" noChangeArrowheads="1"/>
          </p:cNvPicPr>
          <p:nvPr/>
        </p:nvPicPr>
        <p:blipFill>
          <a:blip r:embed="rId2" cstate="print"/>
          <a:srcRect/>
          <a:stretch>
            <a:fillRect/>
          </a:stretch>
        </p:blipFill>
        <p:spPr bwMode="auto">
          <a:xfrm>
            <a:off x="7234518" y="2175435"/>
            <a:ext cx="1909482" cy="2203216"/>
          </a:xfrm>
          <a:prstGeom prst="rect">
            <a:avLst/>
          </a:prstGeom>
          <a:noFill/>
          <a:ln w="9525">
            <a:noFill/>
            <a:miter lim="800000"/>
            <a:headEnd/>
            <a:tailEnd/>
          </a:ln>
        </p:spPr>
      </p:pic>
      <p:sp>
        <p:nvSpPr>
          <p:cNvPr id="6" name="TextBox 5"/>
          <p:cNvSpPr txBox="1"/>
          <p:nvPr/>
        </p:nvSpPr>
        <p:spPr>
          <a:xfrm>
            <a:off x="1532238" y="5084629"/>
            <a:ext cx="6487297" cy="1569660"/>
          </a:xfrm>
          <a:prstGeom prst="rect">
            <a:avLst/>
          </a:prstGeom>
          <a:solidFill>
            <a:srgbClr val="FFFF00"/>
          </a:solidFill>
        </p:spPr>
        <p:txBody>
          <a:bodyPr wrap="square" rtlCol="0">
            <a:spAutoFit/>
          </a:bodyPr>
          <a:lstStyle/>
          <a:p>
            <a:r>
              <a:rPr lang="zh-CN" altLang="en-US" sz="4800" dirty="0">
                <a:solidFill>
                  <a:srgbClr val="FF0000"/>
                </a:solidFill>
              </a:rPr>
              <a:t>效率低</a:t>
            </a:r>
            <a:r>
              <a:rPr lang="en-US" sz="4800" dirty="0">
                <a:solidFill>
                  <a:srgbClr val="FF0000"/>
                </a:solidFill>
              </a:rPr>
              <a:t>……</a:t>
            </a:r>
            <a:r>
              <a:rPr lang="zh-CN" altLang="en-US" sz="4800" dirty="0">
                <a:solidFill>
                  <a:srgbClr val="FF0000"/>
                </a:solidFill>
              </a:rPr>
              <a:t>；如果左边为假，右边是真还是假？</a:t>
            </a:r>
            <a:endParaRPr lang="en-US" sz="4800" dirty="0">
              <a:solidFill>
                <a:srgbClr val="FF0000"/>
              </a:solidFill>
            </a:endParaRPr>
          </a:p>
        </p:txBody>
      </p:sp>
    </p:spTree>
    <p:extLst>
      <p:ext uri="{BB962C8B-B14F-4D97-AF65-F5344CB8AC3E}">
        <p14:creationId xmlns:p14="http://schemas.microsoft.com/office/powerpoint/2010/main" val="25815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2"/>
            <a:ext cx="8229600" cy="990600"/>
          </a:xfrm>
        </p:spPr>
        <p:txBody>
          <a:bodyPr/>
          <a:lstStyle/>
          <a:p>
            <a:r>
              <a:rPr lang="zh-CN" altLang="en-US" dirty="0"/>
              <a:t>问题在哪</a:t>
            </a:r>
            <a:r>
              <a:rPr lang="en-US" dirty="0"/>
              <a:t>???</a:t>
            </a:r>
          </a:p>
        </p:txBody>
      </p:sp>
      <p:sp>
        <p:nvSpPr>
          <p:cNvPr id="3" name="Content Placeholder 2"/>
          <p:cNvSpPr>
            <a:spLocks noGrp="1"/>
          </p:cNvSpPr>
          <p:nvPr>
            <p:ph idx="1"/>
          </p:nvPr>
        </p:nvSpPr>
        <p:spPr>
          <a:xfrm>
            <a:off x="304800" y="1397002"/>
            <a:ext cx="7460876" cy="4729164"/>
          </a:xfrm>
        </p:spPr>
        <p:txBody>
          <a:bodyPr/>
          <a:lstStyle/>
          <a:p>
            <a:r>
              <a:rPr lang="zh-CN" altLang="en-US" dirty="0"/>
              <a:t>一个暗含（</a:t>
            </a:r>
            <a:r>
              <a:rPr lang="en-US" altLang="zh-CN" dirty="0"/>
              <a:t>=&gt;</a:t>
            </a:r>
            <a:r>
              <a:rPr lang="zh-CN" altLang="en-US" dirty="0"/>
              <a:t>）句子，当左边为假时，没有指明右边的状态</a:t>
            </a:r>
            <a:endParaRPr lang="en-US" dirty="0"/>
          </a:p>
          <a:p>
            <a:pPr lvl="1"/>
            <a:r>
              <a:rPr lang="zh-CN" altLang="en-US" dirty="0">
                <a:solidFill>
                  <a:srgbClr val="CC00CC"/>
                </a:solidFill>
              </a:rPr>
              <a:t>苹果落地</a:t>
            </a:r>
            <a:r>
              <a:rPr lang="en-US" dirty="0">
                <a:solidFill>
                  <a:srgbClr val="CC00CC"/>
                </a:solidFill>
              </a:rPr>
              <a:t> </a:t>
            </a:r>
            <a:r>
              <a:rPr lang="en-US" dirty="0">
                <a:solidFill>
                  <a:srgbClr val="CC00CC"/>
                </a:solidFill>
                <a:sym typeface="Symbol"/>
              </a:rPr>
              <a:t> </a:t>
            </a:r>
            <a:r>
              <a:rPr lang="zh-CN" altLang="en-US" dirty="0">
                <a:solidFill>
                  <a:srgbClr val="CC00CC"/>
                </a:solidFill>
                <a:sym typeface="Symbol"/>
              </a:rPr>
              <a:t>牛顿发现万有引力</a:t>
            </a:r>
            <a:r>
              <a:rPr lang="en-US" dirty="0">
                <a:solidFill>
                  <a:srgbClr val="000090"/>
                </a:solidFill>
                <a:sym typeface="Symbol"/>
              </a:rPr>
              <a:t> </a:t>
            </a:r>
            <a:r>
              <a:rPr lang="zh-CN" altLang="en-US" dirty="0">
                <a:solidFill>
                  <a:srgbClr val="000090"/>
                </a:solidFill>
                <a:sym typeface="Symbol"/>
              </a:rPr>
              <a:t>是真</a:t>
            </a:r>
            <a:r>
              <a:rPr lang="en-US" dirty="0">
                <a:solidFill>
                  <a:srgbClr val="000090"/>
                </a:solidFill>
                <a:sym typeface="Symbol"/>
              </a:rPr>
              <a:t> </a:t>
            </a:r>
            <a:r>
              <a:rPr lang="zh-CN" altLang="en-US" dirty="0">
                <a:solidFill>
                  <a:srgbClr val="000090"/>
                </a:solidFill>
                <a:sym typeface="Symbol"/>
              </a:rPr>
              <a:t>，当</a:t>
            </a:r>
            <a:r>
              <a:rPr lang="en-US" dirty="0">
                <a:solidFill>
                  <a:srgbClr val="000090"/>
                </a:solidFill>
                <a:sym typeface="Symbol"/>
              </a:rPr>
              <a:t>  </a:t>
            </a:r>
            <a:r>
              <a:rPr lang="zh-CN" altLang="en-US" dirty="0">
                <a:solidFill>
                  <a:srgbClr val="CC00CC"/>
                </a:solidFill>
                <a:sym typeface="Symbol"/>
              </a:rPr>
              <a:t>苹果落地</a:t>
            </a:r>
            <a:r>
              <a:rPr lang="en-US" dirty="0">
                <a:solidFill>
                  <a:srgbClr val="000090"/>
                </a:solidFill>
                <a:sym typeface="Symbol"/>
              </a:rPr>
              <a:t> </a:t>
            </a:r>
            <a:r>
              <a:rPr lang="zh-CN" altLang="en-US" dirty="0">
                <a:solidFill>
                  <a:srgbClr val="000090"/>
                </a:solidFill>
                <a:sym typeface="Symbol"/>
              </a:rPr>
              <a:t>为假</a:t>
            </a:r>
            <a:endParaRPr lang="en-US" dirty="0">
              <a:solidFill>
                <a:srgbClr val="000090"/>
              </a:solidFill>
              <a:sym typeface="Symbol"/>
            </a:endParaRPr>
          </a:p>
          <a:p>
            <a:pPr lvl="1"/>
            <a:r>
              <a:rPr lang="zh-CN" altLang="en-US" dirty="0">
                <a:solidFill>
                  <a:srgbClr val="000090"/>
                </a:solidFill>
                <a:sym typeface="Symbol"/>
              </a:rPr>
              <a:t>是否</a:t>
            </a:r>
            <a:r>
              <a:rPr lang="en-US" dirty="0">
                <a:solidFill>
                  <a:srgbClr val="000090"/>
                </a:solidFill>
                <a:sym typeface="Symbol"/>
              </a:rPr>
              <a:t> “</a:t>
            </a:r>
            <a:r>
              <a:rPr lang="zh-CN" altLang="en-US" i="1" dirty="0">
                <a:solidFill>
                  <a:srgbClr val="CC00CC"/>
                </a:solidFill>
                <a:sym typeface="Symbol"/>
              </a:rPr>
              <a:t>如果你在截至日期后交作业那么作业将会被拒收</a:t>
            </a:r>
            <a:r>
              <a:rPr lang="en-US" dirty="0">
                <a:solidFill>
                  <a:srgbClr val="000090"/>
                </a:solidFill>
                <a:sym typeface="Symbol"/>
              </a:rPr>
              <a:t>”  </a:t>
            </a:r>
            <a:r>
              <a:rPr lang="zh-CN" altLang="en-US" dirty="0">
                <a:solidFill>
                  <a:srgbClr val="000090"/>
                </a:solidFill>
                <a:sym typeface="Symbol"/>
              </a:rPr>
              <a:t>暗示</a:t>
            </a:r>
            <a:r>
              <a:rPr lang="en-US" dirty="0">
                <a:solidFill>
                  <a:srgbClr val="000090"/>
                </a:solidFill>
                <a:sym typeface="Symbol"/>
              </a:rPr>
              <a:t> “</a:t>
            </a:r>
            <a:r>
              <a:rPr lang="zh-CN" altLang="en-US" i="1" dirty="0">
                <a:solidFill>
                  <a:srgbClr val="CC00CC"/>
                </a:solidFill>
                <a:sym typeface="Symbol"/>
              </a:rPr>
              <a:t>如果你在截至日期之前交作业那么作业将不会被拒收</a:t>
            </a:r>
            <a:r>
              <a:rPr lang="en-US" dirty="0">
                <a:solidFill>
                  <a:srgbClr val="000090"/>
                </a:solidFill>
                <a:sym typeface="Symbol"/>
              </a:rPr>
              <a:t>”?</a:t>
            </a:r>
          </a:p>
          <a:p>
            <a:r>
              <a:rPr lang="en-US" dirty="0">
                <a:solidFill>
                  <a:srgbClr val="000090"/>
                </a:solidFill>
                <a:sym typeface="Symbol"/>
              </a:rPr>
              <a:t> </a:t>
            </a:r>
            <a:r>
              <a:rPr lang="zh-CN" altLang="en-US" dirty="0">
                <a:solidFill>
                  <a:srgbClr val="000090"/>
                </a:solidFill>
                <a:sym typeface="Symbol"/>
              </a:rPr>
              <a:t>我们需要指出什么时候感知变量为真，何时为假</a:t>
            </a:r>
            <a:r>
              <a:rPr lang="en-US" dirty="0">
                <a:solidFill>
                  <a:srgbClr val="000090"/>
                </a:solidFill>
                <a:sym typeface="Symbol"/>
              </a:rPr>
              <a:t> </a:t>
            </a:r>
          </a:p>
          <a:p>
            <a:r>
              <a:rPr lang="zh-CN" altLang="en-US" dirty="0">
                <a:solidFill>
                  <a:srgbClr val="000090"/>
                </a:solidFill>
                <a:sym typeface="Symbol"/>
              </a:rPr>
              <a:t>某个感知</a:t>
            </a:r>
            <a:r>
              <a:rPr lang="en-US" dirty="0">
                <a:solidFill>
                  <a:srgbClr val="000090"/>
                </a:solidFill>
                <a:sym typeface="Symbol"/>
              </a:rPr>
              <a:t> </a:t>
            </a:r>
            <a:r>
              <a:rPr lang="en-US" dirty="0">
                <a:sym typeface="Symbol"/>
              </a:rPr>
              <a:t></a:t>
            </a:r>
            <a:r>
              <a:rPr lang="en-US" dirty="0"/>
              <a:t> &lt;</a:t>
            </a:r>
            <a:r>
              <a:rPr lang="zh-CN" altLang="en-US" dirty="0"/>
              <a:t>世界中的某个条件</a:t>
            </a:r>
            <a:r>
              <a:rPr lang="en-US" dirty="0"/>
              <a:t> &gt;</a:t>
            </a:r>
            <a:endParaRPr lang="en-US" dirty="0">
              <a:solidFill>
                <a:srgbClr val="CC00CC"/>
              </a:solidFill>
            </a:endParaRPr>
          </a:p>
        </p:txBody>
      </p:sp>
    </p:spTree>
    <p:extLst>
      <p:ext uri="{BB962C8B-B14F-4D97-AF65-F5344CB8AC3E}">
        <p14:creationId xmlns:p14="http://schemas.microsoft.com/office/powerpoint/2010/main" val="45966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005167"/>
          </a:xfrm>
        </p:spPr>
        <p:txBody>
          <a:bodyPr/>
          <a:lstStyle/>
          <a:p>
            <a:r>
              <a:rPr lang="zh-CN" altLang="en-US" dirty="0"/>
              <a:t>传感器模型</a:t>
            </a:r>
            <a:endParaRPr lang="en-US" dirty="0"/>
          </a:p>
        </p:txBody>
      </p:sp>
      <p:sp>
        <p:nvSpPr>
          <p:cNvPr id="3" name="Content Placeholder 2"/>
          <p:cNvSpPr>
            <a:spLocks noGrp="1"/>
          </p:cNvSpPr>
          <p:nvPr>
            <p:ph idx="1"/>
          </p:nvPr>
        </p:nvSpPr>
        <p:spPr>
          <a:xfrm>
            <a:off x="304800" y="1397002"/>
            <a:ext cx="6721289" cy="4729164"/>
          </a:xfrm>
        </p:spPr>
        <p:txBody>
          <a:bodyPr/>
          <a:lstStyle/>
          <a:p>
            <a:r>
              <a:rPr lang="zh-CN" altLang="en-US" dirty="0"/>
              <a:t>描述导致</a:t>
            </a:r>
            <a:r>
              <a:rPr lang="en-US" altLang="zh-CN" dirty="0"/>
              <a:t> </a:t>
            </a:r>
            <a:r>
              <a:rPr lang="en-US" altLang="zh-CN" dirty="0" err="1"/>
              <a:t>Pacman</a:t>
            </a:r>
            <a:r>
              <a:rPr lang="zh-CN" altLang="en-US" dirty="0"/>
              <a:t>的感知变化的事实</a:t>
            </a:r>
            <a:r>
              <a:rPr lang="en-US" altLang="zh-CN" dirty="0"/>
              <a:t> </a:t>
            </a:r>
          </a:p>
          <a:p>
            <a:r>
              <a:rPr lang="en-US" dirty="0" err="1"/>
              <a:t>Pacman</a:t>
            </a:r>
            <a:r>
              <a:rPr lang="en-US" dirty="0"/>
              <a:t> </a:t>
            </a:r>
            <a:r>
              <a:rPr lang="zh-CN" altLang="en-US" dirty="0"/>
              <a:t>在时刻</a:t>
            </a:r>
            <a:r>
              <a:rPr lang="en-US" altLang="zh-CN" dirty="0"/>
              <a:t> </a:t>
            </a:r>
            <a:r>
              <a:rPr lang="en-US" altLang="zh-CN" dirty="0">
                <a:solidFill>
                  <a:srgbClr val="CC00CC"/>
                </a:solidFill>
              </a:rPr>
              <a:t>t</a:t>
            </a:r>
            <a:r>
              <a:rPr lang="zh-CN" altLang="en-US" dirty="0"/>
              <a:t> 感知到一堵墙</a:t>
            </a:r>
            <a:r>
              <a:rPr lang="en-US" dirty="0"/>
              <a:t> </a:t>
            </a:r>
            <a:r>
              <a:rPr lang="zh-CN" altLang="en-US" dirty="0"/>
              <a:t>在西面，</a:t>
            </a:r>
            <a:r>
              <a:rPr lang="zh-CN" altLang="en-US" b="1" i="1" dirty="0">
                <a:solidFill>
                  <a:srgbClr val="0000FF"/>
                </a:solidFill>
              </a:rPr>
              <a:t>当且仅当</a:t>
            </a:r>
            <a:r>
              <a:rPr lang="en-US" altLang="zh-CN" b="1" i="1" dirty="0">
                <a:solidFill>
                  <a:srgbClr val="0000FF"/>
                </a:solidFill>
              </a:rPr>
              <a:t>(if</a:t>
            </a:r>
            <a:r>
              <a:rPr lang="en-US" b="1" i="1" dirty="0">
                <a:solidFill>
                  <a:srgbClr val="0000FF"/>
                </a:solidFill>
              </a:rPr>
              <a:t> and only if )</a:t>
            </a:r>
            <a:r>
              <a:rPr lang="en-US" dirty="0"/>
              <a:t> </a:t>
            </a:r>
            <a:r>
              <a:rPr lang="zh-CN" altLang="en-US" dirty="0"/>
              <a:t>他在位置</a:t>
            </a:r>
            <a:r>
              <a:rPr lang="en-US" dirty="0"/>
              <a:t> </a:t>
            </a:r>
            <a:r>
              <a:rPr lang="en-US" dirty="0" err="1">
                <a:solidFill>
                  <a:srgbClr val="CC00CC"/>
                </a:solidFill>
              </a:rPr>
              <a:t>x,y</a:t>
            </a:r>
            <a:r>
              <a:rPr lang="en-US" dirty="0">
                <a:solidFill>
                  <a:srgbClr val="CC00CC"/>
                </a:solidFill>
              </a:rPr>
              <a:t> </a:t>
            </a:r>
            <a:r>
              <a:rPr lang="zh-CN" altLang="en-US" dirty="0"/>
              <a:t>并且</a:t>
            </a:r>
            <a:r>
              <a:rPr lang="en-US" dirty="0"/>
              <a:t> </a:t>
            </a:r>
            <a:r>
              <a:rPr lang="zh-CN" altLang="en-US" dirty="0"/>
              <a:t>有一堵墙在位置</a:t>
            </a:r>
            <a:r>
              <a:rPr lang="en-US" dirty="0"/>
              <a:t> </a:t>
            </a:r>
            <a:r>
              <a:rPr lang="en-US" dirty="0">
                <a:solidFill>
                  <a:srgbClr val="CC00CC"/>
                </a:solidFill>
              </a:rPr>
              <a:t>x-1,y</a:t>
            </a:r>
            <a:endParaRPr lang="en-US" dirty="0"/>
          </a:p>
          <a:p>
            <a:pPr lvl="1"/>
            <a:r>
              <a:rPr lang="en-US" dirty="0">
                <a:solidFill>
                  <a:srgbClr val="CC00CC"/>
                </a:solidFill>
                <a:sym typeface="Symbol"/>
              </a:rPr>
              <a:t>Blocked_W_0 </a:t>
            </a:r>
            <a:r>
              <a:rPr lang="en-US" dirty="0">
                <a:sym typeface="Symbol"/>
              </a:rPr>
              <a:t> </a:t>
            </a:r>
            <a:r>
              <a:rPr lang="en-US" dirty="0">
                <a:solidFill>
                  <a:srgbClr val="CC00CC"/>
                </a:solidFill>
                <a:sym typeface="Symbol"/>
              </a:rPr>
              <a:t>((</a:t>
            </a:r>
            <a:r>
              <a:rPr lang="en-US" dirty="0">
                <a:solidFill>
                  <a:srgbClr val="CC00CC"/>
                </a:solidFill>
              </a:rPr>
              <a:t>At_1,1_0</a:t>
            </a:r>
            <a:r>
              <a:rPr lang="en-US" dirty="0"/>
              <a:t> </a:t>
            </a:r>
            <a:r>
              <a:rPr lang="en-US" dirty="0">
                <a:solidFill>
                  <a:srgbClr val="CC00CC"/>
                </a:solidFill>
                <a:sym typeface="Symbol"/>
              </a:rPr>
              <a:t> Wall_0,1) v </a:t>
            </a:r>
          </a:p>
          <a:p>
            <a:pPr marL="457165" lvl="1" indent="0">
              <a:buNone/>
            </a:pPr>
            <a:r>
              <a:rPr lang="en-US" dirty="0">
                <a:solidFill>
                  <a:srgbClr val="CC00CC"/>
                </a:solidFill>
                <a:sym typeface="Symbol"/>
              </a:rPr>
              <a:t>                                    (</a:t>
            </a:r>
            <a:r>
              <a:rPr lang="en-US" dirty="0">
                <a:solidFill>
                  <a:srgbClr val="CC00CC"/>
                </a:solidFill>
              </a:rPr>
              <a:t>At_1,2_0</a:t>
            </a:r>
            <a:r>
              <a:rPr lang="en-US" dirty="0"/>
              <a:t> </a:t>
            </a:r>
            <a:r>
              <a:rPr lang="en-US" dirty="0">
                <a:solidFill>
                  <a:srgbClr val="CC00CC"/>
                </a:solidFill>
                <a:sym typeface="Symbol"/>
              </a:rPr>
              <a:t> Wall_0,2) v </a:t>
            </a:r>
          </a:p>
          <a:p>
            <a:pPr marL="457165" lvl="1" indent="0">
              <a:buNone/>
            </a:pPr>
            <a:r>
              <a:rPr lang="en-US" dirty="0">
                <a:solidFill>
                  <a:srgbClr val="CC00CC"/>
                </a:solidFill>
                <a:sym typeface="Symbol"/>
              </a:rPr>
              <a:t>                                    (</a:t>
            </a:r>
            <a:r>
              <a:rPr lang="en-US" dirty="0">
                <a:solidFill>
                  <a:srgbClr val="CC00CC"/>
                </a:solidFill>
              </a:rPr>
              <a:t>At_1,3_0</a:t>
            </a:r>
            <a:r>
              <a:rPr lang="en-US" dirty="0"/>
              <a:t> </a:t>
            </a:r>
            <a:r>
              <a:rPr lang="en-US" dirty="0">
                <a:solidFill>
                  <a:srgbClr val="CC00CC"/>
                </a:solidFill>
                <a:sym typeface="Symbol"/>
              </a:rPr>
              <a:t> Wall_0,3) v …. )</a:t>
            </a:r>
          </a:p>
          <a:p>
            <a:pPr marL="457165" lvl="1" indent="0">
              <a:buNone/>
            </a:pPr>
            <a:endParaRPr lang="en-US" dirty="0">
              <a:solidFill>
                <a:srgbClr val="CC00CC"/>
              </a:solidFill>
              <a:sym typeface="Symbol"/>
            </a:endParaRPr>
          </a:p>
          <a:p>
            <a:pPr marL="457165" lvl="1" indent="0">
              <a:buNone/>
            </a:pPr>
            <a:endParaRPr lang="en-US" dirty="0"/>
          </a:p>
          <a:p>
            <a:pPr lvl="1"/>
            <a:endParaRPr lang="en-US" dirty="0"/>
          </a:p>
        </p:txBody>
      </p:sp>
      <p:pic>
        <p:nvPicPr>
          <p:cNvPr id="4" name="Picture 11"/>
          <p:cNvPicPr>
            <a:picLocks noChangeAspect="1" noChangeArrowheads="1"/>
          </p:cNvPicPr>
          <p:nvPr/>
        </p:nvPicPr>
        <p:blipFill>
          <a:blip r:embed="rId2" cstate="print"/>
          <a:srcRect/>
          <a:stretch>
            <a:fillRect/>
          </a:stretch>
        </p:blipFill>
        <p:spPr bwMode="auto">
          <a:xfrm>
            <a:off x="7026089" y="2175435"/>
            <a:ext cx="2117911" cy="2203216"/>
          </a:xfrm>
          <a:prstGeom prst="rect">
            <a:avLst/>
          </a:prstGeom>
          <a:noFill/>
          <a:ln w="9525">
            <a:noFill/>
            <a:miter lim="800000"/>
            <a:headEnd/>
            <a:tailEnd/>
          </a:ln>
        </p:spPr>
      </p:pic>
      <p:sp>
        <p:nvSpPr>
          <p:cNvPr id="6" name="TextBox 5"/>
          <p:cNvSpPr txBox="1"/>
          <p:nvPr/>
        </p:nvSpPr>
        <p:spPr>
          <a:xfrm>
            <a:off x="144420" y="4925837"/>
            <a:ext cx="7964040" cy="830997"/>
          </a:xfrm>
          <a:prstGeom prst="rect">
            <a:avLst/>
          </a:prstGeom>
          <a:noFill/>
        </p:spPr>
        <p:txBody>
          <a:bodyPr wrap="none" rtlCol="0">
            <a:spAutoFit/>
          </a:bodyPr>
          <a:lstStyle/>
          <a:p>
            <a:r>
              <a:rPr lang="en-US" sz="2400" dirty="0"/>
              <a:t>(</a:t>
            </a:r>
            <a:r>
              <a:rPr lang="zh-CN" altLang="en-US" sz="2400" dirty="0"/>
              <a:t>根据这些公理</a:t>
            </a:r>
            <a:r>
              <a:rPr lang="en-US" altLang="zh-CN" sz="2400" dirty="0"/>
              <a:t>(axioms)</a:t>
            </a:r>
            <a:r>
              <a:rPr lang="en-US" sz="2400" dirty="0"/>
              <a:t>, </a:t>
            </a:r>
            <a:r>
              <a:rPr lang="zh-CN" altLang="en-US" sz="2400" dirty="0"/>
              <a:t>再加上一系列的位置和感知信息</a:t>
            </a:r>
            <a:r>
              <a:rPr lang="en-US" sz="2400" dirty="0"/>
              <a:t> ,</a:t>
            </a:r>
          </a:p>
          <a:p>
            <a:r>
              <a:rPr lang="en-US" sz="2400" dirty="0" err="1"/>
              <a:t>Pacman</a:t>
            </a:r>
            <a:r>
              <a:rPr lang="en-US" sz="2400" dirty="0"/>
              <a:t> </a:t>
            </a:r>
            <a:r>
              <a:rPr lang="zh-CN" altLang="en-US" sz="2400" dirty="0"/>
              <a:t>可以推理出完整的地图</a:t>
            </a:r>
            <a:r>
              <a:rPr lang="en-US" sz="2400" dirty="0"/>
              <a:t> ….)</a:t>
            </a:r>
          </a:p>
        </p:txBody>
      </p:sp>
    </p:spTree>
    <p:extLst>
      <p:ext uri="{BB962C8B-B14F-4D97-AF65-F5344CB8AC3E}">
        <p14:creationId xmlns:p14="http://schemas.microsoft.com/office/powerpoint/2010/main" val="24087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zh-CN" altLang="en-US" dirty="0"/>
              <a:t>同义反复和矛盾式 （</a:t>
            </a:r>
            <a:r>
              <a:rPr lang="en-US" altLang="zh-CN" dirty="0"/>
              <a:t>Tautology and contradiction</a:t>
            </a:r>
            <a:r>
              <a:rPr lang="zh-CN" altLang="en-US" dirty="0"/>
              <a:t>）</a:t>
            </a:r>
            <a:endParaRPr lang="en-US" altLang="zh-CN" dirty="0"/>
          </a:p>
        </p:txBody>
      </p:sp>
      <p:sp>
        <p:nvSpPr>
          <p:cNvPr id="2" name="Slide Number Placeholder 1"/>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6E19B06-AC4E-4F23-ABB5-0B1B60621658}" type="slidenum">
              <a:rPr lang="en-US" altLang="zh-CN" sz="1200">
                <a:solidFill>
                  <a:srgbClr val="898989"/>
                </a:solidFill>
              </a:rPr>
              <a:pPr/>
              <a:t>23</a:t>
            </a:fld>
            <a:endParaRPr lang="en-US" altLang="zh-CN" sz="1200">
              <a:solidFill>
                <a:srgbClr val="898989"/>
              </a:solidFill>
            </a:endParaRPr>
          </a:p>
        </p:txBody>
      </p:sp>
      <p:pic>
        <p:nvPicPr>
          <p:cNvPr id="8196" name="Picture 3" descr="t01_2_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6073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5"/>
          <p:cNvSpPr txBox="1">
            <a:spLocks noChangeArrowheads="1"/>
          </p:cNvSpPr>
          <p:nvPr/>
        </p:nvSpPr>
        <p:spPr bwMode="auto">
          <a:xfrm>
            <a:off x="685800" y="4953000"/>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914400" eaLnBrk="0" fontAlgn="base" hangingPunct="0">
              <a:spcBef>
                <a:spcPct val="0"/>
              </a:spcBef>
              <a:spcAft>
                <a:spcPct val="0"/>
              </a:spcAft>
              <a:buFont typeface="Arial" panose="020B0604020202020204" pitchFamily="34" charset="0"/>
              <a:buChar char="•"/>
            </a:pPr>
            <a:r>
              <a:rPr lang="en-US" altLang="zh-CN" dirty="0">
                <a:solidFill>
                  <a:srgbClr val="7030A0"/>
                </a:solidFill>
              </a:rPr>
              <a:t> </a:t>
            </a:r>
            <a:r>
              <a:rPr lang="zh-CN" altLang="en-US" dirty="0">
                <a:solidFill>
                  <a:srgbClr val="7030A0"/>
                </a:solidFill>
                <a:latin typeface="+mn-ea"/>
                <a:ea typeface="+mn-ea"/>
              </a:rPr>
              <a:t>一个复合命题句子</a:t>
            </a:r>
            <a:r>
              <a:rPr lang="en-US" altLang="zh-CN" dirty="0">
                <a:solidFill>
                  <a:srgbClr val="7030A0"/>
                </a:solidFill>
                <a:latin typeface="+mn-ea"/>
                <a:ea typeface="+mn-ea"/>
              </a:rPr>
              <a:t>:</a:t>
            </a:r>
          </a:p>
          <a:p>
            <a:pPr lvl="1" defTabSz="914400" eaLnBrk="0" fontAlgn="base" hangingPunct="0">
              <a:spcBef>
                <a:spcPct val="0"/>
              </a:spcBef>
              <a:spcAft>
                <a:spcPct val="0"/>
              </a:spcAft>
              <a:buFont typeface="Arial" panose="020B0604020202020204" pitchFamily="34" charset="0"/>
              <a:buChar char="•"/>
            </a:pPr>
            <a:r>
              <a:rPr lang="en-US" altLang="zh-CN" dirty="0">
                <a:solidFill>
                  <a:srgbClr val="7030A0"/>
                </a:solidFill>
                <a:latin typeface="+mn-ea"/>
                <a:ea typeface="+mn-ea"/>
              </a:rPr>
              <a:t> </a:t>
            </a:r>
            <a:r>
              <a:rPr lang="en-US" altLang="zh-CN" b="1" dirty="0">
                <a:solidFill>
                  <a:srgbClr val="7030A0"/>
                </a:solidFill>
                <a:latin typeface="+mn-ea"/>
                <a:ea typeface="+mn-ea"/>
              </a:rPr>
              <a:t>Tautology</a:t>
            </a:r>
            <a:r>
              <a:rPr lang="zh-CN" altLang="en-US" b="1" dirty="0">
                <a:solidFill>
                  <a:srgbClr val="7030A0"/>
                </a:solidFill>
                <a:latin typeface="+mn-ea"/>
                <a:ea typeface="+mn-ea"/>
              </a:rPr>
              <a:t>（同义反复，重言式）</a:t>
            </a:r>
            <a:r>
              <a:rPr lang="en-US" altLang="zh-CN" dirty="0">
                <a:solidFill>
                  <a:srgbClr val="7030A0"/>
                </a:solidFill>
                <a:latin typeface="+mn-ea"/>
                <a:ea typeface="+mn-ea"/>
              </a:rPr>
              <a:t>: </a:t>
            </a:r>
            <a:r>
              <a:rPr lang="zh-CN" altLang="en-US" dirty="0">
                <a:solidFill>
                  <a:srgbClr val="7030A0"/>
                </a:solidFill>
                <a:latin typeface="+mn-ea"/>
                <a:ea typeface="+mn-ea"/>
              </a:rPr>
              <a:t>总为真</a:t>
            </a:r>
            <a:endParaRPr lang="en-US" altLang="zh-CN" dirty="0">
              <a:solidFill>
                <a:srgbClr val="7030A0"/>
              </a:solidFill>
              <a:latin typeface="+mn-ea"/>
              <a:ea typeface="+mn-ea"/>
            </a:endParaRPr>
          </a:p>
          <a:p>
            <a:pPr lvl="1" defTabSz="914400" eaLnBrk="0" fontAlgn="base" hangingPunct="0">
              <a:spcBef>
                <a:spcPct val="0"/>
              </a:spcBef>
              <a:spcAft>
                <a:spcPct val="0"/>
              </a:spcAft>
              <a:buFont typeface="Arial" panose="020B0604020202020204" pitchFamily="34" charset="0"/>
              <a:buChar char="•"/>
            </a:pPr>
            <a:r>
              <a:rPr lang="en-US" altLang="zh-CN" dirty="0">
                <a:solidFill>
                  <a:srgbClr val="7030A0"/>
                </a:solidFill>
                <a:latin typeface="+mn-ea"/>
                <a:ea typeface="+mn-ea"/>
              </a:rPr>
              <a:t> </a:t>
            </a:r>
            <a:r>
              <a:rPr lang="en-US" altLang="zh-CN" b="1" dirty="0">
                <a:solidFill>
                  <a:srgbClr val="7030A0"/>
                </a:solidFill>
                <a:latin typeface="+mn-ea"/>
                <a:ea typeface="+mn-ea"/>
              </a:rPr>
              <a:t>Contradiction</a:t>
            </a:r>
            <a:r>
              <a:rPr lang="zh-CN" altLang="en-US" b="1" dirty="0">
                <a:solidFill>
                  <a:srgbClr val="7030A0"/>
                </a:solidFill>
                <a:latin typeface="+mn-ea"/>
                <a:ea typeface="+mn-ea"/>
              </a:rPr>
              <a:t>（矛盾，不一致）</a:t>
            </a:r>
            <a:r>
              <a:rPr lang="en-US" altLang="zh-CN" dirty="0">
                <a:solidFill>
                  <a:srgbClr val="7030A0"/>
                </a:solidFill>
                <a:latin typeface="+mn-ea"/>
                <a:ea typeface="+mn-ea"/>
              </a:rPr>
              <a:t>: </a:t>
            </a:r>
            <a:r>
              <a:rPr lang="zh-CN" altLang="en-US" dirty="0">
                <a:solidFill>
                  <a:srgbClr val="7030A0"/>
                </a:solidFill>
                <a:latin typeface="+mn-ea"/>
                <a:ea typeface="+mn-ea"/>
              </a:rPr>
              <a:t>总为假</a:t>
            </a:r>
            <a:endParaRPr lang="en-US" altLang="zh-CN" dirty="0">
              <a:solidFill>
                <a:srgbClr val="7030A0"/>
              </a:solidFill>
              <a:latin typeface="+mn-ea"/>
              <a:ea typeface="+mn-ea"/>
            </a:endParaRPr>
          </a:p>
          <a:p>
            <a:pPr lvl="1" defTabSz="914400" eaLnBrk="0" fontAlgn="base" hangingPunct="0">
              <a:spcBef>
                <a:spcPct val="0"/>
              </a:spcBef>
              <a:spcAft>
                <a:spcPct val="0"/>
              </a:spcAft>
              <a:buFont typeface="Arial" panose="020B0604020202020204" pitchFamily="34" charset="0"/>
              <a:buChar char="•"/>
            </a:pPr>
            <a:r>
              <a:rPr lang="en-US" altLang="zh-CN" dirty="0">
                <a:solidFill>
                  <a:srgbClr val="7030A0"/>
                </a:solidFill>
                <a:latin typeface="+mn-ea"/>
                <a:ea typeface="+mn-ea"/>
              </a:rPr>
              <a:t> </a:t>
            </a:r>
            <a:r>
              <a:rPr lang="en-US" altLang="zh-CN" b="1" dirty="0">
                <a:solidFill>
                  <a:srgbClr val="7030A0"/>
                </a:solidFill>
                <a:latin typeface="+mn-ea"/>
                <a:ea typeface="+mn-ea"/>
              </a:rPr>
              <a:t>Contingency</a:t>
            </a:r>
            <a:r>
              <a:rPr lang="zh-CN" altLang="en-US" b="1" dirty="0">
                <a:solidFill>
                  <a:srgbClr val="7030A0"/>
                </a:solidFill>
                <a:latin typeface="+mn-ea"/>
                <a:ea typeface="+mn-ea"/>
              </a:rPr>
              <a:t>（偶然性）</a:t>
            </a:r>
            <a:r>
              <a:rPr lang="en-US" altLang="zh-CN" dirty="0">
                <a:solidFill>
                  <a:srgbClr val="7030A0"/>
                </a:solidFill>
                <a:latin typeface="+mn-ea"/>
                <a:ea typeface="+mn-ea"/>
              </a:rPr>
              <a:t>: neither a tautology nor a contradiction</a:t>
            </a:r>
          </a:p>
        </p:txBody>
      </p:sp>
    </p:spTree>
    <p:extLst>
      <p:ext uri="{BB962C8B-B14F-4D97-AF65-F5344CB8AC3E}">
        <p14:creationId xmlns:p14="http://schemas.microsoft.com/office/powerpoint/2010/main" val="58317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dirty="0"/>
              <a:t>逻辑等价（一致性）</a:t>
            </a:r>
            <a:r>
              <a:rPr lang="en-US" altLang="zh-CN" dirty="0"/>
              <a:t>Logical equivalence</a:t>
            </a:r>
          </a:p>
        </p:txBody>
      </p:sp>
      <p:sp>
        <p:nvSpPr>
          <p:cNvPr id="9219" name="Content Placeholder 2"/>
          <p:cNvSpPr>
            <a:spLocks noGrp="1"/>
          </p:cNvSpPr>
          <p:nvPr>
            <p:ph idx="1"/>
          </p:nvPr>
        </p:nvSpPr>
        <p:spPr/>
        <p:txBody>
          <a:bodyPr/>
          <a:lstStyle/>
          <a:p>
            <a:r>
              <a:rPr lang="en-US" altLang="zh-CN" dirty="0"/>
              <a:t>p ≡ q : </a:t>
            </a:r>
            <a:r>
              <a:rPr lang="zh-CN" altLang="en-US" dirty="0"/>
              <a:t>复合句</a:t>
            </a:r>
            <a:r>
              <a:rPr lang="en-US" altLang="zh-CN" dirty="0"/>
              <a:t>p </a:t>
            </a:r>
            <a:r>
              <a:rPr lang="zh-CN" altLang="en-US" dirty="0"/>
              <a:t>和</a:t>
            </a:r>
            <a:r>
              <a:rPr lang="en-US" altLang="zh-CN" dirty="0"/>
              <a:t> q </a:t>
            </a:r>
            <a:r>
              <a:rPr lang="zh-CN" altLang="en-US" dirty="0"/>
              <a:t>是逻辑等价的</a:t>
            </a:r>
            <a:endParaRPr lang="en-US" altLang="zh-CN" dirty="0"/>
          </a:p>
          <a:p>
            <a:pPr lvl="1"/>
            <a:r>
              <a:rPr lang="zh-CN" altLang="en-US" dirty="0"/>
              <a:t>如果</a:t>
            </a:r>
            <a:r>
              <a:rPr lang="en-US" altLang="zh-CN" dirty="0"/>
              <a:t> p ↔ q </a:t>
            </a:r>
            <a:r>
              <a:rPr lang="zh-CN" altLang="en-US" dirty="0"/>
              <a:t>是一个同义反复式</a:t>
            </a:r>
            <a:endParaRPr lang="en-US" altLang="zh-CN" dirty="0"/>
          </a:p>
          <a:p>
            <a:r>
              <a:rPr lang="zh-CN" altLang="en-US" dirty="0"/>
              <a:t>可以用真值表来决定两个命题句子是否逻辑等价</a:t>
            </a:r>
            <a:endParaRPr lang="en-US" altLang="zh-CN" dirty="0"/>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D554F4-931A-4224-B5B1-E0580FD0300D}" type="slidenum">
              <a:rPr lang="en-US" altLang="zh-CN" sz="1200">
                <a:solidFill>
                  <a:srgbClr val="898989"/>
                </a:solidFill>
              </a:rPr>
              <a:pPr/>
              <a:t>24</a:t>
            </a:fld>
            <a:endParaRPr lang="en-US" altLang="zh-CN" sz="1200">
              <a:solidFill>
                <a:srgbClr val="898989"/>
              </a:solidFill>
            </a:endParaRPr>
          </a:p>
        </p:txBody>
      </p:sp>
    </p:spTree>
    <p:extLst>
      <p:ext uri="{BB962C8B-B14F-4D97-AF65-F5344CB8AC3E}">
        <p14:creationId xmlns:p14="http://schemas.microsoft.com/office/powerpoint/2010/main" val="174869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用真值表判断两个句子是否等价（同意义的）</a:t>
            </a:r>
            <a:endParaRPr lang="en-US" altLang="zh-CN" dirty="0"/>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EDDDA4-A0C5-4808-917D-5A84090E7088}" type="slidenum">
              <a:rPr lang="en-US" altLang="zh-CN" sz="1200">
                <a:solidFill>
                  <a:srgbClr val="898989"/>
                </a:solidFill>
              </a:rPr>
              <a:pPr/>
              <a:t>25</a:t>
            </a:fld>
            <a:endParaRPr lang="en-US" altLang="zh-CN" sz="1200">
              <a:solidFill>
                <a:srgbClr val="898989"/>
              </a:solidFill>
            </a:endParaRPr>
          </a:p>
        </p:txBody>
      </p:sp>
      <p:pic>
        <p:nvPicPr>
          <p:cNvPr id="10244" name="Picture 3" descr="t01_2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2743200"/>
            <a:ext cx="9117013"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Content Placeholder 2"/>
          <p:cNvSpPr>
            <a:spLocks noGrp="1"/>
          </p:cNvSpPr>
          <p:nvPr>
            <p:ph idx="1"/>
          </p:nvPr>
        </p:nvSpPr>
        <p:spPr/>
        <p:txBody>
          <a:bodyPr/>
          <a:lstStyle/>
          <a:p>
            <a:r>
              <a:rPr lang="en-US" altLang="zh-CN" dirty="0"/>
              <a:t> ┐(p</a:t>
            </a:r>
            <a:r>
              <a:rPr lang="en-US" altLang="zh-CN" dirty="0">
                <a:sym typeface="Wingdings" panose="05000000000000000000" pitchFamily="2" charset="2"/>
              </a:rPr>
              <a:t> v q) </a:t>
            </a:r>
            <a:r>
              <a:rPr lang="zh-CN" altLang="en-US" dirty="0">
                <a:sym typeface="Wingdings" panose="05000000000000000000" pitchFamily="2" charset="2"/>
              </a:rPr>
              <a:t>和</a:t>
            </a:r>
            <a:r>
              <a:rPr lang="en-US" altLang="zh-CN" dirty="0">
                <a:sym typeface="Wingdings" panose="05000000000000000000" pitchFamily="2" charset="2"/>
              </a:rPr>
              <a:t> </a:t>
            </a:r>
            <a:r>
              <a:rPr lang="en-US" altLang="zh-CN" dirty="0"/>
              <a:t>┐p ˄</a:t>
            </a:r>
            <a:r>
              <a:rPr lang="en-US" altLang="zh-CN" dirty="0">
                <a:sym typeface="Wingdings" panose="05000000000000000000" pitchFamily="2" charset="2"/>
              </a:rPr>
              <a:t> </a:t>
            </a:r>
            <a:r>
              <a:rPr lang="en-US" altLang="zh-CN" dirty="0"/>
              <a:t>┐ </a:t>
            </a:r>
            <a:r>
              <a:rPr lang="en-US" altLang="zh-CN" dirty="0">
                <a:sym typeface="Wingdings" panose="05000000000000000000" pitchFamily="2" charset="2"/>
              </a:rPr>
              <a:t>q </a:t>
            </a:r>
            <a:r>
              <a:rPr lang="zh-CN" altLang="en-US" dirty="0">
                <a:sym typeface="Wingdings" panose="05000000000000000000" pitchFamily="2" charset="2"/>
              </a:rPr>
              <a:t>是等价的</a:t>
            </a:r>
            <a:endParaRPr lang="en-US" altLang="zh-CN" dirty="0"/>
          </a:p>
          <a:p>
            <a:endParaRPr lang="en-US" altLang="zh-CN" dirty="0"/>
          </a:p>
        </p:txBody>
      </p:sp>
    </p:spTree>
    <p:extLst>
      <p:ext uri="{BB962C8B-B14F-4D97-AF65-F5344CB8AC3E}">
        <p14:creationId xmlns:p14="http://schemas.microsoft.com/office/powerpoint/2010/main" val="2902366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86EB168-A04D-44E2-846C-EA711C781C99}" type="slidenum">
              <a:rPr lang="en-US" altLang="zh-CN" sz="1200">
                <a:solidFill>
                  <a:srgbClr val="898989"/>
                </a:solidFill>
              </a:rPr>
              <a:pPr/>
              <a:t>26</a:t>
            </a:fld>
            <a:endParaRPr lang="en-US" altLang="zh-CN" sz="1200">
              <a:solidFill>
                <a:srgbClr val="898989"/>
              </a:solidFill>
            </a:endParaRPr>
          </a:p>
        </p:txBody>
      </p:sp>
      <p:graphicFrame>
        <p:nvGraphicFramePr>
          <p:cNvPr id="11267" name="Content Placeholder 4"/>
          <p:cNvGraphicFramePr>
            <a:graphicFrameLocks noGrp="1" noChangeAspect="1"/>
          </p:cNvGraphicFramePr>
          <p:nvPr>
            <p:ph idx="1"/>
          </p:nvPr>
        </p:nvGraphicFramePr>
        <p:xfrm>
          <a:off x="533400" y="457200"/>
          <a:ext cx="4648200" cy="765175"/>
        </p:xfrm>
        <a:graphic>
          <a:graphicData uri="http://schemas.openxmlformats.org/presentationml/2006/ole">
            <mc:AlternateContent xmlns:mc="http://schemas.openxmlformats.org/markup-compatibility/2006">
              <mc:Choice xmlns:v="urn:schemas-microsoft-com:vml" Requires="v">
                <p:oleObj spid="_x0000_s1041" name="Equation" r:id="rId4" imgW="1002865" imgH="165028" progId="Equation.3">
                  <p:embed/>
                </p:oleObj>
              </mc:Choice>
              <mc:Fallback>
                <p:oleObj name="Equation" r:id="rId4" imgW="1002865" imgH="165028" progId="Equation.3">
                  <p:embed/>
                  <p:pic>
                    <p:nvPicPr>
                      <p:cNvPr id="11267"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57200"/>
                        <a:ext cx="46482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Table 6"/>
          <p:cNvGraphicFramePr>
            <a:graphicFrameLocks noGrp="1"/>
          </p:cNvGraphicFramePr>
          <p:nvPr/>
        </p:nvGraphicFramePr>
        <p:xfrm>
          <a:off x="990600" y="2133600"/>
          <a:ext cx="7315200" cy="23622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2060"/>
                          </a:solidFill>
                          <a:effectLst/>
                          <a:latin typeface="Calibri" pitchFamily="34" charset="0"/>
                          <a:ea typeface="ＭＳ Ｐゴシック" pitchFamily="1" charset="-128"/>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2060"/>
                          </a:solidFill>
                          <a:effectLst/>
                          <a:latin typeface="Calibri" pitchFamily="34" charset="0"/>
                          <a:ea typeface="ＭＳ Ｐゴシック" pitchFamily="1" charset="-128"/>
                        </a:rPr>
                        <a:t>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2060"/>
                          </a:solidFill>
                          <a:effectLst/>
                          <a:latin typeface="Calibri" pitchFamily="34" charset="0"/>
                          <a:ea typeface="ＭＳ Ｐゴシック" pitchFamily="1" charset="-128"/>
                        </a:rPr>
                        <a:t>p→q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2060"/>
                          </a:solidFill>
                          <a:effectLst/>
                          <a:latin typeface="Calibri" pitchFamily="34" charset="0"/>
                          <a:ea typeface="ＭＳ Ｐゴシック" pitchFamily="1" charset="-128"/>
                        </a:rPr>
                        <a:t>┐p˅q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ea typeface="ＭＳ Ｐゴシック" pitchFamily="1" charset="-128"/>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7744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CN"/>
              <a:t>De Morgan’s laws</a:t>
            </a:r>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CC4FBB-8798-40A6-B003-658E2D7D603E}" type="slidenum">
              <a:rPr lang="en-US" altLang="zh-CN" sz="1200">
                <a:solidFill>
                  <a:srgbClr val="898989"/>
                </a:solidFill>
              </a:rPr>
              <a:pPr/>
              <a:t>27</a:t>
            </a:fld>
            <a:endParaRPr lang="en-US" altLang="zh-CN" sz="1200">
              <a:solidFill>
                <a:srgbClr val="898989"/>
              </a:solidFill>
            </a:endParaRPr>
          </a:p>
        </p:txBody>
      </p:sp>
      <p:pic>
        <p:nvPicPr>
          <p:cNvPr id="14340" name="Picture 3" descr="t01_2_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531100"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804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逻辑上的一致性</a:t>
            </a:r>
          </a:p>
        </p:txBody>
      </p:sp>
      <p:pic>
        <p:nvPicPr>
          <p:cNvPr id="1026" name="Picture 2"/>
          <p:cNvPicPr>
            <a:picLocks noGrp="1" noChangeAspect="1" noChangeArrowheads="1"/>
          </p:cNvPicPr>
          <p:nvPr>
            <p:ph idx="1"/>
          </p:nvPr>
        </p:nvPicPr>
        <p:blipFill>
          <a:blip r:embed="rId3"/>
          <a:srcRect/>
          <a:stretch>
            <a:fillRect/>
          </a:stretch>
        </p:blipFill>
        <p:spPr bwMode="auto">
          <a:xfrm>
            <a:off x="260007" y="2048339"/>
            <a:ext cx="8051858" cy="3573986"/>
          </a:xfrm>
          <a:prstGeom prst="rect">
            <a:avLst/>
          </a:prstGeom>
          <a:noFill/>
          <a:ln w="9525">
            <a:noFill/>
            <a:miter lim="800000"/>
            <a:headEnd/>
            <a:tailEnd/>
          </a:ln>
        </p:spPr>
      </p:pic>
    </p:spTree>
    <p:extLst>
      <p:ext uri="{BB962C8B-B14F-4D97-AF65-F5344CB8AC3E}">
        <p14:creationId xmlns:p14="http://schemas.microsoft.com/office/powerpoint/2010/main" val="100498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406402"/>
            <a:ext cx="8229600" cy="990600"/>
          </a:xfrm>
        </p:spPr>
        <p:txBody>
          <a:bodyPr/>
          <a:lstStyle/>
          <a:p>
            <a:r>
              <a:rPr lang="zh-CN" altLang="en-US" dirty="0"/>
              <a:t>推理方法（回顾）</a:t>
            </a:r>
            <a:r>
              <a:rPr lang="en-US" dirty="0"/>
              <a:t> </a:t>
            </a:r>
          </a:p>
        </p:txBody>
      </p:sp>
      <p:sp>
        <p:nvSpPr>
          <p:cNvPr id="3" name="Content Placeholder 2"/>
          <p:cNvSpPr>
            <a:spLocks noGrp="1"/>
          </p:cNvSpPr>
          <p:nvPr>
            <p:ph idx="1"/>
          </p:nvPr>
        </p:nvSpPr>
        <p:spPr>
          <a:xfrm>
            <a:off x="0" y="2104570"/>
            <a:ext cx="9144000" cy="4021595"/>
          </a:xfrm>
        </p:spPr>
        <p:txBody>
          <a:bodyPr/>
          <a:lstStyle/>
          <a:p>
            <a:r>
              <a:rPr lang="zh-CN" altLang="en-US" dirty="0"/>
              <a:t>方法</a:t>
            </a:r>
            <a:r>
              <a:rPr lang="en-US" dirty="0"/>
              <a:t> 1: </a:t>
            </a:r>
            <a:r>
              <a:rPr lang="zh-CN" altLang="en-US" dirty="0"/>
              <a:t>模型检查 </a:t>
            </a:r>
            <a:r>
              <a:rPr lang="en-US" b="1" i="1" dirty="0">
                <a:solidFill>
                  <a:srgbClr val="FF0000"/>
                </a:solidFill>
              </a:rPr>
              <a:t>model-checking</a:t>
            </a:r>
          </a:p>
          <a:p>
            <a:pPr lvl="1"/>
            <a:r>
              <a:rPr lang="zh-CN" altLang="en-US" dirty="0"/>
              <a:t>对于每个可能的世界</a:t>
            </a:r>
            <a:r>
              <a:rPr lang="en-US" dirty="0"/>
              <a:t>, </a:t>
            </a:r>
            <a:r>
              <a:rPr lang="zh-CN" altLang="en-US" dirty="0"/>
              <a:t>如果</a:t>
            </a:r>
            <a:r>
              <a:rPr lang="en-US" dirty="0"/>
              <a:t> </a:t>
            </a:r>
            <a:r>
              <a:rPr lang="en-US" dirty="0">
                <a:solidFill>
                  <a:srgbClr val="CC00CC"/>
                </a:solidFill>
                <a:sym typeface="Symbol"/>
              </a:rPr>
              <a:t> </a:t>
            </a:r>
            <a:r>
              <a:rPr lang="zh-CN" altLang="en-US" dirty="0">
                <a:sym typeface="Symbol"/>
              </a:rPr>
              <a:t>为真</a:t>
            </a:r>
            <a:r>
              <a:rPr lang="en-US" dirty="0">
                <a:sym typeface="Symbol"/>
              </a:rPr>
              <a:t> </a:t>
            </a:r>
            <a:r>
              <a:rPr lang="zh-CN" altLang="en-US" dirty="0">
                <a:sym typeface="Symbol"/>
              </a:rPr>
              <a:t>则</a:t>
            </a:r>
            <a:r>
              <a:rPr lang="en-US" dirty="0"/>
              <a:t> </a:t>
            </a:r>
            <a:r>
              <a:rPr lang="en-US" dirty="0">
                <a:sym typeface="Symbol"/>
              </a:rPr>
              <a:t> </a:t>
            </a:r>
            <a:r>
              <a:rPr lang="en-US" dirty="0">
                <a:solidFill>
                  <a:srgbClr val="CC00CC"/>
                </a:solidFill>
                <a:sym typeface="Symbol"/>
              </a:rPr>
              <a:t></a:t>
            </a:r>
            <a:r>
              <a:rPr lang="en-US" dirty="0">
                <a:sym typeface="Symbol"/>
              </a:rPr>
              <a:t> </a:t>
            </a:r>
            <a:r>
              <a:rPr lang="zh-CN" altLang="en-US" dirty="0">
                <a:sym typeface="Symbol"/>
              </a:rPr>
              <a:t>亦真</a:t>
            </a:r>
            <a:endParaRPr lang="en-US" dirty="0">
              <a:sym typeface="Symbol"/>
            </a:endParaRPr>
          </a:p>
          <a:p>
            <a:r>
              <a:rPr lang="zh-CN" altLang="en-US" dirty="0">
                <a:sym typeface="Symbol"/>
              </a:rPr>
              <a:t>方法</a:t>
            </a:r>
            <a:r>
              <a:rPr lang="en-US" dirty="0">
                <a:sym typeface="Symbol"/>
              </a:rPr>
              <a:t> 2: </a:t>
            </a:r>
            <a:r>
              <a:rPr lang="zh-CN" altLang="en-US" dirty="0">
                <a:sym typeface="Symbol"/>
              </a:rPr>
              <a:t>定理证明 </a:t>
            </a:r>
            <a:r>
              <a:rPr lang="en-US" b="1" i="1" dirty="0">
                <a:solidFill>
                  <a:srgbClr val="FF0000"/>
                </a:solidFill>
                <a:sym typeface="Symbol"/>
              </a:rPr>
              <a:t>theorem-proving</a:t>
            </a:r>
          </a:p>
          <a:p>
            <a:pPr lvl="1"/>
            <a:r>
              <a:rPr lang="zh-CN" altLang="en-US" dirty="0">
                <a:sym typeface="Symbol"/>
              </a:rPr>
              <a:t>搜索一系列的证明步骤</a:t>
            </a:r>
            <a:r>
              <a:rPr lang="en-US" dirty="0">
                <a:sym typeface="Symbol"/>
              </a:rPr>
              <a:t> (</a:t>
            </a:r>
            <a:r>
              <a:rPr lang="zh-CN" altLang="en-US" dirty="0">
                <a:sym typeface="Symbol"/>
              </a:rPr>
              <a:t>应用推理规则 </a:t>
            </a:r>
            <a:r>
              <a:rPr lang="en-US" b="1" i="1" dirty="0">
                <a:solidFill>
                  <a:srgbClr val="FF0000"/>
                </a:solidFill>
                <a:sym typeface="Symbol"/>
              </a:rPr>
              <a:t>inference rules</a:t>
            </a:r>
            <a:r>
              <a:rPr lang="en-US" dirty="0">
                <a:sym typeface="Symbol"/>
              </a:rPr>
              <a:t>) </a:t>
            </a:r>
            <a:r>
              <a:rPr lang="zh-CN" altLang="en-US" dirty="0">
                <a:sym typeface="Symbol"/>
              </a:rPr>
              <a:t>从</a:t>
            </a:r>
            <a:r>
              <a:rPr lang="en-US" dirty="0">
                <a:sym typeface="Symbol"/>
              </a:rPr>
              <a:t> </a:t>
            </a:r>
            <a:r>
              <a:rPr lang="en-US" dirty="0">
                <a:solidFill>
                  <a:srgbClr val="CC00CC"/>
                </a:solidFill>
                <a:sym typeface="Symbol"/>
              </a:rPr>
              <a:t></a:t>
            </a:r>
            <a:r>
              <a:rPr lang="en-US" dirty="0"/>
              <a:t> </a:t>
            </a:r>
            <a:r>
              <a:rPr lang="zh-CN" altLang="en-US" dirty="0"/>
              <a:t>导致到</a:t>
            </a:r>
            <a:r>
              <a:rPr lang="en-US" dirty="0"/>
              <a:t> </a:t>
            </a:r>
            <a:r>
              <a:rPr lang="en-US" dirty="0">
                <a:solidFill>
                  <a:srgbClr val="CC00CC"/>
                </a:solidFill>
                <a:sym typeface="Symbol"/>
              </a:rPr>
              <a:t></a:t>
            </a:r>
            <a:r>
              <a:rPr lang="en-US" dirty="0"/>
              <a:t> </a:t>
            </a:r>
          </a:p>
          <a:p>
            <a:r>
              <a:rPr lang="zh-CN" altLang="en-US" b="1" i="1" dirty="0">
                <a:solidFill>
                  <a:srgbClr val="FF0000"/>
                </a:solidFill>
                <a:sym typeface="Symbol"/>
              </a:rPr>
              <a:t>合理的 （</a:t>
            </a:r>
            <a:r>
              <a:rPr lang="en-US" b="1" i="1" dirty="0">
                <a:solidFill>
                  <a:srgbClr val="FF0000"/>
                </a:solidFill>
                <a:sym typeface="Symbol"/>
              </a:rPr>
              <a:t>Sound</a:t>
            </a:r>
            <a:r>
              <a:rPr lang="zh-CN" altLang="en-US" b="1" i="1" dirty="0">
                <a:solidFill>
                  <a:srgbClr val="FF0000"/>
                </a:solidFill>
                <a:sym typeface="Symbol"/>
              </a:rPr>
              <a:t>）</a:t>
            </a:r>
            <a:r>
              <a:rPr lang="en-US" dirty="0">
                <a:sym typeface="Symbol"/>
              </a:rPr>
              <a:t> </a:t>
            </a:r>
            <a:r>
              <a:rPr lang="zh-CN" altLang="en-US" dirty="0">
                <a:solidFill>
                  <a:srgbClr val="000090"/>
                </a:solidFill>
                <a:sym typeface="Symbol"/>
              </a:rPr>
              <a:t>算法</a:t>
            </a:r>
            <a:r>
              <a:rPr lang="en-US" dirty="0">
                <a:solidFill>
                  <a:srgbClr val="000090"/>
                </a:solidFill>
                <a:sym typeface="Symbol"/>
              </a:rPr>
              <a:t>:</a:t>
            </a:r>
            <a:r>
              <a:rPr lang="zh-CN" altLang="en-US" dirty="0">
                <a:solidFill>
                  <a:srgbClr val="000090"/>
                </a:solidFill>
                <a:sym typeface="Symbol"/>
              </a:rPr>
              <a:t>所有被推理证明出来的，实际上也都是被蕴涵的</a:t>
            </a:r>
            <a:endParaRPr lang="en-US" dirty="0">
              <a:solidFill>
                <a:srgbClr val="000090"/>
              </a:solidFill>
              <a:sym typeface="Symbol"/>
            </a:endParaRPr>
          </a:p>
          <a:p>
            <a:r>
              <a:rPr lang="zh-CN" altLang="en-US" b="1" i="1" dirty="0">
                <a:solidFill>
                  <a:srgbClr val="FF0000"/>
                </a:solidFill>
                <a:sym typeface="Symbol"/>
              </a:rPr>
              <a:t>完全的（</a:t>
            </a:r>
            <a:r>
              <a:rPr lang="en-US" b="1" i="1" dirty="0">
                <a:solidFill>
                  <a:srgbClr val="FF0000"/>
                </a:solidFill>
                <a:sym typeface="Symbol"/>
              </a:rPr>
              <a:t>Complete</a:t>
            </a:r>
            <a:r>
              <a:rPr lang="zh-CN" altLang="en-US" b="1" i="1" dirty="0">
                <a:solidFill>
                  <a:srgbClr val="FF0000"/>
                </a:solidFill>
                <a:sym typeface="Symbol"/>
              </a:rPr>
              <a:t>）</a:t>
            </a:r>
            <a:r>
              <a:rPr lang="en-US" dirty="0">
                <a:solidFill>
                  <a:srgbClr val="000090"/>
                </a:solidFill>
                <a:sym typeface="Symbol"/>
              </a:rPr>
              <a:t> </a:t>
            </a:r>
            <a:r>
              <a:rPr lang="zh-CN" altLang="en-US" dirty="0">
                <a:solidFill>
                  <a:srgbClr val="000090"/>
                </a:solidFill>
                <a:sym typeface="Symbol"/>
              </a:rPr>
              <a:t>算法</a:t>
            </a:r>
            <a:r>
              <a:rPr lang="en-US" dirty="0">
                <a:solidFill>
                  <a:srgbClr val="000090"/>
                </a:solidFill>
                <a:sym typeface="Symbol"/>
              </a:rPr>
              <a:t>: </a:t>
            </a:r>
            <a:r>
              <a:rPr lang="zh-CN" altLang="en-US" dirty="0">
                <a:solidFill>
                  <a:srgbClr val="000090"/>
                </a:solidFill>
                <a:sym typeface="Symbol"/>
              </a:rPr>
              <a:t>所有被蕴涵的都是能够被推导证明出来的</a:t>
            </a:r>
            <a:endParaRPr lang="en-US" dirty="0">
              <a:solidFill>
                <a:srgbClr val="000090"/>
              </a:solidFill>
            </a:endParaRPr>
          </a:p>
          <a:p>
            <a:pPr lvl="1"/>
            <a:endParaRPr lang="en-US" dirty="0">
              <a:sym typeface="Symbol"/>
            </a:endParaRPr>
          </a:p>
          <a:p>
            <a:endParaRPr lang="en-US" dirty="0"/>
          </a:p>
          <a:p>
            <a:pPr marL="0" indent="0">
              <a:buNone/>
            </a:pPr>
            <a:endParaRPr lang="en-US" dirty="0"/>
          </a:p>
        </p:txBody>
      </p:sp>
    </p:spTree>
    <p:extLst>
      <p:ext uri="{BB962C8B-B14F-4D97-AF65-F5344CB8AC3E}">
        <p14:creationId xmlns:p14="http://schemas.microsoft.com/office/powerpoint/2010/main" val="393952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983"/>
            <a:ext cx="8229600" cy="990600"/>
          </a:xfrm>
        </p:spPr>
        <p:txBody>
          <a:bodyPr/>
          <a:lstStyle/>
          <a:p>
            <a:r>
              <a:rPr lang="zh-CN" altLang="en-US" dirty="0"/>
              <a:t>逻辑（</a:t>
            </a:r>
            <a:r>
              <a:rPr lang="en-US" altLang="zh-CN" dirty="0"/>
              <a:t>Logic</a:t>
            </a:r>
            <a:r>
              <a:rPr lang="zh-CN" altLang="en-US" dirty="0"/>
              <a:t>）</a:t>
            </a:r>
            <a:endParaRPr lang="en-US" dirty="0"/>
          </a:p>
        </p:txBody>
      </p:sp>
      <p:sp>
        <p:nvSpPr>
          <p:cNvPr id="3" name="Content Placeholder 2"/>
          <p:cNvSpPr>
            <a:spLocks noGrp="1"/>
          </p:cNvSpPr>
          <p:nvPr>
            <p:ph idx="1"/>
          </p:nvPr>
        </p:nvSpPr>
        <p:spPr>
          <a:xfrm>
            <a:off x="304800" y="1892290"/>
            <a:ext cx="8534400" cy="1938996"/>
          </a:xfrm>
        </p:spPr>
        <p:txBody>
          <a:bodyPr/>
          <a:lstStyle/>
          <a:p>
            <a:r>
              <a:rPr lang="zh-CN" altLang="en-US" dirty="0">
                <a:solidFill>
                  <a:srgbClr val="FF0000"/>
                </a:solidFill>
              </a:rPr>
              <a:t>语法</a:t>
            </a:r>
            <a:r>
              <a:rPr lang="en-US" altLang="zh-CN" dirty="0">
                <a:solidFill>
                  <a:srgbClr val="FF0000"/>
                </a:solidFill>
              </a:rPr>
              <a:t>(Syntax)</a:t>
            </a:r>
            <a:r>
              <a:rPr lang="en-US" dirty="0"/>
              <a:t>: </a:t>
            </a:r>
            <a:r>
              <a:rPr lang="zh-CN" altLang="en-US" dirty="0"/>
              <a:t>定义句子(什么样的句子是允许的</a:t>
            </a:r>
            <a:r>
              <a:rPr lang="en-US" altLang="zh-CN" dirty="0"/>
              <a:t>)</a:t>
            </a:r>
            <a:endParaRPr lang="en-US" dirty="0"/>
          </a:p>
          <a:p>
            <a:r>
              <a:rPr lang="zh-CN" altLang="en-US" dirty="0">
                <a:solidFill>
                  <a:srgbClr val="FF0000"/>
                </a:solidFill>
              </a:rPr>
              <a:t>语义</a:t>
            </a:r>
            <a:r>
              <a:rPr lang="zh-CN" altLang="en-US" dirty="0">
                <a:sym typeface="Wingdings" panose="05000000000000000000" pitchFamily="2" charset="2"/>
              </a:rPr>
              <a:t>（</a:t>
            </a:r>
            <a:r>
              <a:rPr lang="en-US" altLang="zh-CN" dirty="0">
                <a:sym typeface="Wingdings" panose="05000000000000000000" pitchFamily="2" charset="2"/>
              </a:rPr>
              <a:t>Semantics</a:t>
            </a:r>
            <a:r>
              <a:rPr lang="zh-CN" altLang="en-US" dirty="0">
                <a:sym typeface="Wingdings" panose="05000000000000000000" pitchFamily="2" charset="2"/>
              </a:rPr>
              <a:t>）：</a:t>
            </a:r>
            <a:r>
              <a:rPr lang="en-US" dirty="0"/>
              <a:t> </a:t>
            </a:r>
          </a:p>
          <a:p>
            <a:pPr lvl="1"/>
            <a:r>
              <a:rPr lang="zh-CN" altLang="en-US" b="1" i="1" dirty="0">
                <a:solidFill>
                  <a:srgbClr val="FF0000"/>
                </a:solidFill>
              </a:rPr>
              <a:t>可能的世界 </a:t>
            </a:r>
            <a:r>
              <a:rPr lang="en-US" altLang="zh-CN" b="1" i="1" dirty="0">
                <a:solidFill>
                  <a:srgbClr val="FF0000"/>
                </a:solidFill>
              </a:rPr>
              <a:t>(possible worlds)</a:t>
            </a:r>
            <a:r>
              <a:rPr lang="zh-CN" altLang="en-US" b="1" i="1" dirty="0"/>
              <a:t>有哪些</a:t>
            </a:r>
            <a:r>
              <a:rPr lang="en-US" dirty="0"/>
              <a:t>?</a:t>
            </a:r>
          </a:p>
          <a:p>
            <a:pPr lvl="1"/>
            <a:r>
              <a:rPr lang="zh-CN" altLang="en-US" dirty="0"/>
              <a:t>这些句子在哪些世界里为</a:t>
            </a:r>
            <a:r>
              <a:rPr lang="en-US" b="1" i="1" dirty="0">
                <a:solidFill>
                  <a:srgbClr val="FF0000"/>
                </a:solidFill>
              </a:rPr>
              <a:t> </a:t>
            </a:r>
            <a:r>
              <a:rPr lang="zh-CN" altLang="en-US" b="1" i="1" dirty="0">
                <a:solidFill>
                  <a:srgbClr val="FF0000"/>
                </a:solidFill>
              </a:rPr>
              <a:t>真</a:t>
            </a:r>
            <a:r>
              <a:rPr lang="en-US" dirty="0"/>
              <a:t> ? (</a:t>
            </a:r>
            <a:r>
              <a:rPr lang="zh-CN" altLang="en-US" dirty="0"/>
              <a:t>句子真实性的</a:t>
            </a:r>
            <a:r>
              <a:rPr lang="zh-CN" altLang="en-US" b="1" i="1" dirty="0">
                <a:solidFill>
                  <a:srgbClr val="0000FF"/>
                </a:solidFill>
              </a:rPr>
              <a:t>定义</a:t>
            </a:r>
            <a:r>
              <a:rPr lang="en-US" dirty="0"/>
              <a:t>)</a:t>
            </a:r>
          </a:p>
        </p:txBody>
      </p:sp>
      <p:sp>
        <p:nvSpPr>
          <p:cNvPr id="4" name="TextBox 3"/>
          <p:cNvSpPr txBox="1"/>
          <p:nvPr/>
        </p:nvSpPr>
        <p:spPr>
          <a:xfrm>
            <a:off x="1149673" y="4597542"/>
            <a:ext cx="494980" cy="420628"/>
          </a:xfrm>
          <a:prstGeom prst="rect">
            <a:avLst/>
          </a:prstGeom>
          <a:noFill/>
          <a:ln>
            <a:noFill/>
          </a:ln>
        </p:spPr>
        <p:txBody>
          <a:bodyPr wrap="none" rtlCol="0">
            <a:spAutoFit/>
          </a:bodyPr>
          <a:lstStyle/>
          <a:p>
            <a:r>
              <a:rPr lang="en-US" sz="3200" baseline="-25000" dirty="0">
                <a:solidFill>
                  <a:srgbClr val="CC00CC"/>
                </a:solidFill>
              </a:rPr>
              <a:t>α</a:t>
            </a:r>
            <a:r>
              <a:rPr lang="en-US" altLang="zh-CN" sz="3200" baseline="-25000" dirty="0">
                <a:solidFill>
                  <a:srgbClr val="CC00CC"/>
                </a:solidFill>
              </a:rPr>
              <a:t>1</a:t>
            </a:r>
            <a:endParaRPr lang="en-US" sz="3200" baseline="-25000" dirty="0">
              <a:solidFill>
                <a:srgbClr val="CC00CC"/>
              </a:solidFill>
            </a:endParaRPr>
          </a:p>
        </p:txBody>
      </p:sp>
      <p:sp>
        <p:nvSpPr>
          <p:cNvPr id="5" name="TextBox 4"/>
          <p:cNvSpPr txBox="1"/>
          <p:nvPr/>
        </p:nvSpPr>
        <p:spPr>
          <a:xfrm>
            <a:off x="541321" y="5341055"/>
            <a:ext cx="494980" cy="420628"/>
          </a:xfrm>
          <a:prstGeom prst="rect">
            <a:avLst/>
          </a:prstGeom>
          <a:noFill/>
          <a:ln>
            <a:noFill/>
          </a:ln>
        </p:spPr>
        <p:txBody>
          <a:bodyPr wrap="none" rtlCol="0">
            <a:spAutoFit/>
          </a:bodyPr>
          <a:lstStyle/>
          <a:p>
            <a:r>
              <a:rPr lang="en-US" sz="3200" baseline="-25000" dirty="0">
                <a:solidFill>
                  <a:srgbClr val="CC00CC"/>
                </a:solidFill>
                <a:sym typeface="Symbol"/>
              </a:rPr>
              <a:t>α2</a:t>
            </a:r>
            <a:endParaRPr lang="en-US" sz="3200" baseline="-25000" dirty="0">
              <a:solidFill>
                <a:srgbClr val="CC00CC"/>
              </a:solidFill>
            </a:endParaRPr>
          </a:p>
        </p:txBody>
      </p:sp>
      <p:sp>
        <p:nvSpPr>
          <p:cNvPr id="6" name="TextBox 5"/>
          <p:cNvSpPr txBox="1"/>
          <p:nvPr/>
        </p:nvSpPr>
        <p:spPr>
          <a:xfrm>
            <a:off x="1378273" y="5515346"/>
            <a:ext cx="494980" cy="420628"/>
          </a:xfrm>
          <a:prstGeom prst="rect">
            <a:avLst/>
          </a:prstGeom>
          <a:noFill/>
          <a:ln>
            <a:noFill/>
          </a:ln>
        </p:spPr>
        <p:txBody>
          <a:bodyPr wrap="none" rtlCol="0">
            <a:spAutoFit/>
          </a:bodyPr>
          <a:lstStyle/>
          <a:p>
            <a:r>
              <a:rPr lang="en-US" sz="3200" baseline="-25000" dirty="0">
                <a:solidFill>
                  <a:srgbClr val="CC00CC"/>
                </a:solidFill>
                <a:sym typeface="Symbol"/>
              </a:rPr>
              <a:t>α3</a:t>
            </a:r>
            <a:endParaRPr lang="en-US" sz="3200" baseline="-25000" dirty="0">
              <a:solidFill>
                <a:srgbClr val="CC00CC"/>
              </a:solidFill>
            </a:endParaRPr>
          </a:p>
        </p:txBody>
      </p:sp>
      <p:sp>
        <p:nvSpPr>
          <p:cNvPr id="7" name="TextBox 6"/>
          <p:cNvSpPr txBox="1"/>
          <p:nvPr/>
        </p:nvSpPr>
        <p:spPr>
          <a:xfrm>
            <a:off x="196357" y="3859412"/>
            <a:ext cx="1652302" cy="523220"/>
          </a:xfrm>
          <a:prstGeom prst="rect">
            <a:avLst/>
          </a:prstGeom>
          <a:noFill/>
        </p:spPr>
        <p:txBody>
          <a:bodyPr wrap="none" rtlCol="0">
            <a:spAutoFit/>
          </a:bodyPr>
          <a:lstStyle/>
          <a:p>
            <a:r>
              <a:rPr lang="zh-CN" altLang="en-US" sz="2800" dirty="0">
                <a:solidFill>
                  <a:srgbClr val="CC00CC"/>
                </a:solidFill>
                <a:latin typeface="Apple Chancery"/>
                <a:cs typeface="Apple Chancery"/>
              </a:rPr>
              <a:t>语法空间</a:t>
            </a:r>
            <a:endParaRPr lang="en-US" sz="2800" dirty="0">
              <a:solidFill>
                <a:srgbClr val="CC00CC"/>
              </a:solidFill>
              <a:latin typeface="Apple Chancery"/>
              <a:cs typeface="Apple Chancery"/>
            </a:endParaRPr>
          </a:p>
        </p:txBody>
      </p:sp>
      <p:sp>
        <p:nvSpPr>
          <p:cNvPr id="8" name="TextBox 7"/>
          <p:cNvSpPr txBox="1"/>
          <p:nvPr/>
        </p:nvSpPr>
        <p:spPr>
          <a:xfrm>
            <a:off x="7186898" y="2968632"/>
            <a:ext cx="1652302" cy="523220"/>
          </a:xfrm>
          <a:prstGeom prst="rect">
            <a:avLst/>
          </a:prstGeom>
          <a:noFill/>
        </p:spPr>
        <p:txBody>
          <a:bodyPr wrap="none" rtlCol="0">
            <a:spAutoFit/>
          </a:bodyPr>
          <a:lstStyle/>
          <a:p>
            <a:r>
              <a:rPr lang="zh-CN" altLang="en-US" sz="2800" dirty="0">
                <a:solidFill>
                  <a:srgbClr val="0000FF"/>
                </a:solidFill>
                <a:latin typeface="Apple Chancery"/>
                <a:cs typeface="Apple Chancery"/>
              </a:rPr>
              <a:t>语义空间</a:t>
            </a:r>
            <a:endParaRPr lang="en-US" sz="2800" dirty="0">
              <a:solidFill>
                <a:srgbClr val="0000FF"/>
              </a:solidFill>
              <a:latin typeface="Apple Chancery"/>
              <a:cs typeface="Apple Chancery"/>
            </a:endParaRPr>
          </a:p>
        </p:txBody>
      </p:sp>
      <p:sp>
        <p:nvSpPr>
          <p:cNvPr id="9" name="Rectangle 8"/>
          <p:cNvSpPr/>
          <p:nvPr/>
        </p:nvSpPr>
        <p:spPr>
          <a:xfrm>
            <a:off x="4270211" y="3678035"/>
            <a:ext cx="4697232" cy="251770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5631276" y="5414150"/>
            <a:ext cx="507023" cy="630962"/>
          </a:xfrm>
          <a:prstGeom prst="rect">
            <a:avLst/>
          </a:prstGeom>
        </p:spPr>
      </p:pic>
      <p:pic>
        <p:nvPicPr>
          <p:cNvPr id="11" name="Picture 10"/>
          <p:cNvPicPr>
            <a:picLocks noChangeAspect="1"/>
          </p:cNvPicPr>
          <p:nvPr/>
        </p:nvPicPr>
        <p:blipFill>
          <a:blip r:embed="rId3"/>
          <a:stretch>
            <a:fillRect/>
          </a:stretch>
        </p:blipFill>
        <p:spPr>
          <a:xfrm>
            <a:off x="5599879" y="4662775"/>
            <a:ext cx="507023" cy="630962"/>
          </a:xfrm>
          <a:prstGeom prst="rect">
            <a:avLst/>
          </a:prstGeom>
        </p:spPr>
      </p:pic>
      <p:pic>
        <p:nvPicPr>
          <p:cNvPr id="12" name="Picture 11"/>
          <p:cNvPicPr>
            <a:picLocks noChangeAspect="1"/>
          </p:cNvPicPr>
          <p:nvPr/>
        </p:nvPicPr>
        <p:blipFill>
          <a:blip r:embed="rId3"/>
          <a:stretch>
            <a:fillRect/>
          </a:stretch>
        </p:blipFill>
        <p:spPr>
          <a:xfrm>
            <a:off x="5073647" y="4289742"/>
            <a:ext cx="507023" cy="630962"/>
          </a:xfrm>
          <a:prstGeom prst="rect">
            <a:avLst/>
          </a:prstGeom>
        </p:spPr>
      </p:pic>
      <p:pic>
        <p:nvPicPr>
          <p:cNvPr id="13" name="Picture 12"/>
          <p:cNvPicPr>
            <a:picLocks noChangeAspect="1"/>
          </p:cNvPicPr>
          <p:nvPr/>
        </p:nvPicPr>
        <p:blipFill>
          <a:blip r:embed="rId3"/>
          <a:stretch>
            <a:fillRect/>
          </a:stretch>
        </p:blipFill>
        <p:spPr>
          <a:xfrm>
            <a:off x="4514568" y="4682966"/>
            <a:ext cx="507023" cy="630962"/>
          </a:xfrm>
          <a:prstGeom prst="rect">
            <a:avLst/>
          </a:prstGeom>
        </p:spPr>
      </p:pic>
      <p:pic>
        <p:nvPicPr>
          <p:cNvPr id="14" name="Picture 13"/>
          <p:cNvPicPr>
            <a:picLocks noChangeAspect="1"/>
          </p:cNvPicPr>
          <p:nvPr/>
        </p:nvPicPr>
        <p:blipFill>
          <a:blip r:embed="rId3"/>
          <a:stretch>
            <a:fillRect/>
          </a:stretch>
        </p:blipFill>
        <p:spPr>
          <a:xfrm>
            <a:off x="4431781" y="3762606"/>
            <a:ext cx="507023" cy="630962"/>
          </a:xfrm>
          <a:prstGeom prst="rect">
            <a:avLst/>
          </a:prstGeom>
        </p:spPr>
      </p:pic>
      <p:pic>
        <p:nvPicPr>
          <p:cNvPr id="15" name="Picture 14"/>
          <p:cNvPicPr>
            <a:picLocks noChangeAspect="1"/>
          </p:cNvPicPr>
          <p:nvPr/>
        </p:nvPicPr>
        <p:blipFill>
          <a:blip r:embed="rId3"/>
          <a:stretch>
            <a:fillRect/>
          </a:stretch>
        </p:blipFill>
        <p:spPr>
          <a:xfrm>
            <a:off x="5613634" y="3805541"/>
            <a:ext cx="507023" cy="630962"/>
          </a:xfrm>
          <a:prstGeom prst="rect">
            <a:avLst/>
          </a:prstGeom>
        </p:spPr>
      </p:pic>
      <p:pic>
        <p:nvPicPr>
          <p:cNvPr id="16" name="Picture 15"/>
          <p:cNvPicPr>
            <a:picLocks noChangeAspect="1"/>
          </p:cNvPicPr>
          <p:nvPr/>
        </p:nvPicPr>
        <p:blipFill>
          <a:blip r:embed="rId3"/>
          <a:stretch>
            <a:fillRect/>
          </a:stretch>
        </p:blipFill>
        <p:spPr>
          <a:xfrm>
            <a:off x="6302770" y="4877449"/>
            <a:ext cx="507023" cy="630962"/>
          </a:xfrm>
          <a:prstGeom prst="rect">
            <a:avLst/>
          </a:prstGeom>
        </p:spPr>
      </p:pic>
      <p:pic>
        <p:nvPicPr>
          <p:cNvPr id="17" name="Picture 16"/>
          <p:cNvPicPr>
            <a:picLocks noChangeAspect="1"/>
          </p:cNvPicPr>
          <p:nvPr/>
        </p:nvPicPr>
        <p:blipFill>
          <a:blip r:embed="rId3"/>
          <a:stretch>
            <a:fillRect/>
          </a:stretch>
        </p:blipFill>
        <p:spPr>
          <a:xfrm>
            <a:off x="6170712" y="4000875"/>
            <a:ext cx="507023" cy="630962"/>
          </a:xfrm>
          <a:prstGeom prst="rect">
            <a:avLst/>
          </a:prstGeom>
        </p:spPr>
      </p:pic>
      <p:pic>
        <p:nvPicPr>
          <p:cNvPr id="18" name="Picture 17"/>
          <p:cNvPicPr>
            <a:picLocks noChangeAspect="1"/>
          </p:cNvPicPr>
          <p:nvPr/>
        </p:nvPicPr>
        <p:blipFill>
          <a:blip r:embed="rId3"/>
          <a:stretch>
            <a:fillRect/>
          </a:stretch>
        </p:blipFill>
        <p:spPr>
          <a:xfrm>
            <a:off x="6974815" y="4875746"/>
            <a:ext cx="507023" cy="630962"/>
          </a:xfrm>
          <a:prstGeom prst="rect">
            <a:avLst/>
          </a:prstGeom>
        </p:spPr>
      </p:pic>
      <p:pic>
        <p:nvPicPr>
          <p:cNvPr id="19" name="Picture 18"/>
          <p:cNvPicPr>
            <a:picLocks noChangeAspect="1"/>
          </p:cNvPicPr>
          <p:nvPr/>
        </p:nvPicPr>
        <p:blipFill>
          <a:blip r:embed="rId3"/>
          <a:stretch>
            <a:fillRect/>
          </a:stretch>
        </p:blipFill>
        <p:spPr>
          <a:xfrm>
            <a:off x="6711366" y="3999172"/>
            <a:ext cx="507023" cy="630962"/>
          </a:xfrm>
          <a:prstGeom prst="rect">
            <a:avLst/>
          </a:prstGeom>
        </p:spPr>
      </p:pic>
      <p:pic>
        <p:nvPicPr>
          <p:cNvPr id="20" name="Picture 19"/>
          <p:cNvPicPr>
            <a:picLocks noChangeAspect="1"/>
          </p:cNvPicPr>
          <p:nvPr/>
        </p:nvPicPr>
        <p:blipFill>
          <a:blip r:embed="rId3"/>
          <a:stretch>
            <a:fillRect/>
          </a:stretch>
        </p:blipFill>
        <p:spPr>
          <a:xfrm>
            <a:off x="7582774" y="4682966"/>
            <a:ext cx="507023" cy="630962"/>
          </a:xfrm>
          <a:prstGeom prst="rect">
            <a:avLst/>
          </a:prstGeom>
        </p:spPr>
      </p:pic>
      <p:pic>
        <p:nvPicPr>
          <p:cNvPr id="21" name="Picture 20"/>
          <p:cNvPicPr>
            <a:picLocks noChangeAspect="1"/>
          </p:cNvPicPr>
          <p:nvPr/>
        </p:nvPicPr>
        <p:blipFill>
          <a:blip r:embed="rId3"/>
          <a:stretch>
            <a:fillRect/>
          </a:stretch>
        </p:blipFill>
        <p:spPr>
          <a:xfrm>
            <a:off x="6673163" y="5590529"/>
            <a:ext cx="507023" cy="630962"/>
          </a:xfrm>
          <a:prstGeom prst="rect">
            <a:avLst/>
          </a:prstGeom>
        </p:spPr>
      </p:pic>
      <p:pic>
        <p:nvPicPr>
          <p:cNvPr id="22" name="Picture 21"/>
          <p:cNvPicPr>
            <a:picLocks noChangeAspect="1"/>
          </p:cNvPicPr>
          <p:nvPr/>
        </p:nvPicPr>
        <p:blipFill>
          <a:blip r:embed="rId3"/>
          <a:stretch>
            <a:fillRect/>
          </a:stretch>
        </p:blipFill>
        <p:spPr>
          <a:xfrm>
            <a:off x="7582774" y="3755445"/>
            <a:ext cx="507023" cy="630962"/>
          </a:xfrm>
          <a:prstGeom prst="rect">
            <a:avLst/>
          </a:prstGeom>
        </p:spPr>
      </p:pic>
      <p:sp>
        <p:nvSpPr>
          <p:cNvPr id="23" name="Oval 22"/>
          <p:cNvSpPr/>
          <p:nvPr/>
        </p:nvSpPr>
        <p:spPr>
          <a:xfrm>
            <a:off x="1083976" y="4619436"/>
            <a:ext cx="541988" cy="72265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518794" y="4672834"/>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631276" y="5414150"/>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083570" y="4275399"/>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24665" y="3755445"/>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2306" y="5384424"/>
            <a:ext cx="541988" cy="722651"/>
          </a:xfrm>
          <a:prstGeom prst="ellipse">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6671282" y="5590886"/>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582774" y="4672466"/>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975124" y="4870057"/>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316218" y="4873045"/>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01282" y="4651916"/>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712906" y="3982551"/>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77265" y="3985539"/>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619213" y="3794292"/>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1323774" y="5536824"/>
            <a:ext cx="541988" cy="722651"/>
          </a:xfrm>
          <a:prstGeom prst="ellipse">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7582774" y="3752472"/>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2"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grpId="2"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2"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3" nodeType="withEffect">
                                  <p:stCondLst>
                                    <p:cond delay="0"/>
                                  </p:stCondLst>
                                  <p:childTnLst>
                                    <p:set>
                                      <p:cBhvr>
                                        <p:cTn id="94" dur="1" fill="hold">
                                          <p:stCondLst>
                                            <p:cond delay="0"/>
                                          </p:stCondLst>
                                        </p:cTn>
                                        <p:tgtEl>
                                          <p:spTgt spid="36"/>
                                        </p:tgtEl>
                                        <p:attrNameLst>
                                          <p:attrName>style.visibility</p:attrName>
                                        </p:attrNameLst>
                                      </p:cBhvr>
                                      <p:to>
                                        <p:strVal val="hidden"/>
                                      </p:to>
                                    </p:set>
                                  </p:childTnLst>
                                </p:cTn>
                              </p:par>
                              <p:par>
                                <p:cTn id="95" presetID="1" presetClass="exit" presetSubtype="0" fill="hold" grpId="3"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par>
                                <p:cTn id="97" presetID="1" presetClass="exit" presetSubtype="0" fill="hold" grpId="3" nodeType="withEffect">
                                  <p:stCondLst>
                                    <p:cond delay="0"/>
                                  </p:stCondLst>
                                  <p:childTnLst>
                                    <p:set>
                                      <p:cBhvr>
                                        <p:cTn id="98" dur="1" fill="hold">
                                          <p:stCondLst>
                                            <p:cond delay="0"/>
                                          </p:stCondLst>
                                        </p:cTn>
                                        <p:tgtEl>
                                          <p:spTgt spid="34"/>
                                        </p:tgtEl>
                                        <p:attrNameLst>
                                          <p:attrName>style.visibility</p:attrName>
                                        </p:attrNameLst>
                                      </p:cBhvr>
                                      <p:to>
                                        <p:strVal val="hidden"/>
                                      </p:to>
                                    </p:set>
                                  </p:childTnLst>
                                </p:cTn>
                              </p:par>
                              <p:par>
                                <p:cTn id="99" presetID="1" presetClass="exit" presetSubtype="0" fill="hold" grpId="3" nodeType="with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grpId="3"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grpId="3" nodeType="withEffect">
                                  <p:stCondLst>
                                    <p:cond delay="0"/>
                                  </p:stCondLst>
                                  <p:childTnLst>
                                    <p:set>
                                      <p:cBhvr>
                                        <p:cTn id="104" dur="1" fill="hold">
                                          <p:stCondLst>
                                            <p:cond delay="0"/>
                                          </p:stCondLst>
                                        </p:cTn>
                                        <p:tgtEl>
                                          <p:spTgt spid="25"/>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33"/>
                                        </p:tgtEl>
                                        <p:attrNameLst>
                                          <p:attrName>style.visibility</p:attrName>
                                        </p:attrNameLst>
                                      </p:cBhvr>
                                      <p:to>
                                        <p:strVal val="hidden"/>
                                      </p:to>
                                    </p:set>
                                  </p:childTnLst>
                                </p:cTn>
                              </p:par>
                              <p:par>
                                <p:cTn id="107" presetID="1" presetClass="exit" presetSubtype="0" fill="hold" grpId="3" nodeType="withEffect">
                                  <p:stCondLst>
                                    <p:cond delay="0"/>
                                  </p:stCondLst>
                                  <p:childTnLst>
                                    <p:set>
                                      <p:cBhvr>
                                        <p:cTn id="108" dur="1" fill="hold">
                                          <p:stCondLst>
                                            <p:cond delay="0"/>
                                          </p:stCondLst>
                                        </p:cTn>
                                        <p:tgtEl>
                                          <p:spTgt spid="32"/>
                                        </p:tgtEl>
                                        <p:attrNameLst>
                                          <p:attrName>style.visibility</p:attrName>
                                        </p:attrNameLst>
                                      </p:cBhvr>
                                      <p:to>
                                        <p:strVal val="hidden"/>
                                      </p:to>
                                    </p:set>
                                  </p:childTnLst>
                                </p:cTn>
                              </p:par>
                              <p:par>
                                <p:cTn id="109" presetID="1" presetClass="exit" presetSubtype="0" fill="hold" grpId="3" nodeType="withEffect">
                                  <p:stCondLst>
                                    <p:cond delay="0"/>
                                  </p:stCondLst>
                                  <p:childTnLst>
                                    <p:set>
                                      <p:cBhvr>
                                        <p:cTn id="110" dur="1" fill="hold">
                                          <p:stCondLst>
                                            <p:cond delay="0"/>
                                          </p:stCondLst>
                                        </p:cTn>
                                        <p:tgtEl>
                                          <p:spTgt spid="31"/>
                                        </p:tgtEl>
                                        <p:attrNameLst>
                                          <p:attrName>style.visibility</p:attrName>
                                        </p:attrNameLst>
                                      </p:cBhvr>
                                      <p:to>
                                        <p:strVal val="hidden"/>
                                      </p:to>
                                    </p:set>
                                  </p:childTnLst>
                                </p:cTn>
                              </p:par>
                              <p:par>
                                <p:cTn id="111" presetID="1" presetClass="exit" presetSubtype="0" fill="hold" grpId="3" nodeType="withEffect">
                                  <p:stCondLst>
                                    <p:cond delay="0"/>
                                  </p:stCondLst>
                                  <p:childTnLst>
                                    <p:set>
                                      <p:cBhvr>
                                        <p:cTn id="112" dur="1" fill="hold">
                                          <p:stCondLst>
                                            <p:cond delay="0"/>
                                          </p:stCondLst>
                                        </p:cTn>
                                        <p:tgtEl>
                                          <p:spTgt spid="30"/>
                                        </p:tgtEl>
                                        <p:attrNameLst>
                                          <p:attrName>style.visibility</p:attrName>
                                        </p:attrNameLst>
                                      </p:cBhvr>
                                      <p:to>
                                        <p:strVal val="hidden"/>
                                      </p:to>
                                    </p:set>
                                  </p:childTnLst>
                                </p:cTn>
                              </p:par>
                              <p:par>
                                <p:cTn id="113" presetID="1" presetClass="exit" presetSubtype="0" fill="hold" grpId="3" nodeType="withEffect">
                                  <p:stCondLst>
                                    <p:cond delay="0"/>
                                  </p:stCondLst>
                                  <p:childTnLst>
                                    <p:set>
                                      <p:cBhvr>
                                        <p:cTn id="114" dur="1" fill="hold">
                                          <p:stCondLst>
                                            <p:cond delay="0"/>
                                          </p:stCondLst>
                                        </p:cTn>
                                        <p:tgtEl>
                                          <p:spTgt spid="29"/>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8"/>
                                        </p:tgtEl>
                                        <p:attrNameLst>
                                          <p:attrName>style.visibility</p:attrName>
                                        </p:attrNameLst>
                                      </p:cBhvr>
                                      <p:to>
                                        <p:strVal val="hidden"/>
                                      </p:to>
                                    </p:set>
                                  </p:childTnLst>
                                </p:cTn>
                              </p:par>
                              <p:par>
                                <p:cTn id="119" presetID="1" presetClass="entr" presetSubtype="0" fill="hold" grpId="2" nodeType="with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xit" presetSubtype="0" fill="hold" grpId="3" nodeType="withEffect">
                                  <p:stCondLst>
                                    <p:cond delay="0"/>
                                  </p:stCondLst>
                                  <p:childTnLst>
                                    <p:set>
                                      <p:cBhvr>
                                        <p:cTn id="122" dur="1" fill="hold">
                                          <p:stCondLst>
                                            <p:cond delay="0"/>
                                          </p:stCondLst>
                                        </p:cTn>
                                        <p:tgtEl>
                                          <p:spTgt spid="3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par>
                                <p:cTn id="127" presetID="1" presetClass="entr" presetSubtype="0" fill="hold" grpId="4" nodeType="with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par>
                                <p:cTn id="133" presetID="1" presetClass="exit" presetSubtype="0" fill="hold" grpId="5" nodeType="withEffect">
                                  <p:stCondLst>
                                    <p:cond delay="0"/>
                                  </p:stCondLst>
                                  <p:childTnLst>
                                    <p:set>
                                      <p:cBhvr>
                                        <p:cTn id="134"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9" grpId="0" animBg="1"/>
      <p:bldP spid="29" grpId="1" animBg="1"/>
      <p:bldP spid="29" grpId="2" animBg="1"/>
      <p:bldP spid="29" grpId="3" animBg="1"/>
      <p:bldP spid="30" grpId="0" animBg="1"/>
      <p:bldP spid="30" grpId="1" animBg="1"/>
      <p:bldP spid="30" grpId="2" animBg="1"/>
      <p:bldP spid="30" grpId="3"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3" grpId="2" animBg="1"/>
      <p:bldP spid="33" grpId="3"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8" grpId="4" animBg="1"/>
      <p:bldP spid="38" grpId="5"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dirty="0"/>
              <a:t>命题逻辑推理规则</a:t>
            </a:r>
            <a:endParaRPr lang="en-US" altLang="zh-CN" dirty="0"/>
          </a:p>
        </p:txBody>
      </p:sp>
      <p:sp>
        <p:nvSpPr>
          <p:cNvPr id="13315" name="Content Placeholder 2"/>
          <p:cNvSpPr>
            <a:spLocks noGrp="1"/>
          </p:cNvSpPr>
          <p:nvPr>
            <p:ph idx="1"/>
          </p:nvPr>
        </p:nvSpPr>
        <p:spPr/>
        <p:txBody>
          <a:bodyPr/>
          <a:lstStyle/>
          <a:p>
            <a:r>
              <a:rPr lang="en-US" altLang="zh-CN" dirty="0"/>
              <a:t>                               is the rule of inference called </a:t>
            </a:r>
            <a:r>
              <a:rPr lang="en-US" altLang="zh-CN" b="1" dirty="0"/>
              <a:t>modus ponens</a:t>
            </a:r>
            <a:r>
              <a:rPr lang="zh-CN" altLang="en-US" b="1" dirty="0"/>
              <a:t>（肯定前件式推理）</a:t>
            </a:r>
            <a:r>
              <a:rPr lang="en-US" altLang="zh-CN" b="1" dirty="0"/>
              <a:t> </a:t>
            </a:r>
            <a:r>
              <a:rPr lang="en-US" altLang="zh-CN" dirty="0"/>
              <a:t>(</a:t>
            </a:r>
            <a:r>
              <a:rPr lang="en-US" altLang="zh-CN" i="1" dirty="0"/>
              <a:t>mode that affirms</a:t>
            </a:r>
            <a:r>
              <a:rPr lang="en-US" altLang="zh-CN" dirty="0"/>
              <a:t>), or the </a:t>
            </a:r>
            <a:r>
              <a:rPr lang="en-US" altLang="zh-CN" b="1" dirty="0"/>
              <a:t>law of detachment  </a:t>
            </a:r>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BAEFD0-8442-4F34-8AD0-C5AE5DF0B486}" type="slidenum">
              <a:rPr lang="en-US" altLang="zh-CN" sz="1200">
                <a:solidFill>
                  <a:srgbClr val="898989"/>
                </a:solidFill>
              </a:rPr>
              <a:pPr/>
              <a:t>30</a:t>
            </a:fld>
            <a:endParaRPr lang="en-US" altLang="zh-CN" sz="1200">
              <a:solidFill>
                <a:srgbClr val="898989"/>
              </a:solidFill>
            </a:endParaRPr>
          </a:p>
        </p:txBody>
      </p:sp>
      <p:graphicFrame>
        <p:nvGraphicFramePr>
          <p:cNvPr id="13317" name="Object 2"/>
          <p:cNvGraphicFramePr>
            <a:graphicFrameLocks noChangeAspect="1"/>
          </p:cNvGraphicFramePr>
          <p:nvPr>
            <p:extLst>
              <p:ext uri="{D42A27DB-BD31-4B8C-83A1-F6EECF244321}">
                <p14:modId xmlns:p14="http://schemas.microsoft.com/office/powerpoint/2010/main" val="2496406073"/>
              </p:ext>
            </p:extLst>
          </p:nvPr>
        </p:nvGraphicFramePr>
        <p:xfrm>
          <a:off x="832018" y="1686426"/>
          <a:ext cx="2743200" cy="457200"/>
        </p:xfrm>
        <a:graphic>
          <a:graphicData uri="http://schemas.openxmlformats.org/presentationml/2006/ole">
            <mc:AlternateContent xmlns:mc="http://schemas.openxmlformats.org/markup-compatibility/2006">
              <mc:Choice xmlns:v="urn:schemas-microsoft-com:vml" Requires="v">
                <p:oleObj spid="_x0000_s2080" name="Equation" r:id="rId4" imgW="1193800" imgH="203200" progId="Equation.3">
                  <p:embed/>
                </p:oleObj>
              </mc:Choice>
              <mc:Fallback>
                <p:oleObj name="Equation" r:id="rId4" imgW="1193800" imgH="203200" progId="Equation.3">
                  <p:embed/>
                  <p:pic>
                    <p:nvPicPr>
                      <p:cNvPr id="1331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18" y="1686426"/>
                        <a:ext cx="2743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3"/>
          <p:cNvGraphicFramePr>
            <a:graphicFrameLocks noChangeAspect="1"/>
          </p:cNvGraphicFramePr>
          <p:nvPr>
            <p:extLst>
              <p:ext uri="{D42A27DB-BD31-4B8C-83A1-F6EECF244321}">
                <p14:modId xmlns:p14="http://schemas.microsoft.com/office/powerpoint/2010/main" val="3965835770"/>
              </p:ext>
            </p:extLst>
          </p:nvPr>
        </p:nvGraphicFramePr>
        <p:xfrm>
          <a:off x="2331036" y="3747502"/>
          <a:ext cx="1855953" cy="2006356"/>
        </p:xfrm>
        <a:graphic>
          <a:graphicData uri="http://schemas.openxmlformats.org/presentationml/2006/ole">
            <mc:AlternateContent xmlns:mc="http://schemas.openxmlformats.org/markup-compatibility/2006">
              <mc:Choice xmlns:v="urn:schemas-microsoft-com:vml" Requires="v">
                <p:oleObj spid="_x0000_s2081" name="Equation" r:id="rId6" imgW="596900" imgH="647700" progId="Equation.3">
                  <p:embed/>
                </p:oleObj>
              </mc:Choice>
              <mc:Fallback>
                <p:oleObj name="Equation" r:id="rId6" imgW="596900" imgH="647700" progId="Equation.3">
                  <p:embed/>
                  <p:pic>
                    <p:nvPicPr>
                      <p:cNvPr id="1331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1036" y="3747502"/>
                        <a:ext cx="1855953" cy="20063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89746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dirty="0"/>
              <a:t>举例</a:t>
            </a:r>
            <a:endParaRPr lang="en-US" altLang="zh-CN" dirty="0"/>
          </a:p>
        </p:txBody>
      </p:sp>
      <p:sp>
        <p:nvSpPr>
          <p:cNvPr id="14339" name="Content Placeholder 2"/>
          <p:cNvSpPr>
            <a:spLocks noGrp="1"/>
          </p:cNvSpPr>
          <p:nvPr>
            <p:ph idx="1"/>
          </p:nvPr>
        </p:nvSpPr>
        <p:spPr/>
        <p:txBody>
          <a:bodyPr/>
          <a:lstStyle/>
          <a:p>
            <a:r>
              <a:rPr lang="en-US" altLang="zh-CN" dirty="0"/>
              <a:t>If both statements “</a:t>
            </a:r>
            <a:r>
              <a:rPr lang="zh-CN" altLang="en-US" dirty="0"/>
              <a:t>如果今天下雪</a:t>
            </a:r>
            <a:r>
              <a:rPr lang="en-US" altLang="zh-CN" dirty="0"/>
              <a:t>, </a:t>
            </a:r>
            <a:r>
              <a:rPr lang="zh-CN" altLang="en-US" dirty="0"/>
              <a:t>那么我们将去滑雪</a:t>
            </a:r>
            <a:r>
              <a:rPr lang="en-US" altLang="zh-CN" dirty="0"/>
              <a:t>” and “</a:t>
            </a:r>
            <a:r>
              <a:rPr lang="zh-CN" altLang="en-US" dirty="0"/>
              <a:t>今天下雪</a:t>
            </a:r>
            <a:r>
              <a:rPr lang="en-US" altLang="zh-CN" dirty="0"/>
              <a:t>” are true. </a:t>
            </a:r>
          </a:p>
          <a:p>
            <a:r>
              <a:rPr lang="en-US" altLang="zh-CN" dirty="0"/>
              <a:t>By modus ponens</a:t>
            </a:r>
            <a:r>
              <a:rPr lang="zh-CN" altLang="en-US" dirty="0"/>
              <a:t>（肯定前件式推理）</a:t>
            </a:r>
            <a:r>
              <a:rPr lang="en-US" altLang="zh-CN" dirty="0"/>
              <a:t>, it follows the conclusion “</a:t>
            </a:r>
            <a:r>
              <a:rPr lang="zh-CN" altLang="en-US" dirty="0"/>
              <a:t>我们将去滑雪</a:t>
            </a:r>
            <a:r>
              <a:rPr lang="en-US" altLang="zh-CN" dirty="0"/>
              <a:t>” is true  </a:t>
            </a:r>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97038A-329A-4E6D-B7C5-9B3923CD2E92}" type="slidenum">
              <a:rPr lang="en-US" altLang="zh-CN" sz="1200">
                <a:solidFill>
                  <a:srgbClr val="898989"/>
                </a:solidFill>
              </a:rPr>
              <a:pPr/>
              <a:t>31</a:t>
            </a:fld>
            <a:endParaRPr lang="en-US" altLang="zh-CN" sz="1200">
              <a:solidFill>
                <a:srgbClr val="898989"/>
              </a:solidFill>
            </a:endParaRPr>
          </a:p>
        </p:txBody>
      </p:sp>
    </p:spTree>
    <p:extLst>
      <p:ext uri="{BB962C8B-B14F-4D97-AF65-F5344CB8AC3E}">
        <p14:creationId xmlns:p14="http://schemas.microsoft.com/office/powerpoint/2010/main" val="18276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7BF984-0A63-4577-A582-B4304E2A81BE}" type="slidenum">
              <a:rPr lang="en-US" altLang="zh-CN" sz="1200">
                <a:solidFill>
                  <a:srgbClr val="898989"/>
                </a:solidFill>
              </a:rPr>
              <a:pPr/>
              <a:t>32</a:t>
            </a:fld>
            <a:endParaRPr lang="en-US" altLang="zh-CN" sz="1200">
              <a:solidFill>
                <a:srgbClr val="898989"/>
              </a:solidFill>
            </a:endParaRPr>
          </a:p>
        </p:txBody>
      </p:sp>
      <p:pic>
        <p:nvPicPr>
          <p:cNvPr id="16387" name="Picture 3" descr="t01_5_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1113"/>
            <a:ext cx="5822950" cy="68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191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dirty="0"/>
              <a:t>Resolution</a:t>
            </a:r>
            <a:r>
              <a:rPr lang="zh-CN" altLang="en-US" dirty="0"/>
              <a:t>（“归结”推理规则）</a:t>
            </a:r>
            <a:endParaRPr lang="en-US" altLang="zh-CN" dirty="0"/>
          </a:p>
        </p:txBody>
      </p:sp>
      <p:sp>
        <p:nvSpPr>
          <p:cNvPr id="19459" name="Content Placeholder 2"/>
          <p:cNvSpPr>
            <a:spLocks noGrp="1"/>
          </p:cNvSpPr>
          <p:nvPr>
            <p:ph idx="1"/>
          </p:nvPr>
        </p:nvSpPr>
        <p:spPr/>
        <p:txBody>
          <a:bodyPr/>
          <a:lstStyle/>
          <a:p>
            <a:r>
              <a:rPr lang="zh-CN" altLang="en-US" dirty="0"/>
              <a:t>基于同义反复式：</a:t>
            </a:r>
            <a:endParaRPr lang="en-US" altLang="zh-CN" dirty="0"/>
          </a:p>
          <a:p>
            <a:r>
              <a:rPr lang="zh-CN" altLang="en-US" dirty="0"/>
              <a:t>归结结果</a:t>
            </a:r>
            <a:r>
              <a:rPr lang="en-US" altLang="zh-CN" dirty="0"/>
              <a:t>: </a:t>
            </a:r>
          </a:p>
          <a:p>
            <a:r>
              <a:rPr lang="en-US" altLang="zh-CN" dirty="0"/>
              <a:t>Let r=q, we have </a:t>
            </a:r>
          </a:p>
          <a:p>
            <a:r>
              <a:rPr lang="en-US" altLang="zh-CN" dirty="0"/>
              <a:t>Let r=F, we have</a:t>
            </a:r>
          </a:p>
          <a:p>
            <a:r>
              <a:rPr lang="zh-CN" altLang="en-US" dirty="0"/>
              <a:t>在逻辑规划中重要的推理规则。</a:t>
            </a:r>
            <a:r>
              <a:rPr lang="en-US" altLang="zh-CN" dirty="0"/>
              <a:t>  </a:t>
            </a:r>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FD0C2B-C8AA-45D7-9782-0756B075A8D5}" type="slidenum">
              <a:rPr lang="en-US" altLang="zh-CN" sz="1200">
                <a:solidFill>
                  <a:srgbClr val="898989"/>
                </a:solidFill>
              </a:rPr>
              <a:pPr/>
              <a:t>33</a:t>
            </a:fld>
            <a:endParaRPr lang="en-US" altLang="zh-CN" sz="1200">
              <a:solidFill>
                <a:srgbClr val="898989"/>
              </a:solidFill>
            </a:endParaRPr>
          </a:p>
        </p:txBody>
      </p:sp>
      <p:graphicFrame>
        <p:nvGraphicFramePr>
          <p:cNvPr id="19461" name="Object 2"/>
          <p:cNvGraphicFramePr>
            <a:graphicFrameLocks noChangeAspect="1"/>
          </p:cNvGraphicFramePr>
          <p:nvPr>
            <p:extLst>
              <p:ext uri="{D42A27DB-BD31-4B8C-83A1-F6EECF244321}">
                <p14:modId xmlns:p14="http://schemas.microsoft.com/office/powerpoint/2010/main" val="306654484"/>
              </p:ext>
            </p:extLst>
          </p:nvPr>
        </p:nvGraphicFramePr>
        <p:xfrm>
          <a:off x="4572000" y="1647825"/>
          <a:ext cx="4292305" cy="473242"/>
        </p:xfrm>
        <a:graphic>
          <a:graphicData uri="http://schemas.openxmlformats.org/presentationml/2006/ole">
            <mc:AlternateContent xmlns:mc="http://schemas.openxmlformats.org/markup-compatibility/2006">
              <mc:Choice xmlns:v="urn:schemas-microsoft-com:vml" Requires="v">
                <p:oleObj spid="_x0000_s3134" name="Equation" r:id="rId4" imgW="1841500" imgH="203200" progId="Equation.3">
                  <p:embed/>
                </p:oleObj>
              </mc:Choice>
              <mc:Fallback>
                <p:oleObj name="Equation" r:id="rId4" imgW="1841500" imgH="203200" progId="Equation.3">
                  <p:embed/>
                  <p:pic>
                    <p:nvPicPr>
                      <p:cNvPr id="1946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647825"/>
                        <a:ext cx="4292305" cy="473242"/>
                      </a:xfrm>
                      <a:prstGeom prst="rect">
                        <a:avLst/>
                      </a:prstGeom>
                      <a:noFill/>
                      <a:ln>
                        <a:noFill/>
                      </a:ln>
                      <a:effectLst/>
                    </p:spPr>
                  </p:pic>
                </p:oleObj>
              </mc:Fallback>
            </mc:AlternateContent>
          </a:graphicData>
        </a:graphic>
      </p:graphicFrame>
      <p:graphicFrame>
        <p:nvGraphicFramePr>
          <p:cNvPr id="19462" name="Object 3"/>
          <p:cNvGraphicFramePr>
            <a:graphicFrameLocks noChangeAspect="1"/>
          </p:cNvGraphicFramePr>
          <p:nvPr>
            <p:extLst>
              <p:ext uri="{D42A27DB-BD31-4B8C-83A1-F6EECF244321}">
                <p14:modId xmlns:p14="http://schemas.microsoft.com/office/powerpoint/2010/main" val="2258622023"/>
              </p:ext>
            </p:extLst>
          </p:nvPr>
        </p:nvGraphicFramePr>
        <p:xfrm>
          <a:off x="3810000" y="2895600"/>
          <a:ext cx="3019159" cy="427038"/>
        </p:xfrm>
        <a:graphic>
          <a:graphicData uri="http://schemas.openxmlformats.org/presentationml/2006/ole">
            <mc:AlternateContent xmlns:mc="http://schemas.openxmlformats.org/markup-compatibility/2006">
              <mc:Choice xmlns:v="urn:schemas-microsoft-com:vml" Requires="v">
                <p:oleObj spid="_x0000_s3135" name="Equation" r:id="rId6" imgW="1435100" imgH="203200" progId="Equation.3">
                  <p:embed/>
                </p:oleObj>
              </mc:Choice>
              <mc:Fallback>
                <p:oleObj name="Equation" r:id="rId6" imgW="1435100" imgH="203200" progId="Equation.3">
                  <p:embed/>
                  <p:pic>
                    <p:nvPicPr>
                      <p:cNvPr id="1946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895600"/>
                        <a:ext cx="3019159" cy="427038"/>
                      </a:xfrm>
                      <a:prstGeom prst="rect">
                        <a:avLst/>
                      </a:prstGeom>
                      <a:noFill/>
                      <a:ln>
                        <a:noFill/>
                      </a:ln>
                      <a:effectLst/>
                    </p:spPr>
                  </p:pic>
                </p:oleObj>
              </mc:Fallback>
            </mc:AlternateContent>
          </a:graphicData>
        </a:graphic>
      </p:graphicFrame>
      <p:graphicFrame>
        <p:nvGraphicFramePr>
          <p:cNvPr id="19463" name="Object 4"/>
          <p:cNvGraphicFramePr>
            <a:graphicFrameLocks noChangeAspect="1"/>
          </p:cNvGraphicFramePr>
          <p:nvPr>
            <p:extLst>
              <p:ext uri="{D42A27DB-BD31-4B8C-83A1-F6EECF244321}">
                <p14:modId xmlns:p14="http://schemas.microsoft.com/office/powerpoint/2010/main" val="437344042"/>
              </p:ext>
            </p:extLst>
          </p:nvPr>
        </p:nvGraphicFramePr>
        <p:xfrm>
          <a:off x="3809999" y="3505199"/>
          <a:ext cx="2338137" cy="429805"/>
        </p:xfrm>
        <a:graphic>
          <a:graphicData uri="http://schemas.openxmlformats.org/presentationml/2006/ole">
            <mc:AlternateContent xmlns:mc="http://schemas.openxmlformats.org/markup-compatibility/2006">
              <mc:Choice xmlns:v="urn:schemas-microsoft-com:vml" Requires="v">
                <p:oleObj spid="_x0000_s3136" name="Equation" r:id="rId8" imgW="1104900" imgH="203200" progId="Equation.3">
                  <p:embed/>
                </p:oleObj>
              </mc:Choice>
              <mc:Fallback>
                <p:oleObj name="Equation" r:id="rId8" imgW="1104900" imgH="203200" progId="Equation.3">
                  <p:embed/>
                  <p:pic>
                    <p:nvPicPr>
                      <p:cNvPr id="1946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9999" y="3505199"/>
                        <a:ext cx="2338137" cy="429805"/>
                      </a:xfrm>
                      <a:prstGeom prst="rect">
                        <a:avLst/>
                      </a:prstGeom>
                      <a:noFill/>
                      <a:ln>
                        <a:noFill/>
                      </a:ln>
                      <a:effectLst/>
                    </p:spPr>
                  </p:pic>
                </p:oleObj>
              </mc:Fallback>
            </mc:AlternateContent>
          </a:graphicData>
        </a:graphic>
      </p:graphicFrame>
      <p:graphicFrame>
        <p:nvGraphicFramePr>
          <p:cNvPr id="19464" name="Object 2"/>
          <p:cNvGraphicFramePr>
            <a:graphicFrameLocks noChangeAspect="1"/>
          </p:cNvGraphicFramePr>
          <p:nvPr>
            <p:extLst>
              <p:ext uri="{D42A27DB-BD31-4B8C-83A1-F6EECF244321}">
                <p14:modId xmlns:p14="http://schemas.microsoft.com/office/powerpoint/2010/main" val="335215689"/>
              </p:ext>
            </p:extLst>
          </p:nvPr>
        </p:nvGraphicFramePr>
        <p:xfrm>
          <a:off x="5109411" y="2331561"/>
          <a:ext cx="914400" cy="442277"/>
        </p:xfrm>
        <a:graphic>
          <a:graphicData uri="http://schemas.openxmlformats.org/presentationml/2006/ole">
            <mc:AlternateContent xmlns:mc="http://schemas.openxmlformats.org/markup-compatibility/2006">
              <mc:Choice xmlns:v="urn:schemas-microsoft-com:vml" Requires="v">
                <p:oleObj spid="_x0000_s3137" name="Equation" r:id="rId10" imgW="342603" imgH="164957" progId="Equation.3">
                  <p:embed/>
                </p:oleObj>
              </mc:Choice>
              <mc:Fallback>
                <p:oleObj name="Equation" r:id="rId10" imgW="342603" imgH="164957" progId="Equation.3">
                  <p:embed/>
                  <p:pic>
                    <p:nvPicPr>
                      <p:cNvPr id="19464"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9411" y="2331561"/>
                        <a:ext cx="914400" cy="4422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7452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dirty="0"/>
              <a:t>归结规则举例</a:t>
            </a:r>
            <a:endParaRPr lang="en-US" altLang="zh-CN" dirty="0"/>
          </a:p>
        </p:txBody>
      </p:sp>
      <p:sp>
        <p:nvSpPr>
          <p:cNvPr id="21507" name="Content Placeholder 2"/>
          <p:cNvSpPr>
            <a:spLocks noGrp="1"/>
          </p:cNvSpPr>
          <p:nvPr>
            <p:ph idx="1"/>
          </p:nvPr>
        </p:nvSpPr>
        <p:spPr/>
        <p:txBody>
          <a:bodyPr/>
          <a:lstStyle/>
          <a:p>
            <a:r>
              <a:rPr lang="zh-CN" altLang="en-US" sz="2800" dirty="0"/>
              <a:t>使用归结法作为唯一的推理规则进行证明时，要求</a:t>
            </a:r>
            <a:r>
              <a:rPr lang="en-US" altLang="zh-CN" sz="2800" dirty="0"/>
              <a:t> the hypotheses</a:t>
            </a:r>
            <a:r>
              <a:rPr lang="zh-CN" altLang="en-US" sz="2800" dirty="0"/>
              <a:t>（假设前提）</a:t>
            </a:r>
            <a:r>
              <a:rPr lang="en-US" altLang="zh-CN" sz="2800" dirty="0"/>
              <a:t> and the conclusion</a:t>
            </a:r>
            <a:r>
              <a:rPr lang="zh-CN" altLang="en-US" sz="2800" dirty="0"/>
              <a:t>（结论）</a:t>
            </a:r>
            <a:r>
              <a:rPr lang="en-US" altLang="zh-CN" sz="2800" dirty="0"/>
              <a:t> </a:t>
            </a:r>
            <a:r>
              <a:rPr lang="zh-CN" altLang="en-US" sz="2800" dirty="0"/>
              <a:t>必须表达为</a:t>
            </a:r>
            <a:r>
              <a:rPr lang="en-US" altLang="zh-CN" sz="2800" dirty="0"/>
              <a:t> clauses</a:t>
            </a:r>
            <a:r>
              <a:rPr lang="zh-CN" altLang="en-US" sz="2800" dirty="0"/>
              <a:t>（子句）</a:t>
            </a:r>
            <a:endParaRPr lang="en-US" altLang="zh-CN" sz="2800" dirty="0"/>
          </a:p>
          <a:p>
            <a:r>
              <a:rPr lang="en-US" altLang="zh-CN" sz="2800" b="1" dirty="0"/>
              <a:t>Clause</a:t>
            </a:r>
            <a:r>
              <a:rPr lang="zh-CN" altLang="en-US" sz="2800" b="1" dirty="0"/>
              <a:t>（子句）</a:t>
            </a:r>
            <a:r>
              <a:rPr lang="en-US" altLang="zh-CN" sz="2800" dirty="0"/>
              <a:t>: a disjunction of variables or negations of these variables </a:t>
            </a:r>
            <a:r>
              <a:rPr lang="zh-CN" altLang="en-US" sz="2800" dirty="0"/>
              <a:t>（变量或者其非形式的</a:t>
            </a:r>
            <a:r>
              <a:rPr lang="en-US" altLang="zh-CN" sz="2800" dirty="0"/>
              <a:t>”</a:t>
            </a:r>
            <a:r>
              <a:rPr lang="zh-CN" altLang="en-US" sz="2800" dirty="0"/>
              <a:t>或</a:t>
            </a:r>
            <a:r>
              <a:rPr lang="en-US" altLang="zh-CN" sz="2800" dirty="0"/>
              <a:t>”</a:t>
            </a:r>
            <a:r>
              <a:rPr lang="zh-CN" altLang="en-US" sz="2800" dirty="0"/>
              <a:t>表达式）</a:t>
            </a:r>
            <a:endParaRPr lang="en-US" altLang="zh-CN" sz="2800" dirty="0"/>
          </a:p>
        </p:txBody>
      </p:sp>
      <p:sp>
        <p:nvSpPr>
          <p:cNvPr id="4" name="Slide Number Placeholder 3"/>
          <p:cNvSpPr>
            <a:spLocks noGrp="1"/>
          </p:cNvSpPr>
          <p:nvPr>
            <p:ph type="sldNum" sz="quarter" idx="12"/>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9A37E7-7D0B-4A1E-A32B-C48962C8591A}" type="slidenum">
              <a:rPr lang="en-US" altLang="zh-CN" sz="1200">
                <a:solidFill>
                  <a:srgbClr val="898989"/>
                </a:solidFill>
              </a:rPr>
              <a:pPr/>
              <a:t>34</a:t>
            </a:fld>
            <a:endParaRPr lang="en-US" altLang="zh-CN" sz="1200">
              <a:solidFill>
                <a:srgbClr val="898989"/>
              </a:solidFill>
            </a:endParaRPr>
          </a:p>
        </p:txBody>
      </p:sp>
      <p:graphicFrame>
        <p:nvGraphicFramePr>
          <p:cNvPr id="21509" name="Object 2"/>
          <p:cNvGraphicFramePr>
            <a:graphicFrameLocks noChangeAspect="1"/>
          </p:cNvGraphicFramePr>
          <p:nvPr>
            <p:extLst>
              <p:ext uri="{D42A27DB-BD31-4B8C-83A1-F6EECF244321}">
                <p14:modId xmlns:p14="http://schemas.microsoft.com/office/powerpoint/2010/main" val="790883944"/>
              </p:ext>
            </p:extLst>
          </p:nvPr>
        </p:nvGraphicFramePr>
        <p:xfrm>
          <a:off x="990599" y="4648199"/>
          <a:ext cx="6303217" cy="1660525"/>
        </p:xfrm>
        <a:graphic>
          <a:graphicData uri="http://schemas.openxmlformats.org/presentationml/2006/ole">
            <mc:AlternateContent xmlns:mc="http://schemas.openxmlformats.org/markup-compatibility/2006">
              <mc:Choice xmlns:v="urn:schemas-microsoft-com:vml" Requires="v">
                <p:oleObj spid="_x0000_s4113" name="Equation" r:id="rId4" imgW="2413000" imgH="635000" progId="Equation.3">
                  <p:embed/>
                </p:oleObj>
              </mc:Choice>
              <mc:Fallback>
                <p:oleObj name="Equation" r:id="rId4" imgW="2413000" imgH="635000" progId="Equation.3">
                  <p:embed/>
                  <p:pic>
                    <p:nvPicPr>
                      <p:cNvPr id="215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99" y="4648199"/>
                        <a:ext cx="6303217" cy="16605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1280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00367"/>
          </a:xfrm>
        </p:spPr>
        <p:txBody>
          <a:bodyPr>
            <a:normAutofit fontScale="90000"/>
          </a:bodyPr>
          <a:lstStyle/>
          <a:p>
            <a:r>
              <a:rPr lang="zh-CN" altLang="en-US" dirty="0"/>
              <a:t>合取范式</a:t>
            </a:r>
            <a:r>
              <a:rPr lang="en-US" altLang="zh-CN" dirty="0"/>
              <a:t>(CNF)</a:t>
            </a:r>
            <a:endParaRPr lang="en-US" dirty="0"/>
          </a:p>
        </p:txBody>
      </p:sp>
      <p:sp>
        <p:nvSpPr>
          <p:cNvPr id="3" name="Content Placeholder 2"/>
          <p:cNvSpPr>
            <a:spLocks noGrp="1"/>
          </p:cNvSpPr>
          <p:nvPr>
            <p:ph idx="1"/>
          </p:nvPr>
        </p:nvSpPr>
        <p:spPr>
          <a:xfrm>
            <a:off x="304800" y="1905002"/>
            <a:ext cx="8839200" cy="3544301"/>
          </a:xfrm>
        </p:spPr>
        <p:txBody>
          <a:bodyPr>
            <a:normAutofit fontScale="85000" lnSpcReduction="20000"/>
          </a:bodyPr>
          <a:lstStyle/>
          <a:p>
            <a:r>
              <a:rPr lang="zh-CN" altLang="en-US" dirty="0"/>
              <a:t>每个句子可以被表达为一个</a:t>
            </a:r>
            <a:r>
              <a:rPr lang="zh-CN" altLang="en-US" b="1" i="1" dirty="0">
                <a:solidFill>
                  <a:srgbClr val="FF0000"/>
                </a:solidFill>
              </a:rPr>
              <a:t>子句  </a:t>
            </a:r>
            <a:r>
              <a:rPr lang="zh-CN" altLang="en-US" dirty="0"/>
              <a:t>的</a:t>
            </a:r>
            <a:r>
              <a:rPr lang="en-US" dirty="0"/>
              <a:t> </a:t>
            </a:r>
            <a:r>
              <a:rPr lang="zh-CN" altLang="en-US" b="1" i="1" dirty="0">
                <a:solidFill>
                  <a:srgbClr val="0000FF"/>
                </a:solidFill>
              </a:rPr>
              <a:t>合取  </a:t>
            </a:r>
            <a:endParaRPr lang="en-US" dirty="0"/>
          </a:p>
          <a:p>
            <a:r>
              <a:rPr lang="zh-CN" altLang="en-US" dirty="0"/>
              <a:t>每个子句是一个</a:t>
            </a:r>
            <a:r>
              <a:rPr lang="en-US" dirty="0"/>
              <a:t> </a:t>
            </a:r>
            <a:r>
              <a:rPr lang="zh-CN" altLang="en-US" b="1" i="1" dirty="0">
                <a:solidFill>
                  <a:srgbClr val="FF0000"/>
                </a:solidFill>
              </a:rPr>
              <a:t>文字   </a:t>
            </a:r>
            <a:r>
              <a:rPr lang="zh-CN" altLang="en-US" dirty="0"/>
              <a:t>的 </a:t>
            </a:r>
            <a:r>
              <a:rPr lang="zh-CN" altLang="en-US" b="1" i="1" dirty="0">
                <a:solidFill>
                  <a:srgbClr val="0000FF"/>
                </a:solidFill>
              </a:rPr>
              <a:t>析取</a:t>
            </a:r>
            <a:r>
              <a:rPr lang="en-US" altLang="zh-CN" dirty="0"/>
              <a:t> </a:t>
            </a:r>
            <a:endParaRPr lang="en-US" b="1" i="1" dirty="0">
              <a:solidFill>
                <a:srgbClr val="FF0000"/>
              </a:solidFill>
            </a:endParaRPr>
          </a:p>
          <a:p>
            <a:r>
              <a:rPr lang="zh-CN" altLang="en-US" dirty="0"/>
              <a:t>每个文字是一个正的字符或一个否定的字符</a:t>
            </a:r>
            <a:endParaRPr lang="en-US" dirty="0"/>
          </a:p>
          <a:p>
            <a:r>
              <a:rPr lang="zh-CN" altLang="en-US" dirty="0">
                <a:solidFill>
                  <a:srgbClr val="000090"/>
                </a:solidFill>
              </a:rPr>
              <a:t>通过一序列标准的变换 转成 </a:t>
            </a:r>
            <a:r>
              <a:rPr lang="en-US" altLang="zh-CN" dirty="0">
                <a:solidFill>
                  <a:srgbClr val="000090"/>
                </a:solidFill>
              </a:rPr>
              <a:t>CNF:</a:t>
            </a:r>
            <a:endParaRPr lang="en-US" dirty="0">
              <a:solidFill>
                <a:srgbClr val="000090"/>
              </a:solidFill>
            </a:endParaRPr>
          </a:p>
          <a:p>
            <a:pPr lvl="1"/>
            <a:r>
              <a:rPr lang="en-US" dirty="0">
                <a:solidFill>
                  <a:srgbClr val="CC00CC"/>
                </a:solidFill>
              </a:rPr>
              <a:t>R</a:t>
            </a:r>
            <a:r>
              <a:rPr lang="en-US" dirty="0"/>
              <a:t> </a:t>
            </a:r>
            <a:r>
              <a:rPr lang="en-US" dirty="0">
                <a:solidFill>
                  <a:srgbClr val="CC00CC"/>
                </a:solidFill>
                <a:sym typeface="Symbol"/>
              </a:rPr>
              <a:t> (D  U)  </a:t>
            </a:r>
          </a:p>
          <a:p>
            <a:pPr lvl="1"/>
            <a:r>
              <a:rPr lang="en-US" dirty="0">
                <a:solidFill>
                  <a:srgbClr val="CC00CC"/>
                </a:solidFill>
              </a:rPr>
              <a:t>R</a:t>
            </a:r>
            <a:r>
              <a:rPr lang="en-US" dirty="0"/>
              <a:t> </a:t>
            </a:r>
            <a:r>
              <a:rPr lang="en-US" dirty="0">
                <a:solidFill>
                  <a:srgbClr val="CC00CC"/>
                </a:solidFill>
                <a:sym typeface="Symbol"/>
              </a:rPr>
              <a:t> ((D  U)  (U D)) </a:t>
            </a:r>
          </a:p>
          <a:p>
            <a:pPr lvl="1"/>
            <a:r>
              <a:rPr lang="en-US" dirty="0">
                <a:solidFill>
                  <a:srgbClr val="CC00CC"/>
                </a:solidFill>
                <a:sym typeface="Symbol"/>
              </a:rPr>
              <a:t>R</a:t>
            </a:r>
            <a:r>
              <a:rPr lang="en-US" dirty="0"/>
              <a:t> </a:t>
            </a:r>
            <a:r>
              <a:rPr lang="en-US" dirty="0">
                <a:solidFill>
                  <a:srgbClr val="CC00CC"/>
                </a:solidFill>
                <a:sym typeface="Symbol"/>
              </a:rPr>
              <a:t>v ((D v U)  (U v D)) </a:t>
            </a:r>
          </a:p>
          <a:p>
            <a:pPr lvl="1"/>
            <a:r>
              <a:rPr lang="en-US" dirty="0">
                <a:solidFill>
                  <a:srgbClr val="CC00CC"/>
                </a:solidFill>
                <a:sym typeface="Symbol"/>
              </a:rPr>
              <a:t>(R</a:t>
            </a:r>
            <a:r>
              <a:rPr lang="en-US" dirty="0"/>
              <a:t>  </a:t>
            </a:r>
            <a:r>
              <a:rPr lang="en-US" dirty="0">
                <a:solidFill>
                  <a:srgbClr val="CC00CC"/>
                </a:solidFill>
                <a:sym typeface="Symbol"/>
              </a:rPr>
              <a:t>v  D   v   U) </a:t>
            </a:r>
          </a:p>
          <a:p>
            <a:pPr marL="342874" lvl="1" indent="0">
              <a:buNone/>
            </a:pPr>
            <a:r>
              <a:rPr lang="en-US" dirty="0">
                <a:solidFill>
                  <a:srgbClr val="CC00CC"/>
                </a:solidFill>
                <a:sym typeface="Symbol"/>
              </a:rPr>
              <a:t>   (R</a:t>
            </a:r>
            <a:r>
              <a:rPr lang="en-US" dirty="0"/>
              <a:t>  </a:t>
            </a:r>
            <a:r>
              <a:rPr lang="en-US" dirty="0">
                <a:solidFill>
                  <a:srgbClr val="CC00CC"/>
                </a:solidFill>
                <a:sym typeface="Symbol"/>
              </a:rPr>
              <a:t>v  U   v  D)</a:t>
            </a:r>
          </a:p>
          <a:p>
            <a:pPr marL="342874" lvl="1" indent="0">
              <a:buNone/>
            </a:pPr>
            <a:endParaRPr lang="en-US" dirty="0"/>
          </a:p>
          <a:p>
            <a:endParaRPr lang="en-US" dirty="0"/>
          </a:p>
        </p:txBody>
      </p:sp>
      <p:sp>
        <p:nvSpPr>
          <p:cNvPr id="7" name="Rounded Rectangular Callout 3"/>
          <p:cNvSpPr/>
          <p:nvPr/>
        </p:nvSpPr>
        <p:spPr>
          <a:xfrm>
            <a:off x="2344344" y="1330872"/>
            <a:ext cx="3532414" cy="533400"/>
          </a:xfrm>
          <a:prstGeom prst="wedgeRoundRectCallout">
            <a:avLst>
              <a:gd name="adj1" fmla="val -62042"/>
              <a:gd name="adj2" fmla="val 440858"/>
              <a:gd name="adj3" fmla="val 16667"/>
            </a:avLst>
          </a:prstGeom>
          <a:solidFill>
            <a:srgbClr val="CCFFCC"/>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000090"/>
                </a:solidFill>
              </a:rPr>
              <a:t>替换双向条件，用两个暗示条件</a:t>
            </a:r>
            <a:endParaRPr lang="en-US" dirty="0">
              <a:solidFill>
                <a:srgbClr val="000090"/>
              </a:solidFill>
            </a:endParaRPr>
          </a:p>
        </p:txBody>
      </p:sp>
      <p:sp>
        <p:nvSpPr>
          <p:cNvPr id="8" name="Rounded Rectangular Callout 4"/>
          <p:cNvSpPr/>
          <p:nvPr/>
        </p:nvSpPr>
        <p:spPr>
          <a:xfrm>
            <a:off x="3692072" y="1719394"/>
            <a:ext cx="3020786" cy="533400"/>
          </a:xfrm>
          <a:prstGeom prst="wedgeRoundRectCallout">
            <a:avLst>
              <a:gd name="adj1" fmla="val -68356"/>
              <a:gd name="adj2" fmla="val 404444"/>
              <a:gd name="adj3" fmla="val 16667"/>
            </a:avLst>
          </a:prstGeom>
          <a:solidFill>
            <a:srgbClr val="CCFFCC"/>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000090"/>
                </a:solidFill>
              </a:rPr>
              <a:t>替换</a:t>
            </a:r>
            <a:r>
              <a:rPr lang="en-US" dirty="0">
                <a:solidFill>
                  <a:srgbClr val="000090"/>
                </a:solidFill>
              </a:rPr>
              <a:t> </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000090"/>
                </a:solidFill>
              </a:rPr>
              <a:t> </a:t>
            </a:r>
            <a:r>
              <a:rPr lang="zh-CN" altLang="en-US" dirty="0">
                <a:solidFill>
                  <a:srgbClr val="000090"/>
                </a:solidFill>
              </a:rPr>
              <a:t>用</a:t>
            </a:r>
            <a:r>
              <a:rPr lang="en-US" dirty="0">
                <a:solidFill>
                  <a:srgbClr val="000090"/>
                </a:solidFill>
              </a:rPr>
              <a:t> </a:t>
            </a:r>
            <a:r>
              <a:rPr lang="en-US" dirty="0">
                <a:solidFill>
                  <a:srgbClr val="CC00CC"/>
                </a:solidFill>
                <a:sym typeface="Symbol"/>
              </a:rPr>
              <a:t></a:t>
            </a:r>
            <a:r>
              <a:rPr lang="en-US" dirty="0"/>
              <a:t> </a:t>
            </a:r>
            <a:r>
              <a:rPr lang="en-US" dirty="0">
                <a:solidFill>
                  <a:srgbClr val="CC00CC"/>
                </a:solidFill>
                <a:sym typeface="Symbol"/>
              </a:rPr>
              <a:t>v</a:t>
            </a:r>
            <a:r>
              <a:rPr lang="en-US" dirty="0"/>
              <a:t> </a:t>
            </a:r>
            <a:r>
              <a:rPr lang="en-US" dirty="0">
                <a:solidFill>
                  <a:srgbClr val="CC00CC"/>
                </a:solidFill>
                <a:sym typeface="Symbol"/>
              </a:rPr>
              <a:t></a:t>
            </a:r>
            <a:r>
              <a:rPr lang="en-US" dirty="0"/>
              <a:t> </a:t>
            </a:r>
            <a:endParaRPr lang="en-US" dirty="0">
              <a:solidFill>
                <a:srgbClr val="000090"/>
              </a:solidFill>
            </a:endParaRPr>
          </a:p>
        </p:txBody>
      </p:sp>
      <p:sp>
        <p:nvSpPr>
          <p:cNvPr id="9" name="Rounded Rectangular Callout 5"/>
          <p:cNvSpPr/>
          <p:nvPr/>
        </p:nvSpPr>
        <p:spPr>
          <a:xfrm>
            <a:off x="4724400" y="2793756"/>
            <a:ext cx="2611211" cy="533400"/>
          </a:xfrm>
          <a:prstGeom prst="wedgeRoundRectCallout">
            <a:avLst>
              <a:gd name="adj1" fmla="val -118096"/>
              <a:gd name="adj2" fmla="val 328013"/>
              <a:gd name="adj3" fmla="val 16667"/>
            </a:avLst>
          </a:prstGeom>
          <a:solidFill>
            <a:srgbClr val="CCFFCC"/>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000090"/>
                </a:solidFill>
              </a:rPr>
              <a:t>分配</a:t>
            </a:r>
            <a:r>
              <a:rPr lang="en-US" dirty="0">
                <a:solidFill>
                  <a:srgbClr val="000090"/>
                </a:solidFill>
              </a:rPr>
              <a:t> </a:t>
            </a:r>
            <a:r>
              <a:rPr lang="en-US" dirty="0">
                <a:solidFill>
                  <a:srgbClr val="CC00CC"/>
                </a:solidFill>
                <a:sym typeface="Symbol"/>
              </a:rPr>
              <a:t>v</a:t>
            </a:r>
            <a:r>
              <a:rPr lang="en-US" dirty="0"/>
              <a:t> </a:t>
            </a:r>
            <a:r>
              <a:rPr lang="zh-CN" altLang="en-US" dirty="0">
                <a:solidFill>
                  <a:srgbClr val="000090"/>
                </a:solidFill>
              </a:rPr>
              <a:t>到</a:t>
            </a:r>
            <a:r>
              <a:rPr lang="en-US" dirty="0">
                <a:solidFill>
                  <a:srgbClr val="000090"/>
                </a:solidFill>
              </a:rPr>
              <a:t> </a:t>
            </a:r>
            <a:r>
              <a:rPr lang="en-US" dirty="0">
                <a:solidFill>
                  <a:srgbClr val="CC00CC"/>
                </a:solidFill>
                <a:sym typeface="Symbol"/>
              </a:rPr>
              <a:t></a:t>
            </a:r>
            <a:r>
              <a:rPr lang="en-US" dirty="0"/>
              <a:t> </a:t>
            </a:r>
            <a:endParaRPr lang="en-US" dirty="0">
              <a:solidFill>
                <a:srgbClr val="000090"/>
              </a:solidFill>
            </a:endParaRPr>
          </a:p>
        </p:txBody>
      </p:sp>
    </p:spTree>
    <p:extLst>
      <p:ext uri="{BB962C8B-B14F-4D97-AF65-F5344CB8AC3E}">
        <p14:creationId xmlns:p14="http://schemas.microsoft.com/office/powerpoint/2010/main" val="37532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fontScale="90000"/>
          </a:bodyPr>
          <a:lstStyle/>
          <a:p>
            <a:r>
              <a:rPr lang="zh-CN" altLang="en-US" dirty="0"/>
              <a:t>简单的定理证明过程</a:t>
            </a:r>
            <a:r>
              <a:rPr lang="en-US" dirty="0"/>
              <a:t>: </a:t>
            </a:r>
            <a:r>
              <a:rPr lang="zh-CN" altLang="en-US" dirty="0"/>
              <a:t>前向推理</a:t>
            </a:r>
            <a:r>
              <a:rPr lang="en-US" altLang="zh-CN" dirty="0"/>
              <a:t>(</a:t>
            </a:r>
            <a:r>
              <a:rPr lang="en-US" dirty="0"/>
              <a:t>Forward chaining)</a:t>
            </a:r>
          </a:p>
        </p:txBody>
      </p:sp>
      <p:sp>
        <p:nvSpPr>
          <p:cNvPr id="3" name="Content Placeholder 2"/>
          <p:cNvSpPr>
            <a:spLocks noGrp="1"/>
          </p:cNvSpPr>
          <p:nvPr>
            <p:ph idx="1"/>
          </p:nvPr>
        </p:nvSpPr>
        <p:spPr/>
        <p:txBody>
          <a:bodyPr/>
          <a:lstStyle/>
          <a:p>
            <a:r>
              <a:rPr lang="zh-CN" altLang="en-US" dirty="0"/>
              <a:t>应用</a:t>
            </a:r>
            <a:r>
              <a:rPr lang="zh-CN" altLang="en-US" dirty="0">
                <a:solidFill>
                  <a:srgbClr val="FF0000"/>
                </a:solidFill>
              </a:rPr>
              <a:t>肯定前件式推理</a:t>
            </a:r>
            <a:r>
              <a:rPr lang="en-US" altLang="zh-CN" dirty="0">
                <a:solidFill>
                  <a:srgbClr val="FF0000"/>
                </a:solidFill>
              </a:rPr>
              <a:t>(</a:t>
            </a:r>
            <a:r>
              <a:rPr lang="en-US" dirty="0">
                <a:solidFill>
                  <a:srgbClr val="FF0000"/>
                </a:solidFill>
              </a:rPr>
              <a:t> Modus Ponens) </a:t>
            </a:r>
            <a:r>
              <a:rPr lang="zh-CN" altLang="en-US" dirty="0"/>
              <a:t>产生新的事实</a:t>
            </a:r>
            <a:r>
              <a:rPr lang="en-US" dirty="0"/>
              <a:t>:</a:t>
            </a:r>
          </a:p>
          <a:p>
            <a:pPr lvl="1"/>
            <a:r>
              <a:rPr lang="zh-CN" altLang="en-US" dirty="0"/>
              <a:t>给定</a:t>
            </a:r>
            <a:r>
              <a:rPr lang="en-US" dirty="0"/>
              <a:t> </a:t>
            </a:r>
            <a:r>
              <a:rPr lang="en-US" dirty="0">
                <a:solidFill>
                  <a:srgbClr val="CC00CC"/>
                </a:solidFill>
              </a:rPr>
              <a:t>X</a:t>
            </a:r>
            <a:r>
              <a:rPr lang="en-US" baseline="-25000" dirty="0">
                <a:solidFill>
                  <a:srgbClr val="CC00CC"/>
                </a:solidFill>
              </a:rPr>
              <a:t>1</a:t>
            </a:r>
            <a:r>
              <a:rPr lang="en-US" dirty="0"/>
              <a:t> </a:t>
            </a:r>
            <a:r>
              <a:rPr lang="en-US" dirty="0">
                <a:solidFill>
                  <a:srgbClr val="CC00CC"/>
                </a:solidFill>
                <a:sym typeface="Symbol"/>
              </a:rPr>
              <a:t> X</a:t>
            </a:r>
            <a:r>
              <a:rPr lang="en-US" baseline="-25000" dirty="0">
                <a:solidFill>
                  <a:srgbClr val="CC00CC"/>
                </a:solidFill>
                <a:sym typeface="Symbol"/>
              </a:rPr>
              <a:t>2</a:t>
            </a:r>
            <a:r>
              <a:rPr lang="en-US" dirty="0">
                <a:solidFill>
                  <a:srgbClr val="CC00CC"/>
                </a:solidFill>
                <a:sym typeface="Symbol"/>
              </a:rPr>
              <a:t> </a:t>
            </a:r>
            <a:r>
              <a:rPr lang="en-US" dirty="0"/>
              <a:t> </a:t>
            </a:r>
            <a:r>
              <a:rPr lang="en-US" dirty="0">
                <a:solidFill>
                  <a:srgbClr val="CC00CC"/>
                </a:solidFill>
                <a:sym typeface="Symbol"/>
              </a:rPr>
              <a:t> … </a:t>
            </a:r>
            <a:r>
              <a:rPr lang="en-US" dirty="0" err="1">
                <a:solidFill>
                  <a:srgbClr val="CC00CC"/>
                </a:solidFill>
                <a:sym typeface="Symbol"/>
              </a:rPr>
              <a:t>X</a:t>
            </a:r>
            <a:r>
              <a:rPr lang="en-US" baseline="-25000" dirty="0" err="1">
                <a:solidFill>
                  <a:srgbClr val="CC00CC"/>
                </a:solidFill>
                <a:sym typeface="Symbol"/>
              </a:rPr>
              <a:t>n</a:t>
            </a:r>
            <a:r>
              <a:rPr lang="en-US" dirty="0">
                <a:solidFill>
                  <a:srgbClr val="CC00CC"/>
                </a:solidFill>
                <a:sym typeface="Symbol"/>
              </a:rPr>
              <a:t>   Y </a:t>
            </a:r>
            <a:r>
              <a:rPr lang="zh-CN" altLang="en-US" dirty="0">
                <a:sym typeface="Symbol"/>
              </a:rPr>
              <a:t>和</a:t>
            </a:r>
            <a:r>
              <a:rPr lang="en-US" dirty="0">
                <a:solidFill>
                  <a:srgbClr val="CC00CC"/>
                </a:solidFill>
                <a:sym typeface="Symbol"/>
              </a:rPr>
              <a:t> </a:t>
            </a:r>
            <a:r>
              <a:rPr lang="en-US" dirty="0">
                <a:solidFill>
                  <a:srgbClr val="CC00CC"/>
                </a:solidFill>
              </a:rPr>
              <a:t>X</a:t>
            </a:r>
            <a:r>
              <a:rPr lang="en-US" baseline="-25000" dirty="0">
                <a:solidFill>
                  <a:srgbClr val="CC00CC"/>
                </a:solidFill>
              </a:rPr>
              <a:t>1</a:t>
            </a:r>
            <a:r>
              <a:rPr lang="en-US" dirty="0"/>
              <a:t>, </a:t>
            </a:r>
            <a:r>
              <a:rPr lang="en-US" dirty="0">
                <a:solidFill>
                  <a:srgbClr val="CC00CC"/>
                </a:solidFill>
                <a:sym typeface="Symbol"/>
              </a:rPr>
              <a:t> X</a:t>
            </a:r>
            <a:r>
              <a:rPr lang="en-US" baseline="-25000" dirty="0">
                <a:solidFill>
                  <a:srgbClr val="CC00CC"/>
                </a:solidFill>
                <a:sym typeface="Symbol"/>
              </a:rPr>
              <a:t>2</a:t>
            </a:r>
            <a:r>
              <a:rPr lang="en-US" dirty="0"/>
              <a:t>, …,</a:t>
            </a:r>
            <a:r>
              <a:rPr lang="en-US" dirty="0">
                <a:solidFill>
                  <a:srgbClr val="CC00CC"/>
                </a:solidFill>
                <a:sym typeface="Symbol"/>
              </a:rPr>
              <a:t> </a:t>
            </a:r>
            <a:r>
              <a:rPr lang="en-US" dirty="0"/>
              <a:t> </a:t>
            </a:r>
            <a:r>
              <a:rPr lang="en-US" dirty="0" err="1">
                <a:solidFill>
                  <a:srgbClr val="CC00CC"/>
                </a:solidFill>
                <a:sym typeface="Symbol"/>
              </a:rPr>
              <a:t>X</a:t>
            </a:r>
            <a:r>
              <a:rPr lang="en-US" baseline="-25000" dirty="0" err="1">
                <a:solidFill>
                  <a:srgbClr val="CC00CC"/>
                </a:solidFill>
                <a:sym typeface="Symbol"/>
              </a:rPr>
              <a:t>n</a:t>
            </a:r>
            <a:r>
              <a:rPr lang="en-US" dirty="0">
                <a:solidFill>
                  <a:srgbClr val="CC00CC"/>
                </a:solidFill>
                <a:sym typeface="Symbol"/>
              </a:rPr>
              <a:t> </a:t>
            </a:r>
          </a:p>
          <a:p>
            <a:pPr lvl="1"/>
            <a:r>
              <a:rPr lang="zh-CN" altLang="en-US" dirty="0"/>
              <a:t>推理出</a:t>
            </a:r>
            <a:r>
              <a:rPr lang="en-US" dirty="0"/>
              <a:t> </a:t>
            </a:r>
            <a:r>
              <a:rPr lang="en-US" dirty="0">
                <a:solidFill>
                  <a:srgbClr val="CC00CC"/>
                </a:solidFill>
              </a:rPr>
              <a:t>Y</a:t>
            </a:r>
            <a:endParaRPr lang="en-US" dirty="0"/>
          </a:p>
          <a:p>
            <a:r>
              <a:rPr lang="zh-CN" altLang="en-US" dirty="0"/>
              <a:t>前向推理持续应用这个规则</a:t>
            </a:r>
            <a:r>
              <a:rPr lang="en-US" dirty="0"/>
              <a:t>, </a:t>
            </a:r>
            <a:r>
              <a:rPr lang="zh-CN" altLang="en-US" dirty="0"/>
              <a:t>不断添加新的事实</a:t>
            </a:r>
            <a:r>
              <a:rPr lang="en-US" dirty="0"/>
              <a:t>, </a:t>
            </a:r>
            <a:r>
              <a:rPr lang="zh-CN" altLang="en-US" dirty="0"/>
              <a:t>直到没有可添加的为止</a:t>
            </a:r>
            <a:endParaRPr lang="en-US" dirty="0"/>
          </a:p>
          <a:p>
            <a:r>
              <a:rPr lang="zh-CN" altLang="en-US" dirty="0"/>
              <a:t>要求</a:t>
            </a:r>
            <a:r>
              <a:rPr lang="en-US" dirty="0"/>
              <a:t> KB</a:t>
            </a:r>
            <a:r>
              <a:rPr lang="zh-CN" altLang="en-US" dirty="0"/>
              <a:t>（知识库）</a:t>
            </a:r>
            <a:r>
              <a:rPr lang="en-US" dirty="0"/>
              <a:t> </a:t>
            </a:r>
            <a:r>
              <a:rPr lang="zh-CN" altLang="en-US" dirty="0"/>
              <a:t>只包含</a:t>
            </a:r>
            <a:r>
              <a:rPr lang="en-US" dirty="0"/>
              <a:t> </a:t>
            </a:r>
            <a:r>
              <a:rPr lang="zh-CN" altLang="en-US" b="1" dirty="0">
                <a:solidFill>
                  <a:srgbClr val="FF0000"/>
                </a:solidFill>
              </a:rPr>
              <a:t>确定子句</a:t>
            </a:r>
            <a:r>
              <a:rPr lang="en-US" altLang="zh-CN" b="1" dirty="0">
                <a:solidFill>
                  <a:srgbClr val="FF0000"/>
                </a:solidFill>
              </a:rPr>
              <a:t>(</a:t>
            </a:r>
            <a:r>
              <a:rPr lang="en-US" b="1" i="1" dirty="0">
                <a:solidFill>
                  <a:srgbClr val="FF0000"/>
                </a:solidFill>
              </a:rPr>
              <a:t>definite clauses)</a:t>
            </a:r>
            <a:r>
              <a:rPr lang="en-US" dirty="0"/>
              <a:t>: </a:t>
            </a:r>
          </a:p>
          <a:p>
            <a:pPr lvl="1"/>
            <a:r>
              <a:rPr lang="zh-CN" altLang="en-US" dirty="0">
                <a:solidFill>
                  <a:srgbClr val="CC00CC"/>
                </a:solidFill>
              </a:rPr>
              <a:t>一组分离</a:t>
            </a:r>
            <a:r>
              <a:rPr lang="en-US" altLang="zh-CN" dirty="0">
                <a:solidFill>
                  <a:srgbClr val="CC00CC"/>
                </a:solidFill>
              </a:rPr>
              <a:t>(disjunction)</a:t>
            </a:r>
            <a:r>
              <a:rPr lang="zh-CN" altLang="en-US" dirty="0">
                <a:solidFill>
                  <a:srgbClr val="CC00CC"/>
                </a:solidFill>
              </a:rPr>
              <a:t>的文字</a:t>
            </a:r>
            <a:r>
              <a:rPr lang="en-US" altLang="zh-CN" dirty="0">
                <a:solidFill>
                  <a:srgbClr val="CC00CC"/>
                </a:solidFill>
              </a:rPr>
              <a:t>(literals),</a:t>
            </a:r>
            <a:r>
              <a:rPr lang="zh-CN" altLang="en-US" dirty="0">
                <a:solidFill>
                  <a:srgbClr val="CC00CC"/>
                </a:solidFill>
              </a:rPr>
              <a:t>只有一个是正的（其他都含否定符）</a:t>
            </a:r>
            <a:r>
              <a:rPr lang="en-US" altLang="zh-CN" dirty="0">
                <a:solidFill>
                  <a:srgbClr val="CC00CC"/>
                </a:solidFill>
              </a:rPr>
              <a:t>; </a:t>
            </a:r>
            <a:r>
              <a:rPr lang="zh-CN" altLang="en-US" dirty="0"/>
              <a:t>可转成以下形式</a:t>
            </a:r>
            <a:endParaRPr lang="en-US" dirty="0"/>
          </a:p>
          <a:p>
            <a:pPr lvl="1"/>
            <a:r>
              <a:rPr lang="en-US" dirty="0">
                <a:solidFill>
                  <a:srgbClr val="CC00CC"/>
                </a:solidFill>
              </a:rPr>
              <a:t>(</a:t>
            </a:r>
            <a:r>
              <a:rPr lang="zh-CN" altLang="en-US" dirty="0">
                <a:solidFill>
                  <a:srgbClr val="CC00CC"/>
                </a:solidFill>
              </a:rPr>
              <a:t>字符的结合 </a:t>
            </a:r>
            <a:r>
              <a:rPr lang="en-US" altLang="zh-CN" dirty="0">
                <a:solidFill>
                  <a:srgbClr val="CC00CC"/>
                </a:solidFill>
              </a:rPr>
              <a:t>’</a:t>
            </a:r>
            <a:r>
              <a:rPr lang="zh-CN" altLang="en-US" dirty="0">
                <a:solidFill>
                  <a:srgbClr val="CC00CC"/>
                </a:solidFill>
              </a:rPr>
              <a:t>与</a:t>
            </a:r>
            <a:r>
              <a:rPr lang="en-US" altLang="zh-CN" dirty="0">
                <a:solidFill>
                  <a:srgbClr val="CC00CC"/>
                </a:solidFill>
              </a:rPr>
              <a:t>’</a:t>
            </a:r>
            <a:r>
              <a:rPr lang="zh-CN" altLang="en-US" dirty="0">
                <a:solidFill>
                  <a:srgbClr val="CC00CC"/>
                </a:solidFill>
              </a:rPr>
              <a:t> </a:t>
            </a:r>
            <a:r>
              <a:rPr lang="en-US" altLang="zh-CN" dirty="0">
                <a:solidFill>
                  <a:srgbClr val="CC00CC"/>
                </a:solidFill>
              </a:rPr>
              <a:t>(conjunction)</a:t>
            </a:r>
            <a:r>
              <a:rPr lang="en-US" dirty="0">
                <a:solidFill>
                  <a:srgbClr val="CC00CC"/>
                </a:solidFill>
              </a:rPr>
              <a:t>) </a:t>
            </a:r>
            <a:r>
              <a:rPr lang="en-US" dirty="0">
                <a:solidFill>
                  <a:srgbClr val="CC00CC"/>
                </a:solidFill>
                <a:sym typeface="Symbol"/>
              </a:rPr>
              <a:t> </a:t>
            </a:r>
            <a:r>
              <a:rPr lang="zh-CN" altLang="en-US" dirty="0">
                <a:solidFill>
                  <a:srgbClr val="CC00CC"/>
                </a:solidFill>
                <a:sym typeface="Symbol"/>
              </a:rPr>
              <a:t>字符</a:t>
            </a:r>
            <a:r>
              <a:rPr lang="en-US" dirty="0"/>
              <a:t>; </a:t>
            </a:r>
            <a:r>
              <a:rPr lang="zh-CN" altLang="en-US" dirty="0"/>
              <a:t>或</a:t>
            </a:r>
            <a:endParaRPr lang="en-US" dirty="0"/>
          </a:p>
          <a:p>
            <a:pPr lvl="1"/>
            <a:r>
              <a:rPr lang="zh-CN" altLang="en-US" dirty="0"/>
              <a:t>一个单一的字符</a:t>
            </a:r>
            <a:r>
              <a:rPr lang="en-US" dirty="0"/>
              <a:t> (</a:t>
            </a:r>
            <a:r>
              <a:rPr lang="zh-CN" altLang="en-US" dirty="0"/>
              <a:t>注意</a:t>
            </a:r>
            <a:r>
              <a:rPr lang="en-US" dirty="0"/>
              <a:t> </a:t>
            </a:r>
            <a:r>
              <a:rPr lang="en-US" dirty="0">
                <a:solidFill>
                  <a:srgbClr val="CC00CC"/>
                </a:solidFill>
                <a:sym typeface="Symbol"/>
              </a:rPr>
              <a:t>X </a:t>
            </a:r>
            <a:r>
              <a:rPr lang="zh-CN" altLang="en-US" dirty="0">
                <a:sym typeface="Symbol"/>
              </a:rPr>
              <a:t>相当于</a:t>
            </a:r>
            <a:r>
              <a:rPr lang="en-US" dirty="0">
                <a:solidFill>
                  <a:srgbClr val="CC00CC"/>
                </a:solidFill>
                <a:sym typeface="Symbol"/>
              </a:rPr>
              <a:t> True   X</a:t>
            </a:r>
            <a:r>
              <a:rPr lang="en-US" dirty="0">
                <a:sym typeface="Symbol"/>
              </a:rPr>
              <a:t>)</a:t>
            </a:r>
            <a:endParaRPr lang="en-US" dirty="0"/>
          </a:p>
          <a:p>
            <a:endParaRPr lang="en-US" dirty="0"/>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1"/>
            <a:ext cx="8229600" cy="609600"/>
          </a:xfrm>
        </p:spPr>
        <p:txBody>
          <a:bodyPr>
            <a:normAutofit fontScale="90000"/>
          </a:bodyPr>
          <a:lstStyle/>
          <a:p>
            <a:r>
              <a:rPr lang="zh-CN" altLang="en-US" dirty="0"/>
              <a:t>前向链接算法</a:t>
            </a:r>
            <a:r>
              <a:rPr lang="en-US" altLang="zh-CN" dirty="0"/>
              <a:t>(</a:t>
            </a:r>
            <a:r>
              <a:rPr lang="en-US" dirty="0"/>
              <a:t>Forward chaining)</a:t>
            </a:r>
          </a:p>
        </p:txBody>
      </p:sp>
      <p:sp>
        <p:nvSpPr>
          <p:cNvPr id="3" name="Content Placeholder 2"/>
          <p:cNvSpPr>
            <a:spLocks noGrp="1"/>
          </p:cNvSpPr>
          <p:nvPr>
            <p:ph idx="1"/>
          </p:nvPr>
        </p:nvSpPr>
        <p:spPr>
          <a:xfrm>
            <a:off x="0" y="1397001"/>
            <a:ext cx="9144000" cy="4986923"/>
          </a:xfrm>
        </p:spPr>
        <p:txBody>
          <a:bodyPr>
            <a:normAutofit/>
          </a:bodyPr>
          <a:lstStyle/>
          <a:p>
            <a:pPr marL="0" indent="0">
              <a:spcBef>
                <a:spcPts val="0"/>
              </a:spcBef>
              <a:buNone/>
            </a:pPr>
            <a:r>
              <a:rPr lang="en-US" b="1" dirty="0">
                <a:solidFill>
                  <a:srgbClr val="CC00CC"/>
                </a:solidFill>
              </a:rPr>
              <a:t>function</a:t>
            </a:r>
            <a:r>
              <a:rPr lang="en-US" b="1" dirty="0"/>
              <a:t> </a:t>
            </a:r>
            <a:r>
              <a:rPr lang="en-US" dirty="0">
                <a:solidFill>
                  <a:srgbClr val="008000"/>
                </a:solidFill>
              </a:rPr>
              <a:t>PL-FC-ENTAILS?</a:t>
            </a:r>
            <a:r>
              <a:rPr lang="en-US" dirty="0"/>
              <a:t>(</a:t>
            </a:r>
            <a:r>
              <a:rPr lang="en-US" dirty="0">
                <a:solidFill>
                  <a:srgbClr val="0000FF"/>
                </a:solidFill>
              </a:rPr>
              <a:t>KB</a:t>
            </a:r>
            <a:r>
              <a:rPr lang="en-US" dirty="0"/>
              <a:t>, </a:t>
            </a:r>
            <a:r>
              <a:rPr lang="en-US" dirty="0">
                <a:solidFill>
                  <a:srgbClr val="0000FF"/>
                </a:solidFill>
              </a:rPr>
              <a:t>q</a:t>
            </a:r>
            <a:r>
              <a:rPr lang="en-US" dirty="0"/>
              <a:t>) </a:t>
            </a:r>
            <a:r>
              <a:rPr lang="en-US" b="1" dirty="0">
                <a:solidFill>
                  <a:srgbClr val="CC00CC"/>
                </a:solidFill>
              </a:rPr>
              <a:t>returns</a:t>
            </a:r>
            <a:r>
              <a:rPr lang="en-US" b="1" dirty="0"/>
              <a:t> </a:t>
            </a:r>
            <a:r>
              <a:rPr lang="en-US" dirty="0"/>
              <a:t>true or false</a:t>
            </a:r>
            <a:br>
              <a:rPr lang="en-US" dirty="0"/>
            </a:br>
            <a:r>
              <a:rPr lang="en-US" dirty="0"/>
              <a:t>    </a:t>
            </a:r>
            <a:r>
              <a:rPr lang="en-US" dirty="0">
                <a:solidFill>
                  <a:srgbClr val="0000FF"/>
                </a:solidFill>
              </a:rPr>
              <a:t>count</a:t>
            </a:r>
            <a:r>
              <a:rPr lang="en-US" dirty="0"/>
              <a:t> ← </a:t>
            </a:r>
            <a:r>
              <a:rPr lang="zh-CN" altLang="en-US" dirty="0"/>
              <a:t>一个表</a:t>
            </a:r>
            <a:r>
              <a:rPr lang="en-US" dirty="0"/>
              <a:t>,  </a:t>
            </a:r>
            <a:r>
              <a:rPr lang="en-US" dirty="0">
                <a:solidFill>
                  <a:srgbClr val="0000FF"/>
                </a:solidFill>
              </a:rPr>
              <a:t>count</a:t>
            </a:r>
            <a:r>
              <a:rPr lang="en-US" dirty="0"/>
              <a:t>[</a:t>
            </a:r>
            <a:r>
              <a:rPr lang="en-US" dirty="0">
                <a:solidFill>
                  <a:srgbClr val="0000FF"/>
                </a:solidFill>
              </a:rPr>
              <a:t>c</a:t>
            </a:r>
            <a:r>
              <a:rPr lang="en-US" dirty="0"/>
              <a:t>] </a:t>
            </a:r>
            <a:r>
              <a:rPr lang="zh-CN" altLang="en-US" dirty="0"/>
              <a:t>是</a:t>
            </a:r>
            <a:r>
              <a:rPr lang="en-US" dirty="0"/>
              <a:t> </a:t>
            </a:r>
            <a:r>
              <a:rPr lang="zh-CN" altLang="en-US" dirty="0"/>
              <a:t>子句</a:t>
            </a:r>
            <a:r>
              <a:rPr lang="en-US" dirty="0"/>
              <a:t> </a:t>
            </a:r>
            <a:r>
              <a:rPr lang="en-US" dirty="0">
                <a:solidFill>
                  <a:srgbClr val="0000FF"/>
                </a:solidFill>
              </a:rPr>
              <a:t>c</a:t>
            </a:r>
            <a:r>
              <a:rPr lang="en-US" dirty="0"/>
              <a:t> </a:t>
            </a:r>
            <a:r>
              <a:rPr lang="zh-CN" altLang="en-US" dirty="0"/>
              <a:t>的前提中的还未知的字符数量</a:t>
            </a:r>
            <a:endParaRPr lang="en-US" dirty="0"/>
          </a:p>
          <a:p>
            <a:pPr marL="0" indent="0">
              <a:spcBef>
                <a:spcPts val="0"/>
              </a:spcBef>
              <a:buNone/>
            </a:pPr>
            <a:r>
              <a:rPr lang="en-US" dirty="0"/>
              <a:t>    </a:t>
            </a:r>
            <a:r>
              <a:rPr lang="en-US" dirty="0">
                <a:solidFill>
                  <a:srgbClr val="0000FF"/>
                </a:solidFill>
              </a:rPr>
              <a:t>inferred</a:t>
            </a:r>
            <a:r>
              <a:rPr lang="en-US" dirty="0"/>
              <a:t> ← </a:t>
            </a:r>
            <a:r>
              <a:rPr lang="zh-CN" altLang="en-US" dirty="0"/>
              <a:t>一个表</a:t>
            </a:r>
            <a:r>
              <a:rPr lang="en-US" dirty="0"/>
              <a:t>, </a:t>
            </a:r>
            <a:r>
              <a:rPr lang="en-US" dirty="0">
                <a:solidFill>
                  <a:srgbClr val="0000FF"/>
                </a:solidFill>
              </a:rPr>
              <a:t> inferred</a:t>
            </a:r>
            <a:r>
              <a:rPr lang="en-US" dirty="0"/>
              <a:t>[</a:t>
            </a:r>
            <a:r>
              <a:rPr lang="en-US" dirty="0">
                <a:solidFill>
                  <a:srgbClr val="0000FF"/>
                </a:solidFill>
              </a:rPr>
              <a:t>s</a:t>
            </a:r>
            <a:r>
              <a:rPr lang="en-US" dirty="0"/>
              <a:t>] </a:t>
            </a:r>
            <a:r>
              <a:rPr lang="zh-CN" altLang="en-US" dirty="0"/>
              <a:t>初始化为</a:t>
            </a:r>
            <a:r>
              <a:rPr lang="en-US" dirty="0"/>
              <a:t> false </a:t>
            </a:r>
            <a:r>
              <a:rPr lang="zh-CN" altLang="en-US" dirty="0"/>
              <a:t>对于所有字符</a:t>
            </a:r>
            <a:r>
              <a:rPr lang="en-US" dirty="0"/>
              <a:t> </a:t>
            </a:r>
            <a:r>
              <a:rPr lang="en-US" dirty="0">
                <a:solidFill>
                  <a:srgbClr val="0000FF"/>
                </a:solidFill>
              </a:rPr>
              <a:t>s</a:t>
            </a:r>
            <a:r>
              <a:rPr lang="en-US" dirty="0"/>
              <a:t> </a:t>
            </a:r>
          </a:p>
          <a:p>
            <a:pPr marL="0" indent="0">
              <a:spcBef>
                <a:spcPts val="0"/>
              </a:spcBef>
              <a:buNone/>
            </a:pPr>
            <a:r>
              <a:rPr lang="en-US" dirty="0"/>
              <a:t>    </a:t>
            </a:r>
            <a:r>
              <a:rPr lang="en-US" dirty="0">
                <a:solidFill>
                  <a:srgbClr val="0000FF"/>
                </a:solidFill>
              </a:rPr>
              <a:t>agenda</a:t>
            </a:r>
            <a:r>
              <a:rPr lang="en-US" dirty="0"/>
              <a:t> ← </a:t>
            </a:r>
            <a:r>
              <a:rPr lang="zh-CN" altLang="en-US" dirty="0"/>
              <a:t>一个字符队列</a:t>
            </a:r>
            <a:r>
              <a:rPr lang="en-US" dirty="0"/>
              <a:t>, </a:t>
            </a:r>
            <a:r>
              <a:rPr lang="zh-CN" altLang="en-US" dirty="0"/>
              <a:t>初始化为</a:t>
            </a:r>
            <a:r>
              <a:rPr lang="en-US" dirty="0"/>
              <a:t> </a:t>
            </a:r>
            <a:r>
              <a:rPr lang="en-US" dirty="0">
                <a:solidFill>
                  <a:srgbClr val="0000FF"/>
                </a:solidFill>
              </a:rPr>
              <a:t>KB </a:t>
            </a:r>
            <a:r>
              <a:rPr lang="zh-CN" altLang="en-US" dirty="0"/>
              <a:t>里</a:t>
            </a:r>
            <a:r>
              <a:rPr lang="en-US" dirty="0"/>
              <a:t> (</a:t>
            </a:r>
            <a:r>
              <a:rPr lang="zh-CN" altLang="en-US" dirty="0"/>
              <a:t>为真的</a:t>
            </a:r>
            <a:r>
              <a:rPr lang="en-US" altLang="zh-CN" dirty="0"/>
              <a:t>)</a:t>
            </a:r>
            <a:r>
              <a:rPr lang="zh-CN" altLang="en-US" dirty="0"/>
              <a:t>所有字符</a:t>
            </a:r>
            <a:endParaRPr lang="en-US" dirty="0"/>
          </a:p>
          <a:p>
            <a:pPr marL="0" indent="0">
              <a:spcBef>
                <a:spcPts val="600"/>
              </a:spcBef>
              <a:buNone/>
            </a:pPr>
            <a:r>
              <a:rPr lang="en-US" b="1" dirty="0"/>
              <a:t>    </a:t>
            </a:r>
            <a:r>
              <a:rPr lang="en-US" b="1" dirty="0">
                <a:solidFill>
                  <a:srgbClr val="CC00CC"/>
                </a:solidFill>
              </a:rPr>
              <a:t>while</a:t>
            </a:r>
            <a:r>
              <a:rPr lang="en-US" b="1" dirty="0"/>
              <a:t> </a:t>
            </a:r>
            <a:r>
              <a:rPr lang="en-US" dirty="0">
                <a:solidFill>
                  <a:srgbClr val="0000FF"/>
                </a:solidFill>
              </a:rPr>
              <a:t>agenda</a:t>
            </a:r>
            <a:r>
              <a:rPr lang="en-US" dirty="0"/>
              <a:t> is not empty </a:t>
            </a:r>
            <a:r>
              <a:rPr lang="en-US" b="1" dirty="0">
                <a:solidFill>
                  <a:srgbClr val="CC00CC"/>
                </a:solidFill>
              </a:rPr>
              <a:t>do</a:t>
            </a:r>
            <a:r>
              <a:rPr lang="en-US" b="1" dirty="0"/>
              <a:t> </a:t>
            </a:r>
          </a:p>
          <a:p>
            <a:pPr marL="0" indent="0">
              <a:spcBef>
                <a:spcPts val="0"/>
              </a:spcBef>
              <a:buNone/>
            </a:pPr>
            <a:r>
              <a:rPr lang="en-US" b="1" dirty="0"/>
              <a:t>            </a:t>
            </a:r>
            <a:r>
              <a:rPr lang="en-US" dirty="0">
                <a:solidFill>
                  <a:srgbClr val="0000FF"/>
                </a:solidFill>
              </a:rPr>
              <a:t>p</a:t>
            </a:r>
            <a:r>
              <a:rPr lang="en-US" dirty="0"/>
              <a:t> ← Pop(</a:t>
            </a:r>
            <a:r>
              <a:rPr lang="en-US" dirty="0">
                <a:solidFill>
                  <a:srgbClr val="0000FF"/>
                </a:solidFill>
              </a:rPr>
              <a:t>agenda</a:t>
            </a:r>
            <a:r>
              <a:rPr lang="en-US" dirty="0"/>
              <a:t>)</a:t>
            </a:r>
            <a:br>
              <a:rPr lang="en-US" dirty="0"/>
            </a:br>
            <a:r>
              <a:rPr lang="en-US" dirty="0"/>
              <a:t>            </a:t>
            </a:r>
            <a:r>
              <a:rPr lang="en-US" b="1" dirty="0">
                <a:solidFill>
                  <a:srgbClr val="CC00CC"/>
                </a:solidFill>
              </a:rPr>
              <a:t>if</a:t>
            </a:r>
            <a:r>
              <a:rPr lang="en-US" b="1" dirty="0"/>
              <a:t> </a:t>
            </a:r>
            <a:r>
              <a:rPr lang="en-US" dirty="0">
                <a:solidFill>
                  <a:srgbClr val="0000FF"/>
                </a:solidFill>
              </a:rPr>
              <a:t>p</a:t>
            </a:r>
            <a:r>
              <a:rPr lang="en-US" dirty="0"/>
              <a:t> = </a:t>
            </a:r>
            <a:r>
              <a:rPr lang="en-US" dirty="0">
                <a:solidFill>
                  <a:srgbClr val="0000FF"/>
                </a:solidFill>
              </a:rPr>
              <a:t>q</a:t>
            </a:r>
            <a:r>
              <a:rPr lang="en-US" dirty="0"/>
              <a:t> </a:t>
            </a:r>
            <a:r>
              <a:rPr lang="en-US" b="1" dirty="0">
                <a:solidFill>
                  <a:srgbClr val="CC00CC"/>
                </a:solidFill>
              </a:rPr>
              <a:t>then return </a:t>
            </a:r>
            <a:r>
              <a:rPr lang="en-US" dirty="0"/>
              <a:t>true </a:t>
            </a:r>
          </a:p>
          <a:p>
            <a:pPr marL="0" indent="0">
              <a:spcBef>
                <a:spcPts val="0"/>
              </a:spcBef>
              <a:buNone/>
            </a:pPr>
            <a:r>
              <a:rPr lang="en-US" b="1" dirty="0"/>
              <a:t>            </a:t>
            </a:r>
            <a:r>
              <a:rPr lang="en-US" b="1" dirty="0">
                <a:solidFill>
                  <a:srgbClr val="CC00CC"/>
                </a:solidFill>
              </a:rPr>
              <a:t>if</a:t>
            </a:r>
            <a:r>
              <a:rPr lang="en-US" b="1" dirty="0"/>
              <a:t> </a:t>
            </a:r>
            <a:r>
              <a:rPr lang="en-US" dirty="0">
                <a:solidFill>
                  <a:srgbClr val="0000FF"/>
                </a:solidFill>
              </a:rPr>
              <a:t>inferred</a:t>
            </a:r>
            <a:r>
              <a:rPr lang="en-US" dirty="0"/>
              <a:t>[</a:t>
            </a:r>
            <a:r>
              <a:rPr lang="en-US" dirty="0">
                <a:solidFill>
                  <a:srgbClr val="0000FF"/>
                </a:solidFill>
              </a:rPr>
              <a:t>p</a:t>
            </a:r>
            <a:r>
              <a:rPr lang="en-US" dirty="0"/>
              <a:t>] = false </a:t>
            </a:r>
            <a:r>
              <a:rPr lang="en-US" b="1" dirty="0">
                <a:solidFill>
                  <a:srgbClr val="CC00CC"/>
                </a:solidFill>
              </a:rPr>
              <a:t>then</a:t>
            </a:r>
            <a:r>
              <a:rPr lang="en-US" b="1" dirty="0"/>
              <a:t> </a:t>
            </a:r>
            <a:endParaRPr lang="en-US" dirty="0"/>
          </a:p>
          <a:p>
            <a:pPr marL="0" indent="0">
              <a:spcBef>
                <a:spcPts val="0"/>
              </a:spcBef>
              <a:buNone/>
            </a:pPr>
            <a:r>
              <a:rPr lang="en-US" dirty="0"/>
              <a:t>                    </a:t>
            </a:r>
            <a:r>
              <a:rPr lang="en-US" dirty="0">
                <a:solidFill>
                  <a:srgbClr val="0000FF"/>
                </a:solidFill>
              </a:rPr>
              <a:t>inferred</a:t>
            </a:r>
            <a:r>
              <a:rPr lang="en-US" dirty="0"/>
              <a:t>[</a:t>
            </a:r>
            <a:r>
              <a:rPr lang="en-US" dirty="0">
                <a:solidFill>
                  <a:srgbClr val="0000FF"/>
                </a:solidFill>
              </a:rPr>
              <a:t>p</a:t>
            </a:r>
            <a:r>
              <a:rPr lang="en-US" dirty="0"/>
              <a:t>]←true</a:t>
            </a:r>
            <a:br>
              <a:rPr lang="en-US" dirty="0"/>
            </a:br>
            <a:r>
              <a:rPr lang="en-US" dirty="0"/>
              <a:t>                    </a:t>
            </a:r>
            <a:r>
              <a:rPr lang="en-US" b="1" dirty="0">
                <a:solidFill>
                  <a:srgbClr val="CC00CC"/>
                </a:solidFill>
              </a:rPr>
              <a:t>for each </a:t>
            </a:r>
            <a:r>
              <a:rPr lang="zh-CN" altLang="en-US" dirty="0"/>
              <a:t>子句</a:t>
            </a:r>
            <a:r>
              <a:rPr lang="en-US" dirty="0"/>
              <a:t> </a:t>
            </a:r>
            <a:r>
              <a:rPr lang="en-US" dirty="0">
                <a:solidFill>
                  <a:srgbClr val="0000FF"/>
                </a:solidFill>
              </a:rPr>
              <a:t>c</a:t>
            </a:r>
            <a:r>
              <a:rPr lang="en-US" dirty="0"/>
              <a:t> in </a:t>
            </a:r>
            <a:r>
              <a:rPr lang="en-US" dirty="0">
                <a:solidFill>
                  <a:srgbClr val="0000FF"/>
                </a:solidFill>
              </a:rPr>
              <a:t>KB</a:t>
            </a:r>
            <a:r>
              <a:rPr lang="en-US" dirty="0"/>
              <a:t> where </a:t>
            </a:r>
            <a:r>
              <a:rPr lang="en-US" dirty="0">
                <a:solidFill>
                  <a:srgbClr val="0000FF"/>
                </a:solidFill>
              </a:rPr>
              <a:t>p</a:t>
            </a:r>
            <a:r>
              <a:rPr lang="en-US" dirty="0"/>
              <a:t> </a:t>
            </a:r>
            <a:r>
              <a:rPr lang="zh-CN" altLang="en-US" dirty="0"/>
              <a:t>在</a:t>
            </a:r>
            <a:r>
              <a:rPr lang="en-US" dirty="0"/>
              <a:t> </a:t>
            </a:r>
            <a:r>
              <a:rPr lang="en-US" dirty="0">
                <a:solidFill>
                  <a:srgbClr val="0000FF"/>
                </a:solidFill>
              </a:rPr>
              <a:t>c</a:t>
            </a:r>
            <a:r>
              <a:rPr lang="zh-CN" altLang="en-US" dirty="0">
                <a:solidFill>
                  <a:srgbClr val="0000FF"/>
                </a:solidFill>
              </a:rPr>
              <a:t>的前提里</a:t>
            </a:r>
            <a:r>
              <a:rPr lang="en-US" dirty="0"/>
              <a:t> </a:t>
            </a:r>
            <a:r>
              <a:rPr lang="en-US" b="1" dirty="0">
                <a:solidFill>
                  <a:srgbClr val="CC00CC"/>
                </a:solidFill>
              </a:rPr>
              <a:t>do</a:t>
            </a:r>
            <a:r>
              <a:rPr lang="en-US" b="1" dirty="0"/>
              <a:t> </a:t>
            </a:r>
            <a:endParaRPr lang="en-US" dirty="0"/>
          </a:p>
          <a:p>
            <a:pPr marL="0" indent="0">
              <a:spcBef>
                <a:spcPts val="0"/>
              </a:spcBef>
              <a:buNone/>
            </a:pPr>
            <a:r>
              <a:rPr lang="en-US" dirty="0"/>
              <a:t>                            </a:t>
            </a:r>
            <a:r>
              <a:rPr lang="zh-CN" altLang="en-US" dirty="0"/>
              <a:t>减一</a:t>
            </a:r>
            <a:r>
              <a:rPr lang="en-US" dirty="0"/>
              <a:t> </a:t>
            </a:r>
            <a:r>
              <a:rPr lang="en-US" dirty="0">
                <a:solidFill>
                  <a:srgbClr val="0000FF"/>
                </a:solidFill>
              </a:rPr>
              <a:t>count</a:t>
            </a:r>
            <a:r>
              <a:rPr lang="en-US" dirty="0"/>
              <a:t>[</a:t>
            </a:r>
            <a:r>
              <a:rPr lang="en-US" dirty="0">
                <a:solidFill>
                  <a:srgbClr val="0000FF"/>
                </a:solidFill>
              </a:rPr>
              <a:t>c</a:t>
            </a:r>
            <a:r>
              <a:rPr lang="en-US" dirty="0"/>
              <a:t>] </a:t>
            </a:r>
          </a:p>
          <a:p>
            <a:pPr marL="0" indent="0">
              <a:spcBef>
                <a:spcPts val="0"/>
              </a:spcBef>
              <a:buNone/>
            </a:pPr>
            <a:r>
              <a:rPr lang="en-US" b="1" dirty="0"/>
              <a:t>                            </a:t>
            </a:r>
            <a:r>
              <a:rPr lang="en-US" b="1" dirty="0">
                <a:solidFill>
                  <a:srgbClr val="CC00CC"/>
                </a:solidFill>
              </a:rPr>
              <a:t>if</a:t>
            </a:r>
            <a:r>
              <a:rPr lang="en-US" b="1" dirty="0"/>
              <a:t> </a:t>
            </a:r>
            <a:r>
              <a:rPr lang="en-US" dirty="0">
                <a:solidFill>
                  <a:srgbClr val="0000FF"/>
                </a:solidFill>
              </a:rPr>
              <a:t>count</a:t>
            </a:r>
            <a:r>
              <a:rPr lang="en-US" dirty="0"/>
              <a:t>[</a:t>
            </a:r>
            <a:r>
              <a:rPr lang="en-US" dirty="0">
                <a:solidFill>
                  <a:srgbClr val="0000FF"/>
                </a:solidFill>
              </a:rPr>
              <a:t>c</a:t>
            </a:r>
            <a:r>
              <a:rPr lang="en-US" dirty="0"/>
              <a:t>] = 0 </a:t>
            </a:r>
            <a:r>
              <a:rPr lang="en-US" b="1" dirty="0">
                <a:solidFill>
                  <a:srgbClr val="CC00CC"/>
                </a:solidFill>
              </a:rPr>
              <a:t>then</a:t>
            </a:r>
            <a:r>
              <a:rPr lang="en-US" b="1" dirty="0"/>
              <a:t> </a:t>
            </a:r>
            <a:r>
              <a:rPr lang="en-US" dirty="0"/>
              <a:t>add </a:t>
            </a:r>
            <a:r>
              <a:rPr lang="en-US" dirty="0">
                <a:solidFill>
                  <a:srgbClr val="0000FF"/>
                </a:solidFill>
              </a:rPr>
              <a:t>c</a:t>
            </a:r>
            <a:r>
              <a:rPr lang="zh-CN" altLang="en-US" dirty="0">
                <a:solidFill>
                  <a:srgbClr val="0000FF"/>
                </a:solidFill>
              </a:rPr>
              <a:t>的结论</a:t>
            </a:r>
            <a:r>
              <a:rPr lang="en-US" dirty="0"/>
              <a:t> to </a:t>
            </a:r>
            <a:r>
              <a:rPr lang="en-US" dirty="0">
                <a:solidFill>
                  <a:srgbClr val="0000FF"/>
                </a:solidFill>
              </a:rPr>
              <a:t>agenda</a:t>
            </a:r>
            <a:r>
              <a:rPr lang="en-US" dirty="0"/>
              <a:t> </a:t>
            </a:r>
          </a:p>
          <a:p>
            <a:pPr marL="0" indent="0">
              <a:spcBef>
                <a:spcPts val="0"/>
              </a:spcBef>
              <a:buNone/>
            </a:pPr>
            <a:r>
              <a:rPr lang="en-US" b="1" dirty="0"/>
              <a:t>    </a:t>
            </a:r>
            <a:r>
              <a:rPr lang="en-US" b="1" dirty="0">
                <a:solidFill>
                  <a:srgbClr val="CC00CC"/>
                </a:solidFill>
              </a:rPr>
              <a:t>return</a:t>
            </a:r>
            <a:r>
              <a:rPr lang="en-US" b="1" dirty="0"/>
              <a:t> </a:t>
            </a:r>
            <a:r>
              <a:rPr lang="en-US" dirty="0"/>
              <a:t>false</a:t>
            </a:r>
          </a:p>
        </p:txBody>
      </p:sp>
      <p:sp>
        <p:nvSpPr>
          <p:cNvPr id="4" name="Rectangle 3"/>
          <p:cNvSpPr/>
          <p:nvPr/>
        </p:nvSpPr>
        <p:spPr>
          <a:xfrm>
            <a:off x="1" y="1371601"/>
            <a:ext cx="7772399" cy="46616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5" name="Rectangle 4"/>
          <p:cNvSpPr/>
          <p:nvPr/>
        </p:nvSpPr>
        <p:spPr>
          <a:xfrm>
            <a:off x="114299" y="1724868"/>
            <a:ext cx="8572500" cy="300317"/>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6" name="Rectangle 5"/>
          <p:cNvSpPr/>
          <p:nvPr/>
        </p:nvSpPr>
        <p:spPr>
          <a:xfrm>
            <a:off x="119141" y="1931392"/>
            <a:ext cx="8357801" cy="35909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7" name="Rectangle 6"/>
          <p:cNvSpPr/>
          <p:nvPr/>
        </p:nvSpPr>
        <p:spPr>
          <a:xfrm>
            <a:off x="119141" y="2253785"/>
            <a:ext cx="8572500" cy="46616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8" name="Rectangle 7"/>
          <p:cNvSpPr/>
          <p:nvPr/>
        </p:nvSpPr>
        <p:spPr>
          <a:xfrm>
            <a:off x="119141" y="2590800"/>
            <a:ext cx="4343400" cy="457200"/>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9" name="Rectangle 8"/>
          <p:cNvSpPr/>
          <p:nvPr/>
        </p:nvSpPr>
        <p:spPr>
          <a:xfrm>
            <a:off x="533092" y="2881969"/>
            <a:ext cx="3929449" cy="71329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10" name="Rectangle 9"/>
          <p:cNvSpPr/>
          <p:nvPr/>
        </p:nvSpPr>
        <p:spPr>
          <a:xfrm>
            <a:off x="457200" y="3576733"/>
            <a:ext cx="3557201" cy="621199"/>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11" name="Rectangle 10"/>
          <p:cNvSpPr/>
          <p:nvPr/>
        </p:nvSpPr>
        <p:spPr>
          <a:xfrm>
            <a:off x="864973" y="4119282"/>
            <a:ext cx="5419714" cy="644441"/>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12" name="Rectangle 11"/>
          <p:cNvSpPr/>
          <p:nvPr/>
        </p:nvSpPr>
        <p:spPr>
          <a:xfrm>
            <a:off x="864973" y="4604332"/>
            <a:ext cx="5419714" cy="46616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6305217" y="2566739"/>
            <a:ext cx="400050" cy="533400"/>
          </a:xfrm>
          <a:prstGeom prst="ellipse">
            <a:avLst/>
          </a:prstGeom>
          <a:solidFill>
            <a:srgbClr val="BFEFBF"/>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7017085" y="3649580"/>
            <a:ext cx="400050" cy="533400"/>
          </a:xfrm>
          <a:prstGeom prst="ellipse">
            <a:avLst/>
          </a:prstGeom>
          <a:solidFill>
            <a:srgbClr val="BFEFBF"/>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6020469" y="4620127"/>
            <a:ext cx="400050" cy="533400"/>
          </a:xfrm>
          <a:prstGeom prst="ellipse">
            <a:avLst/>
          </a:prstGeom>
          <a:solidFill>
            <a:srgbClr val="BFEFBF"/>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020432" y="4625226"/>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560512" y="6138780"/>
            <a:ext cx="400050" cy="533400"/>
          </a:xfrm>
          <a:prstGeom prst="ellipse">
            <a:avLst/>
          </a:prstGeom>
          <a:solidFill>
            <a:srgbClr val="BFEFBF"/>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400800" y="6149920"/>
            <a:ext cx="400050" cy="533400"/>
          </a:xfrm>
          <a:prstGeom prst="ellipse">
            <a:avLst/>
          </a:prstGeom>
          <a:solidFill>
            <a:srgbClr val="BFEFBF"/>
          </a:solidFill>
          <a:ln w="762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pl-horn-exampl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1295400"/>
            <a:ext cx="2476500" cy="5316220"/>
          </a:xfrm>
          <a:prstGeom prst="rect">
            <a:avLst/>
          </a:prstGeom>
        </p:spPr>
      </p:pic>
      <p:sp>
        <p:nvSpPr>
          <p:cNvPr id="2" name="Title 1"/>
          <p:cNvSpPr>
            <a:spLocks noGrp="1"/>
          </p:cNvSpPr>
          <p:nvPr>
            <p:ph type="title"/>
          </p:nvPr>
        </p:nvSpPr>
        <p:spPr>
          <a:xfrm>
            <a:off x="115747" y="308919"/>
            <a:ext cx="8621147" cy="681682"/>
          </a:xfrm>
        </p:spPr>
        <p:txBody>
          <a:bodyPr>
            <a:normAutofit fontScale="90000"/>
          </a:bodyPr>
          <a:lstStyle/>
          <a:p>
            <a:r>
              <a:rPr lang="zh-CN" altLang="en-US" dirty="0"/>
              <a:t>前向链接推理举例</a:t>
            </a:r>
            <a:r>
              <a:rPr lang="en-US" dirty="0"/>
              <a:t>: </a:t>
            </a:r>
            <a:r>
              <a:rPr lang="zh-CN" altLang="en-US" dirty="0"/>
              <a:t>证明</a:t>
            </a:r>
            <a:r>
              <a:rPr lang="en-US" dirty="0"/>
              <a:t> Q</a:t>
            </a:r>
            <a:r>
              <a:rPr lang="zh-CN" altLang="en-US" dirty="0"/>
              <a:t>（被蕴涵）</a:t>
            </a:r>
            <a:endParaRPr lang="en-US" dirty="0"/>
          </a:p>
        </p:txBody>
      </p:sp>
      <p:sp>
        <p:nvSpPr>
          <p:cNvPr id="3" name="Content Placeholder 2"/>
          <p:cNvSpPr>
            <a:spLocks noGrp="1"/>
          </p:cNvSpPr>
          <p:nvPr>
            <p:ph idx="1"/>
          </p:nvPr>
        </p:nvSpPr>
        <p:spPr>
          <a:xfrm>
            <a:off x="285750" y="1526232"/>
            <a:ext cx="1828800" cy="4076710"/>
          </a:xfrm>
        </p:spPr>
        <p:txBody>
          <a:bodyPr>
            <a:normAutofit/>
          </a:bodyPr>
          <a:lstStyle/>
          <a:p>
            <a:r>
              <a:rPr lang="en-US" sz="2800" dirty="0">
                <a:solidFill>
                  <a:srgbClr val="CC00CC"/>
                </a:solidFill>
              </a:rPr>
              <a:t>P </a:t>
            </a:r>
            <a:r>
              <a:rPr lang="en-US" sz="2800" dirty="0">
                <a:solidFill>
                  <a:srgbClr val="CC00CC"/>
                </a:solidFill>
                <a:sym typeface="Symbol"/>
              </a:rPr>
              <a:t> </a:t>
            </a:r>
            <a:r>
              <a:rPr lang="en-US" sz="2800" dirty="0">
                <a:solidFill>
                  <a:srgbClr val="CC00CC"/>
                </a:solidFill>
              </a:rPr>
              <a:t>Q</a:t>
            </a:r>
          </a:p>
          <a:p>
            <a:r>
              <a:rPr lang="en-US" sz="2800" dirty="0">
                <a:solidFill>
                  <a:srgbClr val="CC00CC"/>
                </a:solidFill>
              </a:rPr>
              <a:t>L </a:t>
            </a:r>
            <a:r>
              <a:rPr lang="en-US" sz="2800" dirty="0">
                <a:solidFill>
                  <a:srgbClr val="CC00CC"/>
                </a:solidFill>
                <a:sym typeface="Symbol"/>
              </a:rPr>
              <a:t> </a:t>
            </a:r>
            <a:r>
              <a:rPr lang="en-US" sz="2800" dirty="0">
                <a:solidFill>
                  <a:srgbClr val="CC00CC"/>
                </a:solidFill>
              </a:rPr>
              <a:t>M </a:t>
            </a:r>
            <a:r>
              <a:rPr lang="en-US" sz="2800" dirty="0">
                <a:solidFill>
                  <a:srgbClr val="CC00CC"/>
                </a:solidFill>
                <a:sym typeface="Symbol"/>
              </a:rPr>
              <a:t> </a:t>
            </a:r>
            <a:r>
              <a:rPr lang="en-US" sz="2800" dirty="0">
                <a:solidFill>
                  <a:srgbClr val="CC00CC"/>
                </a:solidFill>
              </a:rPr>
              <a:t>P</a:t>
            </a:r>
          </a:p>
          <a:p>
            <a:r>
              <a:rPr lang="en-US" sz="2800" dirty="0">
                <a:solidFill>
                  <a:srgbClr val="CC00CC"/>
                </a:solidFill>
              </a:rPr>
              <a:t>B </a:t>
            </a:r>
            <a:r>
              <a:rPr lang="en-US" sz="2800" dirty="0">
                <a:solidFill>
                  <a:srgbClr val="CC00CC"/>
                </a:solidFill>
                <a:sym typeface="Symbol"/>
              </a:rPr>
              <a:t> </a:t>
            </a:r>
            <a:r>
              <a:rPr lang="en-US" sz="2800" dirty="0">
                <a:solidFill>
                  <a:srgbClr val="CC00CC"/>
                </a:solidFill>
              </a:rPr>
              <a:t>L </a:t>
            </a:r>
            <a:r>
              <a:rPr lang="en-US" sz="2800" dirty="0">
                <a:solidFill>
                  <a:srgbClr val="CC00CC"/>
                </a:solidFill>
                <a:sym typeface="Symbol"/>
              </a:rPr>
              <a:t> </a:t>
            </a:r>
            <a:r>
              <a:rPr lang="en-US" sz="2800" dirty="0">
                <a:solidFill>
                  <a:srgbClr val="CC00CC"/>
                </a:solidFill>
              </a:rPr>
              <a:t>M</a:t>
            </a:r>
          </a:p>
          <a:p>
            <a:r>
              <a:rPr lang="en-US" sz="2800" dirty="0">
                <a:solidFill>
                  <a:srgbClr val="CC00CC"/>
                </a:solidFill>
              </a:rPr>
              <a:t>A </a:t>
            </a:r>
            <a:r>
              <a:rPr lang="en-US" sz="2800" dirty="0">
                <a:solidFill>
                  <a:srgbClr val="CC00CC"/>
                </a:solidFill>
                <a:sym typeface="Symbol"/>
              </a:rPr>
              <a:t> </a:t>
            </a:r>
            <a:r>
              <a:rPr lang="en-US" sz="2800" dirty="0">
                <a:solidFill>
                  <a:srgbClr val="CC00CC"/>
                </a:solidFill>
              </a:rPr>
              <a:t>P </a:t>
            </a:r>
            <a:r>
              <a:rPr lang="en-US" sz="2800" dirty="0">
                <a:solidFill>
                  <a:srgbClr val="CC00CC"/>
                </a:solidFill>
                <a:sym typeface="Symbol"/>
              </a:rPr>
              <a:t> </a:t>
            </a:r>
            <a:r>
              <a:rPr lang="en-US" sz="2800" dirty="0">
                <a:solidFill>
                  <a:srgbClr val="CC00CC"/>
                </a:solidFill>
              </a:rPr>
              <a:t>L</a:t>
            </a:r>
          </a:p>
          <a:p>
            <a:r>
              <a:rPr lang="en-US" sz="2800" dirty="0">
                <a:solidFill>
                  <a:srgbClr val="CC00CC"/>
                </a:solidFill>
              </a:rPr>
              <a:t>A </a:t>
            </a:r>
            <a:r>
              <a:rPr lang="en-US" sz="2800" dirty="0">
                <a:solidFill>
                  <a:srgbClr val="CC00CC"/>
                </a:solidFill>
                <a:sym typeface="Symbol"/>
              </a:rPr>
              <a:t> </a:t>
            </a:r>
            <a:r>
              <a:rPr lang="en-US" sz="2800" dirty="0">
                <a:solidFill>
                  <a:srgbClr val="CC00CC"/>
                </a:solidFill>
              </a:rPr>
              <a:t>B </a:t>
            </a:r>
            <a:r>
              <a:rPr lang="en-US" sz="2800" dirty="0">
                <a:solidFill>
                  <a:srgbClr val="CC00CC"/>
                </a:solidFill>
                <a:sym typeface="Symbol"/>
              </a:rPr>
              <a:t> </a:t>
            </a:r>
            <a:r>
              <a:rPr lang="en-US" sz="2800" dirty="0">
                <a:solidFill>
                  <a:srgbClr val="CC00CC"/>
                </a:solidFill>
              </a:rPr>
              <a:t>L</a:t>
            </a:r>
          </a:p>
          <a:p>
            <a:r>
              <a:rPr lang="en-US" sz="2800" dirty="0">
                <a:solidFill>
                  <a:srgbClr val="CC00CC"/>
                </a:solidFill>
              </a:rPr>
              <a:t>A</a:t>
            </a:r>
          </a:p>
          <a:p>
            <a:pPr marL="0" indent="0">
              <a:buNone/>
            </a:pPr>
            <a:r>
              <a:rPr lang="en-US" sz="2800" dirty="0">
                <a:solidFill>
                  <a:srgbClr val="CC00CC"/>
                </a:solidFill>
              </a:rPr>
              <a:t> B </a:t>
            </a:r>
          </a:p>
          <a:p>
            <a:endParaRPr lang="en-US" dirty="0"/>
          </a:p>
        </p:txBody>
      </p:sp>
      <p:sp>
        <p:nvSpPr>
          <p:cNvPr id="4" name="Content Placeholder 2"/>
          <p:cNvSpPr txBox="1">
            <a:spLocks/>
          </p:cNvSpPr>
          <p:nvPr/>
        </p:nvSpPr>
        <p:spPr bwMode="auto">
          <a:xfrm>
            <a:off x="2343149" y="1371600"/>
            <a:ext cx="909801" cy="3939491"/>
          </a:xfrm>
          <a:prstGeom prst="rect">
            <a:avLst/>
          </a:prstGeom>
          <a:solidFill>
            <a:schemeClr val="bg1"/>
          </a:solid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r>
              <a:rPr lang="en-US" dirty="0">
                <a:solidFill>
                  <a:srgbClr val="FF0000"/>
                </a:solidFill>
              </a:rPr>
              <a:t>1</a:t>
            </a:r>
          </a:p>
          <a:p>
            <a:pPr marL="0" indent="0">
              <a:buNone/>
            </a:pPr>
            <a:r>
              <a:rPr lang="en-US" dirty="0">
                <a:solidFill>
                  <a:srgbClr val="FF0000"/>
                </a:solidFill>
              </a:rPr>
              <a:t>2</a:t>
            </a:r>
          </a:p>
          <a:p>
            <a:pPr marL="0" indent="0">
              <a:buNone/>
            </a:pPr>
            <a:r>
              <a:rPr lang="en-US" dirty="0">
                <a:solidFill>
                  <a:srgbClr val="FF0000"/>
                </a:solidFill>
              </a:rPr>
              <a:t>2</a:t>
            </a:r>
          </a:p>
          <a:p>
            <a:pPr marL="0" indent="0">
              <a:buNone/>
            </a:pPr>
            <a:r>
              <a:rPr lang="en-US" dirty="0">
                <a:solidFill>
                  <a:srgbClr val="FF0000"/>
                </a:solidFill>
              </a:rPr>
              <a:t>2</a:t>
            </a:r>
          </a:p>
          <a:p>
            <a:pPr marL="0" indent="0">
              <a:buNone/>
            </a:pPr>
            <a:r>
              <a:rPr lang="en-US" dirty="0">
                <a:solidFill>
                  <a:srgbClr val="FF0000"/>
                </a:solidFill>
              </a:rPr>
              <a:t>2</a:t>
            </a:r>
          </a:p>
          <a:p>
            <a:pPr marL="0" indent="0">
              <a:buNone/>
            </a:pPr>
            <a:r>
              <a:rPr lang="en-US" dirty="0">
                <a:solidFill>
                  <a:srgbClr val="FF0000"/>
                </a:solidFill>
              </a:rPr>
              <a:t>0</a:t>
            </a:r>
          </a:p>
          <a:p>
            <a:pPr marL="0" indent="0">
              <a:buNone/>
            </a:pPr>
            <a:r>
              <a:rPr lang="en-US" dirty="0">
                <a:solidFill>
                  <a:srgbClr val="FF0000"/>
                </a:solidFill>
              </a:rPr>
              <a:t>0 </a:t>
            </a:r>
          </a:p>
          <a:p>
            <a:endParaRPr lang="en-US" dirty="0">
              <a:solidFill>
                <a:srgbClr val="FF0000"/>
              </a:solidFill>
            </a:endParaRPr>
          </a:p>
        </p:txBody>
      </p:sp>
      <p:sp>
        <p:nvSpPr>
          <p:cNvPr id="5" name="Content Placeholder 2"/>
          <p:cNvSpPr txBox="1">
            <a:spLocks/>
          </p:cNvSpPr>
          <p:nvPr/>
        </p:nvSpPr>
        <p:spPr bwMode="auto">
          <a:xfrm>
            <a:off x="3257549" y="1371600"/>
            <a:ext cx="1489731" cy="3733800"/>
          </a:xfrm>
          <a:prstGeom prst="rect">
            <a:avLst/>
          </a:prstGeom>
          <a:solidFill>
            <a:schemeClr val="bg1"/>
          </a:solid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spcBef>
                <a:spcPts val="368"/>
              </a:spcBef>
              <a:buNone/>
            </a:pPr>
            <a:r>
              <a:rPr lang="en-US" dirty="0">
                <a:solidFill>
                  <a:srgbClr val="CC00CC"/>
                </a:solidFill>
              </a:rPr>
              <a:t>A</a:t>
            </a:r>
            <a:r>
              <a:rPr lang="en-US" dirty="0">
                <a:solidFill>
                  <a:srgbClr val="0000FF"/>
                </a:solidFill>
              </a:rPr>
              <a:t>  false</a:t>
            </a:r>
          </a:p>
          <a:p>
            <a:pPr marL="0" indent="0">
              <a:spcBef>
                <a:spcPts val="368"/>
              </a:spcBef>
              <a:buNone/>
            </a:pPr>
            <a:r>
              <a:rPr lang="en-US" dirty="0">
                <a:solidFill>
                  <a:srgbClr val="CC00CC"/>
                </a:solidFill>
              </a:rPr>
              <a:t>B</a:t>
            </a:r>
            <a:r>
              <a:rPr lang="en-US" dirty="0">
                <a:solidFill>
                  <a:srgbClr val="0000FF"/>
                </a:solidFill>
              </a:rPr>
              <a:t>  false</a:t>
            </a:r>
          </a:p>
          <a:p>
            <a:pPr marL="0" indent="0">
              <a:spcBef>
                <a:spcPts val="368"/>
              </a:spcBef>
              <a:buNone/>
            </a:pPr>
            <a:r>
              <a:rPr lang="en-US" dirty="0">
                <a:solidFill>
                  <a:srgbClr val="CC00CC"/>
                </a:solidFill>
              </a:rPr>
              <a:t>L</a:t>
            </a:r>
            <a:r>
              <a:rPr lang="en-US" dirty="0">
                <a:solidFill>
                  <a:srgbClr val="0000FF"/>
                </a:solidFill>
              </a:rPr>
              <a:t>   false</a:t>
            </a:r>
          </a:p>
          <a:p>
            <a:pPr marL="0" indent="0">
              <a:spcBef>
                <a:spcPts val="368"/>
              </a:spcBef>
              <a:buNone/>
            </a:pPr>
            <a:r>
              <a:rPr lang="en-US" dirty="0">
                <a:solidFill>
                  <a:srgbClr val="CC00CC"/>
                </a:solidFill>
              </a:rPr>
              <a:t>M</a:t>
            </a:r>
            <a:r>
              <a:rPr lang="en-US" dirty="0">
                <a:solidFill>
                  <a:srgbClr val="0000FF"/>
                </a:solidFill>
              </a:rPr>
              <a:t> false</a:t>
            </a:r>
          </a:p>
          <a:p>
            <a:pPr marL="0" indent="0">
              <a:spcBef>
                <a:spcPts val="368"/>
              </a:spcBef>
              <a:buNone/>
            </a:pPr>
            <a:r>
              <a:rPr lang="en-US" dirty="0">
                <a:solidFill>
                  <a:srgbClr val="CC00CC"/>
                </a:solidFill>
              </a:rPr>
              <a:t>P</a:t>
            </a:r>
            <a:r>
              <a:rPr lang="en-US" dirty="0">
                <a:solidFill>
                  <a:srgbClr val="0000FF"/>
                </a:solidFill>
              </a:rPr>
              <a:t>  false</a:t>
            </a:r>
          </a:p>
          <a:p>
            <a:pPr marL="0" indent="0">
              <a:spcBef>
                <a:spcPts val="368"/>
              </a:spcBef>
              <a:buNone/>
            </a:pPr>
            <a:r>
              <a:rPr lang="en-US" dirty="0">
                <a:solidFill>
                  <a:srgbClr val="CC00CC"/>
                </a:solidFill>
              </a:rPr>
              <a:t>Q</a:t>
            </a:r>
            <a:r>
              <a:rPr lang="en-US" dirty="0">
                <a:solidFill>
                  <a:srgbClr val="0000FF"/>
                </a:solidFill>
              </a:rPr>
              <a:t>  false</a:t>
            </a:r>
          </a:p>
          <a:p>
            <a:pPr marL="0" indent="0">
              <a:buNone/>
            </a:pPr>
            <a:r>
              <a:rPr lang="en-US" dirty="0">
                <a:solidFill>
                  <a:srgbClr val="0000FF"/>
                </a:solidFill>
              </a:rPr>
              <a:t> </a:t>
            </a:r>
          </a:p>
          <a:p>
            <a:endParaRPr lang="en-US" dirty="0">
              <a:solidFill>
                <a:srgbClr val="0000FF"/>
              </a:solidFill>
            </a:endParaRPr>
          </a:p>
        </p:txBody>
      </p:sp>
      <p:sp>
        <p:nvSpPr>
          <p:cNvPr id="7" name="TextBox 6"/>
          <p:cNvSpPr txBox="1"/>
          <p:nvPr/>
        </p:nvSpPr>
        <p:spPr>
          <a:xfrm>
            <a:off x="342901" y="990601"/>
            <a:ext cx="803425" cy="461665"/>
          </a:xfrm>
          <a:prstGeom prst="rect">
            <a:avLst/>
          </a:prstGeom>
          <a:noFill/>
        </p:spPr>
        <p:txBody>
          <a:bodyPr wrap="none" rtlCol="0">
            <a:spAutoFit/>
          </a:bodyPr>
          <a:lstStyle/>
          <a:p>
            <a:r>
              <a:rPr lang="zh-CN" altLang="en-US" sz="2400" b="1" i="1" cap="small" dirty="0">
                <a:latin typeface="Times New Roman"/>
              </a:rPr>
              <a:t>子句</a:t>
            </a:r>
            <a:endParaRPr lang="en-US" sz="2400" b="1" i="1" cap="small" dirty="0">
              <a:latin typeface="Times New Roman"/>
            </a:endParaRPr>
          </a:p>
        </p:txBody>
      </p:sp>
      <p:sp>
        <p:nvSpPr>
          <p:cNvPr id="10" name="TextBox 9"/>
          <p:cNvSpPr txBox="1"/>
          <p:nvPr/>
        </p:nvSpPr>
        <p:spPr>
          <a:xfrm>
            <a:off x="457200" y="5562601"/>
            <a:ext cx="1250663" cy="461665"/>
          </a:xfrm>
          <a:prstGeom prst="rect">
            <a:avLst/>
          </a:prstGeom>
          <a:noFill/>
        </p:spPr>
        <p:txBody>
          <a:bodyPr wrap="none" rtlCol="0">
            <a:spAutoFit/>
          </a:bodyPr>
          <a:lstStyle/>
          <a:p>
            <a:r>
              <a:rPr lang="en-US" sz="2400" b="1" i="1" cap="small" dirty="0">
                <a:latin typeface="Times New Roman"/>
              </a:rPr>
              <a:t>Agenda</a:t>
            </a:r>
          </a:p>
        </p:txBody>
      </p:sp>
      <p:sp>
        <p:nvSpPr>
          <p:cNvPr id="11" name="TextBox 10"/>
          <p:cNvSpPr txBox="1"/>
          <p:nvPr/>
        </p:nvSpPr>
        <p:spPr>
          <a:xfrm>
            <a:off x="507294" y="6019801"/>
            <a:ext cx="832920" cy="461665"/>
          </a:xfrm>
          <a:prstGeom prst="rect">
            <a:avLst/>
          </a:prstGeom>
          <a:noFill/>
        </p:spPr>
        <p:txBody>
          <a:bodyPr wrap="none" rtlCol="0">
            <a:spAutoFit/>
          </a:bodyPr>
          <a:lstStyle/>
          <a:p>
            <a:r>
              <a:rPr lang="en-US" sz="2400" dirty="0">
                <a:solidFill>
                  <a:srgbClr val="008000"/>
                </a:solidFill>
              </a:rPr>
              <a:t>A   B</a:t>
            </a:r>
          </a:p>
        </p:txBody>
      </p:sp>
      <p:sp>
        <p:nvSpPr>
          <p:cNvPr id="12" name="Oval 11"/>
          <p:cNvSpPr/>
          <p:nvPr/>
        </p:nvSpPr>
        <p:spPr>
          <a:xfrm>
            <a:off x="6400800" y="6151963"/>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560512" y="6143811"/>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268991" y="1064567"/>
            <a:ext cx="1478290" cy="461665"/>
          </a:xfrm>
          <a:prstGeom prst="rect">
            <a:avLst/>
          </a:prstGeom>
          <a:noFill/>
        </p:spPr>
        <p:txBody>
          <a:bodyPr wrap="none" rtlCol="0">
            <a:spAutoFit/>
          </a:bodyPr>
          <a:lstStyle/>
          <a:p>
            <a:r>
              <a:rPr lang="en-US" sz="2400" b="1" i="1" cap="small" dirty="0">
                <a:latin typeface="Times New Roman"/>
              </a:rPr>
              <a:t>Inferred</a:t>
            </a:r>
          </a:p>
        </p:txBody>
      </p:sp>
      <p:sp>
        <p:nvSpPr>
          <p:cNvPr id="8" name="TextBox 7"/>
          <p:cNvSpPr txBox="1"/>
          <p:nvPr/>
        </p:nvSpPr>
        <p:spPr>
          <a:xfrm>
            <a:off x="2069463" y="1017594"/>
            <a:ext cx="1032655" cy="461665"/>
          </a:xfrm>
          <a:prstGeom prst="rect">
            <a:avLst/>
          </a:prstGeom>
          <a:noFill/>
        </p:spPr>
        <p:txBody>
          <a:bodyPr wrap="none" rtlCol="0">
            <a:spAutoFit/>
          </a:bodyPr>
          <a:lstStyle/>
          <a:p>
            <a:r>
              <a:rPr lang="en-US" sz="2400" b="1" i="1" cap="small" dirty="0">
                <a:latin typeface="Times New Roman"/>
              </a:rPr>
              <a:t>count</a:t>
            </a:r>
          </a:p>
        </p:txBody>
      </p:sp>
      <p:sp>
        <p:nvSpPr>
          <p:cNvPr id="23" name="Oval 22"/>
          <p:cNvSpPr/>
          <p:nvPr/>
        </p:nvSpPr>
        <p:spPr>
          <a:xfrm>
            <a:off x="6947233" y="5475260"/>
            <a:ext cx="228600" cy="3048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193095" y="6019801"/>
            <a:ext cx="356188" cy="461665"/>
          </a:xfrm>
          <a:prstGeom prst="rect">
            <a:avLst/>
          </a:prstGeom>
          <a:noFill/>
        </p:spPr>
        <p:txBody>
          <a:bodyPr wrap="none" rtlCol="0">
            <a:spAutoFit/>
          </a:bodyPr>
          <a:lstStyle/>
          <a:p>
            <a:r>
              <a:rPr lang="en-US" sz="2400" dirty="0">
                <a:solidFill>
                  <a:srgbClr val="008000"/>
                </a:solidFill>
              </a:rPr>
              <a:t>L</a:t>
            </a:r>
          </a:p>
        </p:txBody>
      </p:sp>
      <p:sp>
        <p:nvSpPr>
          <p:cNvPr id="27" name="TextBox 26"/>
          <p:cNvSpPr txBox="1"/>
          <p:nvPr/>
        </p:nvSpPr>
        <p:spPr>
          <a:xfrm>
            <a:off x="514350" y="6019801"/>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28" name="TextBox 27"/>
          <p:cNvSpPr txBox="1"/>
          <p:nvPr/>
        </p:nvSpPr>
        <p:spPr>
          <a:xfrm>
            <a:off x="3600450" y="1417876"/>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
        <p:nvSpPr>
          <p:cNvPr id="29" name="TextBox 28"/>
          <p:cNvSpPr txBox="1"/>
          <p:nvPr/>
        </p:nvSpPr>
        <p:spPr>
          <a:xfrm>
            <a:off x="2353177" y="3177672"/>
            <a:ext cx="683200" cy="523220"/>
          </a:xfrm>
          <a:prstGeom prst="rect">
            <a:avLst/>
          </a:prstGeom>
          <a:noFill/>
        </p:spPr>
        <p:txBody>
          <a:bodyPr wrap="none" rtlCol="0">
            <a:spAutoFit/>
          </a:bodyPr>
          <a:lstStyle/>
          <a:p>
            <a:r>
              <a:rPr lang="en-US" sz="2800" dirty="0"/>
              <a:t>//</a:t>
            </a:r>
            <a:r>
              <a:rPr lang="en-US" sz="2800" dirty="0">
                <a:solidFill>
                  <a:srgbClr val="FF0000"/>
                </a:solidFill>
              </a:rPr>
              <a:t> 1</a:t>
            </a:r>
          </a:p>
        </p:txBody>
      </p:sp>
      <p:sp>
        <p:nvSpPr>
          <p:cNvPr id="30" name="TextBox 29"/>
          <p:cNvSpPr txBox="1"/>
          <p:nvPr/>
        </p:nvSpPr>
        <p:spPr>
          <a:xfrm>
            <a:off x="2357188" y="3744494"/>
            <a:ext cx="683200" cy="523220"/>
          </a:xfrm>
          <a:prstGeom prst="rect">
            <a:avLst/>
          </a:prstGeom>
          <a:noFill/>
        </p:spPr>
        <p:txBody>
          <a:bodyPr wrap="none" rtlCol="0">
            <a:spAutoFit/>
          </a:bodyPr>
          <a:lstStyle/>
          <a:p>
            <a:r>
              <a:rPr lang="en-US" sz="2800" dirty="0"/>
              <a:t>//</a:t>
            </a:r>
            <a:r>
              <a:rPr lang="en-US" sz="2800" dirty="0">
                <a:solidFill>
                  <a:srgbClr val="FF0000"/>
                </a:solidFill>
              </a:rPr>
              <a:t> 1</a:t>
            </a:r>
          </a:p>
        </p:txBody>
      </p:sp>
      <p:sp>
        <p:nvSpPr>
          <p:cNvPr id="31" name="TextBox 30"/>
          <p:cNvSpPr txBox="1"/>
          <p:nvPr/>
        </p:nvSpPr>
        <p:spPr>
          <a:xfrm>
            <a:off x="955851" y="6011785"/>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32" name="TextBox 31"/>
          <p:cNvSpPr txBox="1"/>
          <p:nvPr/>
        </p:nvSpPr>
        <p:spPr>
          <a:xfrm>
            <a:off x="3584409" y="1957959"/>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
        <p:nvSpPr>
          <p:cNvPr id="33" name="TextBox 32"/>
          <p:cNvSpPr txBox="1"/>
          <p:nvPr/>
        </p:nvSpPr>
        <p:spPr>
          <a:xfrm>
            <a:off x="2347165" y="2581464"/>
            <a:ext cx="683200" cy="523220"/>
          </a:xfrm>
          <a:prstGeom prst="rect">
            <a:avLst/>
          </a:prstGeom>
          <a:noFill/>
        </p:spPr>
        <p:txBody>
          <a:bodyPr wrap="none" rtlCol="0">
            <a:spAutoFit/>
          </a:bodyPr>
          <a:lstStyle/>
          <a:p>
            <a:r>
              <a:rPr lang="en-US" sz="2800" dirty="0"/>
              <a:t>//</a:t>
            </a:r>
            <a:r>
              <a:rPr lang="en-US" sz="2800" dirty="0">
                <a:solidFill>
                  <a:srgbClr val="FF0000"/>
                </a:solidFill>
              </a:rPr>
              <a:t> 1</a:t>
            </a:r>
          </a:p>
        </p:txBody>
      </p:sp>
      <p:sp>
        <p:nvSpPr>
          <p:cNvPr id="34" name="TextBox 33"/>
          <p:cNvSpPr txBox="1"/>
          <p:nvPr/>
        </p:nvSpPr>
        <p:spPr>
          <a:xfrm>
            <a:off x="2581780" y="3736495"/>
            <a:ext cx="683200" cy="523220"/>
          </a:xfrm>
          <a:prstGeom prst="rect">
            <a:avLst/>
          </a:prstGeom>
          <a:noFill/>
        </p:spPr>
        <p:txBody>
          <a:bodyPr wrap="none" rtlCol="0">
            <a:spAutoFit/>
          </a:bodyPr>
          <a:lstStyle/>
          <a:p>
            <a:r>
              <a:rPr lang="en-US" sz="2800" dirty="0"/>
              <a:t>//</a:t>
            </a:r>
            <a:r>
              <a:rPr lang="en-US" sz="2800" dirty="0">
                <a:solidFill>
                  <a:srgbClr val="FF0000"/>
                </a:solidFill>
              </a:rPr>
              <a:t> 0</a:t>
            </a:r>
          </a:p>
        </p:txBody>
      </p:sp>
      <p:sp>
        <p:nvSpPr>
          <p:cNvPr id="35" name="TextBox 34"/>
          <p:cNvSpPr txBox="1"/>
          <p:nvPr/>
        </p:nvSpPr>
        <p:spPr>
          <a:xfrm>
            <a:off x="1184100" y="6003765"/>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38" name="TextBox 37"/>
          <p:cNvSpPr txBox="1"/>
          <p:nvPr/>
        </p:nvSpPr>
        <p:spPr>
          <a:xfrm>
            <a:off x="3598449" y="2484663"/>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
        <p:nvSpPr>
          <p:cNvPr id="39" name="TextBox 38"/>
          <p:cNvSpPr txBox="1"/>
          <p:nvPr/>
        </p:nvSpPr>
        <p:spPr>
          <a:xfrm>
            <a:off x="2331123" y="1998600"/>
            <a:ext cx="683200" cy="523220"/>
          </a:xfrm>
          <a:prstGeom prst="rect">
            <a:avLst/>
          </a:prstGeom>
          <a:noFill/>
        </p:spPr>
        <p:txBody>
          <a:bodyPr wrap="none" rtlCol="0">
            <a:spAutoFit/>
          </a:bodyPr>
          <a:lstStyle/>
          <a:p>
            <a:r>
              <a:rPr lang="en-US" sz="2800" dirty="0"/>
              <a:t>//</a:t>
            </a:r>
            <a:r>
              <a:rPr lang="en-US" sz="2800" dirty="0">
                <a:solidFill>
                  <a:srgbClr val="FF0000"/>
                </a:solidFill>
              </a:rPr>
              <a:t> 1</a:t>
            </a:r>
          </a:p>
        </p:txBody>
      </p:sp>
      <p:sp>
        <p:nvSpPr>
          <p:cNvPr id="40" name="TextBox 39"/>
          <p:cNvSpPr txBox="1"/>
          <p:nvPr/>
        </p:nvSpPr>
        <p:spPr>
          <a:xfrm>
            <a:off x="2585791" y="2578790"/>
            <a:ext cx="683200" cy="523220"/>
          </a:xfrm>
          <a:prstGeom prst="rect">
            <a:avLst/>
          </a:prstGeom>
          <a:noFill/>
        </p:spPr>
        <p:txBody>
          <a:bodyPr wrap="none" rtlCol="0">
            <a:spAutoFit/>
          </a:bodyPr>
          <a:lstStyle/>
          <a:p>
            <a:r>
              <a:rPr lang="en-US" sz="2800" dirty="0"/>
              <a:t>//</a:t>
            </a:r>
            <a:r>
              <a:rPr lang="en-US" sz="2800" dirty="0">
                <a:solidFill>
                  <a:srgbClr val="FF0000"/>
                </a:solidFill>
              </a:rPr>
              <a:t> 0</a:t>
            </a:r>
          </a:p>
        </p:txBody>
      </p:sp>
      <p:sp>
        <p:nvSpPr>
          <p:cNvPr id="41" name="Oval 40"/>
          <p:cNvSpPr/>
          <p:nvPr/>
        </p:nvSpPr>
        <p:spPr>
          <a:xfrm>
            <a:off x="5915525" y="4486260"/>
            <a:ext cx="618624" cy="824832"/>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1473873" y="6015798"/>
            <a:ext cx="441146" cy="461665"/>
          </a:xfrm>
          <a:prstGeom prst="rect">
            <a:avLst/>
          </a:prstGeom>
          <a:noFill/>
        </p:spPr>
        <p:txBody>
          <a:bodyPr wrap="none" rtlCol="0">
            <a:spAutoFit/>
          </a:bodyPr>
          <a:lstStyle/>
          <a:p>
            <a:r>
              <a:rPr lang="en-US" sz="2400" dirty="0">
                <a:solidFill>
                  <a:srgbClr val="008000"/>
                </a:solidFill>
              </a:rPr>
              <a:t>M</a:t>
            </a:r>
          </a:p>
        </p:txBody>
      </p:sp>
      <p:sp>
        <p:nvSpPr>
          <p:cNvPr id="44" name="Oval 43"/>
          <p:cNvSpPr/>
          <p:nvPr/>
        </p:nvSpPr>
        <p:spPr>
          <a:xfrm>
            <a:off x="7020427" y="3649395"/>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1508953" y="5995744"/>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46" name="TextBox 45"/>
          <p:cNvSpPr txBox="1"/>
          <p:nvPr/>
        </p:nvSpPr>
        <p:spPr>
          <a:xfrm>
            <a:off x="3602460" y="3024748"/>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
        <p:nvSpPr>
          <p:cNvPr id="48" name="Oval 47"/>
          <p:cNvSpPr/>
          <p:nvPr/>
        </p:nvSpPr>
        <p:spPr>
          <a:xfrm>
            <a:off x="7071559" y="4384397"/>
            <a:ext cx="228600" cy="3048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2569750" y="2009296"/>
            <a:ext cx="683200" cy="523220"/>
          </a:xfrm>
          <a:prstGeom prst="rect">
            <a:avLst/>
          </a:prstGeom>
          <a:noFill/>
        </p:spPr>
        <p:txBody>
          <a:bodyPr wrap="none" rtlCol="0">
            <a:spAutoFit/>
          </a:bodyPr>
          <a:lstStyle/>
          <a:p>
            <a:r>
              <a:rPr lang="en-US" sz="2800" dirty="0"/>
              <a:t>//</a:t>
            </a:r>
            <a:r>
              <a:rPr lang="en-US" sz="2800" dirty="0">
                <a:solidFill>
                  <a:srgbClr val="FF0000"/>
                </a:solidFill>
              </a:rPr>
              <a:t> 0</a:t>
            </a:r>
          </a:p>
        </p:txBody>
      </p:sp>
      <p:sp>
        <p:nvSpPr>
          <p:cNvPr id="50" name="Oval 49"/>
          <p:cNvSpPr/>
          <p:nvPr/>
        </p:nvSpPr>
        <p:spPr>
          <a:xfrm>
            <a:off x="6383753" y="3306902"/>
            <a:ext cx="228600" cy="3048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854868" y="6002421"/>
            <a:ext cx="389850" cy="461665"/>
          </a:xfrm>
          <a:prstGeom prst="rect">
            <a:avLst/>
          </a:prstGeom>
          <a:noFill/>
        </p:spPr>
        <p:txBody>
          <a:bodyPr wrap="none" rtlCol="0">
            <a:spAutoFit/>
          </a:bodyPr>
          <a:lstStyle/>
          <a:p>
            <a:r>
              <a:rPr lang="en-US" sz="2400" dirty="0">
                <a:solidFill>
                  <a:srgbClr val="008000"/>
                </a:solidFill>
              </a:rPr>
              <a:t>P</a:t>
            </a:r>
          </a:p>
        </p:txBody>
      </p:sp>
      <p:sp>
        <p:nvSpPr>
          <p:cNvPr id="52" name="Oval 51"/>
          <p:cNvSpPr/>
          <p:nvPr/>
        </p:nvSpPr>
        <p:spPr>
          <a:xfrm>
            <a:off x="6308558" y="2566552"/>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1863884" y="6001092"/>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54" name="TextBox 53"/>
          <p:cNvSpPr txBox="1"/>
          <p:nvPr/>
        </p:nvSpPr>
        <p:spPr>
          <a:xfrm>
            <a:off x="3586417" y="3564832"/>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
        <p:nvSpPr>
          <p:cNvPr id="56" name="TextBox 55"/>
          <p:cNvSpPr txBox="1"/>
          <p:nvPr/>
        </p:nvSpPr>
        <p:spPr>
          <a:xfrm>
            <a:off x="2353182" y="1413066"/>
            <a:ext cx="683200" cy="523220"/>
          </a:xfrm>
          <a:prstGeom prst="rect">
            <a:avLst/>
          </a:prstGeom>
          <a:noFill/>
        </p:spPr>
        <p:txBody>
          <a:bodyPr wrap="none" rtlCol="0">
            <a:spAutoFit/>
          </a:bodyPr>
          <a:lstStyle/>
          <a:p>
            <a:r>
              <a:rPr lang="en-US" sz="2800" dirty="0"/>
              <a:t>//</a:t>
            </a:r>
            <a:r>
              <a:rPr lang="en-US" sz="2800" dirty="0">
                <a:solidFill>
                  <a:srgbClr val="FF0000"/>
                </a:solidFill>
              </a:rPr>
              <a:t> 0</a:t>
            </a:r>
          </a:p>
        </p:txBody>
      </p:sp>
      <p:sp>
        <p:nvSpPr>
          <p:cNvPr id="57" name="TextBox 56"/>
          <p:cNvSpPr txBox="1"/>
          <p:nvPr/>
        </p:nvSpPr>
        <p:spPr>
          <a:xfrm>
            <a:off x="2577772" y="3156309"/>
            <a:ext cx="683200" cy="523220"/>
          </a:xfrm>
          <a:prstGeom prst="rect">
            <a:avLst/>
          </a:prstGeom>
          <a:noFill/>
        </p:spPr>
        <p:txBody>
          <a:bodyPr wrap="none" rtlCol="0">
            <a:spAutoFit/>
          </a:bodyPr>
          <a:lstStyle/>
          <a:p>
            <a:r>
              <a:rPr lang="en-US" sz="2800" dirty="0"/>
              <a:t>//</a:t>
            </a:r>
            <a:r>
              <a:rPr lang="en-US" sz="2800" dirty="0">
                <a:solidFill>
                  <a:srgbClr val="FF0000"/>
                </a:solidFill>
              </a:rPr>
              <a:t> 0</a:t>
            </a:r>
          </a:p>
        </p:txBody>
      </p:sp>
      <p:sp>
        <p:nvSpPr>
          <p:cNvPr id="58" name="Oval 57"/>
          <p:cNvSpPr/>
          <p:nvPr/>
        </p:nvSpPr>
        <p:spPr>
          <a:xfrm>
            <a:off x="6377738" y="2042250"/>
            <a:ext cx="228600" cy="3048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840327" y="5483282"/>
            <a:ext cx="228600" cy="30480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2215816" y="6002420"/>
            <a:ext cx="356188" cy="461665"/>
          </a:xfrm>
          <a:prstGeom prst="rect">
            <a:avLst/>
          </a:prstGeom>
          <a:noFill/>
        </p:spPr>
        <p:txBody>
          <a:bodyPr wrap="none" rtlCol="0">
            <a:spAutoFit/>
          </a:bodyPr>
          <a:lstStyle/>
          <a:p>
            <a:r>
              <a:rPr lang="en-US" sz="2400" dirty="0">
                <a:solidFill>
                  <a:srgbClr val="008000"/>
                </a:solidFill>
              </a:rPr>
              <a:t>L</a:t>
            </a:r>
          </a:p>
        </p:txBody>
      </p:sp>
      <p:sp>
        <p:nvSpPr>
          <p:cNvPr id="61" name="TextBox 60"/>
          <p:cNvSpPr txBox="1"/>
          <p:nvPr/>
        </p:nvSpPr>
        <p:spPr>
          <a:xfrm>
            <a:off x="2530649" y="5994407"/>
            <a:ext cx="423514" cy="461665"/>
          </a:xfrm>
          <a:prstGeom prst="rect">
            <a:avLst/>
          </a:prstGeom>
          <a:noFill/>
        </p:spPr>
        <p:txBody>
          <a:bodyPr wrap="none" rtlCol="0">
            <a:spAutoFit/>
          </a:bodyPr>
          <a:lstStyle/>
          <a:p>
            <a:r>
              <a:rPr lang="en-US" sz="2400" dirty="0">
                <a:solidFill>
                  <a:srgbClr val="008000"/>
                </a:solidFill>
              </a:rPr>
              <a:t>Q</a:t>
            </a:r>
          </a:p>
        </p:txBody>
      </p:sp>
      <p:sp>
        <p:nvSpPr>
          <p:cNvPr id="63" name="Oval 62"/>
          <p:cNvSpPr/>
          <p:nvPr/>
        </p:nvSpPr>
        <p:spPr>
          <a:xfrm>
            <a:off x="6312568" y="1248427"/>
            <a:ext cx="400050" cy="533400"/>
          </a:xfrm>
          <a:prstGeom prst="ellipse">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2218816" y="5993071"/>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65" name="TextBox 64"/>
          <p:cNvSpPr txBox="1"/>
          <p:nvPr/>
        </p:nvSpPr>
        <p:spPr>
          <a:xfrm>
            <a:off x="2563721" y="5998419"/>
            <a:ext cx="593432" cy="461665"/>
          </a:xfrm>
          <a:prstGeom prst="rect">
            <a:avLst/>
          </a:prstGeom>
          <a:noFill/>
        </p:spPr>
        <p:txBody>
          <a:bodyPr wrap="none" rtlCol="0">
            <a:spAutoFit/>
          </a:bodyPr>
          <a:lstStyle/>
          <a:p>
            <a:r>
              <a:rPr lang="en-US" sz="2400" strike="dblStrike" dirty="0"/>
              <a:t>x</a:t>
            </a:r>
            <a:r>
              <a:rPr lang="en-US" sz="2400" dirty="0">
                <a:solidFill>
                  <a:srgbClr val="008000"/>
                </a:solidFill>
              </a:rPr>
              <a:t>   </a:t>
            </a:r>
          </a:p>
        </p:txBody>
      </p:sp>
      <p:sp>
        <p:nvSpPr>
          <p:cNvPr id="66" name="TextBox 65"/>
          <p:cNvSpPr txBox="1"/>
          <p:nvPr/>
        </p:nvSpPr>
        <p:spPr>
          <a:xfrm>
            <a:off x="3600457" y="4078168"/>
            <a:ext cx="1745991" cy="523220"/>
          </a:xfrm>
          <a:prstGeom prst="rect">
            <a:avLst/>
          </a:prstGeom>
          <a:noFill/>
        </p:spPr>
        <p:txBody>
          <a:bodyPr wrap="none" rtlCol="0">
            <a:spAutoFit/>
          </a:bodyPr>
          <a:lstStyle/>
          <a:p>
            <a:r>
              <a:rPr lang="en-US" sz="2800" dirty="0" err="1"/>
              <a:t>xxxx</a:t>
            </a:r>
            <a:r>
              <a:rPr lang="en-US" sz="2800" dirty="0"/>
              <a:t>    </a:t>
            </a:r>
            <a:r>
              <a:rPr lang="en-US" sz="2800" dirty="0">
                <a:solidFill>
                  <a:srgbClr val="008000"/>
                </a:solidFill>
              </a:rPr>
              <a:t>true</a:t>
            </a:r>
          </a:p>
        </p:txBody>
      </p:sp>
    </p:spTree>
    <p:extLst>
      <p:ext uri="{BB962C8B-B14F-4D97-AF65-F5344CB8AC3E}">
        <p14:creationId xmlns:p14="http://schemas.microsoft.com/office/powerpoint/2010/main" val="356858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6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4"/>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41"/>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6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7" grpId="0" animBg="1"/>
      <p:bldP spid="37" grpId="0" animBg="1"/>
      <p:bldP spid="25" grpId="0" animBg="1"/>
      <p:bldP spid="20" grpId="0" animBg="1"/>
      <p:bldP spid="16" grpId="0" animBg="1"/>
      <p:bldP spid="3" grpId="0" build="p"/>
      <p:bldP spid="4" grpId="0" animBg="1"/>
      <p:bldP spid="5" grpId="0" animBg="1"/>
      <p:bldP spid="7" grpId="0"/>
      <p:bldP spid="10" grpId="0"/>
      <p:bldP spid="11" grpId="0"/>
      <p:bldP spid="12" grpId="0" animBg="1"/>
      <p:bldP spid="13" grpId="0" animBg="1"/>
      <p:bldP spid="9" grpId="0"/>
      <p:bldP spid="8" grpId="0"/>
      <p:bldP spid="23" grpId="0" animBg="1"/>
      <p:bldP spid="24" grpId="0"/>
      <p:bldP spid="27" grpId="0"/>
      <p:bldP spid="28" grpId="0"/>
      <p:bldP spid="29" grpId="0"/>
      <p:bldP spid="30" grpId="0"/>
      <p:bldP spid="31" grpId="0"/>
      <p:bldP spid="32" grpId="0"/>
      <p:bldP spid="33" grpId="0"/>
      <p:bldP spid="34" grpId="0"/>
      <p:bldP spid="35" grpId="0"/>
      <p:bldP spid="38" grpId="0"/>
      <p:bldP spid="39" grpId="0"/>
      <p:bldP spid="40" grpId="0"/>
      <p:bldP spid="41" grpId="0" animBg="1"/>
      <p:bldP spid="41" grpId="1" animBg="1"/>
      <p:bldP spid="43" grpId="0"/>
      <p:bldP spid="44" grpId="0" animBg="1"/>
      <p:bldP spid="45" grpId="0"/>
      <p:bldP spid="46" grpId="0"/>
      <p:bldP spid="48" grpId="0" animBg="1"/>
      <p:bldP spid="49" grpId="0"/>
      <p:bldP spid="50" grpId="0" animBg="1"/>
      <p:bldP spid="51" grpId="0"/>
      <p:bldP spid="52" grpId="0" animBg="1"/>
      <p:bldP spid="53" grpId="0"/>
      <p:bldP spid="54" grpId="0"/>
      <p:bldP spid="56" grpId="0"/>
      <p:bldP spid="57" grpId="0"/>
      <p:bldP spid="58" grpId="0" animBg="1"/>
      <p:bldP spid="59" grpId="0" animBg="1"/>
      <p:bldP spid="60" grpId="0"/>
      <p:bldP spid="61" grpId="0"/>
      <p:bldP spid="63" grpId="0" animBg="1"/>
      <p:bldP spid="64" grpId="0"/>
      <p:bldP spid="65" grpId="0"/>
      <p:bldP spid="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612"/>
            <a:ext cx="8229600" cy="627356"/>
          </a:xfrm>
        </p:spPr>
        <p:txBody>
          <a:bodyPr>
            <a:normAutofit fontScale="90000"/>
          </a:bodyPr>
          <a:lstStyle/>
          <a:p>
            <a:r>
              <a:rPr lang="zh-CN" altLang="en-US" dirty="0"/>
              <a:t>前向链接</a:t>
            </a:r>
            <a:r>
              <a:rPr lang="en-US" altLang="zh-CN" dirty="0"/>
              <a:t>(FC)</a:t>
            </a:r>
            <a:r>
              <a:rPr lang="zh-CN" altLang="en-US" dirty="0"/>
              <a:t>推理的性质</a:t>
            </a:r>
            <a:endParaRPr lang="en-US" dirty="0"/>
          </a:p>
        </p:txBody>
      </p:sp>
      <p:sp>
        <p:nvSpPr>
          <p:cNvPr id="3" name="Content Placeholder 2"/>
          <p:cNvSpPr>
            <a:spLocks noGrp="1"/>
          </p:cNvSpPr>
          <p:nvPr>
            <p:ph idx="1"/>
          </p:nvPr>
        </p:nvSpPr>
        <p:spPr>
          <a:xfrm>
            <a:off x="0" y="1223212"/>
            <a:ext cx="7737313" cy="5434262"/>
          </a:xfrm>
        </p:spPr>
        <p:txBody>
          <a:bodyPr>
            <a:normAutofit lnSpcReduction="10000"/>
          </a:bodyPr>
          <a:lstStyle/>
          <a:p>
            <a:r>
              <a:rPr lang="zh-CN" altLang="en-US" dirty="0">
                <a:solidFill>
                  <a:srgbClr val="FF0000"/>
                </a:solidFill>
              </a:rPr>
              <a:t>定理</a:t>
            </a:r>
            <a:r>
              <a:rPr lang="en-US" dirty="0">
                <a:solidFill>
                  <a:srgbClr val="FF0000"/>
                </a:solidFill>
              </a:rPr>
              <a:t>:</a:t>
            </a:r>
            <a:r>
              <a:rPr lang="en-US" dirty="0"/>
              <a:t> FC </a:t>
            </a:r>
            <a:r>
              <a:rPr lang="zh-CN" altLang="en-US" dirty="0"/>
              <a:t>是合理的</a:t>
            </a:r>
            <a:r>
              <a:rPr lang="en-US" altLang="zh-CN" dirty="0"/>
              <a:t>(sound)</a:t>
            </a:r>
            <a:r>
              <a:rPr lang="en-US" dirty="0"/>
              <a:t> </a:t>
            </a:r>
            <a:r>
              <a:rPr lang="zh-CN" altLang="en-US" dirty="0"/>
              <a:t>和</a:t>
            </a:r>
            <a:r>
              <a:rPr lang="en-US" dirty="0"/>
              <a:t> </a:t>
            </a:r>
            <a:r>
              <a:rPr lang="zh-CN" altLang="en-US" dirty="0"/>
              <a:t>完全的</a:t>
            </a:r>
            <a:r>
              <a:rPr lang="en-US" dirty="0"/>
              <a:t>(complete) </a:t>
            </a:r>
            <a:r>
              <a:rPr lang="zh-CN" altLang="en-US" dirty="0"/>
              <a:t>，对于确定子句</a:t>
            </a:r>
            <a:r>
              <a:rPr lang="en-US" altLang="zh-CN" dirty="0"/>
              <a:t>(definite-clause)</a:t>
            </a:r>
            <a:r>
              <a:rPr lang="zh-CN" altLang="en-US" dirty="0"/>
              <a:t>组成的</a:t>
            </a:r>
            <a:r>
              <a:rPr lang="en-US" altLang="zh-CN" dirty="0"/>
              <a:t>KBs</a:t>
            </a:r>
            <a:endParaRPr lang="en-US" dirty="0"/>
          </a:p>
          <a:p>
            <a:r>
              <a:rPr lang="zh-CN" altLang="en-US" dirty="0"/>
              <a:t>合理性</a:t>
            </a:r>
            <a:r>
              <a:rPr lang="en-US" dirty="0"/>
              <a:t>: </a:t>
            </a:r>
            <a:r>
              <a:rPr lang="zh-CN" altLang="en-US" dirty="0"/>
              <a:t>遵循于肯定前件式（</a:t>
            </a:r>
            <a:r>
              <a:rPr lang="en-US" dirty="0"/>
              <a:t> Modus Ponens</a:t>
            </a:r>
            <a:r>
              <a:rPr lang="zh-CN" altLang="en-US" dirty="0"/>
              <a:t>）的合理性</a:t>
            </a:r>
            <a:r>
              <a:rPr lang="en-US" dirty="0"/>
              <a:t> </a:t>
            </a:r>
            <a:endParaRPr lang="en-US" dirty="0">
              <a:solidFill>
                <a:srgbClr val="CC00CC"/>
              </a:solidFill>
              <a:sym typeface="Symbol"/>
            </a:endParaRPr>
          </a:p>
          <a:p>
            <a:r>
              <a:rPr lang="zh-CN" altLang="en-US" dirty="0"/>
              <a:t>完全性证明</a:t>
            </a:r>
            <a:r>
              <a:rPr lang="en-US" dirty="0"/>
              <a:t>:</a:t>
            </a:r>
          </a:p>
          <a:p>
            <a:pPr marL="0" indent="0">
              <a:spcBef>
                <a:spcPts val="600"/>
              </a:spcBef>
              <a:buNone/>
            </a:pPr>
            <a:r>
              <a:rPr lang="en-US" sz="2400" dirty="0"/>
              <a:t>1. </a:t>
            </a:r>
            <a:r>
              <a:rPr lang="zh-CN" altLang="en-US" sz="2400" dirty="0"/>
              <a:t>假设</a:t>
            </a:r>
            <a:r>
              <a:rPr lang="en-US" sz="2400" dirty="0"/>
              <a:t>FC </a:t>
            </a:r>
            <a:r>
              <a:rPr lang="zh-CN" altLang="en-US" dirty="0"/>
              <a:t>达到了一个固点，即</a:t>
            </a:r>
            <a:r>
              <a:rPr lang="en-US" sz="2400" dirty="0"/>
              <a:t> </a:t>
            </a:r>
            <a:r>
              <a:rPr lang="zh-CN" altLang="en-US" sz="2400" dirty="0"/>
              <a:t>没有新的原子语句被推导出</a:t>
            </a:r>
            <a:r>
              <a:rPr lang="en-US" sz="2400" dirty="0"/>
              <a:t> </a:t>
            </a:r>
          </a:p>
          <a:p>
            <a:pPr marL="0" indent="0">
              <a:spcBef>
                <a:spcPts val="600"/>
              </a:spcBef>
              <a:buNone/>
            </a:pPr>
            <a:r>
              <a:rPr lang="en-US" sz="2400" dirty="0"/>
              <a:t>2. </a:t>
            </a:r>
            <a:r>
              <a:rPr lang="zh-CN" altLang="en-US" dirty="0"/>
              <a:t>最终的</a:t>
            </a:r>
            <a:r>
              <a:rPr lang="en-US" sz="2400" dirty="0"/>
              <a:t> </a:t>
            </a:r>
            <a:r>
              <a:rPr lang="en-US" sz="2400" i="1" dirty="0">
                <a:solidFill>
                  <a:srgbClr val="0000FF"/>
                </a:solidFill>
              </a:rPr>
              <a:t>inferred</a:t>
            </a:r>
            <a:r>
              <a:rPr lang="en-US" sz="2400" dirty="0"/>
              <a:t> </a:t>
            </a:r>
            <a:r>
              <a:rPr lang="zh-CN" altLang="en-US" dirty="0"/>
              <a:t>表可以被考虑成一个模型</a:t>
            </a:r>
            <a:r>
              <a:rPr lang="en-US" sz="2400" dirty="0"/>
              <a:t> </a:t>
            </a:r>
            <a:r>
              <a:rPr lang="en-US" sz="2400" b="1" i="1" dirty="0">
                <a:solidFill>
                  <a:srgbClr val="0000FF"/>
                </a:solidFill>
              </a:rPr>
              <a:t>m</a:t>
            </a:r>
            <a:r>
              <a:rPr lang="en-US" sz="2400" dirty="0"/>
              <a:t>, </a:t>
            </a:r>
            <a:r>
              <a:rPr lang="zh-CN" altLang="en-US" sz="2400" dirty="0"/>
              <a:t>即字符被赋给了</a:t>
            </a:r>
            <a:r>
              <a:rPr lang="en-US" sz="2400" dirty="0"/>
              <a:t> true/false </a:t>
            </a:r>
            <a:r>
              <a:rPr lang="zh-CN" altLang="en-US" dirty="0"/>
              <a:t>值</a:t>
            </a:r>
            <a:r>
              <a:rPr lang="en-US" sz="2400" dirty="0"/>
              <a:t> </a:t>
            </a:r>
          </a:p>
          <a:p>
            <a:pPr marL="0" indent="0">
              <a:spcBef>
                <a:spcPts val="600"/>
              </a:spcBef>
              <a:buNone/>
            </a:pPr>
            <a:r>
              <a:rPr lang="en-US" sz="2400" dirty="0"/>
              <a:t>3. </a:t>
            </a:r>
            <a:r>
              <a:rPr lang="zh-CN" altLang="en-US" dirty="0"/>
              <a:t>在原始的</a:t>
            </a:r>
            <a:r>
              <a:rPr lang="en-US" sz="2400" dirty="0"/>
              <a:t> KB </a:t>
            </a:r>
            <a:r>
              <a:rPr lang="zh-CN" altLang="en-US" sz="2400" dirty="0"/>
              <a:t>中的每一个子句在 </a:t>
            </a:r>
            <a:r>
              <a:rPr lang="en-US" sz="2400" dirty="0"/>
              <a:t> </a:t>
            </a:r>
            <a:r>
              <a:rPr lang="en-US" sz="2400" b="1" i="1" dirty="0">
                <a:solidFill>
                  <a:srgbClr val="0000FF"/>
                </a:solidFill>
              </a:rPr>
              <a:t>m </a:t>
            </a:r>
            <a:r>
              <a:rPr lang="zh-CN" altLang="en-US" dirty="0"/>
              <a:t>里为真</a:t>
            </a:r>
            <a:endParaRPr lang="en-US" sz="2400" dirty="0"/>
          </a:p>
          <a:p>
            <a:pPr marL="0" indent="0">
              <a:spcBef>
                <a:spcPts val="600"/>
              </a:spcBef>
              <a:buNone/>
            </a:pPr>
            <a:r>
              <a:rPr lang="en-US" dirty="0"/>
              <a:t>    </a:t>
            </a:r>
            <a:r>
              <a:rPr lang="zh-CN" altLang="en-US" dirty="0"/>
              <a:t>证明</a:t>
            </a:r>
            <a:r>
              <a:rPr lang="en-US" sz="2400" dirty="0"/>
              <a:t>: </a:t>
            </a:r>
            <a:r>
              <a:rPr lang="zh-CN" altLang="en-US" sz="2400" dirty="0"/>
              <a:t>假定一个子句</a:t>
            </a:r>
            <a:r>
              <a:rPr lang="en-US" sz="2400" dirty="0"/>
              <a:t> </a:t>
            </a:r>
            <a:r>
              <a:rPr lang="en-US" sz="2400" dirty="0">
                <a:solidFill>
                  <a:srgbClr val="CC00CC"/>
                </a:solidFill>
              </a:rPr>
              <a:t>a</a:t>
            </a:r>
            <a:r>
              <a:rPr lang="en-US" sz="2400" baseline="-25000" dirty="0">
                <a:solidFill>
                  <a:srgbClr val="CC00CC"/>
                </a:solidFill>
              </a:rPr>
              <a:t>1</a:t>
            </a:r>
            <a:r>
              <a:rPr lang="en-US" sz="2400" dirty="0">
                <a:solidFill>
                  <a:srgbClr val="CC00CC"/>
                </a:solidFill>
                <a:sym typeface="Symbol"/>
              </a:rPr>
              <a:t></a:t>
            </a:r>
            <a:r>
              <a:rPr lang="en-US" sz="2400" dirty="0">
                <a:solidFill>
                  <a:srgbClr val="CC00CC"/>
                </a:solidFill>
              </a:rPr>
              <a:t>...</a:t>
            </a:r>
            <a:r>
              <a:rPr lang="en-US" sz="2400" dirty="0">
                <a:solidFill>
                  <a:srgbClr val="CC00CC"/>
                </a:solidFill>
                <a:sym typeface="Symbol"/>
              </a:rPr>
              <a:t> </a:t>
            </a:r>
            <a:r>
              <a:rPr lang="en-US" sz="2400" dirty="0" err="1">
                <a:solidFill>
                  <a:srgbClr val="CC00CC"/>
                </a:solidFill>
              </a:rPr>
              <a:t>a</a:t>
            </a:r>
            <a:r>
              <a:rPr lang="en-US" sz="2400" baseline="-25000" dirty="0" err="1">
                <a:solidFill>
                  <a:srgbClr val="CC00CC"/>
                </a:solidFill>
              </a:rPr>
              <a:t>k</a:t>
            </a:r>
            <a:r>
              <a:rPr lang="en-US" sz="2400" dirty="0">
                <a:solidFill>
                  <a:srgbClr val="CC00CC"/>
                </a:solidFill>
              </a:rPr>
              <a:t> </a:t>
            </a:r>
            <a:r>
              <a:rPr lang="en-US" sz="2400" dirty="0">
                <a:solidFill>
                  <a:srgbClr val="CC00CC"/>
                </a:solidFill>
                <a:sym typeface="Symbol"/>
              </a:rPr>
              <a:t> </a:t>
            </a:r>
            <a:r>
              <a:rPr lang="en-US" sz="2400" dirty="0">
                <a:solidFill>
                  <a:srgbClr val="CC00CC"/>
                </a:solidFill>
              </a:rPr>
              <a:t>b </a:t>
            </a:r>
            <a:r>
              <a:rPr lang="zh-CN" altLang="en-US" dirty="0"/>
              <a:t>在</a:t>
            </a:r>
            <a:r>
              <a:rPr lang="en-US" sz="2400" dirty="0"/>
              <a:t> </a:t>
            </a:r>
            <a:r>
              <a:rPr lang="en-US" sz="2400" b="1" i="1" dirty="0">
                <a:solidFill>
                  <a:srgbClr val="0000FF"/>
                </a:solidFill>
              </a:rPr>
              <a:t>m</a:t>
            </a:r>
            <a:r>
              <a:rPr lang="en-US" sz="2400" dirty="0"/>
              <a:t> </a:t>
            </a:r>
            <a:r>
              <a:rPr lang="zh-CN" altLang="en-US" sz="2400" dirty="0"/>
              <a:t>中为假</a:t>
            </a:r>
            <a:endParaRPr lang="en-US" sz="2400" dirty="0"/>
          </a:p>
          <a:p>
            <a:pPr marL="0" indent="0">
              <a:spcBef>
                <a:spcPts val="0"/>
              </a:spcBef>
              <a:buNone/>
            </a:pPr>
            <a:r>
              <a:rPr lang="en-US" sz="2400" dirty="0"/>
              <a:t>          </a:t>
            </a:r>
            <a:r>
              <a:rPr lang="zh-CN" altLang="en-US" sz="2400" dirty="0"/>
              <a:t>那么</a:t>
            </a:r>
            <a:r>
              <a:rPr lang="en-US" sz="2400" dirty="0"/>
              <a:t> </a:t>
            </a:r>
            <a:r>
              <a:rPr lang="en-US" sz="2400" dirty="0">
                <a:solidFill>
                  <a:srgbClr val="CC00CC"/>
                </a:solidFill>
              </a:rPr>
              <a:t>a</a:t>
            </a:r>
            <a:r>
              <a:rPr lang="en-US" sz="2400" baseline="-25000" dirty="0">
                <a:solidFill>
                  <a:srgbClr val="CC00CC"/>
                </a:solidFill>
              </a:rPr>
              <a:t>1</a:t>
            </a:r>
            <a:r>
              <a:rPr lang="en-US" sz="2400" dirty="0">
                <a:solidFill>
                  <a:srgbClr val="CC00CC"/>
                </a:solidFill>
                <a:sym typeface="Symbol"/>
              </a:rPr>
              <a:t></a:t>
            </a:r>
            <a:r>
              <a:rPr lang="en-US" sz="2400" dirty="0">
                <a:solidFill>
                  <a:srgbClr val="CC00CC"/>
                </a:solidFill>
              </a:rPr>
              <a:t>...</a:t>
            </a:r>
            <a:r>
              <a:rPr lang="en-US" sz="2400" dirty="0">
                <a:solidFill>
                  <a:srgbClr val="CC00CC"/>
                </a:solidFill>
                <a:sym typeface="Symbol"/>
              </a:rPr>
              <a:t> </a:t>
            </a:r>
            <a:r>
              <a:rPr lang="en-US" sz="2400" dirty="0" err="1">
                <a:solidFill>
                  <a:srgbClr val="CC00CC"/>
                </a:solidFill>
              </a:rPr>
              <a:t>a</a:t>
            </a:r>
            <a:r>
              <a:rPr lang="en-US" sz="2400" baseline="-25000" dirty="0" err="1">
                <a:solidFill>
                  <a:srgbClr val="CC00CC"/>
                </a:solidFill>
              </a:rPr>
              <a:t>k</a:t>
            </a:r>
            <a:r>
              <a:rPr lang="en-US" sz="2400" dirty="0">
                <a:solidFill>
                  <a:srgbClr val="CC00CC"/>
                </a:solidFill>
              </a:rPr>
              <a:t> </a:t>
            </a:r>
            <a:r>
              <a:rPr lang="zh-CN" altLang="en-US" dirty="0"/>
              <a:t>必为真在</a:t>
            </a:r>
            <a:r>
              <a:rPr lang="en-US" sz="2400" dirty="0"/>
              <a:t> </a:t>
            </a:r>
            <a:r>
              <a:rPr lang="en-US" sz="2400" b="1" i="1" dirty="0">
                <a:solidFill>
                  <a:srgbClr val="0000FF"/>
                </a:solidFill>
              </a:rPr>
              <a:t>m</a:t>
            </a:r>
            <a:r>
              <a:rPr lang="en-US" sz="2400" dirty="0"/>
              <a:t> </a:t>
            </a:r>
            <a:r>
              <a:rPr lang="zh-CN" altLang="en-US" dirty="0"/>
              <a:t>并且</a:t>
            </a:r>
            <a:r>
              <a:rPr lang="en-US" sz="2400" dirty="0"/>
              <a:t> </a:t>
            </a:r>
            <a:r>
              <a:rPr lang="en-US" sz="2400" dirty="0">
                <a:solidFill>
                  <a:srgbClr val="CC00CC"/>
                </a:solidFill>
              </a:rPr>
              <a:t>b</a:t>
            </a:r>
            <a:r>
              <a:rPr lang="en-US" sz="2400" dirty="0"/>
              <a:t> </a:t>
            </a:r>
            <a:r>
              <a:rPr lang="zh-CN" altLang="en-US" dirty="0"/>
              <a:t>为假</a:t>
            </a:r>
            <a:r>
              <a:rPr lang="en-US" sz="2400" dirty="0"/>
              <a:t> </a:t>
            </a:r>
            <a:r>
              <a:rPr lang="zh-CN" altLang="en-US" sz="2400" dirty="0"/>
              <a:t>在</a:t>
            </a:r>
            <a:r>
              <a:rPr lang="en-US" sz="2400" dirty="0"/>
              <a:t> </a:t>
            </a:r>
            <a:r>
              <a:rPr lang="en-US" sz="2400" b="1" i="1" dirty="0">
                <a:solidFill>
                  <a:srgbClr val="0000FF"/>
                </a:solidFill>
              </a:rPr>
              <a:t>m</a:t>
            </a:r>
            <a:r>
              <a:rPr lang="en-US" sz="2400" dirty="0"/>
              <a:t> </a:t>
            </a:r>
          </a:p>
          <a:p>
            <a:pPr marL="0" indent="0">
              <a:spcBef>
                <a:spcPts val="0"/>
              </a:spcBef>
              <a:buNone/>
            </a:pPr>
            <a:r>
              <a:rPr lang="en-US" dirty="0"/>
              <a:t>          </a:t>
            </a:r>
            <a:r>
              <a:rPr lang="zh-CN" altLang="en-US" dirty="0"/>
              <a:t>如此说明算法还未达到一个固点</a:t>
            </a:r>
            <a:r>
              <a:rPr lang="en-US" sz="2400" dirty="0"/>
              <a:t>! </a:t>
            </a:r>
            <a:r>
              <a:rPr lang="zh-CN" altLang="en-US" sz="2400" dirty="0"/>
              <a:t>（与假设矛盾）</a:t>
            </a:r>
            <a:r>
              <a:rPr lang="en-US" sz="2400" dirty="0"/>
              <a:t> </a:t>
            </a:r>
          </a:p>
          <a:p>
            <a:pPr marL="0" indent="0">
              <a:spcBef>
                <a:spcPts val="600"/>
              </a:spcBef>
              <a:buNone/>
            </a:pPr>
            <a:r>
              <a:rPr lang="en-US" sz="2400" dirty="0"/>
              <a:t>4. </a:t>
            </a:r>
            <a:r>
              <a:rPr lang="zh-CN" altLang="en-US" dirty="0"/>
              <a:t>因此</a:t>
            </a:r>
            <a:r>
              <a:rPr lang="en-US" sz="2400" dirty="0"/>
              <a:t> </a:t>
            </a:r>
            <a:r>
              <a:rPr lang="en-US" sz="2400" b="1" i="1" dirty="0">
                <a:solidFill>
                  <a:srgbClr val="0000FF"/>
                </a:solidFill>
              </a:rPr>
              <a:t>m</a:t>
            </a:r>
            <a:r>
              <a:rPr lang="en-US" sz="2400" dirty="0"/>
              <a:t> </a:t>
            </a:r>
            <a:r>
              <a:rPr lang="zh-CN" altLang="en-US" dirty="0"/>
              <a:t>是</a:t>
            </a:r>
            <a:r>
              <a:rPr lang="en-US" sz="2400" dirty="0"/>
              <a:t> KB </a:t>
            </a:r>
            <a:r>
              <a:rPr lang="zh-CN" altLang="en-US" sz="2400" dirty="0"/>
              <a:t>的一个模型 （</a:t>
            </a:r>
            <a:r>
              <a:rPr lang="en-US" altLang="zh-CN" sz="2400" dirty="0"/>
              <a:t>KB </a:t>
            </a:r>
            <a:r>
              <a:rPr lang="zh-CN" altLang="en-US" sz="2400" dirty="0"/>
              <a:t>在 </a:t>
            </a:r>
            <a:r>
              <a:rPr lang="en-US" altLang="zh-CN" sz="2400" dirty="0"/>
              <a:t>m </a:t>
            </a:r>
            <a:r>
              <a:rPr lang="zh-CN" altLang="en-US" sz="2400" dirty="0"/>
              <a:t>里为真）</a:t>
            </a:r>
            <a:endParaRPr lang="en-US" sz="2400" dirty="0"/>
          </a:p>
          <a:p>
            <a:pPr marL="0" indent="0">
              <a:spcBef>
                <a:spcPts val="600"/>
              </a:spcBef>
              <a:buNone/>
            </a:pPr>
            <a:r>
              <a:rPr lang="en-US" sz="2400" dirty="0"/>
              <a:t>5. </a:t>
            </a:r>
            <a:r>
              <a:rPr lang="zh-CN" altLang="en-US" dirty="0"/>
              <a:t>如果</a:t>
            </a:r>
            <a:r>
              <a:rPr lang="en-US" sz="2400" dirty="0"/>
              <a:t> </a:t>
            </a:r>
            <a:r>
              <a:rPr lang="en-US" sz="2400" dirty="0">
                <a:solidFill>
                  <a:srgbClr val="CC00CC"/>
                </a:solidFill>
              </a:rPr>
              <a:t>KB </a:t>
            </a:r>
            <a:r>
              <a:rPr lang="en-US" sz="2400" spc="-360" dirty="0">
                <a:solidFill>
                  <a:srgbClr val="CC00CC"/>
                </a:solidFill>
                <a:sym typeface="Symbol"/>
              </a:rPr>
              <a:t>|</a:t>
            </a:r>
            <a:r>
              <a:rPr lang="en-US" sz="2400" dirty="0">
                <a:solidFill>
                  <a:srgbClr val="CC00CC"/>
                </a:solidFill>
                <a:sym typeface="Symbol"/>
              </a:rPr>
              <a:t>= </a:t>
            </a:r>
            <a:r>
              <a:rPr lang="en-US" sz="2400" dirty="0">
                <a:solidFill>
                  <a:srgbClr val="CC00CC"/>
                </a:solidFill>
              </a:rPr>
              <a:t>q</a:t>
            </a:r>
            <a:r>
              <a:rPr lang="en-US" sz="2400" dirty="0"/>
              <a:t>, </a:t>
            </a:r>
            <a:r>
              <a:rPr lang="en-US" sz="2400" dirty="0">
                <a:solidFill>
                  <a:srgbClr val="CC00CC"/>
                </a:solidFill>
              </a:rPr>
              <a:t>q</a:t>
            </a:r>
            <a:r>
              <a:rPr lang="en-US" sz="2400" dirty="0"/>
              <a:t> </a:t>
            </a:r>
            <a:r>
              <a:rPr lang="zh-CN" altLang="en-US" dirty="0"/>
              <a:t>则在</a:t>
            </a:r>
            <a:r>
              <a:rPr lang="en-US" altLang="zh-CN" dirty="0"/>
              <a:t>KB</a:t>
            </a:r>
            <a:r>
              <a:rPr lang="zh-CN" altLang="en-US" dirty="0"/>
              <a:t>中的每一个模型里为真</a:t>
            </a:r>
            <a:r>
              <a:rPr lang="en-US" sz="2400" dirty="0"/>
              <a:t>, </a:t>
            </a:r>
            <a:r>
              <a:rPr lang="zh-CN" altLang="en-US" dirty="0"/>
              <a:t>包括</a:t>
            </a:r>
            <a:r>
              <a:rPr lang="en-US" sz="2400" dirty="0"/>
              <a:t> </a:t>
            </a:r>
            <a:r>
              <a:rPr lang="en-US" sz="2400" b="1" i="1" dirty="0">
                <a:solidFill>
                  <a:srgbClr val="0000FF"/>
                </a:solidFill>
              </a:rPr>
              <a:t>m</a:t>
            </a:r>
            <a:r>
              <a:rPr lang="zh-CN" altLang="en-US" sz="2400" b="1" i="1" dirty="0">
                <a:solidFill>
                  <a:srgbClr val="0000FF"/>
                </a:solidFill>
              </a:rPr>
              <a:t>； </a:t>
            </a:r>
            <a:r>
              <a:rPr lang="zh-CN" altLang="en-US" dirty="0"/>
              <a:t>即</a:t>
            </a:r>
            <a:r>
              <a:rPr lang="en-US" altLang="zh-CN" dirty="0"/>
              <a:t>q</a:t>
            </a:r>
            <a:r>
              <a:rPr lang="zh-CN" altLang="en-US" dirty="0"/>
              <a:t>可以被算法推导出来</a:t>
            </a:r>
            <a:endParaRPr lang="en-US" dirty="0"/>
          </a:p>
        </p:txBody>
      </p:sp>
      <p:grpSp>
        <p:nvGrpSpPr>
          <p:cNvPr id="4" name="Group 11"/>
          <p:cNvGrpSpPr/>
          <p:nvPr/>
        </p:nvGrpSpPr>
        <p:grpSpPr>
          <a:xfrm>
            <a:off x="7748585" y="2412826"/>
            <a:ext cx="1380651" cy="3733800"/>
            <a:chOff x="4343400" y="1371600"/>
            <a:chExt cx="1840867" cy="3733800"/>
          </a:xfrm>
        </p:grpSpPr>
        <p:sp>
          <p:nvSpPr>
            <p:cNvPr id="5" name="Content Placeholder 2"/>
            <p:cNvSpPr txBox="1">
              <a:spLocks/>
            </p:cNvSpPr>
            <p:nvPr/>
          </p:nvSpPr>
          <p:spPr bwMode="auto">
            <a:xfrm>
              <a:off x="4343400" y="1371600"/>
              <a:ext cx="1676400" cy="3733800"/>
            </a:xfrm>
            <a:prstGeom prst="rect">
              <a:avLst/>
            </a:prstGeom>
            <a:solidFill>
              <a:schemeClr val="bg1"/>
            </a:solidFill>
            <a:ln w="9525">
              <a:noFill/>
              <a:miter lim="800000"/>
              <a:headEnd/>
              <a:tailEnd/>
            </a:ln>
          </p:spPr>
          <p:txBody>
            <a:bodyPr vert="horz" wrap="square" lIns="91434" tIns="45718" rIns="91434" bIns="45718" numCol="1" anchor="t" anchorCtr="0" compatLnSpc="1">
              <a:prstTxWarp prst="textNoShape">
                <a:avLst/>
              </a:prstTxWarp>
            </a:bodyPr>
            <a:lst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spcBef>
                  <a:spcPts val="368"/>
                </a:spcBef>
                <a:buNone/>
              </a:pPr>
              <a:r>
                <a:rPr lang="en-US" sz="2000" dirty="0">
                  <a:solidFill>
                    <a:srgbClr val="CC00CC"/>
                  </a:solidFill>
                </a:rPr>
                <a:t>A</a:t>
              </a:r>
              <a:r>
                <a:rPr lang="en-US" sz="2000" dirty="0">
                  <a:solidFill>
                    <a:srgbClr val="0000FF"/>
                  </a:solidFill>
                </a:rPr>
                <a:t>  false</a:t>
              </a:r>
            </a:p>
            <a:p>
              <a:pPr marL="0" indent="0">
                <a:spcBef>
                  <a:spcPts val="368"/>
                </a:spcBef>
                <a:buNone/>
              </a:pPr>
              <a:r>
                <a:rPr lang="en-US" sz="2000" dirty="0">
                  <a:solidFill>
                    <a:srgbClr val="CC00CC"/>
                  </a:solidFill>
                </a:rPr>
                <a:t>B</a:t>
              </a:r>
              <a:r>
                <a:rPr lang="en-US" sz="2000" dirty="0">
                  <a:solidFill>
                    <a:srgbClr val="0000FF"/>
                  </a:solidFill>
                </a:rPr>
                <a:t>  false</a:t>
              </a:r>
            </a:p>
            <a:p>
              <a:pPr marL="0" indent="0">
                <a:spcBef>
                  <a:spcPts val="368"/>
                </a:spcBef>
                <a:buNone/>
              </a:pPr>
              <a:r>
                <a:rPr lang="en-US" sz="2000" dirty="0">
                  <a:solidFill>
                    <a:srgbClr val="CC00CC"/>
                  </a:solidFill>
                </a:rPr>
                <a:t>L</a:t>
              </a:r>
              <a:r>
                <a:rPr lang="en-US" sz="2000" dirty="0">
                  <a:solidFill>
                    <a:srgbClr val="0000FF"/>
                  </a:solidFill>
                </a:rPr>
                <a:t>   false</a:t>
              </a:r>
            </a:p>
            <a:p>
              <a:pPr marL="0" indent="0">
                <a:spcBef>
                  <a:spcPts val="368"/>
                </a:spcBef>
                <a:buNone/>
              </a:pPr>
              <a:r>
                <a:rPr lang="en-US" sz="2000" dirty="0">
                  <a:solidFill>
                    <a:srgbClr val="CC00CC"/>
                  </a:solidFill>
                </a:rPr>
                <a:t>M</a:t>
              </a:r>
              <a:r>
                <a:rPr lang="en-US" sz="2000" dirty="0">
                  <a:solidFill>
                    <a:srgbClr val="0000FF"/>
                  </a:solidFill>
                </a:rPr>
                <a:t> false</a:t>
              </a:r>
            </a:p>
            <a:p>
              <a:pPr marL="0" indent="0">
                <a:spcBef>
                  <a:spcPts val="368"/>
                </a:spcBef>
                <a:buNone/>
              </a:pPr>
              <a:r>
                <a:rPr lang="en-US" sz="2000" dirty="0">
                  <a:solidFill>
                    <a:srgbClr val="CC00CC"/>
                  </a:solidFill>
                </a:rPr>
                <a:t>P</a:t>
              </a:r>
              <a:r>
                <a:rPr lang="en-US" sz="2000" dirty="0">
                  <a:solidFill>
                    <a:srgbClr val="0000FF"/>
                  </a:solidFill>
                </a:rPr>
                <a:t>  false</a:t>
              </a:r>
            </a:p>
            <a:p>
              <a:pPr marL="0" indent="0">
                <a:spcBef>
                  <a:spcPts val="368"/>
                </a:spcBef>
                <a:buNone/>
              </a:pPr>
              <a:r>
                <a:rPr lang="en-US" sz="2000" dirty="0">
                  <a:solidFill>
                    <a:srgbClr val="CC00CC"/>
                  </a:solidFill>
                </a:rPr>
                <a:t>Q</a:t>
              </a:r>
              <a:r>
                <a:rPr lang="en-US" sz="2000" dirty="0">
                  <a:solidFill>
                    <a:srgbClr val="0000FF"/>
                  </a:solidFill>
                </a:rPr>
                <a:t>  false</a:t>
              </a:r>
            </a:p>
            <a:p>
              <a:endParaRPr lang="en-US" sz="2000" dirty="0">
                <a:solidFill>
                  <a:srgbClr val="0000FF"/>
                </a:solidFill>
              </a:endParaRPr>
            </a:p>
          </p:txBody>
        </p:sp>
        <p:sp>
          <p:nvSpPr>
            <p:cNvPr id="6" name="TextBox 5"/>
            <p:cNvSpPr txBox="1"/>
            <p:nvPr/>
          </p:nvSpPr>
          <p:spPr>
            <a:xfrm>
              <a:off x="4600073" y="1377771"/>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sp>
          <p:nvSpPr>
            <p:cNvPr id="7" name="TextBox 6"/>
            <p:cNvSpPr txBox="1"/>
            <p:nvPr/>
          </p:nvSpPr>
          <p:spPr>
            <a:xfrm>
              <a:off x="4592052" y="1757433"/>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sp>
          <p:nvSpPr>
            <p:cNvPr id="8" name="TextBox 7"/>
            <p:cNvSpPr txBox="1"/>
            <p:nvPr/>
          </p:nvSpPr>
          <p:spPr>
            <a:xfrm>
              <a:off x="4597405" y="2110347"/>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sp>
          <p:nvSpPr>
            <p:cNvPr id="9" name="TextBox 8"/>
            <p:cNvSpPr txBox="1"/>
            <p:nvPr/>
          </p:nvSpPr>
          <p:spPr>
            <a:xfrm>
              <a:off x="4589385" y="2449906"/>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sp>
          <p:nvSpPr>
            <p:cNvPr id="10" name="TextBox 9"/>
            <p:cNvSpPr txBox="1"/>
            <p:nvPr/>
          </p:nvSpPr>
          <p:spPr>
            <a:xfrm>
              <a:off x="4581363" y="2802833"/>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sp>
          <p:nvSpPr>
            <p:cNvPr id="11" name="TextBox 10"/>
            <p:cNvSpPr txBox="1"/>
            <p:nvPr/>
          </p:nvSpPr>
          <p:spPr>
            <a:xfrm>
              <a:off x="4586715" y="3129010"/>
              <a:ext cx="1584194" cy="369332"/>
            </a:xfrm>
            <a:prstGeom prst="rect">
              <a:avLst/>
            </a:prstGeom>
            <a:noFill/>
          </p:spPr>
          <p:txBody>
            <a:bodyPr wrap="none" rtlCol="0">
              <a:spAutoFit/>
            </a:bodyPr>
            <a:lstStyle/>
            <a:p>
              <a:r>
                <a:rPr lang="en-US" dirty="0" err="1"/>
                <a:t>xxxx</a:t>
              </a:r>
              <a:r>
                <a:rPr lang="en-US" dirty="0"/>
                <a:t>    </a:t>
              </a:r>
              <a:r>
                <a:rPr lang="en-US" dirty="0">
                  <a:solidFill>
                    <a:srgbClr val="008000"/>
                  </a:solidFill>
                </a:rPr>
                <a:t>true</a:t>
              </a:r>
            </a:p>
          </p:txBody>
        </p:sp>
      </p:grpSp>
    </p:spTree>
    <p:extLst>
      <p:ext uri="{BB962C8B-B14F-4D97-AF65-F5344CB8AC3E}">
        <p14:creationId xmlns:p14="http://schemas.microsoft.com/office/powerpoint/2010/main" val="154449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举例</a:t>
            </a:r>
            <a:endParaRPr lang="en-US" dirty="0"/>
          </a:p>
        </p:txBody>
      </p:sp>
      <p:sp>
        <p:nvSpPr>
          <p:cNvPr id="3" name="Content Placeholder 2"/>
          <p:cNvSpPr>
            <a:spLocks noGrp="1"/>
          </p:cNvSpPr>
          <p:nvPr>
            <p:ph idx="1"/>
          </p:nvPr>
        </p:nvSpPr>
        <p:spPr/>
        <p:txBody>
          <a:bodyPr/>
          <a:lstStyle/>
          <a:p>
            <a:r>
              <a:rPr lang="zh-CN" altLang="en-US" dirty="0"/>
              <a:t>命题逻辑（</a:t>
            </a:r>
            <a:r>
              <a:rPr lang="en-US" dirty="0"/>
              <a:t>Propositional logic</a:t>
            </a:r>
            <a:r>
              <a:rPr lang="zh-CN" altLang="en-US" dirty="0"/>
              <a:t>）</a:t>
            </a:r>
            <a:endParaRPr lang="en-US" dirty="0"/>
          </a:p>
          <a:p>
            <a:pPr lvl="1"/>
            <a:r>
              <a:rPr lang="zh-CN" altLang="en-US" dirty="0"/>
              <a:t>语法</a:t>
            </a:r>
            <a:r>
              <a:rPr lang="en-US" dirty="0"/>
              <a:t>: </a:t>
            </a:r>
            <a:r>
              <a:rPr lang="en-US" dirty="0">
                <a:solidFill>
                  <a:srgbClr val="CC00CC"/>
                </a:solidFill>
              </a:rPr>
              <a:t>P </a:t>
            </a:r>
            <a:r>
              <a:rPr lang="en-US" dirty="0">
                <a:solidFill>
                  <a:srgbClr val="CC00CC"/>
                </a:solidFill>
                <a:latin typeface="ＭＳ ゴシック"/>
                <a:ea typeface="ＭＳ ゴシック"/>
              </a:rPr>
              <a:t>∨</a:t>
            </a:r>
            <a:r>
              <a:rPr lang="en-US" dirty="0">
                <a:solidFill>
                  <a:srgbClr val="CC00CC"/>
                </a:solidFill>
                <a:sym typeface="Symbol"/>
              </a:rPr>
              <a:t> (</a:t>
            </a:r>
            <a:r>
              <a:rPr lang="en-US" altLang="zh-CN" dirty="0">
                <a:solidFill>
                  <a:srgbClr val="CC00CC"/>
                </a:solidFill>
                <a:sym typeface="Symbol"/>
              </a:rPr>
              <a:t> </a:t>
            </a:r>
            <a:r>
              <a:rPr lang="en-US" dirty="0">
                <a:solidFill>
                  <a:srgbClr val="CC00CC"/>
                </a:solidFill>
                <a:sym typeface="Symbol"/>
              </a:rPr>
              <a:t>Q</a:t>
            </a:r>
            <a:r>
              <a:rPr lang="en-US" dirty="0">
                <a:solidFill>
                  <a:srgbClr val="CC00CC"/>
                </a:solidFill>
              </a:rPr>
              <a:t> </a:t>
            </a:r>
            <a:r>
              <a:rPr lang="en-US" dirty="0">
                <a:solidFill>
                  <a:srgbClr val="CC00CC"/>
                </a:solidFill>
                <a:sym typeface="Symbol"/>
              </a:rPr>
              <a:t></a:t>
            </a:r>
            <a:r>
              <a:rPr lang="en-US" dirty="0">
                <a:solidFill>
                  <a:srgbClr val="CC00CC"/>
                </a:solidFill>
              </a:rPr>
              <a:t> R)</a:t>
            </a:r>
            <a:r>
              <a:rPr lang="en-US" dirty="0"/>
              <a:t>;        </a:t>
            </a:r>
            <a:r>
              <a:rPr lang="en-US" dirty="0">
                <a:solidFill>
                  <a:srgbClr val="CC00CC"/>
                </a:solidFill>
              </a:rPr>
              <a:t>X</a:t>
            </a:r>
            <a:r>
              <a:rPr lang="en-US" baseline="-25000" dirty="0">
                <a:solidFill>
                  <a:srgbClr val="CC00CC"/>
                </a:solidFill>
              </a:rPr>
              <a:t>1</a:t>
            </a:r>
            <a:r>
              <a:rPr lang="en-US" dirty="0">
                <a:solidFill>
                  <a:srgbClr val="CC00CC"/>
                </a:solidFill>
              </a:rPr>
              <a:t> </a:t>
            </a:r>
            <a:r>
              <a:rPr lang="en-US" dirty="0">
                <a:solidFill>
                  <a:srgbClr val="CC00CC"/>
                </a:solidFill>
                <a:sym typeface="Symbol"/>
              </a:rPr>
              <a:t></a:t>
            </a:r>
            <a:r>
              <a:rPr lang="en-US" dirty="0">
                <a:solidFill>
                  <a:srgbClr val="CC00CC"/>
                </a:solidFill>
              </a:rPr>
              <a:t> (Raining </a:t>
            </a:r>
            <a:r>
              <a:rPr lang="en-US" dirty="0">
                <a:solidFill>
                  <a:srgbClr val="CC00CC"/>
                </a:solidFill>
                <a:sym typeface="Symbol"/>
              </a:rPr>
              <a:t></a:t>
            </a:r>
            <a:r>
              <a:rPr lang="en-US" dirty="0">
                <a:solidFill>
                  <a:srgbClr val="CC00CC"/>
                </a:solidFill>
              </a:rPr>
              <a:t> Sunny)</a:t>
            </a:r>
          </a:p>
          <a:p>
            <a:pPr lvl="1"/>
            <a:r>
              <a:rPr lang="zh-CN" altLang="en-US" dirty="0"/>
              <a:t>可能的一个世界</a:t>
            </a:r>
            <a:r>
              <a:rPr lang="en-US" dirty="0"/>
              <a:t>: </a:t>
            </a:r>
            <a:r>
              <a:rPr lang="en-US" dirty="0">
                <a:solidFill>
                  <a:srgbClr val="0000FF"/>
                </a:solidFill>
              </a:rPr>
              <a:t>{</a:t>
            </a:r>
            <a:r>
              <a:rPr lang="en-US" dirty="0">
                <a:solidFill>
                  <a:srgbClr val="CC00CC"/>
                </a:solidFill>
              </a:rPr>
              <a:t>P</a:t>
            </a:r>
            <a:r>
              <a:rPr lang="en-US" dirty="0">
                <a:solidFill>
                  <a:srgbClr val="0000FF"/>
                </a:solidFill>
              </a:rPr>
              <a:t>=</a:t>
            </a:r>
            <a:r>
              <a:rPr lang="en-US" dirty="0" err="1">
                <a:solidFill>
                  <a:srgbClr val="0000FF"/>
                </a:solidFill>
              </a:rPr>
              <a:t>true,</a:t>
            </a:r>
            <a:r>
              <a:rPr lang="en-US" dirty="0" err="1">
                <a:solidFill>
                  <a:srgbClr val="CC00CC"/>
                </a:solidFill>
              </a:rPr>
              <a:t>Q</a:t>
            </a:r>
            <a:r>
              <a:rPr lang="en-US" dirty="0">
                <a:solidFill>
                  <a:srgbClr val="0000FF"/>
                </a:solidFill>
              </a:rPr>
              <a:t>=</a:t>
            </a:r>
            <a:r>
              <a:rPr lang="en-US" dirty="0" err="1">
                <a:solidFill>
                  <a:srgbClr val="0000FF"/>
                </a:solidFill>
              </a:rPr>
              <a:t>true,</a:t>
            </a:r>
            <a:r>
              <a:rPr lang="en-US" dirty="0" err="1">
                <a:solidFill>
                  <a:srgbClr val="CC00CC"/>
                </a:solidFill>
              </a:rPr>
              <a:t>R</a:t>
            </a:r>
            <a:r>
              <a:rPr lang="en-US" dirty="0">
                <a:solidFill>
                  <a:srgbClr val="0000FF"/>
                </a:solidFill>
              </a:rPr>
              <a:t>=false</a:t>
            </a:r>
            <a:r>
              <a:rPr lang="en-US" altLang="zh-CN" dirty="0">
                <a:solidFill>
                  <a:srgbClr val="0000FF"/>
                </a:solidFill>
              </a:rPr>
              <a:t>}</a:t>
            </a:r>
            <a:r>
              <a:rPr lang="en-US" dirty="0">
                <a:solidFill>
                  <a:srgbClr val="0000FF"/>
                </a:solidFill>
              </a:rPr>
              <a:t>, </a:t>
            </a:r>
            <a:r>
              <a:rPr lang="en-US" altLang="zh-CN" dirty="0">
                <a:solidFill>
                  <a:srgbClr val="0000FF"/>
                </a:solidFill>
              </a:rPr>
              <a:t>{</a:t>
            </a:r>
            <a:r>
              <a:rPr lang="en-US" altLang="zh-CN" dirty="0">
                <a:solidFill>
                  <a:srgbClr val="CC00CC"/>
                </a:solidFill>
              </a:rPr>
              <a:t>X1</a:t>
            </a:r>
            <a:r>
              <a:rPr lang="en-US" altLang="zh-CN" dirty="0">
                <a:solidFill>
                  <a:srgbClr val="0000FF"/>
                </a:solidFill>
              </a:rPr>
              <a:t>=true, </a:t>
            </a:r>
            <a:r>
              <a:rPr lang="en-US" altLang="zh-CN" dirty="0">
                <a:solidFill>
                  <a:srgbClr val="CC00CC"/>
                </a:solidFill>
              </a:rPr>
              <a:t>Raining</a:t>
            </a:r>
            <a:r>
              <a:rPr lang="en-US" altLang="zh-CN" dirty="0">
                <a:solidFill>
                  <a:srgbClr val="0000FF"/>
                </a:solidFill>
              </a:rPr>
              <a:t> = false, </a:t>
            </a:r>
            <a:r>
              <a:rPr lang="en-US" dirty="0">
                <a:solidFill>
                  <a:srgbClr val="CC00CC"/>
                </a:solidFill>
              </a:rPr>
              <a:t>Sunny</a:t>
            </a:r>
            <a:r>
              <a:rPr lang="en-US" dirty="0">
                <a:solidFill>
                  <a:srgbClr val="0000FF"/>
                </a:solidFill>
              </a:rPr>
              <a:t>=true} </a:t>
            </a:r>
            <a:r>
              <a:rPr lang="en-US" dirty="0"/>
              <a:t>, or </a:t>
            </a:r>
            <a:r>
              <a:rPr lang="en-US" altLang="zh-CN" dirty="0"/>
              <a:t>{110}</a:t>
            </a:r>
            <a:r>
              <a:rPr lang="zh-CN" altLang="en-US" dirty="0"/>
              <a:t>， </a:t>
            </a:r>
            <a:r>
              <a:rPr lang="en-US" altLang="zh-CN" dirty="0"/>
              <a:t>{101}</a:t>
            </a:r>
            <a:endParaRPr lang="en-US" dirty="0">
              <a:solidFill>
                <a:srgbClr val="0000FF"/>
              </a:solidFill>
            </a:endParaRPr>
          </a:p>
          <a:p>
            <a:pPr lvl="1"/>
            <a:r>
              <a:rPr lang="zh-CN" altLang="en-US" dirty="0">
                <a:solidFill>
                  <a:srgbClr val="000000"/>
                </a:solidFill>
              </a:rPr>
              <a:t>语义</a:t>
            </a:r>
            <a:r>
              <a:rPr lang="en-US" dirty="0">
                <a:solidFill>
                  <a:srgbClr val="000000"/>
                </a:solidFill>
              </a:rPr>
              <a:t>: </a:t>
            </a:r>
            <a:r>
              <a:rPr lang="en-US" dirty="0">
                <a:solidFill>
                  <a:srgbClr val="CC00CC"/>
                </a:solidFill>
                <a:sym typeface="Symbol"/>
              </a:rPr>
              <a:t> </a:t>
            </a:r>
            <a:r>
              <a:rPr lang="en-US" dirty="0">
                <a:solidFill>
                  <a:srgbClr val="CC00CC"/>
                </a:solidFill>
              </a:rPr>
              <a:t> </a:t>
            </a:r>
            <a:r>
              <a:rPr lang="en-US" dirty="0">
                <a:solidFill>
                  <a:srgbClr val="CC00CC"/>
                </a:solidFill>
                <a:sym typeface="Symbol"/>
              </a:rPr>
              <a:t></a:t>
            </a:r>
            <a:r>
              <a:rPr lang="en-US" dirty="0">
                <a:solidFill>
                  <a:srgbClr val="CC00CC"/>
                </a:solidFill>
              </a:rPr>
              <a:t> </a:t>
            </a:r>
            <a:r>
              <a:rPr lang="zh-CN" altLang="en-US" dirty="0"/>
              <a:t>是真</a:t>
            </a:r>
            <a:r>
              <a:rPr lang="en-US" dirty="0"/>
              <a:t> </a:t>
            </a:r>
            <a:r>
              <a:rPr lang="zh-CN" altLang="en-US" dirty="0"/>
              <a:t>当且仅当</a:t>
            </a:r>
            <a:r>
              <a:rPr lang="en-US" dirty="0"/>
              <a:t>  </a:t>
            </a:r>
            <a:r>
              <a:rPr lang="en-US" dirty="0">
                <a:solidFill>
                  <a:srgbClr val="CC00CC"/>
                </a:solidFill>
                <a:sym typeface="Symbol"/>
              </a:rPr>
              <a:t></a:t>
            </a:r>
            <a:r>
              <a:rPr lang="en-US" dirty="0"/>
              <a:t> </a:t>
            </a:r>
            <a:r>
              <a:rPr lang="zh-CN" altLang="en-US" dirty="0"/>
              <a:t>真</a:t>
            </a:r>
            <a:r>
              <a:rPr lang="en-US" dirty="0"/>
              <a:t> </a:t>
            </a:r>
            <a:r>
              <a:rPr lang="zh-CN" altLang="en-US" dirty="0"/>
              <a:t>并且</a:t>
            </a:r>
            <a:r>
              <a:rPr lang="en-US" dirty="0"/>
              <a:t> </a:t>
            </a:r>
            <a:r>
              <a:rPr lang="en-US" dirty="0">
                <a:solidFill>
                  <a:srgbClr val="CC00CC"/>
                </a:solidFill>
                <a:sym typeface="Symbol"/>
              </a:rPr>
              <a:t></a:t>
            </a:r>
            <a:r>
              <a:rPr lang="en-US" dirty="0"/>
              <a:t>  </a:t>
            </a:r>
            <a:r>
              <a:rPr lang="zh-CN" altLang="en-US" dirty="0"/>
              <a:t>真</a:t>
            </a:r>
            <a:r>
              <a:rPr lang="en-US" dirty="0"/>
              <a:t> (</a:t>
            </a:r>
            <a:r>
              <a:rPr lang="zh-CN" altLang="en-US" dirty="0"/>
              <a:t>等</a:t>
            </a:r>
            <a:r>
              <a:rPr lang="en-US" dirty="0"/>
              <a:t>)</a:t>
            </a:r>
          </a:p>
          <a:p>
            <a:pPr lvl="1"/>
            <a:endParaRPr lang="en-US" dirty="0"/>
          </a:p>
          <a:p>
            <a:r>
              <a:rPr lang="zh-CN" altLang="en-US" dirty="0">
                <a:solidFill>
                  <a:srgbClr val="000090"/>
                </a:solidFill>
              </a:rPr>
              <a:t>一阶谓词逻辑 </a:t>
            </a:r>
            <a:r>
              <a:rPr lang="en-US" altLang="zh-CN" dirty="0">
                <a:solidFill>
                  <a:srgbClr val="000090"/>
                </a:solidFill>
              </a:rPr>
              <a:t>(First-order logic)</a:t>
            </a:r>
          </a:p>
          <a:p>
            <a:pPr lvl="1"/>
            <a:r>
              <a:rPr lang="zh-CN" altLang="en-US" dirty="0"/>
              <a:t>语法</a:t>
            </a:r>
            <a:r>
              <a:rPr lang="en-US" altLang="zh-CN" dirty="0"/>
              <a:t>: </a:t>
            </a:r>
            <a:r>
              <a:rPr lang="en-US" altLang="zh-CN" dirty="0">
                <a:solidFill>
                  <a:srgbClr val="CC00CC"/>
                </a:solidFill>
                <a:sym typeface="Symbol"/>
              </a:rPr>
              <a:t>x</a:t>
            </a:r>
            <a:r>
              <a:rPr lang="en-US" altLang="zh-CN" dirty="0">
                <a:solidFill>
                  <a:srgbClr val="CC00CC"/>
                </a:solidFill>
              </a:rPr>
              <a:t> </a:t>
            </a:r>
            <a:r>
              <a:rPr lang="en-US" altLang="zh-CN" dirty="0">
                <a:solidFill>
                  <a:srgbClr val="CC00CC"/>
                </a:solidFill>
                <a:sym typeface="Symbol"/>
              </a:rPr>
              <a:t>y P(</a:t>
            </a:r>
            <a:r>
              <a:rPr lang="en-US" altLang="zh-CN" dirty="0" err="1">
                <a:solidFill>
                  <a:srgbClr val="CC00CC"/>
                </a:solidFill>
                <a:sym typeface="Symbol"/>
              </a:rPr>
              <a:t>x,y</a:t>
            </a:r>
            <a:r>
              <a:rPr lang="en-US" altLang="zh-CN" dirty="0">
                <a:solidFill>
                  <a:srgbClr val="CC00CC"/>
                </a:solidFill>
                <a:sym typeface="Symbol"/>
              </a:rPr>
              <a:t>) </a:t>
            </a:r>
            <a:r>
              <a:rPr lang="en-US" altLang="zh-CN" dirty="0">
                <a:solidFill>
                  <a:srgbClr val="CC00CC"/>
                </a:solidFill>
              </a:rPr>
              <a:t> </a:t>
            </a:r>
            <a:r>
              <a:rPr lang="en-US" altLang="zh-CN" dirty="0">
                <a:solidFill>
                  <a:srgbClr val="CC00CC"/>
                </a:solidFill>
                <a:sym typeface="Symbol"/>
              </a:rPr>
              <a:t>Q(</a:t>
            </a:r>
            <a:r>
              <a:rPr lang="en-US" altLang="zh-CN" dirty="0" err="1">
                <a:solidFill>
                  <a:srgbClr val="CC00CC"/>
                </a:solidFill>
                <a:sym typeface="Symbol"/>
              </a:rPr>
              <a:t>Joe,f</a:t>
            </a:r>
            <a:r>
              <a:rPr lang="en-US" altLang="zh-CN" dirty="0">
                <a:solidFill>
                  <a:srgbClr val="CC00CC"/>
                </a:solidFill>
                <a:sym typeface="Symbol"/>
              </a:rPr>
              <a:t>(x))</a:t>
            </a:r>
            <a:r>
              <a:rPr lang="en-US" altLang="zh-CN" dirty="0">
                <a:solidFill>
                  <a:srgbClr val="CC00CC"/>
                </a:solidFill>
              </a:rPr>
              <a:t>  </a:t>
            </a:r>
            <a:r>
              <a:rPr lang="en-US" altLang="zh-CN" dirty="0">
                <a:solidFill>
                  <a:srgbClr val="CC00CC"/>
                </a:solidFill>
                <a:sym typeface="Symbol"/>
              </a:rPr>
              <a:t></a:t>
            </a:r>
            <a:r>
              <a:rPr lang="en-US" altLang="zh-CN" dirty="0">
                <a:solidFill>
                  <a:srgbClr val="CC00CC"/>
                </a:solidFill>
              </a:rPr>
              <a:t> f(x)=f(y)</a:t>
            </a:r>
          </a:p>
          <a:p>
            <a:pPr lvl="1"/>
            <a:r>
              <a:rPr lang="zh-CN" altLang="en-US" dirty="0">
                <a:solidFill>
                  <a:srgbClr val="000000"/>
                </a:solidFill>
              </a:rPr>
              <a:t>可能的世界</a:t>
            </a:r>
            <a:r>
              <a:rPr lang="en-US" altLang="zh-CN" dirty="0">
                <a:solidFill>
                  <a:srgbClr val="000000"/>
                </a:solidFill>
              </a:rPr>
              <a:t>: </a:t>
            </a:r>
            <a:r>
              <a:rPr lang="zh-CN" altLang="en-US" dirty="0">
                <a:solidFill>
                  <a:srgbClr val="000000"/>
                </a:solidFill>
              </a:rPr>
              <a:t>对象</a:t>
            </a:r>
            <a:r>
              <a:rPr lang="en-US" altLang="zh-CN" dirty="0">
                <a:solidFill>
                  <a:srgbClr val="000000"/>
                </a:solidFill>
              </a:rPr>
              <a:t>(Objects) </a:t>
            </a:r>
            <a:r>
              <a:rPr lang="en-US" altLang="zh-CN" dirty="0">
                <a:solidFill>
                  <a:srgbClr val="0000FF"/>
                </a:solidFill>
              </a:rPr>
              <a:t>o</a:t>
            </a:r>
            <a:r>
              <a:rPr lang="en-US" altLang="zh-CN" baseline="-25000" dirty="0">
                <a:solidFill>
                  <a:srgbClr val="0000FF"/>
                </a:solidFill>
              </a:rPr>
              <a:t>1</a:t>
            </a:r>
            <a:r>
              <a:rPr lang="en-US" altLang="zh-CN" dirty="0">
                <a:solidFill>
                  <a:srgbClr val="000000"/>
                </a:solidFill>
              </a:rPr>
              <a:t>, </a:t>
            </a:r>
            <a:r>
              <a:rPr lang="en-US" altLang="zh-CN" dirty="0">
                <a:solidFill>
                  <a:srgbClr val="0000FF"/>
                </a:solidFill>
              </a:rPr>
              <a:t>o</a:t>
            </a:r>
            <a:r>
              <a:rPr lang="en-US" altLang="zh-CN" baseline="-25000" dirty="0">
                <a:solidFill>
                  <a:srgbClr val="0000FF"/>
                </a:solidFill>
              </a:rPr>
              <a:t>2</a:t>
            </a:r>
            <a:r>
              <a:rPr lang="en-US" altLang="zh-CN" dirty="0">
                <a:solidFill>
                  <a:srgbClr val="000000"/>
                </a:solidFill>
              </a:rPr>
              <a:t>, </a:t>
            </a:r>
            <a:r>
              <a:rPr lang="en-US" altLang="zh-CN" dirty="0">
                <a:solidFill>
                  <a:srgbClr val="0000FF"/>
                </a:solidFill>
              </a:rPr>
              <a:t>o</a:t>
            </a:r>
            <a:r>
              <a:rPr lang="en-US" altLang="zh-CN" baseline="-25000" dirty="0">
                <a:solidFill>
                  <a:srgbClr val="0000FF"/>
                </a:solidFill>
              </a:rPr>
              <a:t>3</a:t>
            </a:r>
            <a:r>
              <a:rPr lang="en-US" altLang="zh-CN" dirty="0">
                <a:solidFill>
                  <a:srgbClr val="000000"/>
                </a:solidFill>
              </a:rPr>
              <a:t>; </a:t>
            </a:r>
            <a:r>
              <a:rPr lang="en-US" altLang="zh-CN" dirty="0">
                <a:solidFill>
                  <a:srgbClr val="CC00CC"/>
                </a:solidFill>
              </a:rPr>
              <a:t>P</a:t>
            </a:r>
            <a:r>
              <a:rPr lang="en-US" altLang="zh-CN" dirty="0">
                <a:solidFill>
                  <a:srgbClr val="000000"/>
                </a:solidFill>
              </a:rPr>
              <a:t> </a:t>
            </a:r>
            <a:r>
              <a:rPr lang="zh-CN" altLang="en-US" dirty="0">
                <a:solidFill>
                  <a:srgbClr val="000000"/>
                </a:solidFill>
              </a:rPr>
              <a:t>成立对于</a:t>
            </a:r>
            <a:r>
              <a:rPr lang="en-US" altLang="zh-CN" dirty="0">
                <a:solidFill>
                  <a:srgbClr val="000000"/>
                </a:solidFill>
              </a:rPr>
              <a:t> &lt;</a:t>
            </a:r>
            <a:r>
              <a:rPr lang="en-US" altLang="zh-CN" dirty="0">
                <a:solidFill>
                  <a:srgbClr val="0000FF"/>
                </a:solidFill>
              </a:rPr>
              <a:t>o</a:t>
            </a:r>
            <a:r>
              <a:rPr lang="en-US" altLang="zh-CN" baseline="-25000" dirty="0">
                <a:solidFill>
                  <a:srgbClr val="0000FF"/>
                </a:solidFill>
              </a:rPr>
              <a:t>1</a:t>
            </a:r>
            <a:r>
              <a:rPr lang="en-US" altLang="zh-CN" dirty="0">
                <a:solidFill>
                  <a:srgbClr val="000000"/>
                </a:solidFill>
              </a:rPr>
              <a:t>,</a:t>
            </a:r>
            <a:r>
              <a:rPr lang="en-US" altLang="zh-CN" dirty="0">
                <a:solidFill>
                  <a:srgbClr val="0000FF"/>
                </a:solidFill>
              </a:rPr>
              <a:t>o</a:t>
            </a:r>
            <a:r>
              <a:rPr lang="en-US" altLang="zh-CN" baseline="-25000" dirty="0">
                <a:solidFill>
                  <a:srgbClr val="0000FF"/>
                </a:solidFill>
              </a:rPr>
              <a:t>2</a:t>
            </a:r>
            <a:r>
              <a:rPr lang="en-US" altLang="zh-CN" dirty="0">
                <a:solidFill>
                  <a:srgbClr val="000000"/>
                </a:solidFill>
              </a:rPr>
              <a:t>&gt;; </a:t>
            </a:r>
            <a:r>
              <a:rPr lang="en-US" altLang="zh-CN" dirty="0">
                <a:solidFill>
                  <a:srgbClr val="CC00CC"/>
                </a:solidFill>
              </a:rPr>
              <a:t>Q</a:t>
            </a:r>
            <a:r>
              <a:rPr lang="en-US" altLang="zh-CN" dirty="0">
                <a:solidFill>
                  <a:srgbClr val="000000"/>
                </a:solidFill>
              </a:rPr>
              <a:t> </a:t>
            </a:r>
            <a:r>
              <a:rPr lang="zh-CN" altLang="en-US" dirty="0">
                <a:solidFill>
                  <a:srgbClr val="000000"/>
                </a:solidFill>
              </a:rPr>
              <a:t>成立对于</a:t>
            </a:r>
            <a:r>
              <a:rPr lang="en-US" altLang="zh-CN" dirty="0">
                <a:solidFill>
                  <a:srgbClr val="000000"/>
                </a:solidFill>
              </a:rPr>
              <a:t> &lt;</a:t>
            </a:r>
            <a:r>
              <a:rPr lang="en-US" altLang="zh-CN" dirty="0">
                <a:solidFill>
                  <a:srgbClr val="0000FF"/>
                </a:solidFill>
              </a:rPr>
              <a:t>o</a:t>
            </a:r>
            <a:r>
              <a:rPr lang="en-US" altLang="zh-CN" baseline="-25000" dirty="0">
                <a:solidFill>
                  <a:srgbClr val="0000FF"/>
                </a:solidFill>
              </a:rPr>
              <a:t>3</a:t>
            </a:r>
            <a:r>
              <a:rPr lang="en-US" altLang="zh-CN" dirty="0">
                <a:solidFill>
                  <a:srgbClr val="000000"/>
                </a:solidFill>
              </a:rPr>
              <a:t>&gt;; </a:t>
            </a:r>
            <a:r>
              <a:rPr lang="en-US" altLang="zh-CN" dirty="0">
                <a:solidFill>
                  <a:srgbClr val="CC00CC"/>
                </a:solidFill>
              </a:rPr>
              <a:t>f</a:t>
            </a:r>
            <a:r>
              <a:rPr lang="en-US" altLang="zh-CN" dirty="0">
                <a:solidFill>
                  <a:srgbClr val="000000"/>
                </a:solidFill>
              </a:rPr>
              <a:t>(</a:t>
            </a:r>
            <a:r>
              <a:rPr lang="en-US" altLang="zh-CN" dirty="0">
                <a:solidFill>
                  <a:srgbClr val="0000FF"/>
                </a:solidFill>
              </a:rPr>
              <a:t>o</a:t>
            </a:r>
            <a:r>
              <a:rPr lang="en-US" altLang="zh-CN" baseline="-25000" dirty="0">
                <a:solidFill>
                  <a:srgbClr val="0000FF"/>
                </a:solidFill>
              </a:rPr>
              <a:t>1</a:t>
            </a:r>
            <a:r>
              <a:rPr lang="en-US" altLang="zh-CN" dirty="0">
                <a:solidFill>
                  <a:srgbClr val="000000"/>
                </a:solidFill>
              </a:rPr>
              <a:t>)=</a:t>
            </a:r>
            <a:r>
              <a:rPr lang="en-US" altLang="zh-CN" dirty="0">
                <a:solidFill>
                  <a:srgbClr val="0000FF"/>
                </a:solidFill>
              </a:rPr>
              <a:t>o</a:t>
            </a:r>
            <a:r>
              <a:rPr lang="en-US" altLang="zh-CN" baseline="-25000" dirty="0">
                <a:solidFill>
                  <a:srgbClr val="0000FF"/>
                </a:solidFill>
              </a:rPr>
              <a:t>1</a:t>
            </a:r>
            <a:r>
              <a:rPr lang="en-US" altLang="zh-CN" dirty="0">
                <a:solidFill>
                  <a:srgbClr val="000000"/>
                </a:solidFill>
              </a:rPr>
              <a:t>;</a:t>
            </a:r>
            <a:r>
              <a:rPr lang="en-US" altLang="zh-CN" dirty="0">
                <a:solidFill>
                  <a:srgbClr val="CC00CC"/>
                </a:solidFill>
              </a:rPr>
              <a:t> Joe</a:t>
            </a:r>
            <a:r>
              <a:rPr lang="en-US" altLang="zh-CN" dirty="0">
                <a:solidFill>
                  <a:srgbClr val="000000"/>
                </a:solidFill>
              </a:rPr>
              <a:t>=</a:t>
            </a:r>
            <a:r>
              <a:rPr lang="en-US" altLang="zh-CN" dirty="0">
                <a:solidFill>
                  <a:srgbClr val="0000FF"/>
                </a:solidFill>
              </a:rPr>
              <a:t>o</a:t>
            </a:r>
            <a:r>
              <a:rPr lang="en-US" altLang="zh-CN" baseline="-25000" dirty="0">
                <a:solidFill>
                  <a:srgbClr val="0000FF"/>
                </a:solidFill>
              </a:rPr>
              <a:t>3</a:t>
            </a:r>
            <a:r>
              <a:rPr lang="en-US" altLang="zh-CN" dirty="0">
                <a:solidFill>
                  <a:srgbClr val="000000"/>
                </a:solidFill>
              </a:rPr>
              <a:t>; </a:t>
            </a:r>
            <a:r>
              <a:rPr lang="zh-CN" altLang="en-US" dirty="0">
                <a:solidFill>
                  <a:srgbClr val="000000"/>
                </a:solidFill>
              </a:rPr>
              <a:t>等</a:t>
            </a:r>
            <a:endParaRPr lang="en-US" altLang="zh-CN" dirty="0">
              <a:solidFill>
                <a:srgbClr val="000000"/>
              </a:solidFill>
            </a:endParaRPr>
          </a:p>
          <a:p>
            <a:pPr lvl="1"/>
            <a:r>
              <a:rPr lang="zh-CN" altLang="en-US" dirty="0">
                <a:solidFill>
                  <a:srgbClr val="000000"/>
                </a:solidFill>
              </a:rPr>
              <a:t>语法</a:t>
            </a:r>
            <a:r>
              <a:rPr lang="en-US" altLang="zh-CN" dirty="0">
                <a:solidFill>
                  <a:srgbClr val="000000"/>
                </a:solidFill>
              </a:rPr>
              <a:t>: </a:t>
            </a:r>
            <a:r>
              <a:rPr lang="en-US" altLang="zh-CN" dirty="0">
                <a:sym typeface="Symbol"/>
              </a:rPr>
              <a:t>() </a:t>
            </a:r>
            <a:r>
              <a:rPr lang="zh-CN" altLang="en-US" dirty="0">
                <a:sym typeface="Symbol"/>
              </a:rPr>
              <a:t>是真在这样一个世界里</a:t>
            </a:r>
            <a:r>
              <a:rPr lang="en-US" altLang="zh-CN" dirty="0">
                <a:sym typeface="Symbol"/>
              </a:rPr>
              <a:t> </a:t>
            </a:r>
            <a:r>
              <a:rPr lang="zh-CN" altLang="en-US" dirty="0">
                <a:sym typeface="Symbol"/>
              </a:rPr>
              <a:t>当</a:t>
            </a:r>
            <a:r>
              <a:rPr lang="en-US" altLang="zh-CN" dirty="0">
                <a:sym typeface="Symbol"/>
              </a:rPr>
              <a:t> =</a:t>
            </a:r>
            <a:r>
              <a:rPr lang="en-US" altLang="zh-CN" dirty="0" err="1">
                <a:solidFill>
                  <a:srgbClr val="0000FF"/>
                </a:solidFill>
              </a:rPr>
              <a:t>o</a:t>
            </a:r>
            <a:r>
              <a:rPr lang="en-US" altLang="zh-CN" baseline="-25000" dirty="0" err="1">
                <a:solidFill>
                  <a:srgbClr val="0000FF"/>
                </a:solidFill>
              </a:rPr>
              <a:t>j</a:t>
            </a:r>
            <a:r>
              <a:rPr lang="en-US" altLang="zh-CN" baseline="-25000" dirty="0">
                <a:solidFill>
                  <a:srgbClr val="0000FF"/>
                </a:solidFill>
              </a:rPr>
              <a:t> </a:t>
            </a:r>
            <a:r>
              <a:rPr lang="zh-CN" altLang="en-US" dirty="0">
                <a:sym typeface="Symbol"/>
              </a:rPr>
              <a:t>并且</a:t>
            </a:r>
            <a:r>
              <a:rPr lang="en-US" altLang="zh-CN" dirty="0">
                <a:sym typeface="Symbol"/>
              </a:rPr>
              <a:t>  </a:t>
            </a:r>
            <a:r>
              <a:rPr lang="zh-CN" altLang="en-US" dirty="0">
                <a:sym typeface="Symbol"/>
              </a:rPr>
              <a:t>成立对于</a:t>
            </a:r>
            <a:r>
              <a:rPr lang="en-US" altLang="zh-CN" dirty="0">
                <a:sym typeface="Symbol"/>
              </a:rPr>
              <a:t> </a:t>
            </a:r>
            <a:r>
              <a:rPr lang="en-US" altLang="zh-CN" dirty="0" err="1">
                <a:solidFill>
                  <a:srgbClr val="0000FF"/>
                </a:solidFill>
              </a:rPr>
              <a:t>o</a:t>
            </a:r>
            <a:r>
              <a:rPr lang="en-US" altLang="zh-CN" baseline="-25000" dirty="0" err="1">
                <a:solidFill>
                  <a:srgbClr val="0000FF"/>
                </a:solidFill>
              </a:rPr>
              <a:t>j</a:t>
            </a:r>
            <a:r>
              <a:rPr lang="en-US" altLang="zh-CN" dirty="0">
                <a:solidFill>
                  <a:srgbClr val="000000"/>
                </a:solidFill>
              </a:rPr>
              <a:t>; </a:t>
            </a:r>
            <a:r>
              <a:rPr lang="zh-CN" altLang="en-US" dirty="0">
                <a:solidFill>
                  <a:srgbClr val="000000"/>
                </a:solidFill>
              </a:rPr>
              <a:t>等。</a:t>
            </a:r>
            <a:endParaRPr lang="en-US" altLang="zh-CN" dirty="0">
              <a:solidFill>
                <a:srgbClr val="000000"/>
              </a:solidFill>
            </a:endParaRPr>
          </a:p>
          <a:p>
            <a:pPr lvl="1"/>
            <a:endParaRPr lang="en-US" dirty="0"/>
          </a:p>
          <a:p>
            <a:pPr marL="0" indent="0">
              <a:buNone/>
            </a:pPr>
            <a:endParaRPr lang="en-US" dirty="0">
              <a:solidFill>
                <a:srgbClr val="000000"/>
              </a:solidFill>
            </a:endParaRPr>
          </a:p>
        </p:txBody>
      </p:sp>
    </p:spTree>
    <p:extLst>
      <p:ext uri="{BB962C8B-B14F-4D97-AF65-F5344CB8AC3E}">
        <p14:creationId xmlns:p14="http://schemas.microsoft.com/office/powerpoint/2010/main" val="265651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71849"/>
            <a:ext cx="8229600" cy="990600"/>
          </a:xfrm>
        </p:spPr>
        <p:txBody>
          <a:bodyPr>
            <a:normAutofit fontScale="90000"/>
          </a:bodyPr>
          <a:lstStyle/>
          <a:p>
            <a:r>
              <a:rPr lang="zh-CN" altLang="en-US" dirty="0"/>
              <a:t>简单的模型检查</a:t>
            </a:r>
            <a:r>
              <a:rPr lang="en-US" altLang="zh-CN" dirty="0"/>
              <a:t>(</a:t>
            </a:r>
            <a:r>
              <a:rPr lang="en-US" dirty="0"/>
              <a:t>model checking)</a:t>
            </a:r>
          </a:p>
        </p:txBody>
      </p:sp>
      <p:sp>
        <p:nvSpPr>
          <p:cNvPr id="3" name="Content Placeholder 2"/>
          <p:cNvSpPr>
            <a:spLocks noGrp="1"/>
          </p:cNvSpPr>
          <p:nvPr>
            <p:ph idx="1"/>
          </p:nvPr>
        </p:nvSpPr>
        <p:spPr>
          <a:xfrm>
            <a:off x="0" y="1600200"/>
            <a:ext cx="9144000" cy="4876800"/>
          </a:xfrm>
        </p:spPr>
        <p:txBody>
          <a:bodyPr>
            <a:normAutofit/>
          </a:bodyPr>
          <a:lstStyle/>
          <a:p>
            <a:pPr marL="0" indent="0">
              <a:spcBef>
                <a:spcPts val="0"/>
              </a:spcBef>
              <a:buNone/>
            </a:pPr>
            <a:r>
              <a:rPr lang="en-US" sz="2400" b="1" dirty="0">
                <a:solidFill>
                  <a:srgbClr val="CC00CC"/>
                </a:solidFill>
              </a:rPr>
              <a:t>function </a:t>
            </a:r>
            <a:r>
              <a:rPr lang="en-US" sz="2400" dirty="0">
                <a:solidFill>
                  <a:srgbClr val="008000"/>
                </a:solidFill>
              </a:rPr>
              <a:t>TT-ENTAILS?</a:t>
            </a:r>
            <a:r>
              <a:rPr lang="en-US" sz="2400" dirty="0">
                <a:solidFill>
                  <a:srgbClr val="000090"/>
                </a:solidFill>
              </a:rPr>
              <a:t>(</a:t>
            </a:r>
            <a:r>
              <a:rPr lang="en-US" sz="2400" dirty="0">
                <a:solidFill>
                  <a:srgbClr val="0000FF"/>
                </a:solidFill>
              </a:rPr>
              <a:t>KB, α</a:t>
            </a:r>
            <a:r>
              <a:rPr lang="en-US" sz="2400" dirty="0">
                <a:solidFill>
                  <a:srgbClr val="000090"/>
                </a:solidFill>
              </a:rPr>
              <a:t>) </a:t>
            </a:r>
            <a:r>
              <a:rPr lang="en-US" sz="2400" b="1" dirty="0">
                <a:solidFill>
                  <a:srgbClr val="CC00CC"/>
                </a:solidFill>
              </a:rPr>
              <a:t>returns</a:t>
            </a:r>
            <a:r>
              <a:rPr lang="en-US" sz="2400" b="1" dirty="0"/>
              <a:t> </a:t>
            </a:r>
            <a:r>
              <a:rPr lang="en-US" sz="2400" dirty="0"/>
              <a:t>true or false</a:t>
            </a:r>
            <a:br>
              <a:rPr lang="en-US" sz="2400" dirty="0"/>
            </a:br>
            <a:r>
              <a:rPr lang="en-US" sz="2400" dirty="0"/>
              <a:t>    </a:t>
            </a:r>
            <a:r>
              <a:rPr lang="en-US" sz="2400" b="1" dirty="0">
                <a:solidFill>
                  <a:srgbClr val="CC00CC"/>
                </a:solidFill>
              </a:rPr>
              <a:t>return</a:t>
            </a:r>
            <a:r>
              <a:rPr lang="en-US" sz="2400" b="1" dirty="0"/>
              <a:t> </a:t>
            </a:r>
            <a:r>
              <a:rPr lang="en-US" sz="2400" dirty="0">
                <a:solidFill>
                  <a:srgbClr val="008000"/>
                </a:solidFill>
              </a:rPr>
              <a:t>TT-CHECK-ALL</a:t>
            </a:r>
            <a:r>
              <a:rPr lang="en-US" sz="2400" dirty="0"/>
              <a:t>(</a:t>
            </a:r>
            <a:r>
              <a:rPr lang="en-US" sz="2400" dirty="0">
                <a:solidFill>
                  <a:srgbClr val="0000FF"/>
                </a:solidFill>
              </a:rPr>
              <a:t>KB,α,symbols(KB) U symbols(α),{}</a:t>
            </a:r>
            <a:r>
              <a:rPr lang="en-US" sz="2400" dirty="0"/>
              <a:t>) </a:t>
            </a:r>
          </a:p>
          <a:p>
            <a:pPr marL="0" indent="0">
              <a:spcBef>
                <a:spcPts val="0"/>
              </a:spcBef>
              <a:buNone/>
            </a:pPr>
            <a:r>
              <a:rPr lang="en-US" sz="2000" b="1" dirty="0">
                <a:solidFill>
                  <a:srgbClr val="CC00CC"/>
                </a:solidFill>
              </a:rPr>
              <a:t>function</a:t>
            </a:r>
            <a:r>
              <a:rPr lang="en-US" sz="2000" b="1" dirty="0"/>
              <a:t> </a:t>
            </a:r>
            <a:r>
              <a:rPr lang="en-US" sz="2000" dirty="0">
                <a:solidFill>
                  <a:srgbClr val="008000"/>
                </a:solidFill>
              </a:rPr>
              <a:t>TT-CHECK-ALL</a:t>
            </a:r>
            <a:r>
              <a:rPr lang="en-US" sz="2000" dirty="0"/>
              <a:t>(</a:t>
            </a:r>
            <a:r>
              <a:rPr lang="en-US" sz="2000" dirty="0" err="1">
                <a:solidFill>
                  <a:srgbClr val="0000FF"/>
                </a:solidFill>
              </a:rPr>
              <a:t>KB,α,symbols,model</a:t>
            </a:r>
            <a:r>
              <a:rPr lang="en-US" sz="2000" dirty="0"/>
              <a:t>) </a:t>
            </a:r>
            <a:r>
              <a:rPr lang="en-US" sz="2000" b="1" dirty="0">
                <a:solidFill>
                  <a:srgbClr val="CC00CC"/>
                </a:solidFill>
              </a:rPr>
              <a:t>returns</a:t>
            </a:r>
            <a:r>
              <a:rPr lang="en-US" sz="2000" b="1" dirty="0"/>
              <a:t> </a:t>
            </a:r>
            <a:r>
              <a:rPr lang="en-US" sz="2000" dirty="0"/>
              <a:t>true or false </a:t>
            </a:r>
          </a:p>
          <a:p>
            <a:pPr marL="0" indent="0">
              <a:spcBef>
                <a:spcPts val="0"/>
              </a:spcBef>
              <a:buNone/>
            </a:pPr>
            <a:r>
              <a:rPr lang="en-US" sz="2400" b="1" dirty="0"/>
              <a:t>    </a:t>
            </a:r>
            <a:r>
              <a:rPr lang="en-US" sz="2400" b="1" dirty="0">
                <a:solidFill>
                  <a:srgbClr val="CC00CC"/>
                </a:solidFill>
              </a:rPr>
              <a:t>if</a:t>
            </a:r>
            <a:r>
              <a:rPr lang="en-US" sz="2400" b="1" dirty="0"/>
              <a:t> </a:t>
            </a:r>
            <a:r>
              <a:rPr lang="en-US" sz="2400" dirty="0"/>
              <a:t>empty?(</a:t>
            </a:r>
            <a:r>
              <a:rPr lang="en-US" sz="2400" dirty="0">
                <a:solidFill>
                  <a:srgbClr val="0000FF"/>
                </a:solidFill>
              </a:rPr>
              <a:t>symbols</a:t>
            </a:r>
            <a:r>
              <a:rPr lang="en-US" sz="2400" dirty="0"/>
              <a:t>) </a:t>
            </a:r>
            <a:r>
              <a:rPr lang="en-US" sz="2400" b="1" dirty="0">
                <a:solidFill>
                  <a:srgbClr val="CC00CC"/>
                </a:solidFill>
              </a:rPr>
              <a:t>then</a:t>
            </a:r>
            <a:r>
              <a:rPr lang="en-US" sz="2400" b="1" dirty="0"/>
              <a:t> </a:t>
            </a:r>
            <a:endParaRPr lang="en-US" sz="2400" dirty="0"/>
          </a:p>
          <a:p>
            <a:pPr marL="0" indent="0">
              <a:spcBef>
                <a:spcPts val="0"/>
              </a:spcBef>
              <a:buNone/>
            </a:pPr>
            <a:r>
              <a:rPr lang="en-US" sz="2400" b="1" dirty="0"/>
              <a:t>            </a:t>
            </a:r>
            <a:r>
              <a:rPr lang="en-US" sz="2400" b="1" dirty="0">
                <a:solidFill>
                  <a:srgbClr val="CC00CC"/>
                </a:solidFill>
              </a:rPr>
              <a:t>if</a:t>
            </a:r>
            <a:r>
              <a:rPr lang="en-US" sz="2400" b="1" dirty="0"/>
              <a:t> </a:t>
            </a:r>
            <a:r>
              <a:rPr lang="en-US" sz="2400" dirty="0">
                <a:solidFill>
                  <a:srgbClr val="008000"/>
                </a:solidFill>
              </a:rPr>
              <a:t>PL-TRUE?</a:t>
            </a:r>
            <a:r>
              <a:rPr lang="en-US" sz="2400" dirty="0"/>
              <a:t>(</a:t>
            </a:r>
            <a:r>
              <a:rPr lang="en-US" sz="2400" dirty="0" err="1">
                <a:solidFill>
                  <a:srgbClr val="0000FF"/>
                </a:solidFill>
              </a:rPr>
              <a:t>KB,model</a:t>
            </a:r>
            <a:r>
              <a:rPr lang="en-US" sz="2400" dirty="0"/>
              <a:t>) </a:t>
            </a:r>
            <a:r>
              <a:rPr lang="en-US" sz="2400" b="1" dirty="0">
                <a:solidFill>
                  <a:srgbClr val="CC00CC"/>
                </a:solidFill>
              </a:rPr>
              <a:t>then return </a:t>
            </a:r>
            <a:r>
              <a:rPr lang="en-US" sz="2400" dirty="0">
                <a:solidFill>
                  <a:srgbClr val="008000"/>
                </a:solidFill>
              </a:rPr>
              <a:t>PL-TRUE?</a:t>
            </a:r>
            <a:r>
              <a:rPr lang="en-US" sz="2400" dirty="0"/>
              <a:t>(</a:t>
            </a:r>
            <a:r>
              <a:rPr lang="en-US" sz="2400" dirty="0">
                <a:solidFill>
                  <a:srgbClr val="0000FF"/>
                </a:solidFill>
              </a:rPr>
              <a:t>α,model</a:t>
            </a:r>
            <a:r>
              <a:rPr lang="en-US" sz="2400" dirty="0"/>
              <a:t>) </a:t>
            </a:r>
          </a:p>
          <a:p>
            <a:pPr marL="0" indent="0">
              <a:spcBef>
                <a:spcPts val="0"/>
              </a:spcBef>
              <a:buNone/>
            </a:pPr>
            <a:r>
              <a:rPr lang="en-US" sz="2400" b="1" dirty="0"/>
              <a:t>            </a:t>
            </a:r>
            <a:r>
              <a:rPr lang="en-US" sz="2400" b="1" dirty="0">
                <a:solidFill>
                  <a:srgbClr val="CC00CC"/>
                </a:solidFill>
              </a:rPr>
              <a:t>else return </a:t>
            </a:r>
            <a:r>
              <a:rPr lang="en-US" sz="2400" dirty="0"/>
              <a:t>true</a:t>
            </a:r>
            <a:endParaRPr lang="en-US" sz="2400" i="1" dirty="0"/>
          </a:p>
          <a:p>
            <a:pPr marL="0" indent="0">
              <a:spcBef>
                <a:spcPts val="0"/>
              </a:spcBef>
              <a:buNone/>
            </a:pPr>
            <a:r>
              <a:rPr lang="en-US" sz="2400" b="1" i="1" dirty="0"/>
              <a:t>    </a:t>
            </a:r>
            <a:r>
              <a:rPr lang="en-US" sz="2400" b="1" dirty="0">
                <a:solidFill>
                  <a:srgbClr val="CC00CC"/>
                </a:solidFill>
              </a:rPr>
              <a:t>else</a:t>
            </a:r>
            <a:endParaRPr lang="en-US" sz="2400" dirty="0">
              <a:solidFill>
                <a:srgbClr val="CC00CC"/>
              </a:solidFill>
            </a:endParaRPr>
          </a:p>
          <a:p>
            <a:pPr marL="0" indent="0">
              <a:spcBef>
                <a:spcPts val="0"/>
              </a:spcBef>
              <a:buNone/>
            </a:pPr>
            <a:r>
              <a:rPr lang="en-US" sz="2400" dirty="0"/>
              <a:t>            </a:t>
            </a:r>
            <a:r>
              <a:rPr lang="en-US" sz="2400" dirty="0">
                <a:solidFill>
                  <a:srgbClr val="0000FF"/>
                </a:solidFill>
              </a:rPr>
              <a:t>P</a:t>
            </a:r>
            <a:r>
              <a:rPr lang="en-US" sz="2400" dirty="0"/>
              <a:t> ← first(</a:t>
            </a:r>
            <a:r>
              <a:rPr lang="en-US" sz="2400" dirty="0">
                <a:solidFill>
                  <a:srgbClr val="0000FF"/>
                </a:solidFill>
              </a:rPr>
              <a:t>symbols)</a:t>
            </a:r>
            <a:br>
              <a:rPr lang="en-US" sz="2400" dirty="0">
                <a:solidFill>
                  <a:srgbClr val="0000FF"/>
                </a:solidFill>
              </a:rPr>
            </a:br>
            <a:r>
              <a:rPr lang="en-US" sz="2400" dirty="0">
                <a:solidFill>
                  <a:srgbClr val="0000FF"/>
                </a:solidFill>
              </a:rPr>
              <a:t>            rest ← rest(symbols</a:t>
            </a:r>
            <a:r>
              <a:rPr lang="en-US" sz="2400" dirty="0"/>
              <a:t>)</a:t>
            </a:r>
            <a:br>
              <a:rPr lang="en-US" sz="2400" dirty="0"/>
            </a:br>
            <a:r>
              <a:rPr lang="en-US" sz="2400" dirty="0"/>
              <a:t>            </a:t>
            </a:r>
            <a:r>
              <a:rPr lang="en-US" sz="2400" b="1" dirty="0">
                <a:solidFill>
                  <a:srgbClr val="CC00CC"/>
                </a:solidFill>
              </a:rPr>
              <a:t>return</a:t>
            </a:r>
            <a:r>
              <a:rPr lang="en-US" sz="2400" b="1" dirty="0"/>
              <a:t>  </a:t>
            </a:r>
            <a:r>
              <a:rPr lang="en-US" sz="2000" b="1" dirty="0"/>
              <a:t>and </a:t>
            </a:r>
            <a:r>
              <a:rPr lang="en-US" sz="2000" dirty="0"/>
              <a:t>(</a:t>
            </a:r>
            <a:r>
              <a:rPr lang="en-US" sz="2000" dirty="0">
                <a:solidFill>
                  <a:srgbClr val="008000"/>
                </a:solidFill>
              </a:rPr>
              <a:t>TT-CHECK-ALL</a:t>
            </a:r>
            <a:r>
              <a:rPr lang="en-US" sz="2000" dirty="0"/>
              <a:t>(</a:t>
            </a:r>
            <a:r>
              <a:rPr lang="en-US" sz="2000" dirty="0">
                <a:solidFill>
                  <a:srgbClr val="0000FF"/>
                </a:solidFill>
              </a:rPr>
              <a:t>KB,α,</a:t>
            </a:r>
            <a:r>
              <a:rPr lang="en-US" sz="2000" dirty="0" err="1">
                <a:solidFill>
                  <a:srgbClr val="0000FF"/>
                </a:solidFill>
              </a:rPr>
              <a:t>rest,model</a:t>
            </a:r>
            <a:r>
              <a:rPr lang="en-US" sz="2000" dirty="0">
                <a:solidFill>
                  <a:srgbClr val="0000FF"/>
                </a:solidFill>
              </a:rPr>
              <a:t> ∪ {P = true}</a:t>
            </a:r>
            <a:r>
              <a:rPr lang="en-US" sz="2000" dirty="0"/>
              <a:t>) </a:t>
            </a:r>
          </a:p>
          <a:p>
            <a:pPr marL="0" indent="0">
              <a:spcBef>
                <a:spcPts val="0"/>
              </a:spcBef>
              <a:buNone/>
            </a:pPr>
            <a:r>
              <a:rPr lang="en-US" sz="2000" b="1" dirty="0"/>
              <a:t>                         </a:t>
            </a:r>
            <a:r>
              <a:rPr lang="en-US" sz="2000" dirty="0"/>
              <a:t>          </a:t>
            </a:r>
            <a:r>
              <a:rPr lang="en-US" sz="2000" dirty="0">
                <a:solidFill>
                  <a:srgbClr val="008000"/>
                </a:solidFill>
              </a:rPr>
              <a:t>TT-CHECK-ALL</a:t>
            </a:r>
            <a:r>
              <a:rPr lang="en-US" sz="2000" dirty="0"/>
              <a:t>(</a:t>
            </a:r>
            <a:r>
              <a:rPr lang="en-US" sz="2000" dirty="0">
                <a:solidFill>
                  <a:srgbClr val="0000FF"/>
                </a:solidFill>
              </a:rPr>
              <a:t>KB,α,</a:t>
            </a:r>
            <a:r>
              <a:rPr lang="en-US" sz="2000" dirty="0" err="1">
                <a:solidFill>
                  <a:srgbClr val="0000FF"/>
                </a:solidFill>
              </a:rPr>
              <a:t>rest,model</a:t>
            </a:r>
            <a:r>
              <a:rPr lang="en-US" sz="2000" dirty="0">
                <a:solidFill>
                  <a:srgbClr val="0000FF"/>
                </a:solidFill>
              </a:rPr>
              <a:t> ∪ {P = false }</a:t>
            </a:r>
            <a:r>
              <a:rPr lang="en-US" sz="2000" dirty="0"/>
              <a:t>)) </a:t>
            </a:r>
          </a:p>
          <a:p>
            <a:pPr marL="0" indent="0">
              <a:buNone/>
            </a:pPr>
            <a:endParaRPr lang="en-US" dirty="0"/>
          </a:p>
        </p:txBody>
      </p:sp>
      <p:sp>
        <p:nvSpPr>
          <p:cNvPr id="4" name="Rectangle 3"/>
          <p:cNvSpPr/>
          <p:nvPr/>
        </p:nvSpPr>
        <p:spPr>
          <a:xfrm>
            <a:off x="-51781" y="1613341"/>
            <a:ext cx="6234868" cy="38996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5" name="Rectangle 4"/>
          <p:cNvSpPr/>
          <p:nvPr/>
        </p:nvSpPr>
        <p:spPr>
          <a:xfrm>
            <a:off x="0" y="2032748"/>
            <a:ext cx="7358743" cy="31326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6" name="Rectangle 5"/>
          <p:cNvSpPr/>
          <p:nvPr/>
        </p:nvSpPr>
        <p:spPr>
          <a:xfrm>
            <a:off x="-51782" y="2263873"/>
            <a:ext cx="7181630" cy="38996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7" name="Rectangle 6"/>
          <p:cNvSpPr/>
          <p:nvPr/>
        </p:nvSpPr>
        <p:spPr>
          <a:xfrm>
            <a:off x="93775" y="2567934"/>
            <a:ext cx="7613312" cy="1128066"/>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8" name="Rectangle 7"/>
          <p:cNvSpPr/>
          <p:nvPr/>
        </p:nvSpPr>
        <p:spPr>
          <a:xfrm>
            <a:off x="519111" y="3921687"/>
            <a:ext cx="3138489" cy="75154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9" name="Rectangle 8"/>
          <p:cNvSpPr/>
          <p:nvPr/>
        </p:nvSpPr>
        <p:spPr>
          <a:xfrm>
            <a:off x="1646979" y="4607100"/>
            <a:ext cx="5482869" cy="75154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Tree>
    <p:extLst>
      <p:ext uri="{BB962C8B-B14F-4D97-AF65-F5344CB8AC3E}">
        <p14:creationId xmlns:p14="http://schemas.microsoft.com/office/powerpoint/2010/main" val="124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7" y="216650"/>
            <a:ext cx="8229600" cy="651485"/>
          </a:xfrm>
        </p:spPr>
        <p:txBody>
          <a:bodyPr>
            <a:normAutofit fontScale="90000"/>
          </a:bodyPr>
          <a:lstStyle/>
          <a:p>
            <a:r>
              <a:rPr lang="zh-CN" altLang="en-US" dirty="0"/>
              <a:t>简单的模型检查</a:t>
            </a:r>
            <a:r>
              <a:rPr lang="en-US" dirty="0"/>
              <a:t>, </a:t>
            </a:r>
            <a:r>
              <a:rPr lang="zh-CN" altLang="en-US" dirty="0"/>
              <a:t>继续</a:t>
            </a:r>
            <a:endParaRPr lang="en-US" dirty="0"/>
          </a:p>
        </p:txBody>
      </p:sp>
      <p:sp>
        <p:nvSpPr>
          <p:cNvPr id="3" name="Content Placeholder 2"/>
          <p:cNvSpPr>
            <a:spLocks noGrp="1"/>
          </p:cNvSpPr>
          <p:nvPr>
            <p:ph idx="1"/>
          </p:nvPr>
        </p:nvSpPr>
        <p:spPr>
          <a:xfrm>
            <a:off x="0" y="1923994"/>
            <a:ext cx="4629150" cy="1657406"/>
          </a:xfrm>
        </p:spPr>
        <p:txBody>
          <a:bodyPr/>
          <a:lstStyle/>
          <a:p>
            <a:r>
              <a:rPr lang="zh-CN" altLang="en-US" dirty="0"/>
              <a:t>深度优先，类似于回溯算法</a:t>
            </a:r>
            <a:r>
              <a:rPr lang="en-US" dirty="0"/>
              <a:t> (backtracking)</a:t>
            </a:r>
            <a:r>
              <a:rPr lang="zh-CN" altLang="en-US" dirty="0"/>
              <a:t>的递归</a:t>
            </a:r>
            <a:endParaRPr lang="en-US" dirty="0"/>
          </a:p>
          <a:p>
            <a:r>
              <a:rPr lang="en-US" dirty="0"/>
              <a:t>O(2</a:t>
            </a:r>
            <a:r>
              <a:rPr lang="en-US" baseline="30000" dirty="0"/>
              <a:t>n</a:t>
            </a:r>
            <a:r>
              <a:rPr lang="en-US" dirty="0"/>
              <a:t>) </a:t>
            </a:r>
            <a:r>
              <a:rPr lang="zh-CN" altLang="en-US" dirty="0"/>
              <a:t>时间复杂度</a:t>
            </a:r>
            <a:r>
              <a:rPr lang="en-US" dirty="0"/>
              <a:t>, </a:t>
            </a:r>
            <a:r>
              <a:rPr lang="zh-CN" altLang="en-US" dirty="0"/>
              <a:t>线性空间复杂度</a:t>
            </a:r>
            <a:endParaRPr lang="en-US" dirty="0"/>
          </a:p>
          <a:p>
            <a:r>
              <a:rPr lang="zh-CN" altLang="en-US" dirty="0"/>
              <a:t>可以有更高效的算法</a:t>
            </a:r>
            <a:r>
              <a:rPr lang="en-US" dirty="0"/>
              <a:t>!</a:t>
            </a:r>
          </a:p>
        </p:txBody>
      </p:sp>
      <p:grpSp>
        <p:nvGrpSpPr>
          <p:cNvPr id="5" name="Group 52"/>
          <p:cNvGrpSpPr/>
          <p:nvPr/>
        </p:nvGrpSpPr>
        <p:grpSpPr>
          <a:xfrm>
            <a:off x="3888441" y="1207250"/>
            <a:ext cx="5335616" cy="3981803"/>
            <a:chOff x="5160682" y="1371600"/>
            <a:chExt cx="7139301" cy="3995878"/>
          </a:xfrm>
        </p:grpSpPr>
        <p:sp>
          <p:nvSpPr>
            <p:cNvPr id="4" name="Oval 3"/>
            <p:cNvSpPr/>
            <p:nvPr/>
          </p:nvSpPr>
          <p:spPr>
            <a:xfrm>
              <a:off x="8382000" y="1371600"/>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4" idx="3"/>
            </p:cNvCxnSpPr>
            <p:nvPr/>
          </p:nvCxnSpPr>
          <p:spPr>
            <a:xfrm flipH="1">
              <a:off x="8077200" y="1566722"/>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5"/>
            </p:cNvCxnSpPr>
            <p:nvPr/>
          </p:nvCxnSpPr>
          <p:spPr>
            <a:xfrm>
              <a:off x="8577122" y="1566722"/>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7882078" y="20908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2" idx="3"/>
            </p:cNvCxnSpPr>
            <p:nvPr/>
          </p:nvCxnSpPr>
          <p:spPr>
            <a:xfrm flipH="1">
              <a:off x="7577278" y="2286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2" idx="5"/>
            </p:cNvCxnSpPr>
            <p:nvPr/>
          </p:nvCxnSpPr>
          <p:spPr>
            <a:xfrm>
              <a:off x="8077200" y="2286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8872678" y="20908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5" idx="3"/>
            </p:cNvCxnSpPr>
            <p:nvPr/>
          </p:nvCxnSpPr>
          <p:spPr>
            <a:xfrm flipH="1">
              <a:off x="8567878" y="2286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5"/>
            </p:cNvCxnSpPr>
            <p:nvPr/>
          </p:nvCxnSpPr>
          <p:spPr>
            <a:xfrm>
              <a:off x="9067800" y="2286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7391400" y="28528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18" idx="3"/>
            </p:cNvCxnSpPr>
            <p:nvPr/>
          </p:nvCxnSpPr>
          <p:spPr>
            <a:xfrm flipH="1">
              <a:off x="7086600" y="3048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8" idx="5"/>
            </p:cNvCxnSpPr>
            <p:nvPr/>
          </p:nvCxnSpPr>
          <p:spPr>
            <a:xfrm>
              <a:off x="7586522" y="3048000"/>
              <a:ext cx="185878"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9329878" y="28528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flipH="1">
              <a:off x="9220200" y="3048000"/>
              <a:ext cx="143156"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5"/>
            </p:cNvCxnSpPr>
            <p:nvPr/>
          </p:nvCxnSpPr>
          <p:spPr>
            <a:xfrm>
              <a:off x="9525000" y="30480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324600" y="46054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9" idx="3"/>
            </p:cNvCxnSpPr>
            <p:nvPr/>
          </p:nvCxnSpPr>
          <p:spPr>
            <a:xfrm flipH="1">
              <a:off x="6019800" y="48006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9" idx="5"/>
            </p:cNvCxnSpPr>
            <p:nvPr/>
          </p:nvCxnSpPr>
          <p:spPr>
            <a:xfrm>
              <a:off x="6519722" y="48006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10472878" y="4605478"/>
              <a:ext cx="228600" cy="228600"/>
            </a:xfrm>
            <a:prstGeom prst="ellipse">
              <a:avLst/>
            </a:prstGeom>
            <a:solidFill>
              <a:srgbClr val="CCFFCC"/>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stCxn id="32" idx="3"/>
            </p:cNvCxnSpPr>
            <p:nvPr/>
          </p:nvCxnSpPr>
          <p:spPr>
            <a:xfrm flipH="1">
              <a:off x="10168078" y="48006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2" idx="5"/>
            </p:cNvCxnSpPr>
            <p:nvPr/>
          </p:nvCxnSpPr>
          <p:spPr>
            <a:xfrm>
              <a:off x="10668000" y="4800600"/>
              <a:ext cx="338278" cy="5668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6477000" y="4191000"/>
              <a:ext cx="228600" cy="414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10287000" y="4191000"/>
              <a:ext cx="262078" cy="414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6781800" y="3703918"/>
              <a:ext cx="228600" cy="3810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952316" y="3706908"/>
              <a:ext cx="228600" cy="3810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231528" y="1568823"/>
              <a:ext cx="1278785" cy="370638"/>
            </a:xfrm>
            <a:prstGeom prst="rect">
              <a:avLst/>
            </a:prstGeom>
            <a:noFill/>
          </p:spPr>
          <p:txBody>
            <a:bodyPr wrap="none" rtlCol="0">
              <a:spAutoFit/>
            </a:bodyPr>
            <a:lstStyle/>
            <a:p>
              <a:r>
                <a:rPr lang="en-US" dirty="0">
                  <a:solidFill>
                    <a:srgbClr val="CC00CC"/>
                  </a:solidFill>
                </a:rPr>
                <a:t>P</a:t>
              </a:r>
              <a:r>
                <a:rPr lang="en-US" baseline="-25000" dirty="0">
                  <a:solidFill>
                    <a:srgbClr val="CC00CC"/>
                  </a:solidFill>
                </a:rPr>
                <a:t>1</a:t>
              </a:r>
              <a:r>
                <a:rPr lang="en-US" dirty="0"/>
                <a:t>=</a:t>
              </a:r>
              <a:r>
                <a:rPr lang="en-US" dirty="0">
                  <a:solidFill>
                    <a:srgbClr val="0000FF"/>
                  </a:solidFill>
                </a:rPr>
                <a:t>true</a:t>
              </a:r>
            </a:p>
          </p:txBody>
        </p:sp>
        <p:sp>
          <p:nvSpPr>
            <p:cNvPr id="45" name="TextBox 44"/>
            <p:cNvSpPr txBox="1"/>
            <p:nvPr/>
          </p:nvSpPr>
          <p:spPr>
            <a:xfrm>
              <a:off x="8803344" y="1571813"/>
              <a:ext cx="1398899" cy="370638"/>
            </a:xfrm>
            <a:prstGeom prst="rect">
              <a:avLst/>
            </a:prstGeom>
            <a:noFill/>
          </p:spPr>
          <p:txBody>
            <a:bodyPr wrap="none" rtlCol="0">
              <a:spAutoFit/>
            </a:bodyPr>
            <a:lstStyle/>
            <a:p>
              <a:r>
                <a:rPr lang="en-US" dirty="0">
                  <a:solidFill>
                    <a:srgbClr val="CC00CC"/>
                  </a:solidFill>
                </a:rPr>
                <a:t>P</a:t>
              </a:r>
              <a:r>
                <a:rPr lang="en-US" baseline="-25000" dirty="0">
                  <a:solidFill>
                    <a:srgbClr val="CC00CC"/>
                  </a:solidFill>
                </a:rPr>
                <a:t>1</a:t>
              </a:r>
              <a:r>
                <a:rPr lang="en-US" dirty="0"/>
                <a:t>=</a:t>
              </a:r>
              <a:r>
                <a:rPr lang="en-US" dirty="0">
                  <a:solidFill>
                    <a:srgbClr val="0000FF"/>
                  </a:solidFill>
                </a:rPr>
                <a:t>false</a:t>
              </a:r>
            </a:p>
          </p:txBody>
        </p:sp>
        <p:sp>
          <p:nvSpPr>
            <p:cNvPr id="46" name="TextBox 45"/>
            <p:cNvSpPr txBox="1"/>
            <p:nvPr/>
          </p:nvSpPr>
          <p:spPr>
            <a:xfrm>
              <a:off x="6711577" y="2303929"/>
              <a:ext cx="1278785" cy="370638"/>
            </a:xfrm>
            <a:prstGeom prst="rect">
              <a:avLst/>
            </a:prstGeom>
            <a:noFill/>
          </p:spPr>
          <p:txBody>
            <a:bodyPr wrap="none" rtlCol="0">
              <a:spAutoFit/>
            </a:bodyPr>
            <a:lstStyle/>
            <a:p>
              <a:r>
                <a:rPr lang="en-US" dirty="0">
                  <a:solidFill>
                    <a:srgbClr val="CC00CC"/>
                  </a:solidFill>
                </a:rPr>
                <a:t>P</a:t>
              </a:r>
              <a:r>
                <a:rPr lang="en-US" baseline="-25000" dirty="0">
                  <a:solidFill>
                    <a:srgbClr val="CC00CC"/>
                  </a:solidFill>
                </a:rPr>
                <a:t>2</a:t>
              </a:r>
              <a:r>
                <a:rPr lang="en-US" dirty="0"/>
                <a:t>=</a:t>
              </a:r>
              <a:r>
                <a:rPr lang="en-US" dirty="0">
                  <a:solidFill>
                    <a:srgbClr val="0000FF"/>
                  </a:solidFill>
                </a:rPr>
                <a:t>true</a:t>
              </a:r>
            </a:p>
          </p:txBody>
        </p:sp>
        <p:sp>
          <p:nvSpPr>
            <p:cNvPr id="47" name="TextBox 46"/>
            <p:cNvSpPr txBox="1"/>
            <p:nvPr/>
          </p:nvSpPr>
          <p:spPr>
            <a:xfrm>
              <a:off x="9329271" y="2306919"/>
              <a:ext cx="1398899" cy="370638"/>
            </a:xfrm>
            <a:prstGeom prst="rect">
              <a:avLst/>
            </a:prstGeom>
            <a:noFill/>
          </p:spPr>
          <p:txBody>
            <a:bodyPr wrap="none" rtlCol="0">
              <a:spAutoFit/>
            </a:bodyPr>
            <a:lstStyle/>
            <a:p>
              <a:r>
                <a:rPr lang="en-US" dirty="0">
                  <a:solidFill>
                    <a:srgbClr val="CC00CC"/>
                  </a:solidFill>
                </a:rPr>
                <a:t>P</a:t>
              </a:r>
              <a:r>
                <a:rPr lang="en-US" baseline="-25000" dirty="0">
                  <a:solidFill>
                    <a:srgbClr val="CC00CC"/>
                  </a:solidFill>
                </a:rPr>
                <a:t>2</a:t>
              </a:r>
              <a:r>
                <a:rPr lang="en-US" dirty="0"/>
                <a:t>=</a:t>
              </a:r>
              <a:r>
                <a:rPr lang="en-US" dirty="0">
                  <a:solidFill>
                    <a:srgbClr val="0000FF"/>
                  </a:solidFill>
                </a:rPr>
                <a:t>false</a:t>
              </a:r>
            </a:p>
          </p:txBody>
        </p:sp>
        <p:sp>
          <p:nvSpPr>
            <p:cNvPr id="48" name="TextBox 47"/>
            <p:cNvSpPr txBox="1"/>
            <p:nvPr/>
          </p:nvSpPr>
          <p:spPr>
            <a:xfrm>
              <a:off x="10901084" y="4849907"/>
              <a:ext cx="1398899" cy="370638"/>
            </a:xfrm>
            <a:prstGeom prst="rect">
              <a:avLst/>
            </a:prstGeom>
            <a:noFill/>
          </p:spPr>
          <p:txBody>
            <a:bodyPr wrap="none" rtlCol="0">
              <a:spAutoFit/>
            </a:bodyPr>
            <a:lstStyle/>
            <a:p>
              <a:r>
                <a:rPr lang="en-US" dirty="0" err="1">
                  <a:solidFill>
                    <a:srgbClr val="CC00CC"/>
                  </a:solidFill>
                </a:rPr>
                <a:t>P</a:t>
              </a:r>
              <a:r>
                <a:rPr lang="en-US" baseline="-25000" dirty="0" err="1">
                  <a:solidFill>
                    <a:srgbClr val="CC00CC"/>
                  </a:solidFill>
                </a:rPr>
                <a:t>n</a:t>
              </a:r>
              <a:r>
                <a:rPr lang="en-US" dirty="0"/>
                <a:t>=</a:t>
              </a:r>
              <a:r>
                <a:rPr lang="en-US" dirty="0">
                  <a:solidFill>
                    <a:srgbClr val="0000FF"/>
                  </a:solidFill>
                </a:rPr>
                <a:t>false</a:t>
              </a:r>
            </a:p>
          </p:txBody>
        </p:sp>
        <p:sp>
          <p:nvSpPr>
            <p:cNvPr id="49" name="TextBox 48"/>
            <p:cNvSpPr txBox="1"/>
            <p:nvPr/>
          </p:nvSpPr>
          <p:spPr>
            <a:xfrm>
              <a:off x="5160682" y="4861859"/>
              <a:ext cx="1278786" cy="370638"/>
            </a:xfrm>
            <a:prstGeom prst="rect">
              <a:avLst/>
            </a:prstGeom>
            <a:noFill/>
          </p:spPr>
          <p:txBody>
            <a:bodyPr wrap="none" rtlCol="0">
              <a:spAutoFit/>
            </a:bodyPr>
            <a:lstStyle/>
            <a:p>
              <a:r>
                <a:rPr lang="en-US" dirty="0" err="1">
                  <a:solidFill>
                    <a:srgbClr val="CC00CC"/>
                  </a:solidFill>
                </a:rPr>
                <a:t>P</a:t>
              </a:r>
              <a:r>
                <a:rPr lang="en-US" baseline="-25000" dirty="0" err="1">
                  <a:solidFill>
                    <a:srgbClr val="CC00CC"/>
                  </a:solidFill>
                </a:rPr>
                <a:t>n</a:t>
              </a:r>
              <a:r>
                <a:rPr lang="en-US" dirty="0"/>
                <a:t>=</a:t>
              </a:r>
              <a:r>
                <a:rPr lang="en-US" dirty="0">
                  <a:solidFill>
                    <a:srgbClr val="0000FF"/>
                  </a:solidFill>
                </a:rPr>
                <a:t>true</a:t>
              </a:r>
            </a:p>
          </p:txBody>
        </p:sp>
      </p:grpSp>
      <p:sp>
        <p:nvSpPr>
          <p:cNvPr id="50" name="TextBox 49"/>
          <p:cNvSpPr txBox="1"/>
          <p:nvPr/>
        </p:nvSpPr>
        <p:spPr>
          <a:xfrm rot="16200000">
            <a:off x="3973296" y="6114716"/>
            <a:ext cx="1116459" cy="369332"/>
          </a:xfrm>
          <a:prstGeom prst="rect">
            <a:avLst/>
          </a:prstGeom>
          <a:noFill/>
        </p:spPr>
        <p:txBody>
          <a:bodyPr wrap="none" rtlCol="0">
            <a:spAutoFit/>
          </a:bodyPr>
          <a:lstStyle/>
          <a:p>
            <a:r>
              <a:rPr lang="en-US" dirty="0"/>
              <a:t>11111…1</a:t>
            </a:r>
          </a:p>
        </p:txBody>
      </p:sp>
      <p:sp>
        <p:nvSpPr>
          <p:cNvPr id="51" name="TextBox 50"/>
          <p:cNvSpPr txBox="1"/>
          <p:nvPr/>
        </p:nvSpPr>
        <p:spPr>
          <a:xfrm rot="16200000">
            <a:off x="7740258" y="6144641"/>
            <a:ext cx="1056700" cy="369332"/>
          </a:xfrm>
          <a:prstGeom prst="rect">
            <a:avLst/>
          </a:prstGeom>
          <a:noFill/>
        </p:spPr>
        <p:txBody>
          <a:bodyPr wrap="none" rtlCol="0">
            <a:spAutoFit/>
          </a:bodyPr>
          <a:lstStyle/>
          <a:p>
            <a:r>
              <a:rPr lang="en-US" dirty="0"/>
              <a:t>0000…0</a:t>
            </a:r>
          </a:p>
        </p:txBody>
      </p:sp>
      <p:grpSp>
        <p:nvGrpSpPr>
          <p:cNvPr id="8" name="Group 71"/>
          <p:cNvGrpSpPr/>
          <p:nvPr/>
        </p:nvGrpSpPr>
        <p:grpSpPr>
          <a:xfrm>
            <a:off x="4448736" y="5244354"/>
            <a:ext cx="201706" cy="268941"/>
            <a:chOff x="5931647" y="5244353"/>
            <a:chExt cx="268941" cy="268941"/>
          </a:xfrm>
        </p:grpSpPr>
        <p:sp>
          <p:nvSpPr>
            <p:cNvPr id="54" name="Rectangle 53"/>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62"/>
            <p:cNvGrpSpPr/>
            <p:nvPr/>
          </p:nvGrpSpPr>
          <p:grpSpPr>
            <a:xfrm>
              <a:off x="5958541" y="5257800"/>
              <a:ext cx="203200" cy="228600"/>
              <a:chOff x="5638800" y="2743200"/>
              <a:chExt cx="609600" cy="685800"/>
            </a:xfrm>
          </p:grpSpPr>
          <p:cxnSp>
            <p:nvCxnSpPr>
              <p:cNvPr id="57" name="Straight Connector 56"/>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0" name="Group 70"/>
          <p:cNvGrpSpPr/>
          <p:nvPr/>
        </p:nvGrpSpPr>
        <p:grpSpPr>
          <a:xfrm>
            <a:off x="5056095" y="5257801"/>
            <a:ext cx="201706" cy="268941"/>
            <a:chOff x="6741459" y="5257800"/>
            <a:chExt cx="268941" cy="268941"/>
          </a:xfrm>
        </p:grpSpPr>
        <p:sp>
          <p:nvSpPr>
            <p:cNvPr id="55" name="Rectangle 54"/>
            <p:cNvSpPr/>
            <p:nvPr/>
          </p:nvSpPr>
          <p:spPr>
            <a:xfrm>
              <a:off x="6741459" y="5257800"/>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69"/>
            <p:cNvGrpSpPr/>
            <p:nvPr/>
          </p:nvGrpSpPr>
          <p:grpSpPr>
            <a:xfrm>
              <a:off x="6798236" y="5289178"/>
              <a:ext cx="164352" cy="214922"/>
              <a:chOff x="5498353" y="2599765"/>
              <a:chExt cx="388471" cy="508000"/>
            </a:xfrm>
          </p:grpSpPr>
          <p:cxnSp>
            <p:nvCxnSpPr>
              <p:cNvPr id="67" name="Straight Connector 66"/>
              <p:cNvCxnSpPr/>
              <p:nvPr/>
            </p:nvCxnSpPr>
            <p:spPr>
              <a:xfrm>
                <a:off x="5498353" y="2883647"/>
                <a:ext cx="164353" cy="209177"/>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662706" y="2599765"/>
                <a:ext cx="224118" cy="508000"/>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grpSp>
      </p:grpSp>
      <p:grpSp>
        <p:nvGrpSpPr>
          <p:cNvPr id="24" name="Group 72"/>
          <p:cNvGrpSpPr/>
          <p:nvPr/>
        </p:nvGrpSpPr>
        <p:grpSpPr>
          <a:xfrm>
            <a:off x="5657850" y="5257801"/>
            <a:ext cx="201706" cy="268941"/>
            <a:chOff x="5931647" y="5244353"/>
            <a:chExt cx="268941" cy="268941"/>
          </a:xfrm>
        </p:grpSpPr>
        <p:sp>
          <p:nvSpPr>
            <p:cNvPr id="74" name="Rectangle 73"/>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74"/>
            <p:cNvGrpSpPr/>
            <p:nvPr/>
          </p:nvGrpSpPr>
          <p:grpSpPr>
            <a:xfrm>
              <a:off x="5958541" y="5257800"/>
              <a:ext cx="203200" cy="228600"/>
              <a:chOff x="5638800" y="2743200"/>
              <a:chExt cx="609600" cy="685800"/>
            </a:xfrm>
          </p:grpSpPr>
          <p:cxnSp>
            <p:nvCxnSpPr>
              <p:cNvPr id="76" name="Straight Connector 75"/>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26" name="Group 77"/>
          <p:cNvGrpSpPr/>
          <p:nvPr/>
        </p:nvGrpSpPr>
        <p:grpSpPr>
          <a:xfrm>
            <a:off x="6599145" y="5257801"/>
            <a:ext cx="201706" cy="268941"/>
            <a:chOff x="5931647" y="5244353"/>
            <a:chExt cx="268941" cy="268941"/>
          </a:xfrm>
        </p:grpSpPr>
        <p:sp>
          <p:nvSpPr>
            <p:cNvPr id="79" name="Rectangle 78"/>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79"/>
            <p:cNvGrpSpPr/>
            <p:nvPr/>
          </p:nvGrpSpPr>
          <p:grpSpPr>
            <a:xfrm>
              <a:off x="5958541" y="5257800"/>
              <a:ext cx="203200" cy="228600"/>
              <a:chOff x="5638800" y="2743200"/>
              <a:chExt cx="609600" cy="685800"/>
            </a:xfrm>
          </p:grpSpPr>
          <p:cxnSp>
            <p:nvCxnSpPr>
              <p:cNvPr id="81" name="Straight Connector 80"/>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28" name="Group 82"/>
          <p:cNvGrpSpPr/>
          <p:nvPr/>
        </p:nvGrpSpPr>
        <p:grpSpPr>
          <a:xfrm>
            <a:off x="7113495" y="5257801"/>
            <a:ext cx="201706" cy="268941"/>
            <a:chOff x="5931647" y="5244353"/>
            <a:chExt cx="268941" cy="268941"/>
          </a:xfrm>
        </p:grpSpPr>
        <p:sp>
          <p:nvSpPr>
            <p:cNvPr id="84" name="Rectangle 83"/>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84"/>
            <p:cNvGrpSpPr/>
            <p:nvPr/>
          </p:nvGrpSpPr>
          <p:grpSpPr>
            <a:xfrm>
              <a:off x="5958541" y="5257800"/>
              <a:ext cx="203200" cy="228600"/>
              <a:chOff x="5638800" y="2743200"/>
              <a:chExt cx="609600" cy="685800"/>
            </a:xfrm>
          </p:grpSpPr>
          <p:cxnSp>
            <p:nvCxnSpPr>
              <p:cNvPr id="86" name="Straight Connector 85"/>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38" name="Group 87"/>
          <p:cNvGrpSpPr/>
          <p:nvPr/>
        </p:nvGrpSpPr>
        <p:grpSpPr>
          <a:xfrm>
            <a:off x="7543800" y="5257801"/>
            <a:ext cx="201706" cy="268941"/>
            <a:chOff x="5931647" y="5244353"/>
            <a:chExt cx="268941" cy="268941"/>
          </a:xfrm>
        </p:grpSpPr>
        <p:sp>
          <p:nvSpPr>
            <p:cNvPr id="89" name="Rectangle 88"/>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89"/>
            <p:cNvGrpSpPr/>
            <p:nvPr/>
          </p:nvGrpSpPr>
          <p:grpSpPr>
            <a:xfrm>
              <a:off x="5958541" y="5257800"/>
              <a:ext cx="203200" cy="228600"/>
              <a:chOff x="5638800" y="2743200"/>
              <a:chExt cx="609600" cy="685800"/>
            </a:xfrm>
          </p:grpSpPr>
          <p:cxnSp>
            <p:nvCxnSpPr>
              <p:cNvPr id="91" name="Straight Connector 90"/>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40" name="Group 92"/>
          <p:cNvGrpSpPr/>
          <p:nvPr/>
        </p:nvGrpSpPr>
        <p:grpSpPr>
          <a:xfrm>
            <a:off x="6141945" y="5257801"/>
            <a:ext cx="201706" cy="268941"/>
            <a:chOff x="6741459" y="5257800"/>
            <a:chExt cx="268941" cy="268941"/>
          </a:xfrm>
        </p:grpSpPr>
        <p:sp>
          <p:nvSpPr>
            <p:cNvPr id="94" name="Rectangle 93"/>
            <p:cNvSpPr/>
            <p:nvPr/>
          </p:nvSpPr>
          <p:spPr>
            <a:xfrm>
              <a:off x="6741459" y="5257800"/>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94"/>
            <p:cNvGrpSpPr/>
            <p:nvPr/>
          </p:nvGrpSpPr>
          <p:grpSpPr>
            <a:xfrm>
              <a:off x="6798236" y="5289178"/>
              <a:ext cx="164352" cy="214922"/>
              <a:chOff x="5498353" y="2599765"/>
              <a:chExt cx="388471" cy="508000"/>
            </a:xfrm>
          </p:grpSpPr>
          <p:cxnSp>
            <p:nvCxnSpPr>
              <p:cNvPr id="96" name="Straight Connector 95"/>
              <p:cNvCxnSpPr/>
              <p:nvPr/>
            </p:nvCxnSpPr>
            <p:spPr>
              <a:xfrm>
                <a:off x="5498353" y="2883647"/>
                <a:ext cx="164353" cy="209177"/>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5662706" y="2599765"/>
                <a:ext cx="224118" cy="508000"/>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grpSp>
      </p:grpSp>
      <p:grpSp>
        <p:nvGrpSpPr>
          <p:cNvPr id="52" name="Group 97"/>
          <p:cNvGrpSpPr/>
          <p:nvPr/>
        </p:nvGrpSpPr>
        <p:grpSpPr>
          <a:xfrm>
            <a:off x="8199345" y="5257801"/>
            <a:ext cx="201706" cy="268941"/>
            <a:chOff x="6741459" y="5257800"/>
            <a:chExt cx="268941" cy="268941"/>
          </a:xfrm>
        </p:grpSpPr>
        <p:sp>
          <p:nvSpPr>
            <p:cNvPr id="99" name="Rectangle 98"/>
            <p:cNvSpPr/>
            <p:nvPr/>
          </p:nvSpPr>
          <p:spPr>
            <a:xfrm>
              <a:off x="6741459" y="5257800"/>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3" name="Group 99"/>
            <p:cNvGrpSpPr/>
            <p:nvPr/>
          </p:nvGrpSpPr>
          <p:grpSpPr>
            <a:xfrm>
              <a:off x="6798236" y="5289178"/>
              <a:ext cx="164352" cy="214922"/>
              <a:chOff x="5498353" y="2599765"/>
              <a:chExt cx="388471" cy="508000"/>
            </a:xfrm>
          </p:grpSpPr>
          <p:cxnSp>
            <p:nvCxnSpPr>
              <p:cNvPr id="101" name="Straight Connector 100"/>
              <p:cNvCxnSpPr/>
              <p:nvPr/>
            </p:nvCxnSpPr>
            <p:spPr>
              <a:xfrm>
                <a:off x="5498353" y="2883647"/>
                <a:ext cx="164353" cy="209177"/>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V="1">
                <a:off x="5662706" y="2599765"/>
                <a:ext cx="224118" cy="508000"/>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grpSp>
      </p:grpSp>
      <p:grpSp>
        <p:nvGrpSpPr>
          <p:cNvPr id="56" name="Group 102"/>
          <p:cNvGrpSpPr/>
          <p:nvPr/>
        </p:nvGrpSpPr>
        <p:grpSpPr>
          <a:xfrm>
            <a:off x="5056095" y="5562601"/>
            <a:ext cx="201706" cy="268941"/>
            <a:chOff x="6741459" y="5257800"/>
            <a:chExt cx="268941" cy="268941"/>
          </a:xfrm>
        </p:grpSpPr>
        <p:sp>
          <p:nvSpPr>
            <p:cNvPr id="104" name="Rectangle 103"/>
            <p:cNvSpPr/>
            <p:nvPr/>
          </p:nvSpPr>
          <p:spPr>
            <a:xfrm>
              <a:off x="6741459" y="5257800"/>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104"/>
            <p:cNvGrpSpPr/>
            <p:nvPr/>
          </p:nvGrpSpPr>
          <p:grpSpPr>
            <a:xfrm>
              <a:off x="6798236" y="5289178"/>
              <a:ext cx="164352" cy="214922"/>
              <a:chOff x="5498353" y="2599765"/>
              <a:chExt cx="388471" cy="508000"/>
            </a:xfrm>
          </p:grpSpPr>
          <p:cxnSp>
            <p:nvCxnSpPr>
              <p:cNvPr id="106" name="Straight Connector 105"/>
              <p:cNvCxnSpPr/>
              <p:nvPr/>
            </p:nvCxnSpPr>
            <p:spPr>
              <a:xfrm>
                <a:off x="5498353" y="2883647"/>
                <a:ext cx="164353" cy="209177"/>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5662706" y="2599765"/>
                <a:ext cx="224118" cy="508000"/>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grpSp>
      </p:grpSp>
      <p:grpSp>
        <p:nvGrpSpPr>
          <p:cNvPr id="59" name="Group 107"/>
          <p:cNvGrpSpPr/>
          <p:nvPr/>
        </p:nvGrpSpPr>
        <p:grpSpPr>
          <a:xfrm>
            <a:off x="6141945" y="5562601"/>
            <a:ext cx="201706" cy="268941"/>
            <a:chOff x="6741459" y="5257800"/>
            <a:chExt cx="268941" cy="268941"/>
          </a:xfrm>
        </p:grpSpPr>
        <p:sp>
          <p:nvSpPr>
            <p:cNvPr id="109" name="Rectangle 108"/>
            <p:cNvSpPr/>
            <p:nvPr/>
          </p:nvSpPr>
          <p:spPr>
            <a:xfrm>
              <a:off x="6741459" y="5257800"/>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109"/>
            <p:cNvGrpSpPr/>
            <p:nvPr/>
          </p:nvGrpSpPr>
          <p:grpSpPr>
            <a:xfrm>
              <a:off x="6798236" y="5289178"/>
              <a:ext cx="164352" cy="214922"/>
              <a:chOff x="5498353" y="2599765"/>
              <a:chExt cx="388471" cy="508000"/>
            </a:xfrm>
          </p:grpSpPr>
          <p:cxnSp>
            <p:nvCxnSpPr>
              <p:cNvPr id="111" name="Straight Connector 110"/>
              <p:cNvCxnSpPr/>
              <p:nvPr/>
            </p:nvCxnSpPr>
            <p:spPr>
              <a:xfrm>
                <a:off x="5498353" y="2883647"/>
                <a:ext cx="164353" cy="209177"/>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5662706" y="2599765"/>
                <a:ext cx="224118" cy="508000"/>
              </a:xfrm>
              <a:prstGeom prst="line">
                <a:avLst/>
              </a:prstGeom>
              <a:ln w="28575" cmpd="sng">
                <a:solidFill>
                  <a:srgbClr val="0000FF"/>
                </a:solidFill>
              </a:ln>
            </p:spPr>
            <p:style>
              <a:lnRef idx="2">
                <a:schemeClr val="accent1"/>
              </a:lnRef>
              <a:fillRef idx="0">
                <a:schemeClr val="accent1"/>
              </a:fillRef>
              <a:effectRef idx="1">
                <a:schemeClr val="accent1"/>
              </a:effectRef>
              <a:fontRef idx="minor">
                <a:schemeClr val="tx1"/>
              </a:fontRef>
            </p:style>
          </p:cxnSp>
        </p:grpSp>
      </p:grpSp>
      <p:grpSp>
        <p:nvGrpSpPr>
          <p:cNvPr id="61" name="Group 112"/>
          <p:cNvGrpSpPr/>
          <p:nvPr/>
        </p:nvGrpSpPr>
        <p:grpSpPr>
          <a:xfrm>
            <a:off x="8199345" y="5562601"/>
            <a:ext cx="201706" cy="268941"/>
            <a:chOff x="5931647" y="5244353"/>
            <a:chExt cx="268941" cy="268941"/>
          </a:xfrm>
        </p:grpSpPr>
        <p:sp>
          <p:nvSpPr>
            <p:cNvPr id="114" name="Rectangle 113"/>
            <p:cNvSpPr/>
            <p:nvPr/>
          </p:nvSpPr>
          <p:spPr>
            <a:xfrm>
              <a:off x="5931647" y="5244353"/>
              <a:ext cx="268941" cy="268941"/>
            </a:xfrm>
            <a:prstGeom prst="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 name="Group 114"/>
            <p:cNvGrpSpPr/>
            <p:nvPr/>
          </p:nvGrpSpPr>
          <p:grpSpPr>
            <a:xfrm>
              <a:off x="5958541" y="5257800"/>
              <a:ext cx="203200" cy="228600"/>
              <a:chOff x="5638800" y="2743200"/>
              <a:chExt cx="609600" cy="685800"/>
            </a:xfrm>
          </p:grpSpPr>
          <p:cxnSp>
            <p:nvCxnSpPr>
              <p:cNvPr id="116" name="Straight Connector 115"/>
              <p:cNvCxnSpPr/>
              <p:nvPr/>
            </p:nvCxnSpPr>
            <p:spPr>
              <a:xfrm>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a:off x="5638800" y="2743200"/>
                <a:ext cx="609600" cy="6858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sp>
        <p:nvSpPr>
          <p:cNvPr id="118" name="TextBox 117"/>
          <p:cNvSpPr txBox="1"/>
          <p:nvPr/>
        </p:nvSpPr>
        <p:spPr>
          <a:xfrm>
            <a:off x="3429001" y="5194569"/>
            <a:ext cx="620683" cy="369332"/>
          </a:xfrm>
          <a:prstGeom prst="rect">
            <a:avLst/>
          </a:prstGeom>
          <a:noFill/>
        </p:spPr>
        <p:txBody>
          <a:bodyPr wrap="none" rtlCol="0">
            <a:spAutoFit/>
          </a:bodyPr>
          <a:lstStyle/>
          <a:p>
            <a:r>
              <a:rPr lang="en-US" dirty="0">
                <a:solidFill>
                  <a:srgbClr val="CC00CC"/>
                </a:solidFill>
              </a:rPr>
              <a:t>KB?</a:t>
            </a:r>
            <a:endParaRPr lang="en-US" dirty="0">
              <a:solidFill>
                <a:srgbClr val="0000FF"/>
              </a:solidFill>
            </a:endParaRPr>
          </a:p>
        </p:txBody>
      </p:sp>
      <p:sp>
        <p:nvSpPr>
          <p:cNvPr id="119" name="TextBox 118"/>
          <p:cNvSpPr txBox="1"/>
          <p:nvPr/>
        </p:nvSpPr>
        <p:spPr>
          <a:xfrm>
            <a:off x="3429001" y="5405736"/>
            <a:ext cx="474810" cy="461665"/>
          </a:xfrm>
          <a:prstGeom prst="rect">
            <a:avLst/>
          </a:prstGeom>
          <a:noFill/>
        </p:spPr>
        <p:txBody>
          <a:bodyPr wrap="none" rtlCol="0">
            <a:spAutoFit/>
          </a:bodyPr>
          <a:lstStyle/>
          <a:p>
            <a:r>
              <a:rPr lang="el-GR" sz="2400" i="1" dirty="0">
                <a:solidFill>
                  <a:srgbClr val="CC00CC"/>
                </a:solidFill>
                <a:latin typeface="Times New Roman"/>
                <a:cs typeface="Times New Roman"/>
              </a:rPr>
              <a:t>α</a:t>
            </a:r>
            <a:r>
              <a:rPr lang="en-US" dirty="0">
                <a:solidFill>
                  <a:srgbClr val="CC00CC"/>
                </a:solidFill>
              </a:rPr>
              <a:t>?</a:t>
            </a:r>
            <a:endParaRPr lang="en-US" dirty="0">
              <a:solidFill>
                <a:srgbClr val="0000FF"/>
              </a:solidFill>
            </a:endParaRPr>
          </a:p>
        </p:txBody>
      </p:sp>
    </p:spTree>
    <p:extLst>
      <p:ext uri="{BB962C8B-B14F-4D97-AF65-F5344CB8AC3E}">
        <p14:creationId xmlns:p14="http://schemas.microsoft.com/office/powerpoint/2010/main" val="2174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0" grpId="0"/>
      <p:bldP spid="51" grpId="0"/>
      <p:bldP spid="118" grpId="0"/>
      <p:bldP spid="1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可满足性</a:t>
            </a:r>
            <a:r>
              <a:rPr lang="en-US" dirty="0"/>
              <a:t> </a:t>
            </a:r>
            <a:r>
              <a:rPr lang="zh-CN" altLang="en-US" dirty="0"/>
              <a:t>和</a:t>
            </a:r>
            <a:r>
              <a:rPr lang="en-US" dirty="0"/>
              <a:t> </a:t>
            </a:r>
            <a:r>
              <a:rPr lang="zh-CN" altLang="en-US" dirty="0"/>
              <a:t>导出</a:t>
            </a:r>
            <a:r>
              <a:rPr lang="en-US" altLang="zh-CN" dirty="0"/>
              <a:t>(</a:t>
            </a:r>
            <a:r>
              <a:rPr lang="zh-CN" altLang="en-US" dirty="0"/>
              <a:t>蕴涵</a:t>
            </a:r>
            <a:r>
              <a:rPr lang="en-US" altLang="zh-CN" dirty="0"/>
              <a:t>)</a:t>
            </a:r>
            <a:endParaRPr lang="en-US" dirty="0"/>
          </a:p>
        </p:txBody>
      </p:sp>
      <p:sp>
        <p:nvSpPr>
          <p:cNvPr id="3" name="Content Placeholder 2"/>
          <p:cNvSpPr>
            <a:spLocks noGrp="1"/>
          </p:cNvSpPr>
          <p:nvPr>
            <p:ph idx="1"/>
          </p:nvPr>
        </p:nvSpPr>
        <p:spPr>
          <a:xfrm>
            <a:off x="822959" y="1845734"/>
            <a:ext cx="8066398" cy="4427744"/>
          </a:xfrm>
        </p:spPr>
        <p:txBody>
          <a:bodyPr>
            <a:normAutofit/>
          </a:bodyPr>
          <a:lstStyle/>
          <a:p>
            <a:pPr>
              <a:buFont typeface="Wingdings" panose="05000000000000000000" pitchFamily="2" charset="2"/>
              <a:buChar char="n"/>
            </a:pPr>
            <a:r>
              <a:rPr lang="zh-CN" altLang="en-US" dirty="0"/>
              <a:t>一个语句是</a:t>
            </a:r>
            <a:r>
              <a:rPr lang="en-US" dirty="0"/>
              <a:t> </a:t>
            </a:r>
            <a:r>
              <a:rPr lang="zh-CN" altLang="en-US" b="1" i="1" dirty="0">
                <a:solidFill>
                  <a:srgbClr val="FF0000"/>
                </a:solidFill>
              </a:rPr>
              <a:t>可满足的 </a:t>
            </a:r>
            <a:r>
              <a:rPr lang="en-US" dirty="0"/>
              <a:t> </a:t>
            </a:r>
            <a:r>
              <a:rPr lang="zh-CN" altLang="en-US" dirty="0"/>
              <a:t>，如果它至少在一个模型（一组对逻辑变量的赋值）里为真。</a:t>
            </a:r>
            <a:endParaRPr lang="en-US" dirty="0"/>
          </a:p>
          <a:p>
            <a:pPr>
              <a:buFont typeface="Wingdings" panose="05000000000000000000" pitchFamily="2" charset="2"/>
              <a:buChar char="n"/>
            </a:pPr>
            <a:r>
              <a:rPr lang="zh-CN" altLang="en-US" dirty="0"/>
              <a:t>假设我们有一个超高效的</a:t>
            </a:r>
            <a:r>
              <a:rPr lang="en-US" dirty="0"/>
              <a:t> SAT solver; </a:t>
            </a:r>
            <a:r>
              <a:rPr lang="zh-CN" altLang="en-US" dirty="0"/>
              <a:t>我们如何能用它来测试蕴涵关系</a:t>
            </a:r>
            <a:r>
              <a:rPr lang="en-US" dirty="0"/>
              <a:t>?</a:t>
            </a:r>
          </a:p>
          <a:p>
            <a:pPr lvl="1"/>
            <a:r>
              <a:rPr lang="zh-CN" altLang="en-US" dirty="0"/>
              <a:t>假定</a:t>
            </a:r>
            <a:r>
              <a:rPr lang="en-US" dirty="0"/>
              <a:t>  </a:t>
            </a:r>
            <a:r>
              <a:rPr lang="en-US" dirty="0">
                <a:solidFill>
                  <a:srgbClr val="CC00CC"/>
                </a:solidFill>
                <a:sym typeface="Symbol"/>
              </a:rPr>
              <a:t> </a:t>
            </a:r>
            <a:r>
              <a:rPr lang="en-US" spc="-360" dirty="0">
                <a:solidFill>
                  <a:srgbClr val="CC00CC"/>
                </a:solidFill>
                <a:sym typeface="Symbol"/>
              </a:rPr>
              <a:t>|</a:t>
            </a:r>
            <a:r>
              <a:rPr lang="en-US" dirty="0">
                <a:solidFill>
                  <a:srgbClr val="CC00CC"/>
                </a:solidFill>
                <a:sym typeface="Symbol"/>
              </a:rPr>
              <a:t>= </a:t>
            </a:r>
            <a:r>
              <a:rPr lang="en-US" dirty="0"/>
              <a:t> </a:t>
            </a:r>
          </a:p>
          <a:p>
            <a:pPr lvl="1"/>
            <a:r>
              <a:rPr lang="zh-CN" altLang="en-US" dirty="0"/>
              <a:t>那么</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 </a:t>
            </a:r>
            <a:r>
              <a:rPr lang="zh-CN" altLang="en-US" dirty="0"/>
              <a:t>在所有模型里为真</a:t>
            </a:r>
            <a:r>
              <a:rPr lang="en-US" dirty="0"/>
              <a:t> </a:t>
            </a:r>
            <a:r>
              <a:rPr lang="zh-CN" altLang="en-US" dirty="0"/>
              <a:t>（演绎公理</a:t>
            </a:r>
            <a:r>
              <a:rPr lang="en-US" altLang="zh-CN" dirty="0"/>
              <a:t> deduction theorem</a:t>
            </a:r>
            <a:r>
              <a:rPr lang="zh-CN" altLang="en-US" dirty="0"/>
              <a:t>）</a:t>
            </a:r>
            <a:endParaRPr lang="en-US" dirty="0"/>
          </a:p>
          <a:p>
            <a:pPr lvl="1"/>
            <a:r>
              <a:rPr lang="zh-CN" altLang="en-US" dirty="0"/>
              <a:t>因此</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 </a:t>
            </a:r>
            <a:r>
              <a:rPr lang="zh-CN" altLang="en-US" dirty="0"/>
              <a:t>在所有模型里</a:t>
            </a:r>
            <a:r>
              <a:rPr lang="zh-CN" altLang="en-US" dirty="0">
                <a:sym typeface="Symbol"/>
              </a:rPr>
              <a:t>为假</a:t>
            </a:r>
            <a:endParaRPr lang="en-US" dirty="0"/>
          </a:p>
          <a:p>
            <a:pPr lvl="1"/>
            <a:r>
              <a:rPr lang="zh-CN" altLang="en-US" dirty="0"/>
              <a:t>因此</a:t>
            </a:r>
            <a:r>
              <a:rPr lang="en-US" dirty="0"/>
              <a:t> </a:t>
            </a:r>
            <a:r>
              <a:rPr lang="en-US" dirty="0">
                <a:solidFill>
                  <a:srgbClr val="CC00CC"/>
                </a:solidFill>
                <a:sym typeface="Symbol"/>
              </a:rPr>
              <a:t></a:t>
            </a:r>
            <a:r>
              <a:rPr lang="en-US" dirty="0"/>
              <a:t> </a:t>
            </a:r>
            <a:r>
              <a:rPr lang="en-US" dirty="0">
                <a:solidFill>
                  <a:srgbClr val="CC00CC"/>
                </a:solidFill>
                <a:sym typeface="Symbol"/>
              </a:rPr>
              <a:t></a:t>
            </a:r>
            <a:r>
              <a:rPr lang="en-US" dirty="0"/>
              <a:t> </a:t>
            </a:r>
            <a:r>
              <a:rPr lang="en-US" dirty="0">
                <a:solidFill>
                  <a:srgbClr val="CC00CC"/>
                </a:solidFill>
                <a:sym typeface="Symbol"/>
              </a:rPr>
              <a:t> </a:t>
            </a:r>
            <a:r>
              <a:rPr lang="zh-CN" altLang="en-US" dirty="0"/>
              <a:t>在所有模型里</a:t>
            </a:r>
            <a:r>
              <a:rPr lang="zh-CN" altLang="en-US" dirty="0">
                <a:sym typeface="Symbol"/>
              </a:rPr>
              <a:t>为假</a:t>
            </a:r>
            <a:r>
              <a:rPr lang="en-US" dirty="0"/>
              <a:t>, </a:t>
            </a:r>
            <a:r>
              <a:rPr lang="zh-CN" altLang="en-US" dirty="0"/>
              <a:t>即</a:t>
            </a:r>
            <a:r>
              <a:rPr lang="en-US" dirty="0"/>
              <a:t> </a:t>
            </a:r>
            <a:r>
              <a:rPr lang="zh-CN" altLang="en-US" i="1" dirty="0">
                <a:solidFill>
                  <a:srgbClr val="FF0000"/>
                </a:solidFill>
              </a:rPr>
              <a:t>不可满足的</a:t>
            </a:r>
            <a:r>
              <a:rPr lang="en-US" altLang="zh-CN" dirty="0"/>
              <a:t>(</a:t>
            </a:r>
            <a:r>
              <a:rPr lang="en-US" dirty="0" err="1"/>
              <a:t>unsatisfiable</a:t>
            </a:r>
            <a:r>
              <a:rPr lang="en-US" dirty="0"/>
              <a:t>)</a:t>
            </a:r>
          </a:p>
          <a:p>
            <a:pPr>
              <a:buFont typeface="Wingdings" panose="05000000000000000000" pitchFamily="2" charset="2"/>
              <a:buChar char="n"/>
            </a:pPr>
            <a:r>
              <a:rPr lang="zh-CN" altLang="en-US" dirty="0"/>
              <a:t>所以</a:t>
            </a:r>
            <a:r>
              <a:rPr lang="en-US" dirty="0"/>
              <a:t>, </a:t>
            </a:r>
            <a:r>
              <a:rPr lang="zh-CN" altLang="en-US" dirty="0"/>
              <a:t>把否定的结论添加到</a:t>
            </a:r>
            <a:r>
              <a:rPr lang="en-US" dirty="0"/>
              <a:t> </a:t>
            </a:r>
            <a:r>
              <a:rPr lang="zh-CN" altLang="en-US" dirty="0"/>
              <a:t>所知道的语句里</a:t>
            </a:r>
            <a:r>
              <a:rPr lang="en-US" dirty="0"/>
              <a:t>, </a:t>
            </a:r>
            <a:r>
              <a:rPr lang="zh-CN" altLang="en-US" dirty="0"/>
              <a:t>测试其不可满足性</a:t>
            </a:r>
            <a:r>
              <a:rPr lang="en-US" dirty="0"/>
              <a:t> (un)satisfiability; </a:t>
            </a:r>
          </a:p>
          <a:p>
            <a:pPr lvl="1">
              <a:buFont typeface="Wingdings" panose="05000000000000000000" pitchFamily="2" charset="2"/>
              <a:buChar char="n"/>
            </a:pPr>
            <a:r>
              <a:rPr lang="zh-CN" altLang="en-US" dirty="0"/>
              <a:t>等价于</a:t>
            </a:r>
            <a:r>
              <a:rPr lang="en-US" dirty="0"/>
              <a:t> </a:t>
            </a:r>
            <a:r>
              <a:rPr lang="zh-CN" altLang="en-US" dirty="0"/>
              <a:t>归谬法</a:t>
            </a:r>
            <a:r>
              <a:rPr lang="en-US" altLang="zh-CN" dirty="0"/>
              <a:t>(</a:t>
            </a:r>
            <a:r>
              <a:rPr lang="en-US" dirty="0" err="1">
                <a:solidFill>
                  <a:srgbClr val="0000FF"/>
                </a:solidFill>
                <a:latin typeface="Apple Chancery"/>
                <a:cs typeface="Apple Chancery"/>
              </a:rPr>
              <a:t>reductio</a:t>
            </a:r>
            <a:r>
              <a:rPr lang="en-US" dirty="0">
                <a:solidFill>
                  <a:srgbClr val="0000FF"/>
                </a:solidFill>
                <a:latin typeface="Apple Chancery"/>
                <a:cs typeface="Apple Chancery"/>
              </a:rPr>
              <a:t> ad absurdum)</a:t>
            </a:r>
            <a:r>
              <a:rPr lang="zh-CN" altLang="en-US" dirty="0">
                <a:solidFill>
                  <a:srgbClr val="0000FF"/>
                </a:solidFill>
                <a:latin typeface="Apple Chancery"/>
                <a:cs typeface="Apple Chancery"/>
              </a:rPr>
              <a:t>，</a:t>
            </a:r>
            <a:r>
              <a:rPr lang="zh-CN" altLang="en-US" dirty="0">
                <a:solidFill>
                  <a:schemeClr val="tx1"/>
                </a:solidFill>
                <a:latin typeface="Apple Chancery"/>
                <a:cs typeface="Apple Chancery"/>
              </a:rPr>
              <a:t>或反证法。</a:t>
            </a:r>
            <a:endParaRPr lang="en-US" dirty="0">
              <a:solidFill>
                <a:schemeClr val="tx1"/>
              </a:solidFill>
              <a:latin typeface="Apple Chancery"/>
              <a:cs typeface="Apple Chancery"/>
            </a:endParaRPr>
          </a:p>
          <a:p>
            <a:r>
              <a:rPr lang="zh-CN" altLang="en-US" dirty="0">
                <a:solidFill>
                  <a:srgbClr val="000090"/>
                </a:solidFill>
                <a:latin typeface="Calibri"/>
                <a:cs typeface="Calibri"/>
              </a:rPr>
              <a:t>高效的</a:t>
            </a:r>
            <a:r>
              <a:rPr lang="en-US" dirty="0">
                <a:solidFill>
                  <a:srgbClr val="000090"/>
                </a:solidFill>
                <a:latin typeface="Calibri"/>
                <a:cs typeface="Calibri"/>
              </a:rPr>
              <a:t> SAT solvers </a:t>
            </a:r>
            <a:r>
              <a:rPr lang="zh-CN" altLang="en-US" dirty="0">
                <a:solidFill>
                  <a:srgbClr val="000090"/>
                </a:solidFill>
                <a:latin typeface="Calibri"/>
                <a:cs typeface="Calibri"/>
              </a:rPr>
              <a:t>需要</a:t>
            </a:r>
            <a:r>
              <a:rPr lang="en-US" dirty="0">
                <a:solidFill>
                  <a:srgbClr val="000090"/>
                </a:solidFill>
                <a:latin typeface="Calibri"/>
                <a:cs typeface="Calibri"/>
              </a:rPr>
              <a:t> </a:t>
            </a:r>
            <a:r>
              <a:rPr lang="zh-CN" altLang="en-US" dirty="0">
                <a:solidFill>
                  <a:srgbClr val="000090"/>
                </a:solidFill>
                <a:latin typeface="Calibri"/>
                <a:cs typeface="Calibri"/>
              </a:rPr>
              <a:t>合取范式</a:t>
            </a:r>
            <a:r>
              <a:rPr lang="en-US" altLang="zh-CN" dirty="0">
                <a:solidFill>
                  <a:srgbClr val="000090"/>
                </a:solidFill>
                <a:latin typeface="Calibri"/>
                <a:cs typeface="Calibri"/>
              </a:rPr>
              <a:t>(</a:t>
            </a:r>
            <a:r>
              <a:rPr lang="en-US" b="1" i="1" dirty="0">
                <a:solidFill>
                  <a:srgbClr val="FF0000"/>
                </a:solidFill>
                <a:latin typeface="Calibri"/>
                <a:cs typeface="Calibri"/>
              </a:rPr>
              <a:t>conjunctive normal form)</a:t>
            </a:r>
          </a:p>
          <a:p>
            <a:pPr lvl="1"/>
            <a:endParaRPr lang="en-US" dirty="0"/>
          </a:p>
        </p:txBody>
      </p:sp>
    </p:spTree>
    <p:extLst>
      <p:ext uri="{BB962C8B-B14F-4D97-AF65-F5344CB8AC3E}">
        <p14:creationId xmlns:p14="http://schemas.microsoft.com/office/powerpoint/2010/main" val="58522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判读</a:t>
            </a:r>
            <a:r>
              <a:rPr kumimoji="1" lang="en-US" altLang="zh-CN" dirty="0"/>
              <a:t>F</a:t>
            </a:r>
            <a:r>
              <a:rPr kumimoji="1" lang="zh-CN" altLang="en-US" dirty="0"/>
              <a:t>是否是可满足的</a:t>
            </a:r>
          </a:p>
        </p:txBody>
      </p:sp>
      <p:pic>
        <p:nvPicPr>
          <p:cNvPr id="4" name="内容占位符 3"/>
          <p:cNvPicPr>
            <a:picLocks noGrp="1" noChangeAspect="1"/>
          </p:cNvPicPr>
          <p:nvPr>
            <p:ph idx="1"/>
          </p:nvPr>
        </p:nvPicPr>
        <p:blipFill>
          <a:blip r:embed="rId3"/>
          <a:stretch>
            <a:fillRect/>
          </a:stretch>
        </p:blipFill>
        <p:spPr>
          <a:xfrm>
            <a:off x="822960" y="2346770"/>
            <a:ext cx="7543800" cy="1144143"/>
          </a:xfrm>
          <a:prstGeom prst="rect">
            <a:avLst/>
          </a:prstGeom>
        </p:spPr>
      </p:pic>
    </p:spTree>
    <p:extLst>
      <p:ext uri="{BB962C8B-B14F-4D97-AF65-F5344CB8AC3E}">
        <p14:creationId xmlns:p14="http://schemas.microsoft.com/office/powerpoint/2010/main" val="269770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286605"/>
            <a:ext cx="8366760" cy="714882"/>
          </a:xfrm>
        </p:spPr>
        <p:txBody>
          <a:bodyPr>
            <a:normAutofit fontScale="90000"/>
          </a:bodyPr>
          <a:lstStyle/>
          <a:p>
            <a:r>
              <a:rPr lang="zh-CN" altLang="en-US" dirty="0"/>
              <a:t>高效的</a:t>
            </a:r>
            <a:r>
              <a:rPr lang="en-US" altLang="zh-CN" dirty="0"/>
              <a:t>SAT</a:t>
            </a:r>
            <a:r>
              <a:rPr lang="zh-CN" altLang="en-US" dirty="0"/>
              <a:t>问题求解器</a:t>
            </a:r>
            <a:r>
              <a:rPr lang="en-US" altLang="zh-CN" dirty="0"/>
              <a:t>(</a:t>
            </a:r>
            <a:r>
              <a:rPr lang="en-US" dirty="0"/>
              <a:t>SAT solvers)</a:t>
            </a:r>
          </a:p>
        </p:txBody>
      </p:sp>
      <p:sp>
        <p:nvSpPr>
          <p:cNvPr id="3" name="Content Placeholder 2"/>
          <p:cNvSpPr>
            <a:spLocks noGrp="1"/>
          </p:cNvSpPr>
          <p:nvPr>
            <p:ph idx="1"/>
          </p:nvPr>
        </p:nvSpPr>
        <p:spPr>
          <a:xfrm>
            <a:off x="0" y="1132113"/>
            <a:ext cx="9144000" cy="4923331"/>
          </a:xfrm>
        </p:spPr>
        <p:txBody>
          <a:bodyPr>
            <a:noAutofit/>
          </a:bodyPr>
          <a:lstStyle/>
          <a:p>
            <a:r>
              <a:rPr lang="en-US" sz="2400" dirty="0"/>
              <a:t>DPLL (</a:t>
            </a:r>
            <a:r>
              <a:rPr lang="en-US" sz="3200" dirty="0"/>
              <a:t>Davis-Putnam-</a:t>
            </a:r>
            <a:r>
              <a:rPr lang="en-US" sz="3200" dirty="0" err="1"/>
              <a:t>Logemann</a:t>
            </a:r>
            <a:r>
              <a:rPr lang="en-US" sz="3200" dirty="0"/>
              <a:t>-Loveland</a:t>
            </a:r>
            <a:r>
              <a:rPr lang="en-US" sz="2400" dirty="0"/>
              <a:t>) </a:t>
            </a:r>
            <a:r>
              <a:rPr lang="zh-CN" altLang="en-US" sz="2400" dirty="0"/>
              <a:t>是</a:t>
            </a:r>
            <a:r>
              <a:rPr lang="en-US" sz="2400" dirty="0"/>
              <a:t> </a:t>
            </a:r>
            <a:r>
              <a:rPr lang="zh-CN" altLang="en-US" sz="2400" dirty="0"/>
              <a:t>现代</a:t>
            </a:r>
            <a:r>
              <a:rPr lang="en-US" altLang="zh-CN" sz="2400" dirty="0"/>
              <a:t>SAT</a:t>
            </a:r>
            <a:r>
              <a:rPr lang="zh-CN" altLang="en-US" sz="2400" dirty="0"/>
              <a:t>求解器的核心算法</a:t>
            </a:r>
            <a:r>
              <a:rPr lang="en-US" sz="2400" dirty="0"/>
              <a:t> </a:t>
            </a:r>
          </a:p>
          <a:p>
            <a:r>
              <a:rPr lang="zh-CN" altLang="en-US" sz="2400" dirty="0"/>
              <a:t>本质上是一个对模型的回溯搜索，和一些额外的技术</a:t>
            </a:r>
            <a:r>
              <a:rPr lang="en-US" sz="2400" dirty="0"/>
              <a:t>:</a:t>
            </a:r>
          </a:p>
          <a:p>
            <a:pPr lvl="1"/>
            <a:r>
              <a:rPr lang="zh-CN" altLang="en-US" sz="2000" b="1" i="1" dirty="0">
                <a:solidFill>
                  <a:srgbClr val="FF0000"/>
                </a:solidFill>
              </a:rPr>
              <a:t>提早终止</a:t>
            </a:r>
            <a:r>
              <a:rPr lang="en-US" sz="2000" dirty="0"/>
              <a:t>: </a:t>
            </a:r>
            <a:r>
              <a:rPr lang="zh-CN" altLang="en-US" sz="2000" dirty="0"/>
              <a:t>如果</a:t>
            </a:r>
            <a:endParaRPr lang="en-US" sz="2000" dirty="0"/>
          </a:p>
          <a:p>
            <a:pPr lvl="2"/>
            <a:r>
              <a:rPr lang="zh-CN" altLang="en-US" sz="1600" dirty="0"/>
              <a:t>所有子句都被满足</a:t>
            </a:r>
            <a:r>
              <a:rPr lang="en-US" sz="1600" dirty="0"/>
              <a:t>; e.g., </a:t>
            </a:r>
            <a:r>
              <a:rPr lang="en-US" sz="1600" dirty="0">
                <a:solidFill>
                  <a:srgbClr val="CC00CC"/>
                </a:solidFill>
              </a:rPr>
              <a:t>(A </a:t>
            </a:r>
            <a:r>
              <a:rPr lang="en-US" sz="1600" dirty="0">
                <a:solidFill>
                  <a:srgbClr val="CC00CC"/>
                </a:solidFill>
                <a:sym typeface="Symbol"/>
              </a:rPr>
              <a:t> B) </a:t>
            </a:r>
            <a:r>
              <a:rPr lang="en-US" sz="1600" dirty="0">
                <a:solidFill>
                  <a:srgbClr val="CC00CC"/>
                </a:solidFill>
              </a:rPr>
              <a:t> (A </a:t>
            </a:r>
            <a:r>
              <a:rPr lang="en-US" sz="1600" dirty="0">
                <a:solidFill>
                  <a:srgbClr val="CC00CC"/>
                </a:solidFill>
                <a:sym typeface="Symbol"/>
              </a:rPr>
              <a:t> C) </a:t>
            </a:r>
            <a:r>
              <a:rPr lang="zh-CN" altLang="en-US" sz="1600" dirty="0">
                <a:sym typeface="Symbol"/>
              </a:rPr>
              <a:t>被满足，通过</a:t>
            </a:r>
            <a:r>
              <a:rPr lang="en-US" sz="1600" dirty="0">
                <a:sym typeface="Symbol"/>
              </a:rPr>
              <a:t> {</a:t>
            </a:r>
            <a:r>
              <a:rPr lang="en-US" sz="1600" dirty="0">
                <a:solidFill>
                  <a:srgbClr val="CC00CC"/>
                </a:solidFill>
                <a:sym typeface="Symbol"/>
              </a:rPr>
              <a:t>A</a:t>
            </a:r>
            <a:r>
              <a:rPr lang="en-US" sz="1600" dirty="0">
                <a:sym typeface="Symbol"/>
              </a:rPr>
              <a:t>=</a:t>
            </a:r>
            <a:r>
              <a:rPr lang="en-US" sz="1600" dirty="0">
                <a:solidFill>
                  <a:srgbClr val="0000FF"/>
                </a:solidFill>
                <a:sym typeface="Symbol"/>
              </a:rPr>
              <a:t>true</a:t>
            </a:r>
            <a:r>
              <a:rPr lang="en-US" sz="1600" dirty="0">
                <a:sym typeface="Symbol"/>
              </a:rPr>
              <a:t>}</a:t>
            </a:r>
          </a:p>
          <a:p>
            <a:pPr lvl="2"/>
            <a:r>
              <a:rPr lang="zh-CN" altLang="en-US" sz="1600" dirty="0">
                <a:sym typeface="Symbol"/>
              </a:rPr>
              <a:t>某一个子句为假</a:t>
            </a:r>
            <a:r>
              <a:rPr lang="en-US" sz="1600" dirty="0">
                <a:sym typeface="Symbol"/>
              </a:rPr>
              <a:t>; e.g., </a:t>
            </a:r>
            <a:r>
              <a:rPr lang="en-US" sz="1600" dirty="0">
                <a:solidFill>
                  <a:srgbClr val="CC00CC"/>
                </a:solidFill>
              </a:rPr>
              <a:t>(A </a:t>
            </a:r>
            <a:r>
              <a:rPr lang="en-US" sz="1600" dirty="0">
                <a:solidFill>
                  <a:srgbClr val="CC00CC"/>
                </a:solidFill>
                <a:sym typeface="Symbol"/>
              </a:rPr>
              <a:t> B) </a:t>
            </a:r>
            <a:r>
              <a:rPr lang="en-US" sz="1600" dirty="0">
                <a:solidFill>
                  <a:srgbClr val="CC00CC"/>
                </a:solidFill>
              </a:rPr>
              <a:t> (A </a:t>
            </a:r>
            <a:r>
              <a:rPr lang="en-US" sz="1600" dirty="0">
                <a:solidFill>
                  <a:srgbClr val="CC00CC"/>
                </a:solidFill>
                <a:sym typeface="Symbol"/>
              </a:rPr>
              <a:t> C) </a:t>
            </a:r>
            <a:r>
              <a:rPr lang="zh-CN" altLang="en-US" sz="1600" dirty="0">
                <a:sym typeface="Symbol"/>
              </a:rPr>
              <a:t>为假，当</a:t>
            </a:r>
            <a:r>
              <a:rPr lang="en-US" sz="1600" dirty="0">
                <a:sym typeface="Symbol"/>
              </a:rPr>
              <a:t> {</a:t>
            </a:r>
            <a:r>
              <a:rPr lang="en-US" sz="1600" dirty="0">
                <a:solidFill>
                  <a:srgbClr val="CC00CC"/>
                </a:solidFill>
                <a:sym typeface="Symbol"/>
              </a:rPr>
              <a:t>A</a:t>
            </a:r>
            <a:r>
              <a:rPr lang="en-US" sz="1600" dirty="0">
                <a:sym typeface="Symbol"/>
              </a:rPr>
              <a:t>=</a:t>
            </a:r>
            <a:r>
              <a:rPr lang="en-US" sz="1600" dirty="0" err="1">
                <a:solidFill>
                  <a:srgbClr val="0000FF"/>
                </a:solidFill>
                <a:sym typeface="Symbol"/>
              </a:rPr>
              <a:t>false</a:t>
            </a:r>
            <a:r>
              <a:rPr lang="en-US" sz="1600" dirty="0" err="1">
                <a:sym typeface="Symbol"/>
              </a:rPr>
              <a:t>,</a:t>
            </a:r>
            <a:r>
              <a:rPr lang="en-US" sz="1600" dirty="0" err="1">
                <a:solidFill>
                  <a:srgbClr val="CC00CC"/>
                </a:solidFill>
                <a:sym typeface="Symbol"/>
              </a:rPr>
              <a:t>B</a:t>
            </a:r>
            <a:r>
              <a:rPr lang="en-US" sz="1600" dirty="0">
                <a:sym typeface="Symbol"/>
              </a:rPr>
              <a:t>=</a:t>
            </a:r>
            <a:r>
              <a:rPr lang="en-US" sz="1600" dirty="0">
                <a:solidFill>
                  <a:srgbClr val="0000FF"/>
                </a:solidFill>
                <a:sym typeface="Symbol"/>
              </a:rPr>
              <a:t>false</a:t>
            </a:r>
            <a:r>
              <a:rPr lang="en-US" sz="1600" dirty="0">
                <a:sym typeface="Symbol"/>
              </a:rPr>
              <a:t>}</a:t>
            </a:r>
          </a:p>
          <a:p>
            <a:pPr lvl="2"/>
            <a:endParaRPr lang="en-US" sz="1600" dirty="0"/>
          </a:p>
          <a:p>
            <a:pPr lvl="1"/>
            <a:r>
              <a:rPr lang="zh-CN" altLang="en-US" sz="2000" b="1" i="1" dirty="0">
                <a:solidFill>
                  <a:srgbClr val="FF0000"/>
                </a:solidFill>
              </a:rPr>
              <a:t>纯文字（字符）</a:t>
            </a:r>
            <a:r>
              <a:rPr lang="en-US" sz="2000" dirty="0"/>
              <a:t>: </a:t>
            </a:r>
            <a:r>
              <a:rPr lang="zh-CN" altLang="en-US" sz="2000" dirty="0"/>
              <a:t>如果一个字符在剩下所有未满足的子句里的符号都是统一的，那么赋给这个字符那个值</a:t>
            </a:r>
            <a:endParaRPr lang="en-US" sz="2000" dirty="0"/>
          </a:p>
          <a:p>
            <a:pPr lvl="2"/>
            <a:r>
              <a:rPr lang="zh-CN" altLang="en-US" sz="1600" dirty="0"/>
              <a:t>例如</a:t>
            </a:r>
            <a:r>
              <a:rPr lang="en-US" sz="1600" dirty="0"/>
              <a:t>, </a:t>
            </a:r>
            <a:r>
              <a:rPr lang="en-US" sz="1600" dirty="0">
                <a:solidFill>
                  <a:srgbClr val="CC00CC"/>
                </a:solidFill>
              </a:rPr>
              <a:t>A</a:t>
            </a:r>
            <a:r>
              <a:rPr lang="en-US" sz="1600" dirty="0"/>
              <a:t> </a:t>
            </a:r>
            <a:r>
              <a:rPr lang="zh-CN" altLang="en-US" sz="1600" dirty="0"/>
              <a:t>是纯的，并且正号的</a:t>
            </a:r>
            <a:r>
              <a:rPr lang="en-US" sz="1600" dirty="0"/>
              <a:t> </a:t>
            </a:r>
            <a:r>
              <a:rPr lang="en-US" sz="1600" dirty="0">
                <a:solidFill>
                  <a:srgbClr val="CC00CC"/>
                </a:solidFill>
              </a:rPr>
              <a:t> (A </a:t>
            </a:r>
            <a:r>
              <a:rPr lang="en-US" sz="1600" dirty="0">
                <a:solidFill>
                  <a:srgbClr val="CC00CC"/>
                </a:solidFill>
                <a:sym typeface="Symbol"/>
              </a:rPr>
              <a:t> B) </a:t>
            </a:r>
            <a:r>
              <a:rPr lang="en-US" sz="1600" dirty="0">
                <a:solidFill>
                  <a:srgbClr val="CC00CC"/>
                </a:solidFill>
              </a:rPr>
              <a:t> (A </a:t>
            </a:r>
            <a:r>
              <a:rPr lang="en-US" sz="1600" dirty="0">
                <a:solidFill>
                  <a:srgbClr val="CC00CC"/>
                </a:solidFill>
                <a:sym typeface="Symbol"/>
              </a:rPr>
              <a:t> C) </a:t>
            </a:r>
            <a:r>
              <a:rPr lang="en-US" sz="1600" dirty="0">
                <a:solidFill>
                  <a:srgbClr val="CC00CC"/>
                </a:solidFill>
              </a:rPr>
              <a:t> (C </a:t>
            </a:r>
            <a:r>
              <a:rPr lang="en-US" sz="1600" dirty="0">
                <a:solidFill>
                  <a:srgbClr val="CC00CC"/>
                </a:solidFill>
                <a:sym typeface="Symbol"/>
              </a:rPr>
              <a:t> B) </a:t>
            </a:r>
            <a:r>
              <a:rPr lang="zh-CN" altLang="en-US" sz="1600" dirty="0">
                <a:sym typeface="Symbol"/>
              </a:rPr>
              <a:t>所以赋给</a:t>
            </a:r>
            <a:r>
              <a:rPr lang="en-US" sz="1600" dirty="0">
                <a:sym typeface="Symbol"/>
              </a:rPr>
              <a:t> </a:t>
            </a:r>
            <a:r>
              <a:rPr lang="en-US" sz="1600" dirty="0">
                <a:solidFill>
                  <a:srgbClr val="0000FF"/>
                </a:solidFill>
                <a:sym typeface="Symbol"/>
              </a:rPr>
              <a:t>true</a:t>
            </a:r>
          </a:p>
          <a:p>
            <a:pPr lvl="2"/>
            <a:endParaRPr lang="en-US" sz="1600" dirty="0">
              <a:solidFill>
                <a:srgbClr val="0000FF"/>
              </a:solidFill>
              <a:sym typeface="Symbol"/>
            </a:endParaRPr>
          </a:p>
          <a:p>
            <a:pPr lvl="1"/>
            <a:r>
              <a:rPr lang="zh-CN" altLang="en-US" sz="2000" b="1" i="1" dirty="0">
                <a:solidFill>
                  <a:srgbClr val="FF0000"/>
                </a:solidFill>
              </a:rPr>
              <a:t>单元子句</a:t>
            </a:r>
            <a:r>
              <a:rPr lang="en-US" sz="2000" dirty="0"/>
              <a:t>: </a:t>
            </a:r>
            <a:r>
              <a:rPr lang="zh-CN" altLang="en-US" sz="2000" dirty="0"/>
              <a:t>如果一个子句只剩下一个单一的文字，那么给这个字符赋值使之满足该子句</a:t>
            </a:r>
            <a:endParaRPr lang="en-US" sz="2000" dirty="0"/>
          </a:p>
          <a:p>
            <a:pPr lvl="2"/>
            <a:r>
              <a:rPr lang="zh-CN" altLang="en-US" sz="1600" dirty="0"/>
              <a:t>例如</a:t>
            </a:r>
            <a:r>
              <a:rPr lang="en-US" sz="1600" dirty="0"/>
              <a:t>, </a:t>
            </a:r>
            <a:r>
              <a:rPr lang="zh-CN" altLang="en-US" sz="1600" dirty="0"/>
              <a:t>如果</a:t>
            </a:r>
            <a:r>
              <a:rPr lang="en-US" sz="1600" dirty="0"/>
              <a:t> </a:t>
            </a:r>
            <a:r>
              <a:rPr lang="en-US" sz="1600" dirty="0">
                <a:solidFill>
                  <a:srgbClr val="CC00CC"/>
                </a:solidFill>
              </a:rPr>
              <a:t>A</a:t>
            </a:r>
            <a:r>
              <a:rPr lang="en-US" sz="1600" dirty="0"/>
              <a:t>=</a:t>
            </a:r>
            <a:r>
              <a:rPr lang="en-US" sz="1600" dirty="0">
                <a:solidFill>
                  <a:srgbClr val="0000FF"/>
                </a:solidFill>
              </a:rPr>
              <a:t>false</a:t>
            </a:r>
            <a:r>
              <a:rPr lang="en-US" sz="1600" dirty="0"/>
              <a:t>, </a:t>
            </a:r>
            <a:r>
              <a:rPr lang="en-US" sz="1600" dirty="0">
                <a:solidFill>
                  <a:srgbClr val="CC00CC"/>
                </a:solidFill>
              </a:rPr>
              <a:t>(A </a:t>
            </a:r>
            <a:r>
              <a:rPr lang="en-US" sz="1600" dirty="0">
                <a:solidFill>
                  <a:srgbClr val="CC00CC"/>
                </a:solidFill>
                <a:sym typeface="Symbol"/>
              </a:rPr>
              <a:t> B) </a:t>
            </a:r>
            <a:r>
              <a:rPr lang="en-US" sz="1600" dirty="0">
                <a:solidFill>
                  <a:srgbClr val="CC00CC"/>
                </a:solidFill>
              </a:rPr>
              <a:t> (A </a:t>
            </a:r>
            <a:r>
              <a:rPr lang="en-US" sz="1600" dirty="0">
                <a:solidFill>
                  <a:srgbClr val="CC00CC"/>
                </a:solidFill>
                <a:sym typeface="Symbol"/>
              </a:rPr>
              <a:t> C) </a:t>
            </a:r>
            <a:r>
              <a:rPr lang="en-US" sz="1600" dirty="0">
                <a:sym typeface="Symbol"/>
              </a:rPr>
              <a:t>becomes </a:t>
            </a:r>
            <a:r>
              <a:rPr lang="en-US" sz="1600" dirty="0">
                <a:solidFill>
                  <a:srgbClr val="CC00CC"/>
                </a:solidFill>
                <a:sym typeface="Symbol"/>
              </a:rPr>
              <a:t>(</a:t>
            </a:r>
            <a:r>
              <a:rPr lang="en-US" sz="1600" dirty="0">
                <a:solidFill>
                  <a:srgbClr val="0000FF"/>
                </a:solidFill>
                <a:sym typeface="Symbol"/>
              </a:rPr>
              <a:t>false</a:t>
            </a:r>
            <a:r>
              <a:rPr lang="en-US" sz="1600" dirty="0">
                <a:solidFill>
                  <a:srgbClr val="CC00CC"/>
                </a:solidFill>
                <a:sym typeface="Symbol"/>
              </a:rPr>
              <a:t>  B) </a:t>
            </a:r>
            <a:r>
              <a:rPr lang="en-US" sz="1600" dirty="0">
                <a:solidFill>
                  <a:srgbClr val="CC00CC"/>
                </a:solidFill>
              </a:rPr>
              <a:t> (</a:t>
            </a:r>
            <a:r>
              <a:rPr lang="en-US" sz="1600" dirty="0">
                <a:solidFill>
                  <a:srgbClr val="0000FF"/>
                </a:solidFill>
              </a:rPr>
              <a:t>false</a:t>
            </a:r>
            <a:r>
              <a:rPr lang="en-US" sz="1600" dirty="0">
                <a:solidFill>
                  <a:srgbClr val="CC00CC"/>
                </a:solidFill>
              </a:rPr>
              <a:t> </a:t>
            </a:r>
            <a:r>
              <a:rPr lang="en-US" sz="1600" dirty="0">
                <a:solidFill>
                  <a:srgbClr val="CC00CC"/>
                </a:solidFill>
                <a:sym typeface="Symbol"/>
              </a:rPr>
              <a:t> C)</a:t>
            </a:r>
            <a:r>
              <a:rPr lang="en-US" sz="1600" dirty="0">
                <a:sym typeface="Symbol"/>
              </a:rPr>
              <a:t>, i.e. </a:t>
            </a:r>
            <a:r>
              <a:rPr lang="en-US" sz="1600" dirty="0">
                <a:solidFill>
                  <a:srgbClr val="CC00CC"/>
                </a:solidFill>
                <a:sym typeface="Symbol"/>
              </a:rPr>
              <a:t>(B) </a:t>
            </a:r>
            <a:r>
              <a:rPr lang="en-US" sz="1600" dirty="0">
                <a:solidFill>
                  <a:srgbClr val="CC00CC"/>
                </a:solidFill>
              </a:rPr>
              <a:t> (</a:t>
            </a:r>
            <a:r>
              <a:rPr lang="en-US" sz="1600" dirty="0">
                <a:solidFill>
                  <a:srgbClr val="CC00CC"/>
                </a:solidFill>
                <a:sym typeface="Symbol"/>
              </a:rPr>
              <a:t>C)</a:t>
            </a:r>
          </a:p>
          <a:p>
            <a:pPr lvl="2"/>
            <a:r>
              <a:rPr lang="zh-CN" altLang="en-US" sz="1600" dirty="0">
                <a:sym typeface="Symbol"/>
              </a:rPr>
              <a:t>满足单元子句的过程中经常会导致进一步的传递，产生新的单元子句。</a:t>
            </a:r>
            <a:endParaRPr lang="en-US" sz="1600" dirty="0"/>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44669"/>
          </a:xfrm>
        </p:spPr>
        <p:txBody>
          <a:bodyPr>
            <a:normAutofit fontScale="90000"/>
          </a:bodyPr>
          <a:lstStyle/>
          <a:p>
            <a:r>
              <a:rPr lang="en-US" dirty="0"/>
              <a:t>DPLL </a:t>
            </a:r>
            <a:r>
              <a:rPr lang="zh-CN" altLang="en-US" dirty="0"/>
              <a:t>算法</a:t>
            </a:r>
            <a:endParaRPr lang="en-US" dirty="0"/>
          </a:p>
        </p:txBody>
      </p:sp>
      <p:sp>
        <p:nvSpPr>
          <p:cNvPr id="3" name="Content Placeholder 2"/>
          <p:cNvSpPr>
            <a:spLocks noGrp="1"/>
          </p:cNvSpPr>
          <p:nvPr>
            <p:ph idx="1"/>
          </p:nvPr>
        </p:nvSpPr>
        <p:spPr>
          <a:xfrm>
            <a:off x="22860" y="1956373"/>
            <a:ext cx="9144000" cy="4212198"/>
          </a:xfrm>
        </p:spPr>
        <p:txBody>
          <a:bodyPr>
            <a:normAutofit/>
          </a:bodyPr>
          <a:lstStyle/>
          <a:p>
            <a:pPr marL="0" indent="0">
              <a:spcBef>
                <a:spcPts val="0"/>
              </a:spcBef>
              <a:buNone/>
            </a:pPr>
            <a:r>
              <a:rPr lang="en-US" sz="2400" b="1" dirty="0">
                <a:solidFill>
                  <a:srgbClr val="CC00CC"/>
                </a:solidFill>
              </a:rPr>
              <a:t>function</a:t>
            </a:r>
            <a:r>
              <a:rPr lang="en-US" sz="2400" b="1" dirty="0"/>
              <a:t> </a:t>
            </a:r>
            <a:r>
              <a:rPr lang="en-US" sz="2400" dirty="0">
                <a:solidFill>
                  <a:srgbClr val="008000"/>
                </a:solidFill>
              </a:rPr>
              <a:t>DPLL</a:t>
            </a:r>
            <a:r>
              <a:rPr lang="en-US" sz="2400" dirty="0"/>
              <a:t>(</a:t>
            </a:r>
            <a:r>
              <a:rPr lang="zh-CN" altLang="en-US" sz="2400" dirty="0">
                <a:solidFill>
                  <a:srgbClr val="0000FF"/>
                </a:solidFill>
              </a:rPr>
              <a:t>子句集</a:t>
            </a:r>
            <a:r>
              <a:rPr lang="en-US" sz="2400" dirty="0">
                <a:solidFill>
                  <a:srgbClr val="0000FF"/>
                </a:solidFill>
              </a:rPr>
              <a:t>,</a:t>
            </a:r>
            <a:r>
              <a:rPr lang="zh-CN" altLang="en-US" sz="2400" dirty="0">
                <a:solidFill>
                  <a:srgbClr val="0000FF"/>
                </a:solidFill>
              </a:rPr>
              <a:t>字符集</a:t>
            </a:r>
            <a:r>
              <a:rPr lang="en-US" sz="2400" dirty="0">
                <a:solidFill>
                  <a:srgbClr val="0000FF"/>
                </a:solidFill>
              </a:rPr>
              <a:t>,</a:t>
            </a:r>
            <a:r>
              <a:rPr lang="zh-CN" altLang="en-US" sz="2400" dirty="0">
                <a:solidFill>
                  <a:srgbClr val="0000FF"/>
                </a:solidFill>
              </a:rPr>
              <a:t>模型</a:t>
            </a:r>
            <a:r>
              <a:rPr lang="en-US" sz="2400" dirty="0"/>
              <a:t>) </a:t>
            </a:r>
            <a:r>
              <a:rPr lang="en-US" sz="2400" b="1" dirty="0">
                <a:solidFill>
                  <a:srgbClr val="CC00CC"/>
                </a:solidFill>
              </a:rPr>
              <a:t>returns</a:t>
            </a:r>
            <a:r>
              <a:rPr lang="en-US" sz="2400" b="1" dirty="0"/>
              <a:t> </a:t>
            </a:r>
            <a:r>
              <a:rPr lang="en-US" sz="2400" dirty="0"/>
              <a:t>true or false </a:t>
            </a:r>
          </a:p>
          <a:p>
            <a:pPr marL="0" indent="0">
              <a:spcBef>
                <a:spcPts val="0"/>
              </a:spcBef>
              <a:buNone/>
            </a:pPr>
            <a:r>
              <a:rPr lang="en-US" sz="2400" b="1" dirty="0"/>
              <a:t>    </a:t>
            </a:r>
            <a:r>
              <a:rPr lang="en-US" sz="2400" b="1" dirty="0">
                <a:solidFill>
                  <a:srgbClr val="CC00CC"/>
                </a:solidFill>
              </a:rPr>
              <a:t>if</a:t>
            </a:r>
            <a:r>
              <a:rPr lang="en-US" sz="2400" b="1" dirty="0"/>
              <a:t> </a:t>
            </a:r>
            <a:r>
              <a:rPr lang="en-US" sz="2400" dirty="0"/>
              <a:t>every </a:t>
            </a:r>
            <a:r>
              <a:rPr lang="zh-CN" altLang="en-US" sz="2400" dirty="0">
                <a:solidFill>
                  <a:srgbClr val="0000FF"/>
                </a:solidFill>
              </a:rPr>
              <a:t>子句</a:t>
            </a:r>
            <a:r>
              <a:rPr lang="en-US" sz="2400" dirty="0"/>
              <a:t> in </a:t>
            </a:r>
            <a:r>
              <a:rPr lang="zh-CN" altLang="en-US" sz="2400" dirty="0">
                <a:solidFill>
                  <a:srgbClr val="0000FF"/>
                </a:solidFill>
              </a:rPr>
              <a:t>子句集</a:t>
            </a:r>
            <a:r>
              <a:rPr lang="en-US" sz="2400" dirty="0"/>
              <a:t> is true in </a:t>
            </a:r>
            <a:r>
              <a:rPr lang="zh-CN" altLang="en-US" sz="2400" dirty="0">
                <a:solidFill>
                  <a:srgbClr val="0000FF"/>
                </a:solidFill>
              </a:rPr>
              <a:t>模型</a:t>
            </a:r>
            <a:r>
              <a:rPr lang="en-US" sz="2400" dirty="0"/>
              <a:t> </a:t>
            </a:r>
            <a:r>
              <a:rPr lang="en-US" sz="2400" b="1" dirty="0">
                <a:solidFill>
                  <a:srgbClr val="CC00CC"/>
                </a:solidFill>
              </a:rPr>
              <a:t>then return </a:t>
            </a:r>
            <a:r>
              <a:rPr lang="en-US" sz="2400" dirty="0"/>
              <a:t>true</a:t>
            </a:r>
            <a:br>
              <a:rPr lang="en-US" sz="2400" dirty="0"/>
            </a:br>
            <a:r>
              <a:rPr lang="en-US" sz="2400" dirty="0"/>
              <a:t>    </a:t>
            </a:r>
            <a:r>
              <a:rPr lang="en-US" sz="2400" b="1" dirty="0">
                <a:solidFill>
                  <a:srgbClr val="CC00CC"/>
                </a:solidFill>
              </a:rPr>
              <a:t>if</a:t>
            </a:r>
            <a:r>
              <a:rPr lang="en-US" sz="2400" b="1" dirty="0"/>
              <a:t> </a:t>
            </a:r>
            <a:r>
              <a:rPr lang="zh-CN" altLang="en-US" sz="2400" dirty="0"/>
              <a:t>某个</a:t>
            </a:r>
            <a:r>
              <a:rPr lang="en-US" sz="2400" dirty="0"/>
              <a:t> </a:t>
            </a:r>
            <a:r>
              <a:rPr lang="zh-CN" altLang="en-US" sz="2400" dirty="0">
                <a:solidFill>
                  <a:srgbClr val="0000FF"/>
                </a:solidFill>
              </a:rPr>
              <a:t>子句</a:t>
            </a:r>
            <a:r>
              <a:rPr lang="en-US" sz="2400" dirty="0"/>
              <a:t> in </a:t>
            </a:r>
            <a:r>
              <a:rPr lang="zh-CN" altLang="en-US" sz="2400" dirty="0">
                <a:solidFill>
                  <a:srgbClr val="0000FF"/>
                </a:solidFill>
              </a:rPr>
              <a:t>子句集</a:t>
            </a:r>
            <a:r>
              <a:rPr lang="en-US" sz="2400" dirty="0"/>
              <a:t> is false in </a:t>
            </a:r>
            <a:r>
              <a:rPr lang="zh-CN" altLang="en-US" sz="2400" dirty="0">
                <a:solidFill>
                  <a:srgbClr val="0000FF"/>
                </a:solidFill>
              </a:rPr>
              <a:t>模型</a:t>
            </a:r>
            <a:r>
              <a:rPr lang="en-US" sz="2400" dirty="0"/>
              <a:t> </a:t>
            </a:r>
            <a:r>
              <a:rPr lang="en-US" sz="2400" b="1" dirty="0">
                <a:solidFill>
                  <a:srgbClr val="CC00CC"/>
                </a:solidFill>
              </a:rPr>
              <a:t>then return </a:t>
            </a:r>
            <a:r>
              <a:rPr lang="en-US" sz="2400" dirty="0"/>
              <a:t>false</a:t>
            </a:r>
            <a:br>
              <a:rPr lang="en-US" sz="2400" dirty="0"/>
            </a:br>
            <a:r>
              <a:rPr lang="en-US" sz="2400" dirty="0"/>
              <a:t>    </a:t>
            </a:r>
            <a:r>
              <a:rPr lang="en-US" sz="2400" dirty="0" err="1">
                <a:solidFill>
                  <a:srgbClr val="0000FF"/>
                </a:solidFill>
              </a:rPr>
              <a:t>P,value</a:t>
            </a:r>
            <a:r>
              <a:rPr lang="en-US" sz="2400" dirty="0">
                <a:solidFill>
                  <a:srgbClr val="0000FF"/>
                </a:solidFill>
              </a:rPr>
              <a:t> </a:t>
            </a:r>
            <a:r>
              <a:rPr lang="en-US" sz="2400" dirty="0"/>
              <a:t>←</a:t>
            </a:r>
            <a:r>
              <a:rPr lang="en-US" sz="2400" dirty="0">
                <a:solidFill>
                  <a:srgbClr val="008000"/>
                </a:solidFill>
              </a:rPr>
              <a:t>FIND-PURE-SYMBOL</a:t>
            </a:r>
            <a:r>
              <a:rPr lang="en-US" sz="2400" dirty="0"/>
              <a:t>(</a:t>
            </a:r>
            <a:r>
              <a:rPr lang="zh-CN" altLang="en-US" sz="2400" dirty="0">
                <a:solidFill>
                  <a:srgbClr val="0000FF"/>
                </a:solidFill>
              </a:rPr>
              <a:t>字符集</a:t>
            </a:r>
            <a:r>
              <a:rPr lang="en-US" sz="2400" dirty="0">
                <a:solidFill>
                  <a:srgbClr val="0000FF"/>
                </a:solidFill>
              </a:rPr>
              <a:t>,</a:t>
            </a:r>
            <a:r>
              <a:rPr lang="zh-CN" altLang="en-US" sz="2400" dirty="0">
                <a:solidFill>
                  <a:srgbClr val="0000FF"/>
                </a:solidFill>
              </a:rPr>
              <a:t>子句集</a:t>
            </a:r>
            <a:r>
              <a:rPr lang="en-US" sz="2400" dirty="0">
                <a:solidFill>
                  <a:srgbClr val="0000FF"/>
                </a:solidFill>
              </a:rPr>
              <a:t>,</a:t>
            </a:r>
            <a:r>
              <a:rPr lang="zh-CN" altLang="en-US" sz="2400" dirty="0">
                <a:solidFill>
                  <a:srgbClr val="0000FF"/>
                </a:solidFill>
              </a:rPr>
              <a:t>模型</a:t>
            </a:r>
            <a:r>
              <a:rPr lang="en-US" sz="2400" dirty="0"/>
              <a:t>)</a:t>
            </a:r>
            <a:br>
              <a:rPr lang="en-US" sz="2400" dirty="0"/>
            </a:br>
            <a:r>
              <a:rPr lang="en-US" sz="2400" dirty="0"/>
              <a:t>    </a:t>
            </a:r>
            <a:r>
              <a:rPr lang="en-US" sz="2400" b="1" dirty="0">
                <a:solidFill>
                  <a:srgbClr val="CC00CC"/>
                </a:solidFill>
              </a:rPr>
              <a:t>if</a:t>
            </a:r>
            <a:r>
              <a:rPr lang="en-US" sz="2400" b="1" dirty="0"/>
              <a:t> </a:t>
            </a:r>
            <a:r>
              <a:rPr lang="en-US" sz="2400" dirty="0">
                <a:solidFill>
                  <a:srgbClr val="0000FF"/>
                </a:solidFill>
              </a:rPr>
              <a:t>P</a:t>
            </a:r>
            <a:r>
              <a:rPr lang="en-US" sz="2400" dirty="0"/>
              <a:t> is non-null </a:t>
            </a:r>
            <a:r>
              <a:rPr lang="en-US" sz="2400" b="1" dirty="0">
                <a:solidFill>
                  <a:srgbClr val="CC00CC"/>
                </a:solidFill>
              </a:rPr>
              <a:t>then return </a:t>
            </a:r>
            <a:r>
              <a:rPr lang="en-US" sz="2400" dirty="0">
                <a:solidFill>
                  <a:srgbClr val="008000"/>
                </a:solidFill>
              </a:rPr>
              <a:t>DPLL</a:t>
            </a:r>
            <a:r>
              <a:rPr lang="en-US" sz="2400" dirty="0"/>
              <a:t>(</a:t>
            </a:r>
            <a:r>
              <a:rPr lang="zh-CN" altLang="en-US" sz="2400" dirty="0">
                <a:solidFill>
                  <a:srgbClr val="0000FF"/>
                </a:solidFill>
              </a:rPr>
              <a:t>子句集</a:t>
            </a:r>
            <a:r>
              <a:rPr lang="en-US" sz="2400" dirty="0">
                <a:solidFill>
                  <a:srgbClr val="0000FF"/>
                </a:solidFill>
              </a:rPr>
              <a:t>, </a:t>
            </a:r>
            <a:r>
              <a:rPr lang="zh-CN" altLang="en-US" sz="2400" dirty="0">
                <a:solidFill>
                  <a:srgbClr val="0000FF"/>
                </a:solidFill>
              </a:rPr>
              <a:t>字符集</a:t>
            </a:r>
            <a:r>
              <a:rPr lang="en-US" sz="2400" dirty="0">
                <a:solidFill>
                  <a:srgbClr val="0000FF"/>
                </a:solidFill>
              </a:rPr>
              <a:t>–P, </a:t>
            </a:r>
            <a:r>
              <a:rPr lang="zh-CN" altLang="en-US" sz="2400" dirty="0">
                <a:solidFill>
                  <a:srgbClr val="0000FF"/>
                </a:solidFill>
              </a:rPr>
              <a:t>模型</a:t>
            </a:r>
            <a:r>
              <a:rPr lang="en-US" sz="2400" dirty="0">
                <a:solidFill>
                  <a:srgbClr val="0000FF"/>
                </a:solidFill>
              </a:rPr>
              <a:t>∪{P=value}</a:t>
            </a:r>
            <a:r>
              <a:rPr lang="en-US" sz="2400" dirty="0"/>
              <a:t>) </a:t>
            </a:r>
          </a:p>
          <a:p>
            <a:pPr marL="0" indent="0">
              <a:spcBef>
                <a:spcPts val="0"/>
              </a:spcBef>
              <a:buNone/>
            </a:pPr>
            <a:r>
              <a:rPr lang="en-US" sz="2400" dirty="0"/>
              <a:t>    </a:t>
            </a:r>
            <a:r>
              <a:rPr lang="en-US" sz="2400" dirty="0" err="1">
                <a:solidFill>
                  <a:srgbClr val="0000FF"/>
                </a:solidFill>
              </a:rPr>
              <a:t>P,value</a:t>
            </a:r>
            <a:r>
              <a:rPr lang="en-US" sz="2400" dirty="0">
                <a:solidFill>
                  <a:srgbClr val="0000FF"/>
                </a:solidFill>
              </a:rPr>
              <a:t> </a:t>
            </a:r>
            <a:r>
              <a:rPr lang="en-US" sz="2400" dirty="0"/>
              <a:t>←</a:t>
            </a:r>
            <a:r>
              <a:rPr lang="en-US" sz="2400" dirty="0">
                <a:solidFill>
                  <a:srgbClr val="008000"/>
                </a:solidFill>
              </a:rPr>
              <a:t>FIND-UNIT-CLAUSE</a:t>
            </a:r>
            <a:r>
              <a:rPr lang="en-US" sz="2400" dirty="0"/>
              <a:t>(</a:t>
            </a:r>
            <a:r>
              <a:rPr lang="zh-CN" altLang="en-US" sz="2400" dirty="0">
                <a:solidFill>
                  <a:srgbClr val="0000FF"/>
                </a:solidFill>
              </a:rPr>
              <a:t>子句集</a:t>
            </a:r>
            <a:r>
              <a:rPr lang="en-US" sz="2400" dirty="0">
                <a:solidFill>
                  <a:srgbClr val="0000FF"/>
                </a:solidFill>
              </a:rPr>
              <a:t>,</a:t>
            </a:r>
            <a:r>
              <a:rPr lang="zh-CN" altLang="en-US" sz="2400" dirty="0">
                <a:solidFill>
                  <a:srgbClr val="0000FF"/>
                </a:solidFill>
              </a:rPr>
              <a:t>模型</a:t>
            </a:r>
            <a:r>
              <a:rPr lang="en-US" sz="2400" dirty="0"/>
              <a:t>)</a:t>
            </a:r>
            <a:br>
              <a:rPr lang="en-US" sz="2400" dirty="0"/>
            </a:br>
            <a:r>
              <a:rPr lang="en-US" sz="2400" dirty="0"/>
              <a:t>    </a:t>
            </a:r>
            <a:r>
              <a:rPr lang="en-US" sz="2400" b="1" dirty="0">
                <a:solidFill>
                  <a:srgbClr val="CC00CC"/>
                </a:solidFill>
              </a:rPr>
              <a:t>if</a:t>
            </a:r>
            <a:r>
              <a:rPr lang="en-US" sz="2400" b="1" dirty="0"/>
              <a:t> </a:t>
            </a:r>
            <a:r>
              <a:rPr lang="en-US" sz="2400" dirty="0">
                <a:solidFill>
                  <a:srgbClr val="0000FF"/>
                </a:solidFill>
              </a:rPr>
              <a:t>P</a:t>
            </a:r>
            <a:r>
              <a:rPr lang="en-US" sz="2400" dirty="0"/>
              <a:t> is non-null </a:t>
            </a:r>
            <a:r>
              <a:rPr lang="en-US" sz="2400" b="1" dirty="0">
                <a:solidFill>
                  <a:srgbClr val="CC00CC"/>
                </a:solidFill>
              </a:rPr>
              <a:t>then return </a:t>
            </a:r>
            <a:r>
              <a:rPr lang="en-US" sz="2400" dirty="0">
                <a:solidFill>
                  <a:srgbClr val="008000"/>
                </a:solidFill>
              </a:rPr>
              <a:t>DPLL</a:t>
            </a:r>
            <a:r>
              <a:rPr lang="en-US" sz="2400" dirty="0"/>
              <a:t>(</a:t>
            </a:r>
            <a:r>
              <a:rPr lang="zh-CN" altLang="en-US" sz="2400" dirty="0">
                <a:solidFill>
                  <a:srgbClr val="0000FF"/>
                </a:solidFill>
              </a:rPr>
              <a:t>子句集</a:t>
            </a:r>
            <a:r>
              <a:rPr lang="en-US" sz="2400" dirty="0">
                <a:solidFill>
                  <a:srgbClr val="0000FF"/>
                </a:solidFill>
              </a:rPr>
              <a:t>, </a:t>
            </a:r>
            <a:r>
              <a:rPr lang="zh-CN" altLang="en-US" sz="2400" dirty="0">
                <a:solidFill>
                  <a:srgbClr val="0000FF"/>
                </a:solidFill>
              </a:rPr>
              <a:t>字符集</a:t>
            </a:r>
            <a:r>
              <a:rPr lang="en-US" sz="2400" dirty="0">
                <a:solidFill>
                  <a:srgbClr val="0000FF"/>
                </a:solidFill>
              </a:rPr>
              <a:t>–P, </a:t>
            </a:r>
            <a:r>
              <a:rPr lang="zh-CN" altLang="en-US" sz="2400" dirty="0">
                <a:solidFill>
                  <a:srgbClr val="0000FF"/>
                </a:solidFill>
              </a:rPr>
              <a:t>模型</a:t>
            </a:r>
            <a:r>
              <a:rPr lang="en-US" sz="2400" dirty="0">
                <a:solidFill>
                  <a:srgbClr val="0000FF"/>
                </a:solidFill>
              </a:rPr>
              <a:t>∪{P=value}</a:t>
            </a:r>
            <a:r>
              <a:rPr lang="en-US" sz="2400" dirty="0"/>
              <a:t>) </a:t>
            </a:r>
          </a:p>
          <a:p>
            <a:pPr marL="0" indent="0">
              <a:spcBef>
                <a:spcPts val="0"/>
              </a:spcBef>
              <a:buNone/>
            </a:pPr>
            <a:r>
              <a:rPr lang="en-US" sz="2400" dirty="0"/>
              <a:t>    </a:t>
            </a:r>
            <a:r>
              <a:rPr lang="en-US" sz="2400" dirty="0">
                <a:solidFill>
                  <a:srgbClr val="0000FF"/>
                </a:solidFill>
              </a:rPr>
              <a:t>P</a:t>
            </a:r>
            <a:r>
              <a:rPr lang="en-US" sz="2400" dirty="0"/>
              <a:t> ← First(</a:t>
            </a:r>
            <a:r>
              <a:rPr lang="zh-CN" altLang="en-US" sz="2400" dirty="0">
                <a:solidFill>
                  <a:srgbClr val="0000FF"/>
                </a:solidFill>
              </a:rPr>
              <a:t>字符集</a:t>
            </a:r>
            <a:r>
              <a:rPr lang="en-US" sz="2400" dirty="0"/>
              <a:t>); </a:t>
            </a:r>
            <a:r>
              <a:rPr lang="en-US" sz="2400" dirty="0">
                <a:solidFill>
                  <a:srgbClr val="0000FF"/>
                </a:solidFill>
              </a:rPr>
              <a:t>rest</a:t>
            </a:r>
            <a:r>
              <a:rPr lang="en-US" sz="2400" dirty="0"/>
              <a:t> ← Rest(</a:t>
            </a:r>
            <a:r>
              <a:rPr lang="zh-CN" altLang="en-US" sz="2400" dirty="0"/>
              <a:t>字符集</a:t>
            </a:r>
            <a:r>
              <a:rPr lang="en-US" sz="2400" dirty="0"/>
              <a:t>)</a:t>
            </a:r>
            <a:br>
              <a:rPr lang="en-US" sz="2400" dirty="0"/>
            </a:br>
            <a:r>
              <a:rPr lang="en-US" sz="2400" dirty="0"/>
              <a:t>    </a:t>
            </a:r>
            <a:r>
              <a:rPr lang="en-US" sz="2400" b="1" dirty="0">
                <a:solidFill>
                  <a:srgbClr val="CC00CC"/>
                </a:solidFill>
              </a:rPr>
              <a:t>return</a:t>
            </a:r>
            <a:r>
              <a:rPr lang="en-US" sz="2400" b="1" dirty="0"/>
              <a:t> or(</a:t>
            </a:r>
            <a:r>
              <a:rPr lang="en-US" sz="2400" dirty="0">
                <a:solidFill>
                  <a:srgbClr val="008000"/>
                </a:solidFill>
              </a:rPr>
              <a:t>DPLL</a:t>
            </a:r>
            <a:r>
              <a:rPr lang="en-US" sz="2400" dirty="0"/>
              <a:t>(</a:t>
            </a:r>
            <a:r>
              <a:rPr lang="zh-CN" altLang="en-US" sz="2400" dirty="0">
                <a:solidFill>
                  <a:srgbClr val="0000FF"/>
                </a:solidFill>
              </a:rPr>
              <a:t>子句集</a:t>
            </a:r>
            <a:r>
              <a:rPr lang="en-US" sz="2400" dirty="0">
                <a:solidFill>
                  <a:srgbClr val="0000FF"/>
                </a:solidFill>
              </a:rPr>
              <a:t>,rest,</a:t>
            </a:r>
            <a:r>
              <a:rPr lang="zh-CN" altLang="en-US" sz="2400" dirty="0">
                <a:solidFill>
                  <a:srgbClr val="0000FF"/>
                </a:solidFill>
              </a:rPr>
              <a:t>模型</a:t>
            </a:r>
            <a:r>
              <a:rPr lang="en-US" sz="2400" dirty="0">
                <a:solidFill>
                  <a:srgbClr val="0000FF"/>
                </a:solidFill>
              </a:rPr>
              <a:t>∪{P=true}</a:t>
            </a:r>
            <a:r>
              <a:rPr lang="en-US" sz="2400" dirty="0"/>
              <a:t>)</a:t>
            </a:r>
            <a:r>
              <a:rPr lang="en-US" sz="2400" b="1" dirty="0"/>
              <a:t>,</a:t>
            </a:r>
            <a:endParaRPr lang="en-US" sz="2400" dirty="0"/>
          </a:p>
          <a:p>
            <a:pPr marL="0" indent="0">
              <a:spcBef>
                <a:spcPts val="0"/>
              </a:spcBef>
              <a:buNone/>
            </a:pPr>
            <a:r>
              <a:rPr lang="en-US" sz="2400" dirty="0"/>
              <a:t>                      </a:t>
            </a:r>
            <a:r>
              <a:rPr lang="en-US" sz="2400" dirty="0">
                <a:solidFill>
                  <a:srgbClr val="008000"/>
                </a:solidFill>
              </a:rPr>
              <a:t>DPLL</a:t>
            </a:r>
            <a:r>
              <a:rPr lang="en-US" sz="2400" dirty="0"/>
              <a:t>(</a:t>
            </a:r>
            <a:r>
              <a:rPr lang="zh-CN" altLang="en-US" sz="2400" dirty="0">
                <a:solidFill>
                  <a:srgbClr val="0000FF"/>
                </a:solidFill>
              </a:rPr>
              <a:t>子句集</a:t>
            </a:r>
            <a:r>
              <a:rPr lang="en-US" sz="2400" dirty="0">
                <a:solidFill>
                  <a:srgbClr val="0000FF"/>
                </a:solidFill>
              </a:rPr>
              <a:t>,rest,</a:t>
            </a:r>
            <a:r>
              <a:rPr lang="zh-CN" altLang="en-US" sz="2400" dirty="0">
                <a:solidFill>
                  <a:srgbClr val="0000FF"/>
                </a:solidFill>
              </a:rPr>
              <a:t>模型</a:t>
            </a:r>
            <a:r>
              <a:rPr lang="en-US" sz="2400" dirty="0">
                <a:solidFill>
                  <a:srgbClr val="0000FF"/>
                </a:solidFill>
              </a:rPr>
              <a:t>∪{P=false}</a:t>
            </a:r>
            <a:r>
              <a:rPr lang="en-US" sz="2400" dirty="0"/>
              <a:t>))</a:t>
            </a:r>
          </a:p>
          <a:p>
            <a:pPr marL="0" indent="0">
              <a:buNone/>
            </a:pPr>
            <a:endParaRPr lang="en-US" dirty="0"/>
          </a:p>
        </p:txBody>
      </p:sp>
      <p:sp>
        <p:nvSpPr>
          <p:cNvPr id="4" name="Rectangle 3"/>
          <p:cNvSpPr/>
          <p:nvPr/>
        </p:nvSpPr>
        <p:spPr>
          <a:xfrm>
            <a:off x="-147848" y="1836633"/>
            <a:ext cx="7564648" cy="51696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5" name="Rectangle 4"/>
          <p:cNvSpPr/>
          <p:nvPr/>
        </p:nvSpPr>
        <p:spPr>
          <a:xfrm>
            <a:off x="228600" y="2279562"/>
            <a:ext cx="6999514" cy="77619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6" name="Rectangle 5"/>
          <p:cNvSpPr/>
          <p:nvPr/>
        </p:nvSpPr>
        <p:spPr>
          <a:xfrm>
            <a:off x="228599" y="2961733"/>
            <a:ext cx="8712199" cy="703700"/>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7" name="Rectangle 6"/>
          <p:cNvSpPr/>
          <p:nvPr/>
        </p:nvSpPr>
        <p:spPr>
          <a:xfrm>
            <a:off x="200024" y="3643993"/>
            <a:ext cx="8740775" cy="78558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8" name="Rectangle 7"/>
          <p:cNvSpPr/>
          <p:nvPr/>
        </p:nvSpPr>
        <p:spPr>
          <a:xfrm>
            <a:off x="235196" y="4390572"/>
            <a:ext cx="5802747" cy="109582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C2579DAE-C141-48DB-810E-C070C30081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2FD90C3-6350-4D5B-9738-6E94EDF30F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图片 3"/>
          <p:cNvPicPr>
            <a:picLocks noGrp="1" noChangeAspect="1"/>
          </p:cNvPicPr>
          <p:nvPr>
            <p:ph idx="1"/>
          </p:nvPr>
        </p:nvPicPr>
        <p:blipFill>
          <a:blip r:embed="rId3"/>
          <a:stretch>
            <a:fillRect/>
          </a:stretch>
        </p:blipFill>
        <p:spPr>
          <a:xfrm>
            <a:off x="109728" y="-75857"/>
            <a:ext cx="9031901" cy="6412649"/>
          </a:xfrm>
          <a:prstGeom prst="rect">
            <a:avLst/>
          </a:prstGeom>
        </p:spPr>
      </p:pic>
    </p:spTree>
    <p:extLst>
      <p:ext uri="{BB962C8B-B14F-4D97-AF65-F5344CB8AC3E}">
        <p14:creationId xmlns:p14="http://schemas.microsoft.com/office/powerpoint/2010/main" val="265431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效率</a:t>
            </a:r>
            <a:endParaRPr lang="en-US" dirty="0"/>
          </a:p>
        </p:txBody>
      </p:sp>
      <p:sp>
        <p:nvSpPr>
          <p:cNvPr id="3" name="Content Placeholder 2"/>
          <p:cNvSpPr>
            <a:spLocks noGrp="1"/>
          </p:cNvSpPr>
          <p:nvPr>
            <p:ph idx="1"/>
          </p:nvPr>
        </p:nvSpPr>
        <p:spPr/>
        <p:txBody>
          <a:bodyPr>
            <a:normAutofit/>
          </a:bodyPr>
          <a:lstStyle/>
          <a:p>
            <a:r>
              <a:rPr lang="en-US" dirty="0"/>
              <a:t>DPLL</a:t>
            </a:r>
            <a:r>
              <a:rPr lang="zh-CN" altLang="en-US" dirty="0"/>
              <a:t>的简单实现</a:t>
            </a:r>
            <a:r>
              <a:rPr lang="en-US" dirty="0"/>
              <a:t>: </a:t>
            </a:r>
            <a:r>
              <a:rPr lang="zh-CN" altLang="en-US" dirty="0"/>
              <a:t>求解</a:t>
            </a:r>
            <a:r>
              <a:rPr lang="en-US" dirty="0"/>
              <a:t> ~100 </a:t>
            </a:r>
            <a:r>
              <a:rPr lang="zh-CN" altLang="en-US" dirty="0"/>
              <a:t>变量</a:t>
            </a:r>
            <a:endParaRPr lang="en-US" dirty="0"/>
          </a:p>
          <a:p>
            <a:r>
              <a:rPr lang="zh-CN" altLang="en-US" dirty="0"/>
              <a:t>额外技巧</a:t>
            </a:r>
            <a:r>
              <a:rPr lang="en-US" dirty="0"/>
              <a:t>: </a:t>
            </a:r>
          </a:p>
          <a:p>
            <a:pPr lvl="1"/>
            <a:r>
              <a:rPr lang="zh-CN" altLang="en-US" dirty="0"/>
              <a:t>变量和值的选取排序</a:t>
            </a:r>
            <a:r>
              <a:rPr lang="en-US" dirty="0"/>
              <a:t> (</a:t>
            </a:r>
            <a:r>
              <a:rPr lang="zh-CN" altLang="en-US" dirty="0"/>
              <a:t>参见</a:t>
            </a:r>
            <a:r>
              <a:rPr lang="en-US" dirty="0"/>
              <a:t> CSPs)</a:t>
            </a:r>
          </a:p>
          <a:p>
            <a:pPr lvl="1"/>
            <a:r>
              <a:rPr lang="zh-CN" altLang="en-US" dirty="0"/>
              <a:t>分治法（</a:t>
            </a:r>
            <a:r>
              <a:rPr lang="en-US" altLang="zh-CN" dirty="0"/>
              <a:t>divide and conquer</a:t>
            </a:r>
            <a:r>
              <a:rPr lang="zh-CN" altLang="en-US" dirty="0"/>
              <a:t>）</a:t>
            </a:r>
            <a:endParaRPr lang="en-US" dirty="0"/>
          </a:p>
          <a:p>
            <a:pPr lvl="1"/>
            <a:r>
              <a:rPr lang="zh-CN" altLang="en-US" dirty="0"/>
              <a:t>记录下 无法求解的情况，作为额外的子句，用来避免重蹈覆辙</a:t>
            </a:r>
            <a:endParaRPr lang="en-US" dirty="0"/>
          </a:p>
          <a:p>
            <a:pPr lvl="1"/>
            <a:r>
              <a:rPr lang="zh-CN" altLang="en-US" dirty="0"/>
              <a:t>索引和</a:t>
            </a:r>
            <a:r>
              <a:rPr lang="en-US" dirty="0"/>
              <a:t> </a:t>
            </a:r>
            <a:r>
              <a:rPr lang="zh-CN" altLang="en-US" dirty="0"/>
              <a:t>增量计算技巧，使得</a:t>
            </a:r>
            <a:r>
              <a:rPr lang="en-US" dirty="0"/>
              <a:t>DPLL </a:t>
            </a:r>
            <a:r>
              <a:rPr lang="zh-CN" altLang="en-US" dirty="0"/>
              <a:t>算法的每一步都是高效的</a:t>
            </a:r>
            <a:r>
              <a:rPr lang="en-US" dirty="0"/>
              <a:t> (</a:t>
            </a:r>
            <a:r>
              <a:rPr lang="zh-CN" altLang="en-US" dirty="0"/>
              <a:t>通常</a:t>
            </a:r>
            <a:r>
              <a:rPr lang="en-US" dirty="0"/>
              <a:t> O(1))</a:t>
            </a:r>
          </a:p>
          <a:p>
            <a:pPr lvl="2"/>
            <a:r>
              <a:rPr lang="zh-CN" altLang="en-US" sz="1800" dirty="0"/>
              <a:t>索引子句中每个变量（字符）的符号（正或是否定的）</a:t>
            </a:r>
            <a:endParaRPr lang="en-US" sz="1800" dirty="0"/>
          </a:p>
          <a:p>
            <a:pPr lvl="2"/>
            <a:r>
              <a:rPr lang="zh-CN" altLang="en-US" sz="1800" dirty="0"/>
              <a:t>变量赋值过程中持续记录已满足的子句数量</a:t>
            </a:r>
            <a:endParaRPr lang="en-US" sz="1800" dirty="0"/>
          </a:p>
          <a:p>
            <a:pPr lvl="2"/>
            <a:r>
              <a:rPr lang="zh-CN" altLang="en-US" sz="1800" dirty="0"/>
              <a:t>持续记录每个子句中剩余的文字符号的数量</a:t>
            </a:r>
            <a:endParaRPr lang="en-US" sz="1800" dirty="0"/>
          </a:p>
          <a:p>
            <a:r>
              <a:rPr lang="en-US" dirty="0"/>
              <a:t>DPLL</a:t>
            </a:r>
            <a:r>
              <a:rPr lang="zh-CN" altLang="en-US" dirty="0"/>
              <a:t>的真正实现</a:t>
            </a:r>
            <a:r>
              <a:rPr lang="en-US" dirty="0"/>
              <a:t>: </a:t>
            </a:r>
            <a:r>
              <a:rPr lang="zh-CN" altLang="en-US" dirty="0"/>
              <a:t>可以求解</a:t>
            </a:r>
            <a:r>
              <a:rPr lang="en-US" dirty="0"/>
              <a:t> ~10,000,000 </a:t>
            </a:r>
            <a:r>
              <a:rPr lang="zh-CN" altLang="en-US" dirty="0"/>
              <a:t>变量</a:t>
            </a:r>
            <a:endParaRPr lang="en-US" dirty="0"/>
          </a:p>
        </p:txBody>
      </p:sp>
    </p:spTree>
    <p:extLst>
      <p:ext uri="{BB962C8B-B14F-4D97-AF65-F5344CB8AC3E}">
        <p14:creationId xmlns:p14="http://schemas.microsoft.com/office/powerpoint/2010/main" val="139176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29396"/>
          </a:xfrm>
        </p:spPr>
        <p:txBody>
          <a:bodyPr/>
          <a:lstStyle/>
          <a:p>
            <a:r>
              <a:rPr lang="en-US" dirty="0"/>
              <a:t>SAT </a:t>
            </a:r>
            <a:r>
              <a:rPr lang="zh-CN" altLang="en-US" dirty="0"/>
              <a:t>求解器在现实中的应用</a:t>
            </a:r>
            <a:endParaRPr lang="en-US" dirty="0"/>
          </a:p>
        </p:txBody>
      </p:sp>
      <p:sp>
        <p:nvSpPr>
          <p:cNvPr id="3" name="Content Placeholder 2"/>
          <p:cNvSpPr>
            <a:spLocks noGrp="1"/>
          </p:cNvSpPr>
          <p:nvPr>
            <p:ph idx="1"/>
          </p:nvPr>
        </p:nvSpPr>
        <p:spPr>
          <a:xfrm>
            <a:off x="304800" y="1944914"/>
            <a:ext cx="8389257" cy="4181252"/>
          </a:xfrm>
        </p:spPr>
        <p:txBody>
          <a:bodyPr/>
          <a:lstStyle/>
          <a:p>
            <a:r>
              <a:rPr lang="zh-CN" altLang="en-US" dirty="0"/>
              <a:t>电路验证</a:t>
            </a:r>
            <a:r>
              <a:rPr lang="en-US" dirty="0"/>
              <a:t>: </a:t>
            </a:r>
            <a:r>
              <a:rPr lang="zh-CN" altLang="en-US" dirty="0"/>
              <a:t>超大规模集成电路</a:t>
            </a:r>
            <a:r>
              <a:rPr lang="en-US" dirty="0"/>
              <a:t> </a:t>
            </a:r>
            <a:r>
              <a:rPr lang="zh-CN" altLang="en-US" dirty="0"/>
              <a:t>是否给出正确的计算</a:t>
            </a:r>
            <a:r>
              <a:rPr lang="en-US" dirty="0"/>
              <a:t>?</a:t>
            </a:r>
          </a:p>
          <a:p>
            <a:r>
              <a:rPr lang="zh-CN" altLang="en-US" dirty="0"/>
              <a:t>软件验证</a:t>
            </a:r>
            <a:r>
              <a:rPr lang="en-US" dirty="0"/>
              <a:t>: </a:t>
            </a:r>
            <a:r>
              <a:rPr lang="zh-CN" altLang="en-US" dirty="0"/>
              <a:t>程序是否计算正确的结果</a:t>
            </a:r>
            <a:r>
              <a:rPr lang="en-US" dirty="0"/>
              <a:t>?</a:t>
            </a:r>
          </a:p>
          <a:p>
            <a:r>
              <a:rPr lang="zh-CN" altLang="en-US" dirty="0"/>
              <a:t>软件综合</a:t>
            </a:r>
            <a:r>
              <a:rPr lang="en-US" dirty="0"/>
              <a:t>: </a:t>
            </a:r>
            <a:r>
              <a:rPr lang="zh-CN" altLang="en-US" dirty="0"/>
              <a:t>哪些程序计算正确结果</a:t>
            </a:r>
            <a:r>
              <a:rPr lang="en-US" dirty="0"/>
              <a:t>?</a:t>
            </a:r>
          </a:p>
          <a:p>
            <a:r>
              <a:rPr lang="zh-CN" altLang="en-US" dirty="0"/>
              <a:t>协议验证</a:t>
            </a:r>
            <a:r>
              <a:rPr lang="en-US" dirty="0"/>
              <a:t>: </a:t>
            </a:r>
            <a:r>
              <a:rPr lang="zh-CN" altLang="en-US" dirty="0"/>
              <a:t>这个安全协议能否被攻破</a:t>
            </a:r>
            <a:r>
              <a:rPr lang="en-US" dirty="0"/>
              <a:t>?</a:t>
            </a:r>
          </a:p>
          <a:p>
            <a:r>
              <a:rPr lang="zh-CN" altLang="en-US" dirty="0"/>
              <a:t>协议合成</a:t>
            </a:r>
            <a:r>
              <a:rPr lang="en-US" dirty="0"/>
              <a:t>: </a:t>
            </a:r>
            <a:r>
              <a:rPr lang="zh-CN" altLang="en-US" dirty="0"/>
              <a:t>哪些协议对于这个任务是安全的</a:t>
            </a:r>
            <a:r>
              <a:rPr lang="en-US" dirty="0"/>
              <a:t>?</a:t>
            </a:r>
          </a:p>
          <a:p>
            <a:r>
              <a:rPr lang="zh-CN" altLang="en-US" dirty="0"/>
              <a:t>规划</a:t>
            </a:r>
            <a:r>
              <a:rPr lang="en-US" dirty="0"/>
              <a:t>: </a:t>
            </a:r>
            <a:r>
              <a:rPr lang="zh-CN" altLang="en-US" dirty="0"/>
              <a:t>智能体的行为规划？</a:t>
            </a:r>
            <a:endParaRPr lang="en-US" b="1" i="1" dirty="0">
              <a:solidFill>
                <a:srgbClr val="FF0000"/>
              </a:solidFill>
            </a:endParaRPr>
          </a:p>
          <a:p>
            <a:endParaRPr lang="en-US" dirty="0"/>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48710"/>
          </a:xfrm>
        </p:spPr>
        <p:txBody>
          <a:bodyPr/>
          <a:lstStyle/>
          <a:p>
            <a:r>
              <a:rPr lang="zh-CN" altLang="en-US" dirty="0"/>
              <a:t>总结</a:t>
            </a:r>
            <a:endParaRPr lang="en-US" dirty="0"/>
          </a:p>
        </p:txBody>
      </p:sp>
      <p:sp>
        <p:nvSpPr>
          <p:cNvPr id="3" name="Content Placeholder 2"/>
          <p:cNvSpPr>
            <a:spLocks noGrp="1"/>
          </p:cNvSpPr>
          <p:nvPr>
            <p:ph idx="1"/>
          </p:nvPr>
        </p:nvSpPr>
        <p:spPr>
          <a:xfrm>
            <a:off x="304800" y="1886856"/>
            <a:ext cx="8839200" cy="4239309"/>
          </a:xfrm>
        </p:spPr>
        <p:txBody>
          <a:bodyPr>
            <a:normAutofit/>
          </a:bodyPr>
          <a:lstStyle/>
          <a:p>
            <a:pPr>
              <a:buFont typeface="Wingdings" panose="05000000000000000000" pitchFamily="2" charset="2"/>
              <a:buChar char="n"/>
            </a:pPr>
            <a:r>
              <a:rPr lang="zh-CN" altLang="en-US" sz="2400" dirty="0"/>
              <a:t>一种可能的智能体框架</a:t>
            </a:r>
            <a:r>
              <a:rPr lang="en-US" sz="2400" dirty="0"/>
              <a:t>: </a:t>
            </a:r>
            <a:r>
              <a:rPr lang="zh-CN" altLang="en-US" sz="2400" dirty="0"/>
              <a:t>知识</a:t>
            </a:r>
            <a:r>
              <a:rPr lang="en-US" sz="2400" dirty="0"/>
              <a:t> + </a:t>
            </a:r>
            <a:r>
              <a:rPr lang="zh-CN" altLang="en-US" sz="2400" dirty="0"/>
              <a:t>推理</a:t>
            </a:r>
            <a:endParaRPr lang="en-US" sz="2400" dirty="0"/>
          </a:p>
          <a:p>
            <a:pPr>
              <a:buFont typeface="Wingdings" panose="05000000000000000000" pitchFamily="2" charset="2"/>
              <a:buChar char="n"/>
            </a:pPr>
            <a:r>
              <a:rPr lang="zh-CN" altLang="en-US" sz="2400" dirty="0"/>
              <a:t>逻辑</a:t>
            </a:r>
            <a:r>
              <a:rPr lang="en-US" sz="2400" dirty="0"/>
              <a:t> </a:t>
            </a:r>
            <a:r>
              <a:rPr lang="zh-CN" altLang="en-US" sz="2400" dirty="0"/>
              <a:t>提供了一种对知识进行编码的正规方法</a:t>
            </a:r>
            <a:endParaRPr lang="en-US" sz="2400" dirty="0"/>
          </a:p>
          <a:p>
            <a:pPr lvl="1">
              <a:buFont typeface="Wingdings" panose="05000000000000000000" pitchFamily="2" charset="2"/>
              <a:buChar char="n"/>
            </a:pPr>
            <a:r>
              <a:rPr lang="zh-CN" altLang="en-US" sz="2000" dirty="0"/>
              <a:t>一个逻辑的定义</a:t>
            </a:r>
            <a:r>
              <a:rPr lang="en-US" sz="2000" dirty="0"/>
              <a:t>: </a:t>
            </a:r>
            <a:r>
              <a:rPr lang="zh-CN" altLang="en-US" sz="2000" dirty="0"/>
              <a:t>语法</a:t>
            </a:r>
            <a:r>
              <a:rPr lang="en-US" sz="2000" dirty="0"/>
              <a:t>, </a:t>
            </a:r>
            <a:r>
              <a:rPr lang="zh-CN" altLang="en-US" sz="2000" dirty="0"/>
              <a:t>可能世界的集合</a:t>
            </a:r>
            <a:r>
              <a:rPr lang="en-US" sz="2000" dirty="0"/>
              <a:t>, </a:t>
            </a:r>
            <a:r>
              <a:rPr lang="zh-CN" altLang="en-US" sz="2000" dirty="0"/>
              <a:t>真值条件</a:t>
            </a:r>
            <a:endParaRPr lang="en-US" sz="2000" dirty="0"/>
          </a:p>
          <a:p>
            <a:pPr>
              <a:buFont typeface="Wingdings" panose="05000000000000000000" pitchFamily="2" charset="2"/>
              <a:buChar char="n"/>
            </a:pPr>
            <a:r>
              <a:rPr lang="zh-CN" altLang="en-US" sz="2400" dirty="0"/>
              <a:t>逻辑推理计算句子间的导出（蕴涵）关系</a:t>
            </a:r>
            <a:endParaRPr lang="en-US" sz="2400" dirty="0"/>
          </a:p>
        </p:txBody>
      </p:sp>
    </p:spTree>
    <p:extLst>
      <p:ext uri="{BB962C8B-B14F-4D97-AF65-F5344CB8AC3E}">
        <p14:creationId xmlns:p14="http://schemas.microsoft.com/office/powerpoint/2010/main" val="36383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768" y="227110"/>
            <a:ext cx="8229600" cy="990600"/>
          </a:xfrm>
        </p:spPr>
        <p:txBody>
          <a:bodyPr>
            <a:normAutofit fontScale="90000"/>
          </a:bodyPr>
          <a:lstStyle/>
          <a:p>
            <a:r>
              <a:rPr lang="zh-CN" altLang="en-US" dirty="0"/>
              <a:t>推理的内容</a:t>
            </a:r>
            <a:r>
              <a:rPr lang="en-US" dirty="0"/>
              <a:t>: </a:t>
            </a:r>
            <a:r>
              <a:rPr lang="zh-CN" altLang="en-US" dirty="0"/>
              <a:t>蕴涵</a:t>
            </a:r>
            <a:r>
              <a:rPr lang="en-US" altLang="zh-CN" dirty="0"/>
              <a:t>/</a:t>
            </a:r>
            <a:r>
              <a:rPr lang="zh-CN" altLang="en-US" dirty="0"/>
              <a:t>导出</a:t>
            </a:r>
            <a:r>
              <a:rPr lang="en-US" altLang="zh-CN" dirty="0"/>
              <a:t>(</a:t>
            </a:r>
            <a:r>
              <a:rPr lang="en-US" dirty="0"/>
              <a:t>entailment)</a:t>
            </a:r>
          </a:p>
        </p:txBody>
      </p:sp>
      <p:sp>
        <p:nvSpPr>
          <p:cNvPr id="3" name="Content Placeholder 2"/>
          <p:cNvSpPr>
            <a:spLocks noGrp="1"/>
          </p:cNvSpPr>
          <p:nvPr>
            <p:ph idx="1"/>
          </p:nvPr>
        </p:nvSpPr>
        <p:spPr>
          <a:xfrm>
            <a:off x="304800" y="1719886"/>
            <a:ext cx="8534400" cy="4226987"/>
          </a:xfrm>
        </p:spPr>
        <p:txBody>
          <a:bodyPr/>
          <a:lstStyle/>
          <a:p>
            <a:r>
              <a:rPr lang="zh-CN" altLang="en-US" b="1" i="1" dirty="0">
                <a:solidFill>
                  <a:srgbClr val="FF0000"/>
                </a:solidFill>
              </a:rPr>
              <a:t>蕴涵</a:t>
            </a:r>
            <a:r>
              <a:rPr lang="en-US" dirty="0"/>
              <a:t>: </a:t>
            </a:r>
            <a:r>
              <a:rPr lang="en-US" dirty="0">
                <a:solidFill>
                  <a:srgbClr val="CC00CC"/>
                </a:solidFill>
                <a:sym typeface="Symbol"/>
              </a:rPr>
              <a:t> </a:t>
            </a:r>
            <a:r>
              <a:rPr lang="en-US" spc="-360" dirty="0">
                <a:solidFill>
                  <a:srgbClr val="CC00CC"/>
                </a:solidFill>
                <a:sym typeface="Symbol"/>
              </a:rPr>
              <a:t>|</a:t>
            </a:r>
            <a:r>
              <a:rPr lang="en-US" dirty="0">
                <a:solidFill>
                  <a:srgbClr val="CC00CC"/>
                </a:solidFill>
                <a:sym typeface="Symbol"/>
              </a:rPr>
              <a:t>= </a:t>
            </a:r>
            <a:r>
              <a:rPr lang="en-US" dirty="0"/>
              <a:t> (“</a:t>
            </a:r>
            <a:r>
              <a:rPr lang="en-US" dirty="0">
                <a:solidFill>
                  <a:srgbClr val="CC00CC"/>
                </a:solidFill>
                <a:sym typeface="Symbol"/>
              </a:rPr>
              <a:t></a:t>
            </a:r>
            <a:r>
              <a:rPr lang="en-US" dirty="0"/>
              <a:t> </a:t>
            </a:r>
            <a:r>
              <a:rPr lang="zh-CN" altLang="en-US" dirty="0">
                <a:solidFill>
                  <a:srgbClr val="0000FF"/>
                </a:solidFill>
              </a:rPr>
              <a:t>导出</a:t>
            </a:r>
            <a:r>
              <a:rPr lang="en-US" altLang="zh-CN" dirty="0">
                <a:solidFill>
                  <a:srgbClr val="0000FF"/>
                </a:solidFill>
              </a:rPr>
              <a:t>(entails)</a:t>
            </a:r>
            <a:r>
              <a:rPr lang="en-US" dirty="0"/>
              <a:t> </a:t>
            </a:r>
            <a:r>
              <a:rPr lang="en-US" dirty="0">
                <a:solidFill>
                  <a:srgbClr val="CC00CC"/>
                </a:solidFill>
                <a:sym typeface="Symbol"/>
              </a:rPr>
              <a:t></a:t>
            </a:r>
            <a:r>
              <a:rPr lang="en-US" dirty="0">
                <a:solidFill>
                  <a:srgbClr val="000090"/>
                </a:solidFill>
                <a:sym typeface="Symbol"/>
              </a:rPr>
              <a:t>” or “</a:t>
            </a:r>
            <a:r>
              <a:rPr lang="en-US" dirty="0">
                <a:solidFill>
                  <a:srgbClr val="CC00CC"/>
                </a:solidFill>
                <a:sym typeface="Symbol"/>
              </a:rPr>
              <a:t></a:t>
            </a:r>
            <a:r>
              <a:rPr lang="en-US" dirty="0">
                <a:solidFill>
                  <a:srgbClr val="000090"/>
                </a:solidFill>
                <a:sym typeface="Symbol"/>
              </a:rPr>
              <a:t> </a:t>
            </a:r>
            <a:r>
              <a:rPr lang="zh-CN" altLang="en-US" dirty="0">
                <a:solidFill>
                  <a:srgbClr val="0000FF"/>
                </a:solidFill>
                <a:sym typeface="Symbol"/>
              </a:rPr>
              <a:t>遵循于</a:t>
            </a:r>
            <a:r>
              <a:rPr lang="en-US" altLang="zh-CN" dirty="0">
                <a:solidFill>
                  <a:srgbClr val="000090"/>
                </a:solidFill>
                <a:sym typeface="Symbol"/>
              </a:rPr>
              <a:t>(</a:t>
            </a:r>
            <a:r>
              <a:rPr lang="en-US" dirty="0">
                <a:solidFill>
                  <a:srgbClr val="0000FF"/>
                </a:solidFill>
                <a:sym typeface="Symbol"/>
              </a:rPr>
              <a:t>follows from) </a:t>
            </a:r>
            <a:r>
              <a:rPr lang="en-US" dirty="0">
                <a:solidFill>
                  <a:srgbClr val="CC00CC"/>
                </a:solidFill>
                <a:sym typeface="Symbol"/>
              </a:rPr>
              <a:t></a:t>
            </a:r>
            <a:r>
              <a:rPr lang="en-US" dirty="0">
                <a:solidFill>
                  <a:srgbClr val="000090"/>
                </a:solidFill>
                <a:sym typeface="Symbol"/>
              </a:rPr>
              <a:t>”</a:t>
            </a:r>
            <a:r>
              <a:rPr lang="en-US" dirty="0"/>
              <a:t>)</a:t>
            </a:r>
            <a:r>
              <a:rPr lang="zh-CN" altLang="en-US" dirty="0"/>
              <a:t>当且仅当在</a:t>
            </a:r>
            <a:r>
              <a:rPr lang="en-US" dirty="0"/>
              <a:t> </a:t>
            </a:r>
            <a:r>
              <a:rPr lang="en-US" dirty="0">
                <a:solidFill>
                  <a:srgbClr val="CC00CC"/>
                </a:solidFill>
                <a:sym typeface="Symbol"/>
              </a:rPr>
              <a:t></a:t>
            </a:r>
            <a:r>
              <a:rPr lang="en-US" dirty="0"/>
              <a:t> </a:t>
            </a:r>
            <a:r>
              <a:rPr lang="zh-CN" altLang="en-US" dirty="0"/>
              <a:t>为真的每个世界里</a:t>
            </a:r>
            <a:r>
              <a:rPr lang="en-US" dirty="0"/>
              <a:t>, </a:t>
            </a:r>
            <a:r>
              <a:rPr lang="en-US" dirty="0">
                <a:solidFill>
                  <a:srgbClr val="CC00CC"/>
                </a:solidFill>
                <a:sym typeface="Symbol"/>
              </a:rPr>
              <a:t></a:t>
            </a:r>
            <a:r>
              <a:rPr lang="en-US" dirty="0"/>
              <a:t> </a:t>
            </a:r>
            <a:r>
              <a:rPr lang="zh-CN" altLang="en-US" dirty="0"/>
              <a:t>也是真</a:t>
            </a:r>
            <a:endParaRPr lang="en-US" dirty="0"/>
          </a:p>
          <a:p>
            <a:pPr lvl="1"/>
            <a:r>
              <a:rPr lang="zh-CN" altLang="en-US" dirty="0"/>
              <a:t>换句话说</a:t>
            </a:r>
            <a:r>
              <a:rPr lang="en-US" dirty="0"/>
              <a:t>,   </a:t>
            </a:r>
            <a:r>
              <a:rPr lang="en-US" dirty="0">
                <a:solidFill>
                  <a:srgbClr val="CC00CC"/>
                </a:solidFill>
                <a:sym typeface="Symbol"/>
              </a:rPr>
              <a:t></a:t>
            </a:r>
            <a:r>
              <a:rPr lang="en-US" dirty="0"/>
              <a:t>-</a:t>
            </a:r>
            <a:r>
              <a:rPr lang="zh-CN" altLang="en-US" dirty="0"/>
              <a:t>的世界（为真的那些世界）</a:t>
            </a:r>
            <a:r>
              <a:rPr lang="en-US" dirty="0"/>
              <a:t> </a:t>
            </a:r>
            <a:r>
              <a:rPr lang="zh-CN" altLang="en-US" dirty="0"/>
              <a:t>是</a:t>
            </a:r>
            <a:r>
              <a:rPr lang="en-US" dirty="0"/>
              <a:t> </a:t>
            </a:r>
            <a:r>
              <a:rPr lang="en-US" dirty="0">
                <a:solidFill>
                  <a:srgbClr val="CC00CC"/>
                </a:solidFill>
                <a:sym typeface="Symbol"/>
              </a:rPr>
              <a:t></a:t>
            </a:r>
            <a:r>
              <a:rPr lang="en-US" dirty="0"/>
              <a:t>-</a:t>
            </a:r>
            <a:r>
              <a:rPr lang="zh-CN" altLang="en-US" dirty="0"/>
              <a:t>的世界的一个子集</a:t>
            </a:r>
            <a:r>
              <a:rPr lang="en-US" dirty="0"/>
              <a:t> [</a:t>
            </a:r>
            <a:r>
              <a:rPr lang="en-US" b="1" i="1" dirty="0">
                <a:solidFill>
                  <a:srgbClr val="FF0000"/>
                </a:solidFill>
              </a:rPr>
              <a:t>models</a:t>
            </a:r>
            <a:r>
              <a:rPr lang="en-US" dirty="0"/>
              <a:t>(</a:t>
            </a:r>
            <a:r>
              <a:rPr lang="en-US" dirty="0">
                <a:solidFill>
                  <a:srgbClr val="CC00CC"/>
                </a:solidFill>
                <a:sym typeface="Symbol"/>
              </a:rPr>
              <a:t></a:t>
            </a:r>
            <a:r>
              <a:rPr lang="en-US" dirty="0"/>
              <a:t>) </a:t>
            </a:r>
            <a:r>
              <a:rPr lang="en-US" dirty="0">
                <a:sym typeface="Symbol"/>
              </a:rPr>
              <a:t></a:t>
            </a:r>
            <a:r>
              <a:rPr lang="en-US" dirty="0"/>
              <a:t> </a:t>
            </a:r>
            <a:r>
              <a:rPr lang="en-US" b="1" i="1" dirty="0">
                <a:solidFill>
                  <a:srgbClr val="FF0000"/>
                </a:solidFill>
              </a:rPr>
              <a:t>models</a:t>
            </a:r>
            <a:r>
              <a:rPr lang="en-US" dirty="0"/>
              <a:t>(</a:t>
            </a:r>
            <a:r>
              <a:rPr lang="en-US" dirty="0">
                <a:solidFill>
                  <a:srgbClr val="CC00CC"/>
                </a:solidFill>
                <a:sym typeface="Symbol"/>
              </a:rPr>
              <a:t></a:t>
            </a:r>
            <a:r>
              <a:rPr lang="en-US" dirty="0"/>
              <a:t>)]</a:t>
            </a:r>
          </a:p>
          <a:p>
            <a:r>
              <a:rPr lang="zh-CN" altLang="en-US" dirty="0"/>
              <a:t>例如</a:t>
            </a:r>
            <a:r>
              <a:rPr lang="en-US" dirty="0"/>
              <a:t>, </a:t>
            </a:r>
            <a:r>
              <a:rPr lang="en-US" dirty="0">
                <a:solidFill>
                  <a:srgbClr val="CC00CC"/>
                </a:solidFill>
                <a:sym typeface="Symbol"/>
              </a:rPr>
              <a:t></a:t>
            </a:r>
            <a:r>
              <a:rPr lang="en-US" baseline="-25000" dirty="0">
                <a:solidFill>
                  <a:srgbClr val="CC00CC"/>
                </a:solidFill>
                <a:sym typeface="Symbol"/>
              </a:rPr>
              <a:t>2</a:t>
            </a:r>
            <a:r>
              <a:rPr lang="en-US" dirty="0">
                <a:solidFill>
                  <a:srgbClr val="CC00CC"/>
                </a:solidFill>
                <a:sym typeface="Symbol"/>
              </a:rPr>
              <a:t> </a:t>
            </a:r>
            <a:r>
              <a:rPr lang="en-US" spc="-360" dirty="0">
                <a:solidFill>
                  <a:srgbClr val="CC00CC"/>
                </a:solidFill>
                <a:sym typeface="Symbol"/>
              </a:rPr>
              <a:t>|</a:t>
            </a:r>
            <a:r>
              <a:rPr lang="en-US" dirty="0">
                <a:solidFill>
                  <a:srgbClr val="CC00CC"/>
                </a:solidFill>
                <a:sym typeface="Symbol"/>
              </a:rPr>
              <a:t>= </a:t>
            </a:r>
            <a:r>
              <a:rPr lang="en-US" baseline="-25000" dirty="0">
                <a:solidFill>
                  <a:srgbClr val="CC00CC"/>
                </a:solidFill>
              </a:rPr>
              <a:t>1</a:t>
            </a:r>
            <a:r>
              <a:rPr lang="en-US" dirty="0"/>
              <a:t> </a:t>
            </a:r>
          </a:p>
          <a:p>
            <a:r>
              <a:rPr lang="en-US" dirty="0"/>
              <a:t>(</a:t>
            </a:r>
            <a:r>
              <a:rPr lang="zh-CN" altLang="en-US" dirty="0"/>
              <a:t>比如</a:t>
            </a:r>
            <a:r>
              <a:rPr lang="en-US" dirty="0"/>
              <a:t> </a:t>
            </a:r>
            <a:r>
              <a:rPr lang="en-US" dirty="0">
                <a:solidFill>
                  <a:srgbClr val="CC00CC"/>
                </a:solidFill>
                <a:sym typeface="Symbol"/>
              </a:rPr>
              <a:t></a:t>
            </a:r>
            <a:r>
              <a:rPr lang="en-US" baseline="-25000" dirty="0">
                <a:solidFill>
                  <a:srgbClr val="CC00CC"/>
                </a:solidFill>
                <a:sym typeface="Symbol"/>
              </a:rPr>
              <a:t>2</a:t>
            </a:r>
            <a:r>
              <a:rPr lang="en-US" dirty="0"/>
              <a:t> </a:t>
            </a:r>
            <a:r>
              <a:rPr lang="zh-CN" altLang="en-US" dirty="0"/>
              <a:t>是</a:t>
            </a:r>
            <a:r>
              <a:rPr lang="en-US" dirty="0"/>
              <a:t> </a:t>
            </a:r>
            <a:r>
              <a:rPr lang="en-US" dirty="0">
                <a:solidFill>
                  <a:srgbClr val="CC00CC"/>
                </a:solidFill>
                <a:sym typeface="Symbol"/>
              </a:rPr>
              <a:t>Q</a:t>
            </a:r>
            <a:r>
              <a:rPr lang="en-US" dirty="0">
                <a:solidFill>
                  <a:srgbClr val="CC00CC"/>
                </a:solidFill>
              </a:rPr>
              <a:t> </a:t>
            </a:r>
            <a:r>
              <a:rPr lang="en-US" dirty="0">
                <a:solidFill>
                  <a:srgbClr val="CC00CC"/>
                </a:solidFill>
                <a:sym typeface="Symbol"/>
              </a:rPr>
              <a:t></a:t>
            </a:r>
            <a:r>
              <a:rPr lang="en-US" dirty="0">
                <a:solidFill>
                  <a:srgbClr val="CC00CC"/>
                </a:solidFill>
              </a:rPr>
              <a:t> R</a:t>
            </a:r>
            <a:r>
              <a:rPr lang="en-US" dirty="0"/>
              <a:t> </a:t>
            </a:r>
            <a:r>
              <a:rPr lang="en-US" dirty="0">
                <a:solidFill>
                  <a:srgbClr val="CC00CC"/>
                </a:solidFill>
                <a:sym typeface="Symbol"/>
              </a:rPr>
              <a:t></a:t>
            </a:r>
            <a:r>
              <a:rPr lang="en-US" dirty="0">
                <a:solidFill>
                  <a:srgbClr val="CC00CC"/>
                </a:solidFill>
              </a:rPr>
              <a:t> S</a:t>
            </a:r>
            <a:r>
              <a:rPr lang="en-US" dirty="0"/>
              <a:t> </a:t>
            </a:r>
            <a:r>
              <a:rPr lang="en-US" dirty="0">
                <a:solidFill>
                  <a:srgbClr val="CC00CC"/>
                </a:solidFill>
                <a:sym typeface="Symbol"/>
              </a:rPr>
              <a:t></a:t>
            </a:r>
            <a:r>
              <a:rPr lang="en-US" dirty="0">
                <a:solidFill>
                  <a:srgbClr val="CC00CC"/>
                </a:solidFill>
              </a:rPr>
              <a:t> W</a:t>
            </a:r>
            <a:r>
              <a:rPr lang="en-US" dirty="0"/>
              <a:t> </a:t>
            </a:r>
          </a:p>
          <a:p>
            <a:pPr marL="0" indent="0">
              <a:spcBef>
                <a:spcPts val="0"/>
              </a:spcBef>
              <a:buNone/>
            </a:pPr>
            <a:r>
              <a:rPr lang="en-US" dirty="0"/>
              <a:t>            </a:t>
            </a:r>
            <a:r>
              <a:rPr lang="en-US" dirty="0">
                <a:solidFill>
                  <a:srgbClr val="CC00CC"/>
                </a:solidFill>
                <a:sym typeface="Symbol"/>
              </a:rPr>
              <a:t></a:t>
            </a:r>
            <a:r>
              <a:rPr lang="en-US" baseline="-25000" dirty="0">
                <a:solidFill>
                  <a:srgbClr val="CC00CC"/>
                </a:solidFill>
                <a:sym typeface="Symbol"/>
              </a:rPr>
              <a:t>1</a:t>
            </a:r>
            <a:r>
              <a:rPr lang="en-US" dirty="0"/>
              <a:t>  </a:t>
            </a:r>
            <a:r>
              <a:rPr lang="zh-CN" altLang="en-US" dirty="0"/>
              <a:t>是</a:t>
            </a:r>
            <a:r>
              <a:rPr lang="en-US" dirty="0"/>
              <a:t> </a:t>
            </a:r>
            <a:r>
              <a:rPr lang="en-US" dirty="0">
                <a:solidFill>
                  <a:srgbClr val="CC00CC"/>
                </a:solidFill>
                <a:sym typeface="Symbol"/>
              </a:rPr>
              <a:t>Q</a:t>
            </a:r>
            <a:r>
              <a:rPr lang="en-US" dirty="0">
                <a:solidFill>
                  <a:srgbClr val="CC00CC"/>
                </a:solidFill>
              </a:rPr>
              <a:t> </a:t>
            </a:r>
            <a:r>
              <a:rPr lang="en-US" dirty="0"/>
              <a:t>)</a:t>
            </a:r>
          </a:p>
          <a:p>
            <a:pPr marL="0" indent="0">
              <a:buNone/>
            </a:pPr>
            <a:endParaRPr lang="en-US" dirty="0"/>
          </a:p>
        </p:txBody>
      </p:sp>
      <p:sp>
        <p:nvSpPr>
          <p:cNvPr id="4" name="TextBox 3"/>
          <p:cNvSpPr txBox="1"/>
          <p:nvPr/>
        </p:nvSpPr>
        <p:spPr>
          <a:xfrm>
            <a:off x="1149673" y="4597542"/>
            <a:ext cx="596638" cy="584775"/>
          </a:xfrm>
          <a:prstGeom prst="rect">
            <a:avLst/>
          </a:prstGeom>
          <a:noFill/>
          <a:ln>
            <a:noFill/>
          </a:ln>
        </p:spPr>
        <p:txBody>
          <a:bodyPr wrap="none" rtlCol="0">
            <a:spAutoFit/>
          </a:bodyPr>
          <a:lstStyle/>
          <a:p>
            <a:r>
              <a:rPr lang="en-US" sz="3200" dirty="0">
                <a:solidFill>
                  <a:srgbClr val="CC00CC"/>
                </a:solidFill>
                <a:sym typeface="Symbol"/>
              </a:rPr>
              <a:t></a:t>
            </a:r>
            <a:r>
              <a:rPr lang="en-US" sz="3200" baseline="-25000" dirty="0">
                <a:solidFill>
                  <a:srgbClr val="CC00CC"/>
                </a:solidFill>
              </a:rPr>
              <a:t>1</a:t>
            </a:r>
          </a:p>
        </p:txBody>
      </p:sp>
      <p:sp>
        <p:nvSpPr>
          <p:cNvPr id="5" name="TextBox 4"/>
          <p:cNvSpPr txBox="1"/>
          <p:nvPr/>
        </p:nvSpPr>
        <p:spPr>
          <a:xfrm>
            <a:off x="541321" y="5341055"/>
            <a:ext cx="596638" cy="584775"/>
          </a:xfrm>
          <a:prstGeom prst="rect">
            <a:avLst/>
          </a:prstGeom>
          <a:noFill/>
          <a:ln>
            <a:noFill/>
          </a:ln>
        </p:spPr>
        <p:txBody>
          <a:bodyPr wrap="none" rtlCol="0">
            <a:spAutoFit/>
          </a:bodyPr>
          <a:lstStyle/>
          <a:p>
            <a:r>
              <a:rPr lang="en-US" sz="3200" dirty="0">
                <a:solidFill>
                  <a:srgbClr val="CC00CC"/>
                </a:solidFill>
                <a:sym typeface="Symbol"/>
              </a:rPr>
              <a:t></a:t>
            </a:r>
            <a:r>
              <a:rPr lang="en-US" sz="3200" baseline="-25000" dirty="0">
                <a:solidFill>
                  <a:srgbClr val="CC00CC"/>
                </a:solidFill>
                <a:sym typeface="Symbol"/>
              </a:rPr>
              <a:t>2</a:t>
            </a:r>
            <a:endParaRPr lang="en-US" sz="3200" baseline="-25000" dirty="0">
              <a:solidFill>
                <a:srgbClr val="CC00CC"/>
              </a:solidFill>
            </a:endParaRPr>
          </a:p>
        </p:txBody>
      </p:sp>
      <p:sp>
        <p:nvSpPr>
          <p:cNvPr id="9" name="Rectangle 8"/>
          <p:cNvSpPr/>
          <p:nvPr/>
        </p:nvSpPr>
        <p:spPr>
          <a:xfrm>
            <a:off x="4270211" y="3678035"/>
            <a:ext cx="4697232" cy="251770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5124253" y="5451777"/>
            <a:ext cx="507023" cy="630962"/>
          </a:xfrm>
          <a:prstGeom prst="rect">
            <a:avLst/>
          </a:prstGeom>
        </p:spPr>
      </p:pic>
      <p:pic>
        <p:nvPicPr>
          <p:cNvPr id="11" name="Picture 10"/>
          <p:cNvPicPr>
            <a:picLocks noChangeAspect="1"/>
          </p:cNvPicPr>
          <p:nvPr/>
        </p:nvPicPr>
        <p:blipFill>
          <a:blip r:embed="rId3"/>
          <a:stretch>
            <a:fillRect/>
          </a:stretch>
        </p:blipFill>
        <p:spPr>
          <a:xfrm>
            <a:off x="5599879" y="4662775"/>
            <a:ext cx="507023" cy="630962"/>
          </a:xfrm>
          <a:prstGeom prst="rect">
            <a:avLst/>
          </a:prstGeom>
        </p:spPr>
      </p:pic>
      <p:pic>
        <p:nvPicPr>
          <p:cNvPr id="12" name="Picture 11"/>
          <p:cNvPicPr>
            <a:picLocks noChangeAspect="1"/>
          </p:cNvPicPr>
          <p:nvPr/>
        </p:nvPicPr>
        <p:blipFill>
          <a:blip r:embed="rId3"/>
          <a:stretch>
            <a:fillRect/>
          </a:stretch>
        </p:blipFill>
        <p:spPr>
          <a:xfrm>
            <a:off x="5073647" y="4289742"/>
            <a:ext cx="507023" cy="630962"/>
          </a:xfrm>
          <a:prstGeom prst="rect">
            <a:avLst/>
          </a:prstGeom>
        </p:spPr>
      </p:pic>
      <p:pic>
        <p:nvPicPr>
          <p:cNvPr id="13" name="Picture 12"/>
          <p:cNvPicPr>
            <a:picLocks noChangeAspect="1"/>
          </p:cNvPicPr>
          <p:nvPr/>
        </p:nvPicPr>
        <p:blipFill>
          <a:blip r:embed="rId3"/>
          <a:stretch>
            <a:fillRect/>
          </a:stretch>
        </p:blipFill>
        <p:spPr>
          <a:xfrm>
            <a:off x="4514568" y="4682966"/>
            <a:ext cx="507023" cy="630962"/>
          </a:xfrm>
          <a:prstGeom prst="rect">
            <a:avLst/>
          </a:prstGeom>
        </p:spPr>
      </p:pic>
      <p:pic>
        <p:nvPicPr>
          <p:cNvPr id="14" name="Picture 13"/>
          <p:cNvPicPr>
            <a:picLocks noChangeAspect="1"/>
          </p:cNvPicPr>
          <p:nvPr/>
        </p:nvPicPr>
        <p:blipFill>
          <a:blip r:embed="rId3"/>
          <a:stretch>
            <a:fillRect/>
          </a:stretch>
        </p:blipFill>
        <p:spPr>
          <a:xfrm>
            <a:off x="4431781" y="3762606"/>
            <a:ext cx="507023" cy="630962"/>
          </a:xfrm>
          <a:prstGeom prst="rect">
            <a:avLst/>
          </a:prstGeom>
        </p:spPr>
      </p:pic>
      <p:pic>
        <p:nvPicPr>
          <p:cNvPr id="15" name="Picture 14"/>
          <p:cNvPicPr>
            <a:picLocks noChangeAspect="1"/>
          </p:cNvPicPr>
          <p:nvPr/>
        </p:nvPicPr>
        <p:blipFill>
          <a:blip r:embed="rId3"/>
          <a:stretch>
            <a:fillRect/>
          </a:stretch>
        </p:blipFill>
        <p:spPr>
          <a:xfrm>
            <a:off x="5613634" y="3805541"/>
            <a:ext cx="507023" cy="630962"/>
          </a:xfrm>
          <a:prstGeom prst="rect">
            <a:avLst/>
          </a:prstGeom>
        </p:spPr>
      </p:pic>
      <p:pic>
        <p:nvPicPr>
          <p:cNvPr id="16" name="Picture 15"/>
          <p:cNvPicPr>
            <a:picLocks noChangeAspect="1"/>
          </p:cNvPicPr>
          <p:nvPr/>
        </p:nvPicPr>
        <p:blipFill>
          <a:blip r:embed="rId3"/>
          <a:stretch>
            <a:fillRect/>
          </a:stretch>
        </p:blipFill>
        <p:spPr>
          <a:xfrm>
            <a:off x="6302770" y="4877449"/>
            <a:ext cx="507023" cy="630962"/>
          </a:xfrm>
          <a:prstGeom prst="rect">
            <a:avLst/>
          </a:prstGeom>
        </p:spPr>
      </p:pic>
      <p:pic>
        <p:nvPicPr>
          <p:cNvPr id="18" name="Picture 17"/>
          <p:cNvPicPr>
            <a:picLocks noChangeAspect="1"/>
          </p:cNvPicPr>
          <p:nvPr/>
        </p:nvPicPr>
        <p:blipFill>
          <a:blip r:embed="rId3"/>
          <a:stretch>
            <a:fillRect/>
          </a:stretch>
        </p:blipFill>
        <p:spPr>
          <a:xfrm>
            <a:off x="6974815" y="4875746"/>
            <a:ext cx="507023" cy="630962"/>
          </a:xfrm>
          <a:prstGeom prst="rect">
            <a:avLst/>
          </a:prstGeom>
        </p:spPr>
      </p:pic>
      <p:pic>
        <p:nvPicPr>
          <p:cNvPr id="19" name="Picture 18"/>
          <p:cNvPicPr>
            <a:picLocks noChangeAspect="1"/>
          </p:cNvPicPr>
          <p:nvPr/>
        </p:nvPicPr>
        <p:blipFill>
          <a:blip r:embed="rId3"/>
          <a:stretch>
            <a:fillRect/>
          </a:stretch>
        </p:blipFill>
        <p:spPr>
          <a:xfrm>
            <a:off x="6711366" y="3999172"/>
            <a:ext cx="507023" cy="630962"/>
          </a:xfrm>
          <a:prstGeom prst="rect">
            <a:avLst/>
          </a:prstGeom>
        </p:spPr>
      </p:pic>
      <p:pic>
        <p:nvPicPr>
          <p:cNvPr id="20" name="Picture 19"/>
          <p:cNvPicPr>
            <a:picLocks noChangeAspect="1"/>
          </p:cNvPicPr>
          <p:nvPr/>
        </p:nvPicPr>
        <p:blipFill>
          <a:blip r:embed="rId3"/>
          <a:stretch>
            <a:fillRect/>
          </a:stretch>
        </p:blipFill>
        <p:spPr>
          <a:xfrm>
            <a:off x="7778251" y="4501861"/>
            <a:ext cx="507023" cy="630962"/>
          </a:xfrm>
          <a:prstGeom prst="rect">
            <a:avLst/>
          </a:prstGeom>
        </p:spPr>
      </p:pic>
      <p:pic>
        <p:nvPicPr>
          <p:cNvPr id="21" name="Picture 20"/>
          <p:cNvPicPr>
            <a:picLocks noChangeAspect="1"/>
          </p:cNvPicPr>
          <p:nvPr/>
        </p:nvPicPr>
        <p:blipFill>
          <a:blip r:embed="rId3"/>
          <a:stretch>
            <a:fillRect/>
          </a:stretch>
        </p:blipFill>
        <p:spPr>
          <a:xfrm>
            <a:off x="7826856" y="5442411"/>
            <a:ext cx="507023" cy="630962"/>
          </a:xfrm>
          <a:prstGeom prst="rect">
            <a:avLst/>
          </a:prstGeom>
        </p:spPr>
      </p:pic>
      <p:pic>
        <p:nvPicPr>
          <p:cNvPr id="22" name="Picture 21"/>
          <p:cNvPicPr>
            <a:picLocks noChangeAspect="1"/>
          </p:cNvPicPr>
          <p:nvPr/>
        </p:nvPicPr>
        <p:blipFill>
          <a:blip r:embed="rId3"/>
          <a:stretch>
            <a:fillRect/>
          </a:stretch>
        </p:blipFill>
        <p:spPr>
          <a:xfrm>
            <a:off x="8187514" y="3821474"/>
            <a:ext cx="507023" cy="630962"/>
          </a:xfrm>
          <a:prstGeom prst="rect">
            <a:avLst/>
          </a:prstGeom>
        </p:spPr>
      </p:pic>
      <p:sp>
        <p:nvSpPr>
          <p:cNvPr id="23" name="Oval 22"/>
          <p:cNvSpPr/>
          <p:nvPr/>
        </p:nvSpPr>
        <p:spPr>
          <a:xfrm>
            <a:off x="1083976" y="4619436"/>
            <a:ext cx="541988" cy="72265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518794" y="4672834"/>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114947" y="5422881"/>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083570" y="4275399"/>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24665" y="3755445"/>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2306" y="5384424"/>
            <a:ext cx="541988" cy="722651"/>
          </a:xfrm>
          <a:prstGeom prst="ellipse">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833495" y="5431845"/>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779706" y="4478598"/>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975124" y="4870057"/>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316218" y="4873045"/>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01282" y="4651916"/>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712906" y="3982551"/>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619213" y="3794292"/>
            <a:ext cx="501442" cy="668589"/>
          </a:xfrm>
          <a:prstGeom prst="ellipse">
            <a:avLst/>
          </a:prstGeom>
          <a:solidFill>
            <a:schemeClr val="tx1">
              <a:alpha val="54000"/>
            </a:schemeClr>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reeform 39"/>
          <p:cNvSpPr/>
          <p:nvPr/>
        </p:nvSpPr>
        <p:spPr>
          <a:xfrm>
            <a:off x="8106004" y="3735214"/>
            <a:ext cx="672317" cy="836991"/>
          </a:xfrm>
          <a:custGeom>
            <a:avLst/>
            <a:gdLst>
              <a:gd name="connsiteX0" fmla="*/ 771407 w 896422"/>
              <a:gd name="connsiteY0" fmla="*/ 119611 h 836991"/>
              <a:gd name="connsiteX1" fmla="*/ 502466 w 896422"/>
              <a:gd name="connsiteY1" fmla="*/ 81 h 836991"/>
              <a:gd name="connsiteX2" fmla="*/ 128936 w 896422"/>
              <a:gd name="connsiteY2" fmla="*/ 104669 h 836991"/>
              <a:gd name="connsiteX3" fmla="*/ 24348 w 896422"/>
              <a:gd name="connsiteY3" fmla="*/ 313846 h 836991"/>
              <a:gd name="connsiteX4" fmla="*/ 9407 w 896422"/>
              <a:gd name="connsiteY4" fmla="*/ 567846 h 836991"/>
              <a:gd name="connsiteX5" fmla="*/ 143877 w 896422"/>
              <a:gd name="connsiteY5" fmla="*/ 747140 h 836991"/>
              <a:gd name="connsiteX6" fmla="*/ 442701 w 896422"/>
              <a:gd name="connsiteY6" fmla="*/ 836787 h 836991"/>
              <a:gd name="connsiteX7" fmla="*/ 726583 w 896422"/>
              <a:gd name="connsiteY7" fmla="*/ 762081 h 836991"/>
              <a:gd name="connsiteX8" fmla="*/ 861054 w 896422"/>
              <a:gd name="connsiteY8" fmla="*/ 493140 h 836991"/>
              <a:gd name="connsiteX9" fmla="*/ 890936 w 896422"/>
              <a:gd name="connsiteY9" fmla="*/ 298905 h 836991"/>
              <a:gd name="connsiteX10" fmla="*/ 771407 w 896422"/>
              <a:gd name="connsiteY10" fmla="*/ 119611 h 83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422" h="836991">
                <a:moveTo>
                  <a:pt x="771407" y="119611"/>
                </a:moveTo>
                <a:cubicBezTo>
                  <a:pt x="706662" y="69807"/>
                  <a:pt x="609544" y="2571"/>
                  <a:pt x="502466" y="81"/>
                </a:cubicBezTo>
                <a:cubicBezTo>
                  <a:pt x="395387" y="-2409"/>
                  <a:pt x="208622" y="52375"/>
                  <a:pt x="128936" y="104669"/>
                </a:cubicBezTo>
                <a:cubicBezTo>
                  <a:pt x="49250" y="156963"/>
                  <a:pt x="44269" y="236650"/>
                  <a:pt x="24348" y="313846"/>
                </a:cubicBezTo>
                <a:cubicBezTo>
                  <a:pt x="4427" y="391042"/>
                  <a:pt x="-10514" y="495630"/>
                  <a:pt x="9407" y="567846"/>
                </a:cubicBezTo>
                <a:cubicBezTo>
                  <a:pt x="29328" y="640062"/>
                  <a:pt x="71661" y="702317"/>
                  <a:pt x="143877" y="747140"/>
                </a:cubicBezTo>
                <a:cubicBezTo>
                  <a:pt x="216093" y="791963"/>
                  <a:pt x="345583" y="834297"/>
                  <a:pt x="442701" y="836787"/>
                </a:cubicBezTo>
                <a:cubicBezTo>
                  <a:pt x="539819" y="839277"/>
                  <a:pt x="656857" y="819356"/>
                  <a:pt x="726583" y="762081"/>
                </a:cubicBezTo>
                <a:cubicBezTo>
                  <a:pt x="796309" y="704806"/>
                  <a:pt x="833662" y="570336"/>
                  <a:pt x="861054" y="493140"/>
                </a:cubicBezTo>
                <a:cubicBezTo>
                  <a:pt x="888446" y="415944"/>
                  <a:pt x="905877" y="363650"/>
                  <a:pt x="890936" y="298905"/>
                </a:cubicBezTo>
                <a:cubicBezTo>
                  <a:pt x="875995" y="234160"/>
                  <a:pt x="836152" y="169415"/>
                  <a:pt x="771407" y="119611"/>
                </a:cubicBezTo>
                <a:close/>
              </a:path>
            </a:pathLst>
          </a:cu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p:cNvSpPr/>
          <p:nvPr/>
        </p:nvSpPr>
        <p:spPr>
          <a:xfrm>
            <a:off x="5521816" y="3630706"/>
            <a:ext cx="3376799" cy="2547948"/>
          </a:xfrm>
          <a:custGeom>
            <a:avLst/>
            <a:gdLst>
              <a:gd name="connsiteX0" fmla="*/ 4351461 w 4502398"/>
              <a:gd name="connsiteY0" fmla="*/ 194235 h 2547948"/>
              <a:gd name="connsiteX1" fmla="*/ 4112403 w 4502398"/>
              <a:gd name="connsiteY1" fmla="*/ 44823 h 2547948"/>
              <a:gd name="connsiteX2" fmla="*/ 3753814 w 4502398"/>
              <a:gd name="connsiteY2" fmla="*/ 0 h 2547948"/>
              <a:gd name="connsiteX3" fmla="*/ 2946991 w 4502398"/>
              <a:gd name="connsiteY3" fmla="*/ 14941 h 2547948"/>
              <a:gd name="connsiteX4" fmla="*/ 2020638 w 4502398"/>
              <a:gd name="connsiteY4" fmla="*/ 14941 h 2547948"/>
              <a:gd name="connsiteX5" fmla="*/ 1243697 w 4502398"/>
              <a:gd name="connsiteY5" fmla="*/ 44823 h 2547948"/>
              <a:gd name="connsiteX6" fmla="*/ 362167 w 4502398"/>
              <a:gd name="connsiteY6" fmla="*/ 74706 h 2547948"/>
              <a:gd name="connsiteX7" fmla="*/ 123108 w 4502398"/>
              <a:gd name="connsiteY7" fmla="*/ 209176 h 2547948"/>
              <a:gd name="connsiteX8" fmla="*/ 48403 w 4502398"/>
              <a:gd name="connsiteY8" fmla="*/ 627529 h 2547948"/>
              <a:gd name="connsiteX9" fmla="*/ 197814 w 4502398"/>
              <a:gd name="connsiteY9" fmla="*/ 911412 h 2547948"/>
              <a:gd name="connsiteX10" fmla="*/ 123108 w 4502398"/>
              <a:gd name="connsiteY10" fmla="*/ 1135529 h 2547948"/>
              <a:gd name="connsiteX11" fmla="*/ 3579 w 4502398"/>
              <a:gd name="connsiteY11" fmla="*/ 1524000 h 2547948"/>
              <a:gd name="connsiteX12" fmla="*/ 272520 w 4502398"/>
              <a:gd name="connsiteY12" fmla="*/ 1852706 h 2547948"/>
              <a:gd name="connsiteX13" fmla="*/ 1139108 w 4502398"/>
              <a:gd name="connsiteY13" fmla="*/ 2091765 h 2547948"/>
              <a:gd name="connsiteX14" fmla="*/ 2558520 w 4502398"/>
              <a:gd name="connsiteY14" fmla="*/ 2360706 h 2547948"/>
              <a:gd name="connsiteX15" fmla="*/ 3230873 w 4502398"/>
              <a:gd name="connsiteY15" fmla="*/ 2465294 h 2547948"/>
              <a:gd name="connsiteX16" fmla="*/ 3559579 w 4502398"/>
              <a:gd name="connsiteY16" fmla="*/ 2525059 h 2547948"/>
              <a:gd name="connsiteX17" fmla="*/ 4142285 w 4502398"/>
              <a:gd name="connsiteY17" fmla="*/ 2061882 h 2547948"/>
              <a:gd name="connsiteX18" fmla="*/ 4411226 w 4502398"/>
              <a:gd name="connsiteY18" fmla="*/ 1240118 h 2547948"/>
              <a:gd name="connsiteX19" fmla="*/ 4500873 w 4502398"/>
              <a:gd name="connsiteY19" fmla="*/ 552823 h 2547948"/>
              <a:gd name="connsiteX20" fmla="*/ 4351461 w 4502398"/>
              <a:gd name="connsiteY20" fmla="*/ 194235 h 254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02398" h="2547948">
                <a:moveTo>
                  <a:pt x="4351461" y="194235"/>
                </a:moveTo>
                <a:cubicBezTo>
                  <a:pt x="4286716" y="109568"/>
                  <a:pt x="4212011" y="77195"/>
                  <a:pt x="4112403" y="44823"/>
                </a:cubicBezTo>
                <a:cubicBezTo>
                  <a:pt x="4012795" y="12450"/>
                  <a:pt x="3753814" y="0"/>
                  <a:pt x="3753814" y="0"/>
                </a:cubicBezTo>
                <a:lnTo>
                  <a:pt x="2946991" y="14941"/>
                </a:lnTo>
                <a:lnTo>
                  <a:pt x="2020638" y="14941"/>
                </a:lnTo>
                <a:cubicBezTo>
                  <a:pt x="1736756" y="19921"/>
                  <a:pt x="1243697" y="44823"/>
                  <a:pt x="1243697" y="44823"/>
                </a:cubicBezTo>
                <a:cubicBezTo>
                  <a:pt x="967285" y="54784"/>
                  <a:pt x="548932" y="47314"/>
                  <a:pt x="362167" y="74706"/>
                </a:cubicBezTo>
                <a:cubicBezTo>
                  <a:pt x="175402" y="102098"/>
                  <a:pt x="175402" y="117039"/>
                  <a:pt x="123108" y="209176"/>
                </a:cubicBezTo>
                <a:cubicBezTo>
                  <a:pt x="70814" y="301313"/>
                  <a:pt x="35952" y="510490"/>
                  <a:pt x="48403" y="627529"/>
                </a:cubicBezTo>
                <a:cubicBezTo>
                  <a:pt x="60854" y="744568"/>
                  <a:pt x="185363" y="826745"/>
                  <a:pt x="197814" y="911412"/>
                </a:cubicBezTo>
                <a:cubicBezTo>
                  <a:pt x="210265" y="996079"/>
                  <a:pt x="155480" y="1033431"/>
                  <a:pt x="123108" y="1135529"/>
                </a:cubicBezTo>
                <a:cubicBezTo>
                  <a:pt x="90736" y="1237627"/>
                  <a:pt x="-21323" y="1404471"/>
                  <a:pt x="3579" y="1524000"/>
                </a:cubicBezTo>
                <a:cubicBezTo>
                  <a:pt x="28481" y="1643530"/>
                  <a:pt x="83265" y="1758079"/>
                  <a:pt x="272520" y="1852706"/>
                </a:cubicBezTo>
                <a:cubicBezTo>
                  <a:pt x="461775" y="1947333"/>
                  <a:pt x="758108" y="2007098"/>
                  <a:pt x="1139108" y="2091765"/>
                </a:cubicBezTo>
                <a:cubicBezTo>
                  <a:pt x="1520108" y="2176432"/>
                  <a:pt x="2209893" y="2298451"/>
                  <a:pt x="2558520" y="2360706"/>
                </a:cubicBezTo>
                <a:cubicBezTo>
                  <a:pt x="2907147" y="2422961"/>
                  <a:pt x="3064030" y="2437902"/>
                  <a:pt x="3230873" y="2465294"/>
                </a:cubicBezTo>
                <a:cubicBezTo>
                  <a:pt x="3397716" y="2492686"/>
                  <a:pt x="3407677" y="2592294"/>
                  <a:pt x="3559579" y="2525059"/>
                </a:cubicBezTo>
                <a:cubicBezTo>
                  <a:pt x="3711481" y="2457824"/>
                  <a:pt x="4000344" y="2276039"/>
                  <a:pt x="4142285" y="2061882"/>
                </a:cubicBezTo>
                <a:cubicBezTo>
                  <a:pt x="4284226" y="1847725"/>
                  <a:pt x="4351461" y="1491628"/>
                  <a:pt x="4411226" y="1240118"/>
                </a:cubicBezTo>
                <a:cubicBezTo>
                  <a:pt x="4470991" y="988608"/>
                  <a:pt x="4510834" y="727137"/>
                  <a:pt x="4500873" y="552823"/>
                </a:cubicBezTo>
                <a:cubicBezTo>
                  <a:pt x="4490912" y="378509"/>
                  <a:pt x="4416206" y="278902"/>
                  <a:pt x="4351461" y="194235"/>
                </a:cubicBezTo>
                <a:close/>
              </a:path>
            </a:pathLst>
          </a:cu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2"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8"/>
                                        </p:tgtEl>
                                        <p:attrNameLst>
                                          <p:attrName>style.visibility</p:attrName>
                                        </p:attrNameLst>
                                      </p:cBhvr>
                                      <p:to>
                                        <p:strVal val="hidden"/>
                                      </p:to>
                                    </p:set>
                                  </p:childTnLst>
                                </p:cTn>
                              </p:par>
                              <p:par>
                                <p:cTn id="85" presetID="1" presetClass="exit" presetSubtype="0" fill="hold" grpId="3"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xit" presetSubtype="0" fill="hold" grpId="3" nodeType="withEffect">
                                  <p:stCondLst>
                                    <p:cond delay="0"/>
                                  </p:stCondLst>
                                  <p:childTnLst>
                                    <p:set>
                                      <p:cBhvr>
                                        <p:cTn id="88" dur="1" fill="hold">
                                          <p:stCondLst>
                                            <p:cond delay="0"/>
                                          </p:stCondLst>
                                        </p:cTn>
                                        <p:tgtEl>
                                          <p:spTgt spid="36"/>
                                        </p:tgtEl>
                                        <p:attrNameLst>
                                          <p:attrName>style.visibility</p:attrName>
                                        </p:attrNameLst>
                                      </p:cBhvr>
                                      <p:to>
                                        <p:strVal val="hidden"/>
                                      </p:to>
                                    </p:set>
                                  </p:childTnLst>
                                </p:cTn>
                              </p:par>
                              <p:par>
                                <p:cTn id="89" presetID="1" presetClass="exit" presetSubtype="0" fill="hold" grpId="3" nodeType="withEffect">
                                  <p:stCondLst>
                                    <p:cond delay="0"/>
                                  </p:stCondLst>
                                  <p:childTnLst>
                                    <p:set>
                                      <p:cBhvr>
                                        <p:cTn id="90" dur="1" fill="hold">
                                          <p:stCondLst>
                                            <p:cond delay="0"/>
                                          </p:stCondLst>
                                        </p:cTn>
                                        <p:tgtEl>
                                          <p:spTgt spid="34"/>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26"/>
                                        </p:tgtEl>
                                        <p:attrNameLst>
                                          <p:attrName>style.visibility</p:attrName>
                                        </p:attrNameLst>
                                      </p:cBhvr>
                                      <p:to>
                                        <p:strVal val="hidden"/>
                                      </p:to>
                                    </p:set>
                                  </p:childTnLst>
                                </p:cTn>
                              </p:par>
                              <p:par>
                                <p:cTn id="93" presetID="1" presetClass="exit" presetSubtype="0" fill="hold" grpId="3" nodeType="withEffect">
                                  <p:stCondLst>
                                    <p:cond delay="0"/>
                                  </p:stCondLst>
                                  <p:childTnLst>
                                    <p:set>
                                      <p:cBhvr>
                                        <p:cTn id="94" dur="1" fill="hold">
                                          <p:stCondLst>
                                            <p:cond delay="0"/>
                                          </p:stCondLst>
                                        </p:cTn>
                                        <p:tgtEl>
                                          <p:spTgt spid="24"/>
                                        </p:tgtEl>
                                        <p:attrNameLst>
                                          <p:attrName>style.visibility</p:attrName>
                                        </p:attrNameLst>
                                      </p:cBhvr>
                                      <p:to>
                                        <p:strVal val="hidden"/>
                                      </p:to>
                                    </p:set>
                                  </p:childTnLst>
                                </p:cTn>
                              </p:par>
                              <p:par>
                                <p:cTn id="95" presetID="1" presetClass="exit" presetSubtype="0" fill="hold" grpId="3" nodeType="withEffect">
                                  <p:stCondLst>
                                    <p:cond delay="0"/>
                                  </p:stCondLst>
                                  <p:childTnLst>
                                    <p:set>
                                      <p:cBhvr>
                                        <p:cTn id="96" dur="1" fill="hold">
                                          <p:stCondLst>
                                            <p:cond delay="0"/>
                                          </p:stCondLst>
                                        </p:cTn>
                                        <p:tgtEl>
                                          <p:spTgt spid="25"/>
                                        </p:tgtEl>
                                        <p:attrNameLst>
                                          <p:attrName>style.visibility</p:attrName>
                                        </p:attrNameLst>
                                      </p:cBhvr>
                                      <p:to>
                                        <p:strVal val="hidden"/>
                                      </p:to>
                                    </p:set>
                                  </p:childTnLst>
                                </p:cTn>
                              </p:par>
                              <p:par>
                                <p:cTn id="97" presetID="1" presetClass="exit" presetSubtype="0" fill="hold" grpId="3" nodeType="withEffect">
                                  <p:stCondLst>
                                    <p:cond delay="0"/>
                                  </p:stCondLst>
                                  <p:childTnLst>
                                    <p:set>
                                      <p:cBhvr>
                                        <p:cTn id="98" dur="1" fill="hold">
                                          <p:stCondLst>
                                            <p:cond delay="0"/>
                                          </p:stCondLst>
                                        </p:cTn>
                                        <p:tgtEl>
                                          <p:spTgt spid="33"/>
                                        </p:tgtEl>
                                        <p:attrNameLst>
                                          <p:attrName>style.visibility</p:attrName>
                                        </p:attrNameLst>
                                      </p:cBhvr>
                                      <p:to>
                                        <p:strVal val="hidden"/>
                                      </p:to>
                                    </p:set>
                                  </p:childTnLst>
                                </p:cTn>
                              </p:par>
                              <p:par>
                                <p:cTn id="99" presetID="1" presetClass="exit" presetSubtype="0" fill="hold" grpId="3" nodeType="with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xit" presetSubtype="0" fill="hold" grpId="3" nodeType="withEffect">
                                  <p:stCondLst>
                                    <p:cond delay="0"/>
                                  </p:stCondLst>
                                  <p:childTnLst>
                                    <p:set>
                                      <p:cBhvr>
                                        <p:cTn id="102" dur="1" fill="hold">
                                          <p:stCondLst>
                                            <p:cond delay="0"/>
                                          </p:stCondLst>
                                        </p:cTn>
                                        <p:tgtEl>
                                          <p:spTgt spid="31"/>
                                        </p:tgtEl>
                                        <p:attrNameLst>
                                          <p:attrName>style.visibility</p:attrName>
                                        </p:attrNameLst>
                                      </p:cBhvr>
                                      <p:to>
                                        <p:strVal val="hidden"/>
                                      </p:to>
                                    </p:set>
                                  </p:childTnLst>
                                </p:cTn>
                              </p:par>
                              <p:par>
                                <p:cTn id="103" presetID="1" presetClass="exit" presetSubtype="0" fill="hold" grpId="3" nodeType="withEffect">
                                  <p:stCondLst>
                                    <p:cond delay="0"/>
                                  </p:stCondLst>
                                  <p:childTnLst>
                                    <p:set>
                                      <p:cBhvr>
                                        <p:cTn id="104" dur="1" fill="hold">
                                          <p:stCondLst>
                                            <p:cond delay="0"/>
                                          </p:stCondLst>
                                        </p:cTn>
                                        <p:tgtEl>
                                          <p:spTgt spid="30"/>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23"/>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2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3" grpId="2" animBg="1"/>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P spid="29" grpId="0" animBg="1"/>
      <p:bldP spid="29" grpId="1" animBg="1"/>
      <p:bldP spid="29" grpId="2" animBg="1"/>
      <p:bldP spid="29" grpId="3" animBg="1"/>
      <p:bldP spid="30" grpId="0" animBg="1"/>
      <p:bldP spid="30" grpId="1" animBg="1"/>
      <p:bldP spid="30" grpId="2" animBg="1"/>
      <p:bldP spid="30" grpId="3"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3" grpId="2" animBg="1"/>
      <p:bldP spid="33" grpId="3" animBg="1"/>
      <p:bldP spid="34" grpId="0" animBg="1"/>
      <p:bldP spid="34" grpId="1" animBg="1"/>
      <p:bldP spid="34" grpId="2" animBg="1"/>
      <p:bldP spid="34" grpId="3" animBg="1"/>
      <p:bldP spid="36" grpId="0" animBg="1"/>
      <p:bldP spid="36" grpId="1" animBg="1"/>
      <p:bldP spid="36" grpId="2" animBg="1"/>
      <p:bldP spid="36" grpId="3" animBg="1"/>
      <p:bldP spid="40" grpId="0" animBg="1"/>
      <p:bldP spid="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E9EA2-1135-4AD1-9F27-9D3B162A0604}"/>
              </a:ext>
            </a:extLst>
          </p:cNvPr>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FDD8E0A6-7A82-4334-832F-63C47931D641}"/>
              </a:ext>
            </a:extLst>
          </p:cNvPr>
          <p:cNvPicPr>
            <a:picLocks noChangeAspect="1"/>
          </p:cNvPicPr>
          <p:nvPr/>
        </p:nvPicPr>
        <p:blipFill>
          <a:blip r:embed="rId3"/>
          <a:stretch>
            <a:fillRect/>
          </a:stretch>
        </p:blipFill>
        <p:spPr>
          <a:xfrm>
            <a:off x="213010" y="2471183"/>
            <a:ext cx="8748110" cy="567626"/>
          </a:xfrm>
          <a:prstGeom prst="rect">
            <a:avLst/>
          </a:prstGeom>
        </p:spPr>
      </p:pic>
      <p:pic>
        <p:nvPicPr>
          <p:cNvPr id="5" name="图片 4">
            <a:extLst>
              <a:ext uri="{FF2B5EF4-FFF2-40B4-BE49-F238E27FC236}">
                <a16:creationId xmlns:a16="http://schemas.microsoft.com/office/drawing/2014/main" id="{EB938349-9EC3-491E-B9B4-8B58312A939D}"/>
              </a:ext>
            </a:extLst>
          </p:cNvPr>
          <p:cNvPicPr>
            <a:picLocks noChangeAspect="1"/>
          </p:cNvPicPr>
          <p:nvPr/>
        </p:nvPicPr>
        <p:blipFill>
          <a:blip r:embed="rId4"/>
          <a:stretch>
            <a:fillRect/>
          </a:stretch>
        </p:blipFill>
        <p:spPr>
          <a:xfrm>
            <a:off x="197944" y="3553773"/>
            <a:ext cx="8748111" cy="791230"/>
          </a:xfrm>
          <a:prstGeom prst="rect">
            <a:avLst/>
          </a:prstGeom>
        </p:spPr>
      </p:pic>
    </p:spTree>
    <p:extLst>
      <p:ext uri="{BB962C8B-B14F-4D97-AF65-F5344CB8AC3E}">
        <p14:creationId xmlns:p14="http://schemas.microsoft.com/office/powerpoint/2010/main" val="2584598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740BC-979E-4122-863D-73510276BE60}"/>
              </a:ext>
            </a:extLst>
          </p:cNvPr>
          <p:cNvSpPr>
            <a:spLocks noGrp="1"/>
          </p:cNvSpPr>
          <p:nvPr>
            <p:ph type="title"/>
          </p:nvPr>
        </p:nvSpPr>
        <p:spPr/>
        <p:txBody>
          <a:bodyPr/>
          <a:lstStyle/>
          <a:p>
            <a:r>
              <a:rPr lang="en-US" altLang="zh-CN" dirty="0"/>
              <a:t>P, NP</a:t>
            </a:r>
            <a:r>
              <a:rPr lang="en-US" altLang="zh-CN"/>
              <a:t>, and NP-Completeness</a:t>
            </a:r>
            <a:endParaRPr lang="zh-CN" altLang="en-US" dirty="0"/>
          </a:p>
        </p:txBody>
      </p:sp>
      <p:pic>
        <p:nvPicPr>
          <p:cNvPr id="4" name="图片 3">
            <a:extLst>
              <a:ext uri="{FF2B5EF4-FFF2-40B4-BE49-F238E27FC236}">
                <a16:creationId xmlns:a16="http://schemas.microsoft.com/office/drawing/2014/main" id="{52ADE51D-DC04-45A6-B54A-E4627444A25D}"/>
              </a:ext>
            </a:extLst>
          </p:cNvPr>
          <p:cNvPicPr>
            <a:picLocks noChangeAspect="1"/>
          </p:cNvPicPr>
          <p:nvPr/>
        </p:nvPicPr>
        <p:blipFill>
          <a:blip r:embed="rId2"/>
          <a:stretch>
            <a:fillRect/>
          </a:stretch>
        </p:blipFill>
        <p:spPr>
          <a:xfrm>
            <a:off x="279366" y="2060928"/>
            <a:ext cx="8681754" cy="479967"/>
          </a:xfrm>
          <a:prstGeom prst="rect">
            <a:avLst/>
          </a:prstGeom>
        </p:spPr>
      </p:pic>
      <p:pic>
        <p:nvPicPr>
          <p:cNvPr id="5" name="图片 4">
            <a:extLst>
              <a:ext uri="{FF2B5EF4-FFF2-40B4-BE49-F238E27FC236}">
                <a16:creationId xmlns:a16="http://schemas.microsoft.com/office/drawing/2014/main" id="{68184054-F2A4-48F5-A8FC-F40214637BCF}"/>
              </a:ext>
            </a:extLst>
          </p:cNvPr>
          <p:cNvPicPr>
            <a:picLocks noChangeAspect="1"/>
          </p:cNvPicPr>
          <p:nvPr/>
        </p:nvPicPr>
        <p:blipFill>
          <a:blip r:embed="rId3"/>
          <a:stretch>
            <a:fillRect/>
          </a:stretch>
        </p:blipFill>
        <p:spPr>
          <a:xfrm>
            <a:off x="279366" y="3041912"/>
            <a:ext cx="8681754" cy="1421251"/>
          </a:xfrm>
          <a:prstGeom prst="rect">
            <a:avLst/>
          </a:prstGeom>
        </p:spPr>
      </p:pic>
      <p:pic>
        <p:nvPicPr>
          <p:cNvPr id="6" name="图片 5">
            <a:extLst>
              <a:ext uri="{FF2B5EF4-FFF2-40B4-BE49-F238E27FC236}">
                <a16:creationId xmlns:a16="http://schemas.microsoft.com/office/drawing/2014/main" id="{EC34A989-A9A7-4B11-ADE6-96523DEA2611}"/>
              </a:ext>
            </a:extLst>
          </p:cNvPr>
          <p:cNvPicPr>
            <a:picLocks noChangeAspect="1"/>
          </p:cNvPicPr>
          <p:nvPr/>
        </p:nvPicPr>
        <p:blipFill>
          <a:blip r:embed="rId4"/>
          <a:stretch>
            <a:fillRect/>
          </a:stretch>
        </p:blipFill>
        <p:spPr>
          <a:xfrm>
            <a:off x="279365" y="4964181"/>
            <a:ext cx="4857899" cy="1384502"/>
          </a:xfrm>
          <a:prstGeom prst="rect">
            <a:avLst/>
          </a:prstGeom>
        </p:spPr>
      </p:pic>
    </p:spTree>
    <p:extLst>
      <p:ext uri="{BB962C8B-B14F-4D97-AF65-F5344CB8AC3E}">
        <p14:creationId xmlns:p14="http://schemas.microsoft.com/office/powerpoint/2010/main" val="665141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D6B84-DD29-4572-A9B8-8B3301DECE9E}"/>
              </a:ext>
            </a:extLst>
          </p:cNvPr>
          <p:cNvSpPr>
            <a:spLocks noGrp="1"/>
          </p:cNvSpPr>
          <p:nvPr>
            <p:ph type="title"/>
          </p:nvPr>
        </p:nvSpPr>
        <p:spPr/>
        <p:txBody>
          <a:bodyPr/>
          <a:lstStyle/>
          <a:p>
            <a:r>
              <a:rPr lang="en-US" altLang="zh-CN" dirty="0"/>
              <a:t>Circuit Satisfiability is NP-complete</a:t>
            </a:r>
            <a:endParaRPr lang="zh-CN" altLang="en-US" dirty="0"/>
          </a:p>
        </p:txBody>
      </p:sp>
      <p:sp>
        <p:nvSpPr>
          <p:cNvPr id="3" name="内容占位符 2">
            <a:extLst>
              <a:ext uri="{FF2B5EF4-FFF2-40B4-BE49-F238E27FC236}">
                <a16:creationId xmlns:a16="http://schemas.microsoft.com/office/drawing/2014/main" id="{76A62D3B-ACDE-48E3-ABD0-7A764283509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CA317CB-829D-46A9-9B59-92F64122146B}"/>
              </a:ext>
            </a:extLst>
          </p:cNvPr>
          <p:cNvPicPr>
            <a:picLocks noChangeAspect="1"/>
          </p:cNvPicPr>
          <p:nvPr/>
        </p:nvPicPr>
        <p:blipFill>
          <a:blip r:embed="rId3"/>
          <a:stretch>
            <a:fillRect/>
          </a:stretch>
        </p:blipFill>
        <p:spPr>
          <a:xfrm>
            <a:off x="1374766" y="2115608"/>
            <a:ext cx="6622078" cy="4074242"/>
          </a:xfrm>
          <a:prstGeom prst="rect">
            <a:avLst/>
          </a:prstGeom>
        </p:spPr>
      </p:pic>
    </p:spTree>
    <p:extLst>
      <p:ext uri="{BB962C8B-B14F-4D97-AF65-F5344CB8AC3E}">
        <p14:creationId xmlns:p14="http://schemas.microsoft.com/office/powerpoint/2010/main" val="9002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7E95EE-6160-4BDB-BADA-7FF5C1674DD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4F2A0C2-4DF7-4F3F-A230-A824A924CEBB}"/>
              </a:ext>
            </a:extLst>
          </p:cNvPr>
          <p:cNvPicPr>
            <a:picLocks noChangeAspect="1"/>
          </p:cNvPicPr>
          <p:nvPr/>
        </p:nvPicPr>
        <p:blipFill>
          <a:blip r:embed="rId3"/>
          <a:stretch>
            <a:fillRect/>
          </a:stretch>
        </p:blipFill>
        <p:spPr>
          <a:xfrm>
            <a:off x="777240" y="467499"/>
            <a:ext cx="7179916" cy="6390501"/>
          </a:xfrm>
          <a:prstGeom prst="rect">
            <a:avLst/>
          </a:prstGeom>
        </p:spPr>
      </p:pic>
      <p:sp>
        <p:nvSpPr>
          <p:cNvPr id="2" name="标题 1">
            <a:extLst>
              <a:ext uri="{FF2B5EF4-FFF2-40B4-BE49-F238E27FC236}">
                <a16:creationId xmlns:a16="http://schemas.microsoft.com/office/drawing/2014/main" id="{B175DFBD-6384-403C-9A32-4ACD33FA8B8D}"/>
              </a:ext>
            </a:extLst>
          </p:cNvPr>
          <p:cNvSpPr>
            <a:spLocks noGrp="1"/>
          </p:cNvSpPr>
          <p:nvPr>
            <p:ph type="title"/>
          </p:nvPr>
        </p:nvSpPr>
        <p:spPr>
          <a:xfrm>
            <a:off x="822960" y="286605"/>
            <a:ext cx="7543800" cy="361788"/>
          </a:xfrm>
        </p:spPr>
        <p:txBody>
          <a:bodyPr>
            <a:noAutofit/>
          </a:bodyPr>
          <a:lstStyle/>
          <a:p>
            <a:r>
              <a:rPr lang="en-US" altLang="zh-CN" sz="3600" dirty="0"/>
              <a:t>To express independent set problem</a:t>
            </a:r>
            <a:endParaRPr lang="zh-CN" altLang="en-US" sz="3600" dirty="0"/>
          </a:p>
        </p:txBody>
      </p:sp>
    </p:spTree>
    <p:extLst>
      <p:ext uri="{BB962C8B-B14F-4D97-AF65-F5344CB8AC3E}">
        <p14:creationId xmlns:p14="http://schemas.microsoft.com/office/powerpoint/2010/main" val="1816882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人工智能导论：</a:t>
            </a:r>
            <a:br>
              <a:rPr lang="en-US" altLang="zh-CN" dirty="0"/>
            </a:br>
            <a:r>
              <a:rPr lang="zh-CN" altLang="en-US" dirty="0"/>
              <a:t>逻辑型的智能体</a:t>
            </a:r>
          </a:p>
        </p:txBody>
      </p:sp>
      <p:sp>
        <p:nvSpPr>
          <p:cNvPr id="3" name="Subtitle 2"/>
          <p:cNvSpPr>
            <a:spLocks noGrp="1"/>
          </p:cNvSpPr>
          <p:nvPr>
            <p:ph type="subTitle" idx="1"/>
          </p:nvPr>
        </p:nvSpPr>
        <p:spPr/>
        <p:txBody>
          <a:bodyPr/>
          <a:lstStyle/>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97186"/>
          </a:xfrm>
        </p:spPr>
        <p:txBody>
          <a:bodyPr>
            <a:normAutofit fontScale="90000"/>
          </a:bodyPr>
          <a:lstStyle/>
          <a:p>
            <a:r>
              <a:rPr lang="zh-CN" altLang="en-US" dirty="0"/>
              <a:t>一个基于知识的智能体</a:t>
            </a:r>
            <a:endParaRPr lang="en-US" dirty="0"/>
          </a:p>
        </p:txBody>
      </p:sp>
      <p:sp>
        <p:nvSpPr>
          <p:cNvPr id="3" name="Content Placeholder 2"/>
          <p:cNvSpPr>
            <a:spLocks noGrp="1"/>
          </p:cNvSpPr>
          <p:nvPr>
            <p:ph idx="1"/>
          </p:nvPr>
        </p:nvSpPr>
        <p:spPr>
          <a:xfrm>
            <a:off x="457200" y="1447800"/>
            <a:ext cx="8686800" cy="5029200"/>
          </a:xfrm>
        </p:spPr>
        <p:txBody>
          <a:bodyPr/>
          <a:lstStyle/>
          <a:p>
            <a:pPr marL="0" indent="0">
              <a:buNone/>
            </a:pPr>
            <a:r>
              <a:rPr lang="en-US" b="1" dirty="0">
                <a:solidFill>
                  <a:srgbClr val="CC00CC"/>
                </a:solidFill>
              </a:rPr>
              <a:t>function</a:t>
            </a:r>
            <a:r>
              <a:rPr lang="en-US" b="1" dirty="0"/>
              <a:t> </a:t>
            </a:r>
            <a:r>
              <a:rPr lang="en-US" dirty="0">
                <a:solidFill>
                  <a:srgbClr val="008000"/>
                </a:solidFill>
              </a:rPr>
              <a:t>KB-AGENT</a:t>
            </a:r>
            <a:r>
              <a:rPr lang="en-US" dirty="0"/>
              <a:t>(</a:t>
            </a:r>
            <a:r>
              <a:rPr lang="en-US" dirty="0">
                <a:solidFill>
                  <a:srgbClr val="0000FF"/>
                </a:solidFill>
              </a:rPr>
              <a:t>percept</a:t>
            </a:r>
            <a:r>
              <a:rPr lang="en-US" dirty="0"/>
              <a:t>) </a:t>
            </a:r>
            <a:r>
              <a:rPr lang="en-US" b="1" dirty="0">
                <a:solidFill>
                  <a:srgbClr val="CC00CC"/>
                </a:solidFill>
              </a:rPr>
              <a:t>returns</a:t>
            </a:r>
            <a:r>
              <a:rPr lang="en-US" b="1" dirty="0"/>
              <a:t> </a:t>
            </a:r>
            <a:r>
              <a:rPr lang="zh-CN" altLang="en-US" dirty="0"/>
              <a:t>一个行动</a:t>
            </a:r>
            <a:r>
              <a:rPr lang="en-US" dirty="0"/>
              <a:t> </a:t>
            </a:r>
          </a:p>
          <a:p>
            <a:pPr marL="0" indent="0">
              <a:spcBef>
                <a:spcPts val="168"/>
              </a:spcBef>
              <a:buNone/>
            </a:pPr>
            <a:r>
              <a:rPr lang="en-US" dirty="0"/>
              <a:t> </a:t>
            </a:r>
            <a:r>
              <a:rPr lang="zh-CN" altLang="en-US" dirty="0"/>
              <a:t>内部记录：</a:t>
            </a:r>
            <a:r>
              <a:rPr lang="en-US" dirty="0">
                <a:solidFill>
                  <a:srgbClr val="0000FF"/>
                </a:solidFill>
              </a:rPr>
              <a:t>KB</a:t>
            </a:r>
            <a:r>
              <a:rPr lang="en-US" dirty="0"/>
              <a:t>, </a:t>
            </a:r>
            <a:r>
              <a:rPr lang="zh-CN" altLang="en-US" dirty="0"/>
              <a:t>知识库</a:t>
            </a:r>
            <a:r>
              <a:rPr lang="en-US" dirty="0"/>
              <a:t> </a:t>
            </a:r>
          </a:p>
          <a:p>
            <a:pPr marL="0" indent="0">
              <a:spcBef>
                <a:spcPts val="168"/>
              </a:spcBef>
              <a:buNone/>
            </a:pPr>
            <a:r>
              <a:rPr lang="en-US" dirty="0"/>
              <a:t>                    </a:t>
            </a:r>
            <a:r>
              <a:rPr lang="en-US" dirty="0">
                <a:solidFill>
                  <a:srgbClr val="0000FF"/>
                </a:solidFill>
              </a:rPr>
              <a:t>t</a:t>
            </a:r>
            <a:r>
              <a:rPr lang="en-US" dirty="0"/>
              <a:t>, </a:t>
            </a:r>
            <a:r>
              <a:rPr lang="zh-CN" altLang="en-US" dirty="0"/>
              <a:t>整数</a:t>
            </a:r>
            <a:r>
              <a:rPr lang="en-US" dirty="0"/>
              <a:t>, </a:t>
            </a:r>
            <a:r>
              <a:rPr lang="zh-CN" altLang="en-US" dirty="0"/>
              <a:t>初始为</a:t>
            </a:r>
            <a:r>
              <a:rPr lang="en-US" dirty="0"/>
              <a:t> 0 </a:t>
            </a:r>
          </a:p>
          <a:p>
            <a:pPr marL="0" indent="0">
              <a:buNone/>
            </a:pPr>
            <a:r>
              <a:rPr lang="en-US" dirty="0"/>
              <a:t>    </a:t>
            </a:r>
            <a:r>
              <a:rPr lang="en-US" dirty="0">
                <a:solidFill>
                  <a:srgbClr val="008000"/>
                </a:solidFill>
              </a:rPr>
              <a:t>TELL</a:t>
            </a:r>
            <a:r>
              <a:rPr lang="en-US" dirty="0"/>
              <a:t>(</a:t>
            </a:r>
            <a:r>
              <a:rPr lang="en-US" dirty="0">
                <a:solidFill>
                  <a:srgbClr val="0000FF"/>
                </a:solidFill>
              </a:rPr>
              <a:t>KB</a:t>
            </a:r>
            <a:r>
              <a:rPr lang="en-US" dirty="0"/>
              <a:t>, </a:t>
            </a:r>
            <a:r>
              <a:rPr lang="en-US" dirty="0">
                <a:solidFill>
                  <a:srgbClr val="008000"/>
                </a:solidFill>
              </a:rPr>
              <a:t>MAKE-PERCEPT-SENTENCE</a:t>
            </a:r>
            <a:r>
              <a:rPr lang="en-US" dirty="0"/>
              <a:t>(</a:t>
            </a:r>
            <a:r>
              <a:rPr lang="en-US" dirty="0">
                <a:solidFill>
                  <a:srgbClr val="0000FF"/>
                </a:solidFill>
              </a:rPr>
              <a:t>percept</a:t>
            </a:r>
            <a:r>
              <a:rPr lang="en-US" dirty="0"/>
              <a:t>, </a:t>
            </a:r>
            <a:r>
              <a:rPr lang="en-US" dirty="0">
                <a:solidFill>
                  <a:srgbClr val="0000FF"/>
                </a:solidFill>
              </a:rPr>
              <a:t>t</a:t>
            </a:r>
            <a:r>
              <a:rPr lang="en-US" dirty="0"/>
              <a:t>)) </a:t>
            </a:r>
          </a:p>
          <a:p>
            <a:pPr marL="0" indent="0">
              <a:buNone/>
            </a:pPr>
            <a:r>
              <a:rPr lang="en-US" dirty="0"/>
              <a:t>    </a:t>
            </a:r>
            <a:r>
              <a:rPr lang="en-US" dirty="0">
                <a:solidFill>
                  <a:srgbClr val="0000FF"/>
                </a:solidFill>
              </a:rPr>
              <a:t>action</a:t>
            </a:r>
            <a:r>
              <a:rPr lang="en-US" dirty="0"/>
              <a:t> ← </a:t>
            </a:r>
            <a:r>
              <a:rPr lang="en-US" dirty="0">
                <a:solidFill>
                  <a:srgbClr val="008000"/>
                </a:solidFill>
              </a:rPr>
              <a:t>ASK</a:t>
            </a:r>
            <a:r>
              <a:rPr lang="en-US" dirty="0"/>
              <a:t>(</a:t>
            </a:r>
            <a:r>
              <a:rPr lang="en-US" dirty="0">
                <a:solidFill>
                  <a:srgbClr val="0000FF"/>
                </a:solidFill>
              </a:rPr>
              <a:t>KB</a:t>
            </a:r>
            <a:r>
              <a:rPr lang="en-US" dirty="0"/>
              <a:t>, </a:t>
            </a:r>
            <a:r>
              <a:rPr lang="en-US" dirty="0">
                <a:solidFill>
                  <a:srgbClr val="008000"/>
                </a:solidFill>
              </a:rPr>
              <a:t>MAKE-ACTION-QUERY</a:t>
            </a:r>
            <a:r>
              <a:rPr lang="en-US" dirty="0"/>
              <a:t>(</a:t>
            </a:r>
            <a:r>
              <a:rPr lang="en-US" dirty="0">
                <a:solidFill>
                  <a:srgbClr val="0000FF"/>
                </a:solidFill>
              </a:rPr>
              <a:t>t</a:t>
            </a:r>
            <a:r>
              <a:rPr lang="en-US" dirty="0"/>
              <a:t>)) </a:t>
            </a:r>
          </a:p>
          <a:p>
            <a:pPr marL="0" indent="0">
              <a:buNone/>
            </a:pPr>
            <a:r>
              <a:rPr lang="en-US" dirty="0"/>
              <a:t>    </a:t>
            </a:r>
            <a:r>
              <a:rPr lang="en-US" dirty="0">
                <a:solidFill>
                  <a:srgbClr val="008000"/>
                </a:solidFill>
              </a:rPr>
              <a:t>TELL</a:t>
            </a:r>
            <a:r>
              <a:rPr lang="en-US" dirty="0"/>
              <a:t>(</a:t>
            </a:r>
            <a:r>
              <a:rPr lang="en-US" dirty="0">
                <a:solidFill>
                  <a:srgbClr val="0000FF"/>
                </a:solidFill>
              </a:rPr>
              <a:t>KB</a:t>
            </a:r>
            <a:r>
              <a:rPr lang="en-US" dirty="0"/>
              <a:t>, </a:t>
            </a:r>
            <a:r>
              <a:rPr lang="en-US" dirty="0">
                <a:solidFill>
                  <a:srgbClr val="008000"/>
                </a:solidFill>
              </a:rPr>
              <a:t>MAKE-ACTION-SENTENCE</a:t>
            </a:r>
            <a:r>
              <a:rPr lang="en-US" dirty="0"/>
              <a:t>(</a:t>
            </a:r>
            <a:r>
              <a:rPr lang="en-US" dirty="0">
                <a:solidFill>
                  <a:srgbClr val="0000FF"/>
                </a:solidFill>
              </a:rPr>
              <a:t>action</a:t>
            </a:r>
            <a:r>
              <a:rPr lang="en-US" dirty="0"/>
              <a:t>, </a:t>
            </a:r>
            <a:r>
              <a:rPr lang="en-US" dirty="0">
                <a:solidFill>
                  <a:srgbClr val="0000FF"/>
                </a:solidFill>
              </a:rPr>
              <a:t>t</a:t>
            </a:r>
            <a:r>
              <a:rPr lang="en-US" dirty="0"/>
              <a:t>)) </a:t>
            </a:r>
          </a:p>
          <a:p>
            <a:pPr marL="0" indent="0">
              <a:buNone/>
            </a:pPr>
            <a:r>
              <a:rPr lang="en-US" dirty="0"/>
              <a:t>   </a:t>
            </a:r>
            <a:r>
              <a:rPr lang="en-US" dirty="0">
                <a:solidFill>
                  <a:srgbClr val="0000FF"/>
                </a:solidFill>
              </a:rPr>
              <a:t> t</a:t>
            </a:r>
            <a:r>
              <a:rPr lang="en-US" dirty="0"/>
              <a:t>←</a:t>
            </a:r>
            <a:r>
              <a:rPr lang="en-US" dirty="0">
                <a:solidFill>
                  <a:srgbClr val="0000FF"/>
                </a:solidFill>
              </a:rPr>
              <a:t>t</a:t>
            </a:r>
            <a:r>
              <a:rPr lang="en-US" dirty="0"/>
              <a:t>+1 </a:t>
            </a:r>
          </a:p>
          <a:p>
            <a:pPr marL="0" indent="0">
              <a:buNone/>
            </a:pPr>
            <a:r>
              <a:rPr lang="en-US" b="1" dirty="0"/>
              <a:t>    </a:t>
            </a:r>
            <a:r>
              <a:rPr lang="en-US" b="1" dirty="0">
                <a:solidFill>
                  <a:srgbClr val="CC00CC"/>
                </a:solidFill>
              </a:rPr>
              <a:t>return</a:t>
            </a:r>
            <a:r>
              <a:rPr lang="en-US" b="1" dirty="0"/>
              <a:t> </a:t>
            </a:r>
            <a:r>
              <a:rPr lang="en-US" dirty="0">
                <a:solidFill>
                  <a:srgbClr val="0000FF"/>
                </a:solidFill>
              </a:rPr>
              <a:t>action</a:t>
            </a:r>
            <a:r>
              <a:rPr lang="en-US" dirty="0"/>
              <a:t> </a:t>
            </a:r>
          </a:p>
          <a:p>
            <a:pPr marL="0" indent="0">
              <a:buNone/>
            </a:pPr>
            <a:endParaRPr lang="en-US" dirty="0"/>
          </a:p>
        </p:txBody>
      </p:sp>
      <p:sp>
        <p:nvSpPr>
          <p:cNvPr id="4" name="Rectangle 3"/>
          <p:cNvSpPr/>
          <p:nvPr/>
        </p:nvSpPr>
        <p:spPr>
          <a:xfrm>
            <a:off x="189832" y="1288160"/>
            <a:ext cx="5470739" cy="52753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5" name="Rectangle 4"/>
          <p:cNvSpPr/>
          <p:nvPr/>
        </p:nvSpPr>
        <p:spPr>
          <a:xfrm>
            <a:off x="266697" y="1761040"/>
            <a:ext cx="3666674" cy="718336"/>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6" name="Rectangle 5"/>
          <p:cNvSpPr/>
          <p:nvPr/>
        </p:nvSpPr>
        <p:spPr>
          <a:xfrm>
            <a:off x="457200" y="2463502"/>
            <a:ext cx="5406571" cy="527538"/>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7" name="Rectangle 6"/>
          <p:cNvSpPr/>
          <p:nvPr/>
        </p:nvSpPr>
        <p:spPr>
          <a:xfrm>
            <a:off x="457200" y="2951054"/>
            <a:ext cx="5203371" cy="533400"/>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8" name="Rectangle 7"/>
          <p:cNvSpPr/>
          <p:nvPr/>
        </p:nvSpPr>
        <p:spPr>
          <a:xfrm>
            <a:off x="457200" y="3438606"/>
            <a:ext cx="5406571" cy="533400"/>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
        <p:nvSpPr>
          <p:cNvPr id="9" name="Rectangle 8"/>
          <p:cNvSpPr/>
          <p:nvPr/>
        </p:nvSpPr>
        <p:spPr>
          <a:xfrm>
            <a:off x="457200" y="3941618"/>
            <a:ext cx="2010229" cy="778293"/>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a:solidFill>
                <a:srgbClr val="FFFFFF"/>
              </a:solidFill>
              <a:latin typeface="Arial"/>
            </a:endParaRPr>
          </a:p>
        </p:txBody>
      </p:sp>
    </p:spTree>
    <p:extLst>
      <p:ext uri="{BB962C8B-B14F-4D97-AF65-F5344CB8AC3E}">
        <p14:creationId xmlns:p14="http://schemas.microsoft.com/office/powerpoint/2010/main" val="24887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286604"/>
            <a:ext cx="8236131" cy="874539"/>
          </a:xfrm>
        </p:spPr>
        <p:txBody>
          <a:bodyPr/>
          <a:lstStyle/>
          <a:p>
            <a:r>
              <a:rPr lang="zh-CN" altLang="en-US" dirty="0"/>
              <a:t>举例：部分可观察的</a:t>
            </a:r>
            <a:r>
              <a:rPr lang="en-US" altLang="zh-CN" dirty="0"/>
              <a:t> Pacman</a:t>
            </a:r>
            <a:endParaRPr lang="en-US" dirty="0"/>
          </a:p>
        </p:txBody>
      </p:sp>
      <p:sp>
        <p:nvSpPr>
          <p:cNvPr id="3" name="Content Placeholder 2"/>
          <p:cNvSpPr>
            <a:spLocks noGrp="1"/>
          </p:cNvSpPr>
          <p:nvPr>
            <p:ph idx="1"/>
          </p:nvPr>
        </p:nvSpPr>
        <p:spPr>
          <a:xfrm>
            <a:off x="0" y="1753720"/>
            <a:ext cx="7279106" cy="4247030"/>
          </a:xfrm>
        </p:spPr>
        <p:txBody>
          <a:bodyPr>
            <a:normAutofit/>
          </a:bodyPr>
          <a:lstStyle/>
          <a:p>
            <a:r>
              <a:rPr lang="en-US" sz="2400" dirty="0"/>
              <a:t>Pacman </a:t>
            </a:r>
            <a:r>
              <a:rPr lang="zh-CN" altLang="en-US" sz="2400" dirty="0"/>
              <a:t>行动只能根据局部的感知信息</a:t>
            </a:r>
            <a:r>
              <a:rPr lang="en-US" sz="2400" dirty="0"/>
              <a:t> </a:t>
            </a:r>
          </a:p>
          <a:p>
            <a:pPr lvl="1"/>
            <a:r>
              <a:rPr lang="zh-CN" altLang="en-US" sz="2000" dirty="0"/>
              <a:t>四个布尔感知变量 代表在每个方向是否有墙</a:t>
            </a:r>
            <a:endParaRPr lang="en-US" sz="2000" dirty="0"/>
          </a:p>
          <a:p>
            <a:r>
              <a:rPr lang="zh-CN" altLang="en-US" sz="2400" dirty="0"/>
              <a:t>它需要什么知识能开始行动</a:t>
            </a:r>
            <a:r>
              <a:rPr lang="en-US" sz="2400" dirty="0"/>
              <a:t>?</a:t>
            </a:r>
          </a:p>
          <a:p>
            <a:pPr lvl="1"/>
            <a:r>
              <a:rPr lang="zh-CN" altLang="en-US" sz="2000" b="1" i="1" dirty="0">
                <a:solidFill>
                  <a:srgbClr val="FF0000"/>
                </a:solidFill>
              </a:rPr>
              <a:t>传感模型</a:t>
            </a:r>
            <a:r>
              <a:rPr lang="en-US" sz="2000" dirty="0"/>
              <a:t>: </a:t>
            </a:r>
            <a:r>
              <a:rPr lang="zh-CN" altLang="en-US" sz="2000" dirty="0"/>
              <a:t>句子 说明 当前感知变量是如何被当前的状态变量所决定的</a:t>
            </a:r>
            <a:r>
              <a:rPr lang="en-US" sz="2000" dirty="0"/>
              <a:t> </a:t>
            </a:r>
          </a:p>
          <a:p>
            <a:pPr lvl="1"/>
            <a:r>
              <a:rPr lang="zh-CN" altLang="en-US" sz="2000" b="1" i="1" dirty="0">
                <a:solidFill>
                  <a:srgbClr val="FF0000"/>
                </a:solidFill>
              </a:rPr>
              <a:t>转换模型</a:t>
            </a:r>
            <a:r>
              <a:rPr lang="en-US" sz="2000" dirty="0"/>
              <a:t>: </a:t>
            </a:r>
            <a:r>
              <a:rPr lang="zh-CN" altLang="en-US" sz="2000" dirty="0"/>
              <a:t>句子</a:t>
            </a:r>
            <a:r>
              <a:rPr lang="en-US" sz="2000" dirty="0"/>
              <a:t> </a:t>
            </a:r>
            <a:r>
              <a:rPr lang="zh-CN" altLang="en-US" sz="2000" dirty="0"/>
              <a:t>说明</a:t>
            </a:r>
            <a:r>
              <a:rPr lang="en-US" sz="2000" dirty="0"/>
              <a:t> </a:t>
            </a:r>
            <a:r>
              <a:rPr lang="zh-CN" altLang="en-US" sz="2000" dirty="0"/>
              <a:t>下一个状态变量是如何被当前状态变量和</a:t>
            </a:r>
            <a:r>
              <a:rPr lang="en-US" altLang="zh-CN" sz="2000" dirty="0"/>
              <a:t>Pacman</a:t>
            </a:r>
            <a:r>
              <a:rPr lang="zh-CN" altLang="en-US" sz="2000" dirty="0"/>
              <a:t>的行动所决定的</a:t>
            </a:r>
            <a:endParaRPr lang="en-US" sz="2000" dirty="0"/>
          </a:p>
          <a:p>
            <a:pPr lvl="1"/>
            <a:r>
              <a:rPr lang="zh-CN" altLang="en-US" sz="2000" b="1" i="1" dirty="0">
                <a:solidFill>
                  <a:srgbClr val="FF0000"/>
                </a:solidFill>
              </a:rPr>
              <a:t>初始条件</a:t>
            </a:r>
            <a:r>
              <a:rPr lang="en-US" sz="2000" dirty="0"/>
              <a:t>: Pacman</a:t>
            </a:r>
            <a:r>
              <a:rPr lang="zh-CN" altLang="en-US" sz="2000" dirty="0"/>
              <a:t>对于初始状态的知识</a:t>
            </a:r>
            <a:endParaRPr lang="en-US" sz="2000" dirty="0"/>
          </a:p>
          <a:p>
            <a:pPr lvl="1"/>
            <a:r>
              <a:rPr lang="zh-CN" altLang="en-US" sz="2000" b="1" i="1" dirty="0">
                <a:solidFill>
                  <a:srgbClr val="FF0000"/>
                </a:solidFill>
              </a:rPr>
              <a:t>领域约束</a:t>
            </a:r>
            <a:r>
              <a:rPr lang="en-US" sz="2000" dirty="0"/>
              <a:t>: </a:t>
            </a:r>
            <a:r>
              <a:rPr lang="zh-CN" altLang="en-US" sz="2000" dirty="0"/>
              <a:t>普通的事实</a:t>
            </a:r>
            <a:r>
              <a:rPr lang="en-US" sz="2000" dirty="0"/>
              <a:t>, </a:t>
            </a:r>
            <a:r>
              <a:rPr lang="zh-CN" altLang="en-US" sz="2000" dirty="0"/>
              <a:t>例如，</a:t>
            </a:r>
            <a:r>
              <a:rPr lang="en-US" altLang="zh-CN" sz="2000" dirty="0"/>
              <a:t>Pacman</a:t>
            </a:r>
            <a:r>
              <a:rPr lang="zh-CN" altLang="en-US" sz="2000" dirty="0"/>
              <a:t>智能在一个时间做一件事，并且在一个时间只能出现在一个地方</a:t>
            </a:r>
            <a:endParaRPr lang="en-US" sz="2000" dirty="0"/>
          </a:p>
          <a:p>
            <a:pPr lvl="1"/>
            <a:endParaRPr lang="en-US" dirty="0"/>
          </a:p>
          <a:p>
            <a:pPr lvl="1"/>
            <a:endParaRPr lang="en-US" dirty="0"/>
          </a:p>
        </p:txBody>
      </p:sp>
      <p:pic>
        <p:nvPicPr>
          <p:cNvPr id="4" name="Picture 11"/>
          <p:cNvPicPr>
            <a:picLocks noChangeAspect="1" noChangeArrowheads="1"/>
          </p:cNvPicPr>
          <p:nvPr/>
        </p:nvPicPr>
        <p:blipFill>
          <a:blip r:embed="rId2" cstate="print"/>
          <a:srcRect/>
          <a:stretch>
            <a:fillRect/>
          </a:stretch>
        </p:blipFill>
        <p:spPr bwMode="auto">
          <a:xfrm>
            <a:off x="7514665" y="1676694"/>
            <a:ext cx="1629335" cy="1652412"/>
          </a:xfrm>
          <a:prstGeom prst="rect">
            <a:avLst/>
          </a:prstGeom>
          <a:noFill/>
          <a:ln w="9525">
            <a:noFill/>
            <a:miter lim="800000"/>
            <a:headEnd/>
            <a:tailEnd/>
          </a:ln>
        </p:spPr>
      </p:pic>
    </p:spTree>
    <p:extLst>
      <p:ext uri="{BB962C8B-B14F-4D97-AF65-F5344CB8AC3E}">
        <p14:creationId xmlns:p14="http://schemas.microsoft.com/office/powerpoint/2010/main" val="137614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94"/>
            <a:ext cx="8229600" cy="709706"/>
          </a:xfrm>
        </p:spPr>
        <p:txBody>
          <a:bodyPr>
            <a:normAutofit fontScale="90000"/>
          </a:bodyPr>
          <a:lstStyle/>
          <a:p>
            <a:r>
              <a:rPr lang="zh-CN" altLang="en-US" dirty="0"/>
              <a:t>所涉及到的</a:t>
            </a:r>
            <a:r>
              <a:rPr lang="en-US" dirty="0"/>
              <a:t>Pacman</a:t>
            </a:r>
            <a:r>
              <a:rPr lang="zh-CN" altLang="en-US" dirty="0"/>
              <a:t>的变量</a:t>
            </a:r>
            <a:endParaRPr lang="en-US" dirty="0"/>
          </a:p>
        </p:txBody>
      </p:sp>
      <p:sp>
        <p:nvSpPr>
          <p:cNvPr id="3" name="Content Placeholder 2"/>
          <p:cNvSpPr>
            <a:spLocks noGrp="1"/>
          </p:cNvSpPr>
          <p:nvPr>
            <p:ph idx="1"/>
          </p:nvPr>
        </p:nvSpPr>
        <p:spPr>
          <a:xfrm>
            <a:off x="0" y="1872342"/>
            <a:ext cx="8839200" cy="4985657"/>
          </a:xfrm>
        </p:spPr>
        <p:txBody>
          <a:bodyPr>
            <a:normAutofit/>
          </a:bodyPr>
          <a:lstStyle/>
          <a:p>
            <a:pPr>
              <a:buFont typeface="Wingdings" panose="05000000000000000000" pitchFamily="2" charset="2"/>
              <a:buChar char="n"/>
            </a:pPr>
            <a:r>
              <a:rPr lang="en-US" dirty="0"/>
              <a:t>Pacman</a:t>
            </a:r>
            <a:r>
              <a:rPr lang="zh-CN" altLang="en-US" dirty="0"/>
              <a:t>的位置</a:t>
            </a:r>
            <a:endParaRPr lang="en-US" dirty="0"/>
          </a:p>
          <a:p>
            <a:pPr lvl="1">
              <a:buFont typeface="Wingdings" panose="05000000000000000000" pitchFamily="2" charset="2"/>
              <a:buChar char="n"/>
            </a:pPr>
            <a:r>
              <a:rPr lang="en-US" dirty="0">
                <a:solidFill>
                  <a:srgbClr val="CC00CC"/>
                </a:solidFill>
              </a:rPr>
              <a:t>At_1,1_0</a:t>
            </a:r>
            <a:r>
              <a:rPr lang="en-US" dirty="0"/>
              <a:t> (Pacman</a:t>
            </a:r>
            <a:r>
              <a:rPr lang="zh-CN" altLang="en-US" dirty="0"/>
              <a:t>在时刻</a:t>
            </a:r>
            <a:r>
              <a:rPr lang="en-US" altLang="zh-CN" dirty="0"/>
              <a:t> 0</a:t>
            </a:r>
            <a:r>
              <a:rPr lang="zh-CN" altLang="en-US" dirty="0"/>
              <a:t>位于</a:t>
            </a:r>
            <a:r>
              <a:rPr lang="en-US" dirty="0"/>
              <a:t>[1,1])   </a:t>
            </a:r>
            <a:r>
              <a:rPr lang="en-US" dirty="0">
                <a:solidFill>
                  <a:srgbClr val="CC00CC"/>
                </a:solidFill>
              </a:rPr>
              <a:t>At_3,3_1</a:t>
            </a:r>
            <a:r>
              <a:rPr lang="en-US" dirty="0"/>
              <a:t>  </a:t>
            </a:r>
            <a:r>
              <a:rPr lang="zh-CN" altLang="en-US" dirty="0"/>
              <a:t>等</a:t>
            </a:r>
            <a:endParaRPr lang="en-US" dirty="0"/>
          </a:p>
          <a:p>
            <a:pPr>
              <a:buFont typeface="Wingdings" panose="05000000000000000000" pitchFamily="2" charset="2"/>
              <a:buChar char="n"/>
            </a:pPr>
            <a:r>
              <a:rPr lang="zh-CN" altLang="en-US" dirty="0"/>
              <a:t>墙的位置</a:t>
            </a:r>
            <a:endParaRPr lang="en-US" dirty="0"/>
          </a:p>
          <a:p>
            <a:pPr lvl="1">
              <a:buFont typeface="Wingdings" panose="05000000000000000000" pitchFamily="2" charset="2"/>
              <a:buChar char="n"/>
            </a:pPr>
            <a:r>
              <a:rPr lang="en-US" dirty="0">
                <a:solidFill>
                  <a:srgbClr val="CC00CC"/>
                </a:solidFill>
              </a:rPr>
              <a:t>Wall_0,0</a:t>
            </a:r>
            <a:r>
              <a:rPr lang="en-US" dirty="0"/>
              <a:t>   </a:t>
            </a:r>
            <a:r>
              <a:rPr lang="en-US" dirty="0">
                <a:solidFill>
                  <a:srgbClr val="CC00CC"/>
                </a:solidFill>
              </a:rPr>
              <a:t>Wall_0,1</a:t>
            </a:r>
            <a:r>
              <a:rPr lang="en-US" dirty="0"/>
              <a:t>  …</a:t>
            </a:r>
          </a:p>
          <a:p>
            <a:pPr>
              <a:buFont typeface="Wingdings" panose="05000000000000000000" pitchFamily="2" charset="2"/>
              <a:buChar char="n"/>
            </a:pPr>
            <a:r>
              <a:rPr lang="zh-CN" altLang="en-US" dirty="0"/>
              <a:t>感知到的</a:t>
            </a:r>
            <a:endParaRPr lang="en-US" dirty="0"/>
          </a:p>
          <a:p>
            <a:pPr lvl="1">
              <a:buFont typeface="Wingdings" panose="05000000000000000000" pitchFamily="2" charset="2"/>
              <a:buChar char="n"/>
            </a:pPr>
            <a:r>
              <a:rPr lang="en-US" dirty="0">
                <a:solidFill>
                  <a:srgbClr val="CC00CC"/>
                </a:solidFill>
              </a:rPr>
              <a:t>Blocked_W_0</a:t>
            </a:r>
            <a:r>
              <a:rPr lang="en-US" dirty="0"/>
              <a:t> (</a:t>
            </a:r>
            <a:r>
              <a:rPr lang="zh-CN" altLang="en-US" dirty="0"/>
              <a:t>向西走被墙阻挡，在时刻</a:t>
            </a:r>
            <a:r>
              <a:rPr lang="en-US" dirty="0"/>
              <a:t> 0) </a:t>
            </a:r>
            <a:r>
              <a:rPr lang="zh-CN" altLang="en-US" dirty="0"/>
              <a:t>等</a:t>
            </a:r>
            <a:r>
              <a:rPr lang="en-US" dirty="0"/>
              <a:t>.</a:t>
            </a:r>
          </a:p>
          <a:p>
            <a:pPr>
              <a:buFont typeface="Wingdings" panose="05000000000000000000" pitchFamily="2" charset="2"/>
              <a:buChar char="n"/>
            </a:pPr>
            <a:r>
              <a:rPr lang="zh-CN" altLang="en-US" dirty="0"/>
              <a:t>行动</a:t>
            </a:r>
            <a:endParaRPr lang="en-US" dirty="0"/>
          </a:p>
          <a:p>
            <a:pPr lvl="1">
              <a:buFont typeface="Wingdings" panose="05000000000000000000" pitchFamily="2" charset="2"/>
              <a:buChar char="n"/>
            </a:pPr>
            <a:r>
              <a:rPr lang="en-US" dirty="0">
                <a:solidFill>
                  <a:srgbClr val="CC00CC"/>
                </a:solidFill>
              </a:rPr>
              <a:t>W_0</a:t>
            </a:r>
            <a:r>
              <a:rPr lang="en-US" dirty="0"/>
              <a:t> (</a:t>
            </a:r>
            <a:r>
              <a:rPr lang="en-US" dirty="0" err="1"/>
              <a:t>Pacman</a:t>
            </a:r>
            <a:r>
              <a:rPr lang="en-US" dirty="0"/>
              <a:t> </a:t>
            </a:r>
            <a:r>
              <a:rPr lang="zh-CN" altLang="en-US" dirty="0"/>
              <a:t>向西移动，在时刻</a:t>
            </a:r>
            <a:r>
              <a:rPr lang="en-US" dirty="0"/>
              <a:t> 0), </a:t>
            </a:r>
            <a:r>
              <a:rPr lang="en-US" dirty="0">
                <a:solidFill>
                  <a:srgbClr val="CC00CC"/>
                </a:solidFill>
              </a:rPr>
              <a:t>E_0 </a:t>
            </a:r>
            <a:r>
              <a:rPr lang="zh-CN" altLang="en-US" dirty="0"/>
              <a:t>等</a:t>
            </a:r>
            <a:r>
              <a:rPr lang="en-US" dirty="0"/>
              <a:t>.</a:t>
            </a:r>
          </a:p>
          <a:p>
            <a:pPr lvl="1">
              <a:buFont typeface="Wingdings" panose="05000000000000000000" pitchFamily="2" charset="2"/>
              <a:buChar char="n"/>
            </a:pPr>
            <a:endParaRPr lang="en-US" dirty="0"/>
          </a:p>
          <a:p>
            <a:r>
              <a:rPr lang="en-US" dirty="0" err="1"/>
              <a:t>NxN</a:t>
            </a:r>
            <a:r>
              <a:rPr lang="en-US" dirty="0"/>
              <a:t> </a:t>
            </a:r>
            <a:r>
              <a:rPr lang="zh-CN" altLang="en-US" dirty="0"/>
              <a:t>个世界，</a:t>
            </a:r>
            <a:r>
              <a:rPr lang="en-US" dirty="0"/>
              <a:t> T </a:t>
            </a:r>
            <a:r>
              <a:rPr lang="zh-CN" altLang="en-US" dirty="0"/>
              <a:t>个时刻</a:t>
            </a:r>
            <a:r>
              <a:rPr lang="en-US" dirty="0"/>
              <a:t> =&gt; N</a:t>
            </a:r>
            <a:r>
              <a:rPr lang="en-US" baseline="30000" dirty="0"/>
              <a:t>2</a:t>
            </a:r>
            <a:r>
              <a:rPr lang="en-US" dirty="0"/>
              <a:t>T + N</a:t>
            </a:r>
            <a:r>
              <a:rPr lang="en-US" baseline="30000" dirty="0"/>
              <a:t>2</a:t>
            </a:r>
            <a:r>
              <a:rPr lang="en-US" dirty="0"/>
              <a:t> + 4T + 4T = O(N</a:t>
            </a:r>
            <a:r>
              <a:rPr lang="en-US" baseline="30000" dirty="0"/>
              <a:t>2</a:t>
            </a:r>
            <a:r>
              <a:rPr lang="en-US" dirty="0"/>
              <a:t>T)  </a:t>
            </a:r>
            <a:r>
              <a:rPr lang="zh-CN" altLang="en-US" dirty="0"/>
              <a:t>变量数</a:t>
            </a:r>
            <a:endParaRPr lang="en-US" dirty="0"/>
          </a:p>
          <a:p>
            <a:r>
              <a:rPr lang="en-US" dirty="0"/>
              <a:t>2</a:t>
            </a:r>
            <a:r>
              <a:rPr lang="en-US" baseline="30000" dirty="0"/>
              <a:t>N</a:t>
            </a:r>
            <a:r>
              <a:rPr lang="en-US" baseline="56000" dirty="0"/>
              <a:t>2</a:t>
            </a:r>
            <a:r>
              <a:rPr lang="en-US" baseline="30000" dirty="0"/>
              <a:t>T</a:t>
            </a:r>
            <a:r>
              <a:rPr lang="en-US" dirty="0"/>
              <a:t> </a:t>
            </a:r>
            <a:r>
              <a:rPr lang="zh-CN" altLang="en-US" dirty="0"/>
              <a:t>可能的模型（世界）</a:t>
            </a:r>
            <a:r>
              <a:rPr lang="en-US" dirty="0"/>
              <a:t>! </a:t>
            </a:r>
            <a:r>
              <a:rPr lang="zh-CN" altLang="en-US" dirty="0"/>
              <a:t>，</a:t>
            </a:r>
            <a:r>
              <a:rPr lang="en-US" dirty="0"/>
              <a:t>N=10, T=100 =&gt; 10</a:t>
            </a:r>
            <a:r>
              <a:rPr lang="en-US" baseline="30000" dirty="0"/>
              <a:t>3</a:t>
            </a:r>
            <a:r>
              <a:rPr lang="en-US" altLang="zh-CN" baseline="30000" dirty="0"/>
              <a:t>010</a:t>
            </a:r>
            <a:r>
              <a:rPr lang="en-US" dirty="0"/>
              <a:t> </a:t>
            </a:r>
            <a:endParaRPr lang="en-US" baseline="30000" dirty="0"/>
          </a:p>
          <a:p>
            <a:pPr lvl="1"/>
            <a:endParaRPr lang="en-US" dirty="0"/>
          </a:p>
        </p:txBody>
      </p:sp>
      <p:pic>
        <p:nvPicPr>
          <p:cNvPr id="4" name="Picture 11"/>
          <p:cNvPicPr>
            <a:picLocks noChangeAspect="1" noChangeArrowheads="1"/>
          </p:cNvPicPr>
          <p:nvPr/>
        </p:nvPicPr>
        <p:blipFill>
          <a:blip r:embed="rId3" cstate="print"/>
          <a:srcRect/>
          <a:stretch>
            <a:fillRect/>
          </a:stretch>
        </p:blipFill>
        <p:spPr bwMode="auto">
          <a:xfrm>
            <a:off x="6865258" y="2175435"/>
            <a:ext cx="1998596" cy="2203216"/>
          </a:xfrm>
          <a:prstGeom prst="rect">
            <a:avLst/>
          </a:prstGeom>
          <a:noFill/>
          <a:ln w="9525">
            <a:noFill/>
            <a:miter lim="800000"/>
            <a:headEnd/>
            <a:tailEnd/>
          </a:ln>
        </p:spPr>
      </p:pic>
    </p:spTree>
    <p:extLst>
      <p:ext uri="{BB962C8B-B14F-4D97-AF65-F5344CB8AC3E}">
        <p14:creationId xmlns:p14="http://schemas.microsoft.com/office/powerpoint/2010/main" val="371086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00367"/>
          </a:xfrm>
        </p:spPr>
        <p:txBody>
          <a:bodyPr>
            <a:normAutofit fontScale="90000"/>
          </a:bodyPr>
          <a:lstStyle/>
          <a:p>
            <a:r>
              <a:rPr lang="zh-CN" altLang="en-US" dirty="0"/>
              <a:t>传感模型</a:t>
            </a:r>
            <a:endParaRPr lang="en-US" dirty="0"/>
          </a:p>
        </p:txBody>
      </p:sp>
      <p:sp>
        <p:nvSpPr>
          <p:cNvPr id="3" name="Content Placeholder 2"/>
          <p:cNvSpPr>
            <a:spLocks noGrp="1"/>
          </p:cNvSpPr>
          <p:nvPr>
            <p:ph idx="1"/>
          </p:nvPr>
        </p:nvSpPr>
        <p:spPr>
          <a:xfrm>
            <a:off x="304801" y="2175434"/>
            <a:ext cx="6721289" cy="3950731"/>
          </a:xfrm>
        </p:spPr>
        <p:txBody>
          <a:bodyPr/>
          <a:lstStyle/>
          <a:p>
            <a:r>
              <a:rPr lang="zh-CN" altLang="en-US" dirty="0"/>
              <a:t>描述如何产生</a:t>
            </a:r>
            <a:r>
              <a:rPr lang="en-US" dirty="0"/>
              <a:t> Pacman</a:t>
            </a:r>
            <a:r>
              <a:rPr lang="zh-CN" altLang="en-US" dirty="0"/>
              <a:t>的感知</a:t>
            </a:r>
            <a:endParaRPr lang="en-US" dirty="0"/>
          </a:p>
          <a:p>
            <a:r>
              <a:rPr lang="en-US" dirty="0" err="1"/>
              <a:t>Pacman</a:t>
            </a:r>
            <a:r>
              <a:rPr lang="en-US" dirty="0"/>
              <a:t> </a:t>
            </a:r>
            <a:r>
              <a:rPr lang="zh-CN" altLang="en-US" dirty="0"/>
              <a:t>感觉到向西有一面墙在时刻</a:t>
            </a:r>
            <a:r>
              <a:rPr lang="en-US" dirty="0"/>
              <a:t> </a:t>
            </a:r>
            <a:r>
              <a:rPr lang="en-US" dirty="0">
                <a:solidFill>
                  <a:srgbClr val="CC00CC"/>
                </a:solidFill>
              </a:rPr>
              <a:t>t</a:t>
            </a:r>
            <a:r>
              <a:rPr lang="en-US" dirty="0"/>
              <a:t> </a:t>
            </a:r>
            <a:r>
              <a:rPr lang="zh-CN" altLang="en-US" dirty="0"/>
              <a:t>，</a:t>
            </a:r>
            <a:r>
              <a:rPr lang="zh-CN" altLang="en-US" b="1" i="1" dirty="0">
                <a:solidFill>
                  <a:srgbClr val="0000FF"/>
                </a:solidFill>
              </a:rPr>
              <a:t>当且仅当</a:t>
            </a:r>
            <a:r>
              <a:rPr lang="en-US" b="1" i="1" dirty="0">
                <a:solidFill>
                  <a:srgbClr val="0000FF"/>
                </a:solidFill>
              </a:rPr>
              <a:t> </a:t>
            </a:r>
            <a:r>
              <a:rPr lang="zh-CN" altLang="en-US" dirty="0"/>
              <a:t>他在位置</a:t>
            </a:r>
            <a:r>
              <a:rPr lang="en-US" dirty="0"/>
              <a:t> </a:t>
            </a:r>
            <a:r>
              <a:rPr lang="en-US" dirty="0" err="1">
                <a:solidFill>
                  <a:srgbClr val="CC00CC"/>
                </a:solidFill>
              </a:rPr>
              <a:t>x,y</a:t>
            </a:r>
            <a:r>
              <a:rPr lang="en-US" dirty="0">
                <a:solidFill>
                  <a:srgbClr val="CC00CC"/>
                </a:solidFill>
              </a:rPr>
              <a:t> </a:t>
            </a:r>
            <a:r>
              <a:rPr lang="zh-CN" altLang="en-US" dirty="0"/>
              <a:t>并且</a:t>
            </a:r>
            <a:r>
              <a:rPr lang="en-US" dirty="0"/>
              <a:t> </a:t>
            </a:r>
            <a:r>
              <a:rPr lang="zh-CN" altLang="en-US" dirty="0"/>
              <a:t>有一面墙在位置</a:t>
            </a:r>
            <a:r>
              <a:rPr lang="en-US" dirty="0"/>
              <a:t> </a:t>
            </a:r>
            <a:r>
              <a:rPr lang="en-US" dirty="0">
                <a:solidFill>
                  <a:srgbClr val="CC00CC"/>
                </a:solidFill>
              </a:rPr>
              <a:t>x-1,y</a:t>
            </a:r>
            <a:endParaRPr lang="en-US" dirty="0"/>
          </a:p>
          <a:p>
            <a:pPr lvl="1"/>
            <a:r>
              <a:rPr lang="en-US" dirty="0">
                <a:solidFill>
                  <a:srgbClr val="CC00CC"/>
                </a:solidFill>
                <a:sym typeface="Symbol"/>
              </a:rPr>
              <a:t>Blocked_W_0 </a:t>
            </a:r>
            <a:r>
              <a:rPr lang="en-US" dirty="0">
                <a:sym typeface="Symbol"/>
              </a:rPr>
              <a:t></a:t>
            </a:r>
          </a:p>
          <a:p>
            <a:pPr lvl="1"/>
            <a:r>
              <a:rPr lang="en-US" dirty="0">
                <a:sym typeface="Symbol"/>
              </a:rPr>
              <a:t>     </a:t>
            </a:r>
            <a:r>
              <a:rPr lang="en-US" dirty="0">
                <a:solidFill>
                  <a:srgbClr val="CC00CC"/>
                </a:solidFill>
                <a:sym typeface="Symbol"/>
              </a:rPr>
              <a:t>((</a:t>
            </a:r>
            <a:r>
              <a:rPr lang="en-US" dirty="0">
                <a:solidFill>
                  <a:srgbClr val="CC00CC"/>
                </a:solidFill>
              </a:rPr>
              <a:t>At_1,1_0</a:t>
            </a:r>
            <a:r>
              <a:rPr lang="en-US" dirty="0"/>
              <a:t> </a:t>
            </a:r>
            <a:r>
              <a:rPr lang="en-US" dirty="0">
                <a:solidFill>
                  <a:srgbClr val="CC00CC"/>
                </a:solidFill>
                <a:sym typeface="Symbol"/>
              </a:rPr>
              <a:t> Wall_0,1) v </a:t>
            </a:r>
          </a:p>
          <a:p>
            <a:pPr marL="457165" lvl="1" indent="0">
              <a:buNone/>
            </a:pPr>
            <a:r>
              <a:rPr lang="en-US" dirty="0">
                <a:solidFill>
                  <a:srgbClr val="CC00CC"/>
                </a:solidFill>
                <a:sym typeface="Symbol"/>
              </a:rPr>
              <a:t>      (</a:t>
            </a:r>
            <a:r>
              <a:rPr lang="en-US" dirty="0">
                <a:solidFill>
                  <a:srgbClr val="CC00CC"/>
                </a:solidFill>
              </a:rPr>
              <a:t>At_1,2_0</a:t>
            </a:r>
            <a:r>
              <a:rPr lang="en-US" dirty="0"/>
              <a:t> </a:t>
            </a:r>
            <a:r>
              <a:rPr lang="en-US" dirty="0">
                <a:solidFill>
                  <a:srgbClr val="CC00CC"/>
                </a:solidFill>
                <a:sym typeface="Symbol"/>
              </a:rPr>
              <a:t> Wall_0,2) v </a:t>
            </a:r>
          </a:p>
          <a:p>
            <a:pPr marL="457165" lvl="1" indent="0">
              <a:buNone/>
            </a:pPr>
            <a:r>
              <a:rPr lang="en-US" dirty="0">
                <a:solidFill>
                  <a:srgbClr val="CC00CC"/>
                </a:solidFill>
                <a:sym typeface="Symbol"/>
              </a:rPr>
              <a:t>      (</a:t>
            </a:r>
            <a:r>
              <a:rPr lang="en-US" dirty="0">
                <a:solidFill>
                  <a:srgbClr val="CC00CC"/>
                </a:solidFill>
              </a:rPr>
              <a:t>At_1,3_0</a:t>
            </a:r>
            <a:r>
              <a:rPr lang="en-US" dirty="0"/>
              <a:t> </a:t>
            </a:r>
            <a:r>
              <a:rPr lang="en-US" dirty="0">
                <a:solidFill>
                  <a:srgbClr val="CC00CC"/>
                </a:solidFill>
                <a:sym typeface="Symbol"/>
              </a:rPr>
              <a:t> Wall_0,3) v …. )</a:t>
            </a:r>
          </a:p>
          <a:p>
            <a:pPr marL="457165" lvl="1" indent="0">
              <a:buNone/>
            </a:pPr>
            <a:endParaRPr lang="en-US" dirty="0"/>
          </a:p>
          <a:p>
            <a:pPr lvl="1"/>
            <a:r>
              <a:rPr lang="zh-CN" altLang="en-US" dirty="0"/>
              <a:t>这样的句子有多少？</a:t>
            </a:r>
            <a:endParaRPr lang="en-US" dirty="0"/>
          </a:p>
        </p:txBody>
      </p:sp>
      <p:pic>
        <p:nvPicPr>
          <p:cNvPr id="4" name="Picture 11"/>
          <p:cNvPicPr>
            <a:picLocks noChangeAspect="1" noChangeArrowheads="1"/>
          </p:cNvPicPr>
          <p:nvPr/>
        </p:nvPicPr>
        <p:blipFill>
          <a:blip r:embed="rId3" cstate="print"/>
          <a:srcRect/>
          <a:stretch>
            <a:fillRect/>
          </a:stretch>
        </p:blipFill>
        <p:spPr bwMode="auto">
          <a:xfrm>
            <a:off x="7026091" y="2175435"/>
            <a:ext cx="2117910" cy="2203216"/>
          </a:xfrm>
          <a:prstGeom prst="rect">
            <a:avLst/>
          </a:prstGeom>
          <a:noFill/>
          <a:ln w="9525">
            <a:noFill/>
            <a:miter lim="800000"/>
            <a:headEnd/>
            <a:tailEnd/>
          </a:ln>
        </p:spPr>
      </p:pic>
    </p:spTree>
    <p:extLst>
      <p:ext uri="{BB962C8B-B14F-4D97-AF65-F5344CB8AC3E}">
        <p14:creationId xmlns:p14="http://schemas.microsoft.com/office/powerpoint/2010/main" val="894529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2"/>
            <a:ext cx="8229600" cy="566055"/>
          </a:xfrm>
        </p:spPr>
        <p:txBody>
          <a:bodyPr>
            <a:normAutofit fontScale="90000"/>
          </a:bodyPr>
          <a:lstStyle/>
          <a:p>
            <a:r>
              <a:rPr lang="zh-CN" altLang="en-US" dirty="0"/>
              <a:t>另一种传感器模型的问题</a:t>
            </a:r>
            <a:endParaRPr lang="en-US" dirty="0"/>
          </a:p>
        </p:txBody>
      </p:sp>
      <p:sp>
        <p:nvSpPr>
          <p:cNvPr id="3" name="Content Placeholder 2"/>
          <p:cNvSpPr>
            <a:spLocks noGrp="1"/>
          </p:cNvSpPr>
          <p:nvPr>
            <p:ph idx="1"/>
          </p:nvPr>
        </p:nvSpPr>
        <p:spPr>
          <a:xfrm>
            <a:off x="304801" y="1886856"/>
            <a:ext cx="6620435" cy="4239309"/>
          </a:xfrm>
        </p:spPr>
        <p:txBody>
          <a:bodyPr/>
          <a:lstStyle/>
          <a:p>
            <a:r>
              <a:rPr lang="zh-CN" altLang="en-US" dirty="0"/>
              <a:t>如果在时刻</a:t>
            </a:r>
            <a:r>
              <a:rPr lang="en-US" dirty="0"/>
              <a:t> </a:t>
            </a:r>
            <a:r>
              <a:rPr lang="en-US" dirty="0">
                <a:solidFill>
                  <a:srgbClr val="CC00CC"/>
                </a:solidFill>
              </a:rPr>
              <a:t>t</a:t>
            </a:r>
            <a:r>
              <a:rPr lang="en-US" dirty="0"/>
              <a:t> </a:t>
            </a:r>
            <a:r>
              <a:rPr lang="zh-CN" altLang="en-US" dirty="0"/>
              <a:t>他在位置</a:t>
            </a:r>
            <a:r>
              <a:rPr lang="en-US" dirty="0"/>
              <a:t> </a:t>
            </a:r>
            <a:r>
              <a:rPr lang="en-US" dirty="0" err="1">
                <a:solidFill>
                  <a:srgbClr val="CC00CC"/>
                </a:solidFill>
              </a:rPr>
              <a:t>x,y</a:t>
            </a:r>
            <a:r>
              <a:rPr lang="en-US" dirty="0">
                <a:solidFill>
                  <a:srgbClr val="CC00CC"/>
                </a:solidFill>
              </a:rPr>
              <a:t> </a:t>
            </a:r>
            <a:r>
              <a:rPr lang="zh-CN" altLang="en-US" dirty="0"/>
              <a:t>并且</a:t>
            </a:r>
            <a:r>
              <a:rPr lang="en-US" dirty="0"/>
              <a:t> </a:t>
            </a:r>
            <a:r>
              <a:rPr lang="zh-CN" altLang="en-US" dirty="0"/>
              <a:t>有一堵墙在位置</a:t>
            </a:r>
            <a:r>
              <a:rPr lang="en-US" dirty="0"/>
              <a:t> </a:t>
            </a:r>
            <a:r>
              <a:rPr lang="en-US" dirty="0">
                <a:solidFill>
                  <a:srgbClr val="CC00CC"/>
                </a:solidFill>
              </a:rPr>
              <a:t>x-1,y</a:t>
            </a:r>
            <a:r>
              <a:rPr lang="en-US" dirty="0"/>
              <a:t>, </a:t>
            </a:r>
            <a:r>
              <a:rPr lang="zh-CN" altLang="en-US" dirty="0"/>
              <a:t>则</a:t>
            </a:r>
            <a:r>
              <a:rPr lang="en-US" dirty="0" err="1"/>
              <a:t>Pacman</a:t>
            </a:r>
            <a:r>
              <a:rPr lang="en-US" dirty="0"/>
              <a:t> </a:t>
            </a:r>
            <a:r>
              <a:rPr lang="zh-CN" altLang="en-US" dirty="0"/>
              <a:t>在时刻 </a:t>
            </a:r>
            <a:r>
              <a:rPr lang="en-US" altLang="zh-CN" dirty="0">
                <a:solidFill>
                  <a:srgbClr val="CC00CC"/>
                </a:solidFill>
              </a:rPr>
              <a:t>t</a:t>
            </a:r>
            <a:r>
              <a:rPr lang="en-US" altLang="zh-CN" dirty="0"/>
              <a:t> </a:t>
            </a:r>
            <a:r>
              <a:rPr lang="zh-CN" altLang="en-US" dirty="0"/>
              <a:t>感知到一堵墙在他的西面</a:t>
            </a:r>
            <a:endParaRPr lang="en-US" dirty="0">
              <a:solidFill>
                <a:srgbClr val="CC00CC"/>
              </a:solidFill>
            </a:endParaRPr>
          </a:p>
          <a:p>
            <a:pPr lvl="1"/>
            <a:r>
              <a:rPr lang="en-US" dirty="0">
                <a:solidFill>
                  <a:srgbClr val="CC00CC"/>
                </a:solidFill>
              </a:rPr>
              <a:t>At_1,1_0</a:t>
            </a:r>
            <a:r>
              <a:rPr lang="en-US" dirty="0"/>
              <a:t> </a:t>
            </a:r>
            <a:r>
              <a:rPr lang="en-US" dirty="0">
                <a:solidFill>
                  <a:srgbClr val="CC00CC"/>
                </a:solidFill>
                <a:sym typeface="Symbol"/>
              </a:rPr>
              <a:t> Wall_0,1  Blocked_W_0</a:t>
            </a:r>
          </a:p>
          <a:p>
            <a:pPr lvl="1"/>
            <a:r>
              <a:rPr lang="en-US" dirty="0">
                <a:solidFill>
                  <a:srgbClr val="CC00CC"/>
                </a:solidFill>
              </a:rPr>
              <a:t>At_1,1_1</a:t>
            </a:r>
            <a:r>
              <a:rPr lang="en-US" dirty="0"/>
              <a:t> </a:t>
            </a:r>
            <a:r>
              <a:rPr lang="en-US" dirty="0">
                <a:solidFill>
                  <a:srgbClr val="CC00CC"/>
                </a:solidFill>
                <a:sym typeface="Symbol"/>
              </a:rPr>
              <a:t> Wall_0,1  Blocked_W_1</a:t>
            </a:r>
          </a:p>
          <a:p>
            <a:pPr lvl="1"/>
            <a:r>
              <a:rPr lang="en-US" dirty="0">
                <a:solidFill>
                  <a:srgbClr val="CC00CC"/>
                </a:solidFill>
                <a:sym typeface="Symbol"/>
              </a:rPr>
              <a:t>….</a:t>
            </a:r>
          </a:p>
          <a:p>
            <a:pPr lvl="1"/>
            <a:r>
              <a:rPr lang="en-US" dirty="0">
                <a:solidFill>
                  <a:srgbClr val="CC00CC"/>
                </a:solidFill>
              </a:rPr>
              <a:t>At_3,3_9</a:t>
            </a:r>
            <a:r>
              <a:rPr lang="en-US" dirty="0"/>
              <a:t> </a:t>
            </a:r>
            <a:r>
              <a:rPr lang="en-US" dirty="0">
                <a:solidFill>
                  <a:srgbClr val="CC00CC"/>
                </a:solidFill>
                <a:sym typeface="Symbol"/>
              </a:rPr>
              <a:t> Wall_3,4  Blocked_N_9</a:t>
            </a:r>
            <a:endParaRPr lang="en-US" dirty="0"/>
          </a:p>
          <a:p>
            <a:pPr>
              <a:buFont typeface="Wingdings" panose="05000000000000000000" pitchFamily="2" charset="2"/>
              <a:buChar char="n"/>
            </a:pPr>
            <a:r>
              <a:rPr lang="zh-CN" altLang="en-US" dirty="0"/>
              <a:t> 这种表达的问题</a:t>
            </a:r>
            <a:endParaRPr lang="en-US" altLang="zh-CN" dirty="0"/>
          </a:p>
          <a:p>
            <a:pPr lvl="1">
              <a:buFont typeface="Wingdings" panose="05000000000000000000" pitchFamily="2" charset="2"/>
              <a:buChar char="n"/>
            </a:pPr>
            <a:r>
              <a:rPr lang="zh-CN" altLang="en-US" dirty="0"/>
              <a:t>不完整</a:t>
            </a:r>
            <a:endParaRPr lang="en-US" altLang="zh-CN" dirty="0"/>
          </a:p>
          <a:p>
            <a:pPr lvl="1">
              <a:buFont typeface="Wingdings" panose="05000000000000000000" pitchFamily="2" charset="2"/>
              <a:buChar char="n"/>
            </a:pPr>
            <a:r>
              <a:rPr lang="zh-CN" altLang="en-US" dirty="0"/>
              <a:t>只是说 在这些条件下感知变量为真</a:t>
            </a:r>
            <a:endParaRPr lang="en-US" altLang="zh-CN" dirty="0"/>
          </a:p>
          <a:p>
            <a:pPr lvl="1">
              <a:buFont typeface="Wingdings" panose="05000000000000000000" pitchFamily="2" charset="2"/>
              <a:buChar char="n"/>
            </a:pPr>
            <a:r>
              <a:rPr lang="zh-CN" altLang="en-US" dirty="0"/>
              <a:t>但没说 感知变量何时为假</a:t>
            </a:r>
            <a:endParaRPr lang="en-US" altLang="zh-CN" dirty="0"/>
          </a:p>
          <a:p>
            <a:pPr lvl="1">
              <a:buFont typeface="Wingdings" panose="05000000000000000000" pitchFamily="2" charset="2"/>
              <a:buChar char="n"/>
            </a:pPr>
            <a:endParaRPr lang="en-US" dirty="0"/>
          </a:p>
          <a:p>
            <a:pPr lvl="1"/>
            <a:endParaRPr lang="en-US" dirty="0"/>
          </a:p>
        </p:txBody>
      </p:sp>
      <p:pic>
        <p:nvPicPr>
          <p:cNvPr id="4" name="Picture 11"/>
          <p:cNvPicPr>
            <a:picLocks noChangeAspect="1" noChangeArrowheads="1"/>
          </p:cNvPicPr>
          <p:nvPr/>
        </p:nvPicPr>
        <p:blipFill>
          <a:blip r:embed="rId3" cstate="print"/>
          <a:srcRect/>
          <a:stretch>
            <a:fillRect/>
          </a:stretch>
        </p:blipFill>
        <p:spPr bwMode="auto">
          <a:xfrm>
            <a:off x="7234518" y="2175435"/>
            <a:ext cx="1909482" cy="2203216"/>
          </a:xfrm>
          <a:prstGeom prst="rect">
            <a:avLst/>
          </a:prstGeom>
          <a:noFill/>
          <a:ln w="9525">
            <a:noFill/>
            <a:miter lim="800000"/>
            <a:headEnd/>
            <a:tailEnd/>
          </a:ln>
        </p:spPr>
      </p:pic>
      <p:sp>
        <p:nvSpPr>
          <p:cNvPr id="6" name="TextBox 5"/>
          <p:cNvSpPr txBox="1"/>
          <p:nvPr/>
        </p:nvSpPr>
        <p:spPr>
          <a:xfrm>
            <a:off x="624114" y="5581629"/>
            <a:ext cx="5718629" cy="523220"/>
          </a:xfrm>
          <a:prstGeom prst="rect">
            <a:avLst/>
          </a:prstGeom>
          <a:solidFill>
            <a:srgbClr val="FFFF00"/>
          </a:solidFill>
        </p:spPr>
        <p:txBody>
          <a:bodyPr wrap="square" rtlCol="0">
            <a:spAutoFit/>
          </a:bodyPr>
          <a:lstStyle/>
          <a:p>
            <a:r>
              <a:rPr lang="zh-CN" altLang="en-US" sz="2800" dirty="0">
                <a:solidFill>
                  <a:srgbClr val="FF0000"/>
                </a:solidFill>
              </a:rPr>
              <a:t>如果左边为假，右边是真还是假？</a:t>
            </a:r>
            <a:endParaRPr lang="en-US" sz="2800" dirty="0">
              <a:solidFill>
                <a:srgbClr val="FF0000"/>
              </a:solidFill>
            </a:endParaRPr>
          </a:p>
        </p:txBody>
      </p:sp>
    </p:spTree>
    <p:extLst>
      <p:ext uri="{BB962C8B-B14F-4D97-AF65-F5344CB8AC3E}">
        <p14:creationId xmlns:p14="http://schemas.microsoft.com/office/powerpoint/2010/main" val="28166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00367"/>
          </a:xfrm>
        </p:spPr>
        <p:txBody>
          <a:bodyPr>
            <a:normAutofit fontScale="90000"/>
          </a:bodyPr>
          <a:lstStyle/>
          <a:p>
            <a:r>
              <a:rPr lang="zh-CN" altLang="en-US" dirty="0"/>
              <a:t>推理的过程</a:t>
            </a:r>
            <a:r>
              <a:rPr lang="en-US" dirty="0"/>
              <a:t>: </a:t>
            </a:r>
            <a:r>
              <a:rPr lang="zh-CN" altLang="en-US" dirty="0"/>
              <a:t>证明</a:t>
            </a:r>
            <a:endParaRPr lang="en-US" dirty="0"/>
          </a:p>
        </p:txBody>
      </p:sp>
      <p:sp>
        <p:nvSpPr>
          <p:cNvPr id="3" name="Content Placeholder 2"/>
          <p:cNvSpPr>
            <a:spLocks noGrp="1"/>
          </p:cNvSpPr>
          <p:nvPr>
            <p:ph idx="1"/>
          </p:nvPr>
        </p:nvSpPr>
        <p:spPr>
          <a:xfrm>
            <a:off x="0" y="1872342"/>
            <a:ext cx="9144000" cy="4253823"/>
          </a:xfrm>
        </p:spPr>
        <p:txBody>
          <a:bodyPr/>
          <a:lstStyle/>
          <a:p>
            <a:r>
              <a:rPr lang="zh-CN" altLang="en-US" dirty="0"/>
              <a:t>证明</a:t>
            </a:r>
            <a:r>
              <a:rPr lang="en-US" altLang="zh-CN" dirty="0"/>
              <a:t>--</a:t>
            </a:r>
            <a:r>
              <a:rPr lang="zh-CN" altLang="en-US" dirty="0"/>
              <a:t>指</a:t>
            </a:r>
            <a:r>
              <a:rPr lang="en-US" dirty="0"/>
              <a:t>   </a:t>
            </a:r>
            <a:r>
              <a:rPr lang="en-US" dirty="0">
                <a:solidFill>
                  <a:srgbClr val="CC00CC"/>
                </a:solidFill>
                <a:sym typeface="Symbol"/>
              </a:rPr>
              <a:t></a:t>
            </a:r>
            <a:r>
              <a:rPr lang="en-US" dirty="0"/>
              <a:t> </a:t>
            </a:r>
            <a:r>
              <a:rPr lang="zh-CN" altLang="en-US" dirty="0"/>
              <a:t>和</a:t>
            </a:r>
            <a:r>
              <a:rPr lang="en-US" dirty="0"/>
              <a:t> </a:t>
            </a:r>
            <a:r>
              <a:rPr lang="en-US" dirty="0">
                <a:solidFill>
                  <a:srgbClr val="CC00CC"/>
                </a:solidFill>
                <a:sym typeface="Symbol"/>
              </a:rPr>
              <a:t></a:t>
            </a:r>
            <a:r>
              <a:rPr lang="en-US" dirty="0"/>
              <a:t> </a:t>
            </a:r>
            <a:r>
              <a:rPr lang="zh-CN" altLang="en-US" dirty="0"/>
              <a:t>之间的导出（蕴涵）关系的</a:t>
            </a:r>
            <a:r>
              <a:rPr lang="zh-CN" altLang="en-US" b="1" i="1" dirty="0">
                <a:solidFill>
                  <a:srgbClr val="0000FF"/>
                </a:solidFill>
              </a:rPr>
              <a:t>演示证明</a:t>
            </a:r>
            <a:endParaRPr lang="en-US" b="1" i="1" dirty="0">
              <a:solidFill>
                <a:srgbClr val="0000FF"/>
              </a:solidFill>
            </a:endParaRPr>
          </a:p>
          <a:p>
            <a:r>
              <a:rPr lang="zh-CN" altLang="en-US" dirty="0"/>
              <a:t>方法</a:t>
            </a:r>
            <a:r>
              <a:rPr lang="en-US" dirty="0"/>
              <a:t> 1: </a:t>
            </a:r>
            <a:r>
              <a:rPr lang="zh-CN" altLang="en-US" b="1" i="1" dirty="0">
                <a:solidFill>
                  <a:srgbClr val="FF0000"/>
                </a:solidFill>
              </a:rPr>
              <a:t>模型检查 </a:t>
            </a:r>
            <a:r>
              <a:rPr lang="en-US" altLang="zh-CN" b="1" i="1" dirty="0">
                <a:solidFill>
                  <a:srgbClr val="FF0000"/>
                </a:solidFill>
              </a:rPr>
              <a:t>(model-checking)</a:t>
            </a:r>
            <a:endParaRPr lang="en-US" b="1" i="1" dirty="0">
              <a:solidFill>
                <a:srgbClr val="FF0000"/>
              </a:solidFill>
            </a:endParaRPr>
          </a:p>
          <a:p>
            <a:pPr lvl="1"/>
            <a:r>
              <a:rPr lang="zh-CN" altLang="en-US" dirty="0"/>
              <a:t>对于每一个可能的世界里</a:t>
            </a:r>
            <a:r>
              <a:rPr lang="en-US" dirty="0"/>
              <a:t>, </a:t>
            </a:r>
            <a:r>
              <a:rPr lang="zh-CN" altLang="en-US" dirty="0"/>
              <a:t>如果</a:t>
            </a:r>
            <a:r>
              <a:rPr lang="en-US" dirty="0"/>
              <a:t> </a:t>
            </a:r>
            <a:r>
              <a:rPr lang="en-US" dirty="0">
                <a:solidFill>
                  <a:srgbClr val="CC00CC"/>
                </a:solidFill>
                <a:sym typeface="Symbol"/>
              </a:rPr>
              <a:t> </a:t>
            </a:r>
            <a:r>
              <a:rPr lang="zh-CN" altLang="en-US" dirty="0">
                <a:sym typeface="Symbol"/>
              </a:rPr>
              <a:t>为真</a:t>
            </a:r>
            <a:r>
              <a:rPr lang="en-US" dirty="0">
                <a:sym typeface="Symbol"/>
              </a:rPr>
              <a:t> </a:t>
            </a:r>
            <a:r>
              <a:rPr lang="zh-CN" altLang="en-US" dirty="0">
                <a:sym typeface="Symbol"/>
              </a:rPr>
              <a:t>，那么确认</a:t>
            </a:r>
            <a:r>
              <a:rPr lang="en-US" dirty="0">
                <a:sym typeface="Symbol"/>
              </a:rPr>
              <a:t> </a:t>
            </a:r>
            <a:r>
              <a:rPr lang="en-US" dirty="0">
                <a:solidFill>
                  <a:srgbClr val="CC00CC"/>
                </a:solidFill>
                <a:sym typeface="Symbol"/>
              </a:rPr>
              <a:t></a:t>
            </a:r>
            <a:r>
              <a:rPr lang="en-US" dirty="0">
                <a:sym typeface="Symbol"/>
              </a:rPr>
              <a:t> </a:t>
            </a:r>
            <a:r>
              <a:rPr lang="zh-CN" altLang="en-US" dirty="0">
                <a:sym typeface="Symbol"/>
              </a:rPr>
              <a:t>也真</a:t>
            </a:r>
            <a:endParaRPr lang="en-US" dirty="0">
              <a:sym typeface="Symbol"/>
            </a:endParaRPr>
          </a:p>
          <a:p>
            <a:pPr lvl="1"/>
            <a:r>
              <a:rPr lang="zh-CN" altLang="en-US" dirty="0">
                <a:sym typeface="Symbol"/>
              </a:rPr>
              <a:t>有限多的世界里可行（比如命题逻辑）；但不容易对于一阶谓词逻辑</a:t>
            </a:r>
            <a:endParaRPr lang="en-US" dirty="0">
              <a:sym typeface="Symbol"/>
            </a:endParaRPr>
          </a:p>
          <a:p>
            <a:r>
              <a:rPr lang="zh-CN" altLang="en-US" dirty="0">
                <a:sym typeface="Symbol"/>
              </a:rPr>
              <a:t>方法</a:t>
            </a:r>
            <a:r>
              <a:rPr lang="en-US" dirty="0">
                <a:sym typeface="Symbol"/>
              </a:rPr>
              <a:t> 2: </a:t>
            </a:r>
            <a:r>
              <a:rPr lang="zh-CN" altLang="en-US" b="1" i="1" dirty="0">
                <a:solidFill>
                  <a:srgbClr val="FF0000"/>
                </a:solidFill>
                <a:sym typeface="Symbol"/>
              </a:rPr>
              <a:t>定理证明 </a:t>
            </a:r>
            <a:r>
              <a:rPr lang="en-US" altLang="zh-CN" b="1" i="1" dirty="0">
                <a:solidFill>
                  <a:srgbClr val="FF0000"/>
                </a:solidFill>
                <a:sym typeface="Symbol"/>
              </a:rPr>
              <a:t>(t</a:t>
            </a:r>
            <a:r>
              <a:rPr lang="en-US" b="1" i="1" dirty="0">
                <a:solidFill>
                  <a:srgbClr val="FF0000"/>
                </a:solidFill>
                <a:sym typeface="Symbol"/>
              </a:rPr>
              <a:t>heorem-proving)</a:t>
            </a:r>
          </a:p>
          <a:p>
            <a:pPr lvl="1"/>
            <a:r>
              <a:rPr lang="zh-CN" altLang="en-US" dirty="0">
                <a:sym typeface="Symbol"/>
              </a:rPr>
              <a:t>搜寻一系列的证明步骤</a:t>
            </a:r>
            <a:r>
              <a:rPr lang="en-US" dirty="0">
                <a:sym typeface="Symbol"/>
              </a:rPr>
              <a:t> (</a:t>
            </a:r>
            <a:r>
              <a:rPr lang="zh-CN" altLang="en-US" dirty="0">
                <a:sym typeface="Symbol"/>
              </a:rPr>
              <a:t>应用</a:t>
            </a:r>
            <a:r>
              <a:rPr lang="en-US" dirty="0">
                <a:sym typeface="Symbol"/>
              </a:rPr>
              <a:t> </a:t>
            </a:r>
            <a:r>
              <a:rPr lang="zh-CN" altLang="en-US" dirty="0">
                <a:sym typeface="Symbol"/>
              </a:rPr>
              <a:t>推理规则</a:t>
            </a:r>
            <a:r>
              <a:rPr lang="en-US" altLang="zh-CN" dirty="0">
                <a:sym typeface="Symbol"/>
              </a:rPr>
              <a:t>(</a:t>
            </a:r>
            <a:r>
              <a:rPr lang="en-US" b="1" i="1" dirty="0">
                <a:solidFill>
                  <a:srgbClr val="FF0000"/>
                </a:solidFill>
                <a:sym typeface="Symbol"/>
              </a:rPr>
              <a:t>inference rules)</a:t>
            </a:r>
            <a:r>
              <a:rPr lang="en-US" dirty="0">
                <a:sym typeface="Symbol"/>
              </a:rPr>
              <a:t>) </a:t>
            </a:r>
            <a:r>
              <a:rPr lang="zh-CN" altLang="en-US" dirty="0">
                <a:sym typeface="Symbol"/>
              </a:rPr>
              <a:t>从</a:t>
            </a:r>
            <a:r>
              <a:rPr lang="en-US" dirty="0">
                <a:sym typeface="Symbol"/>
              </a:rPr>
              <a:t> </a:t>
            </a:r>
            <a:r>
              <a:rPr lang="en-US" dirty="0">
                <a:solidFill>
                  <a:srgbClr val="CC00CC"/>
                </a:solidFill>
                <a:sym typeface="Symbol"/>
              </a:rPr>
              <a:t> </a:t>
            </a:r>
            <a:r>
              <a:rPr lang="zh-CN" altLang="en-US" dirty="0">
                <a:sym typeface="Symbol"/>
              </a:rPr>
              <a:t>引导到</a:t>
            </a:r>
            <a:r>
              <a:rPr lang="en-US" dirty="0"/>
              <a:t>  </a:t>
            </a:r>
            <a:r>
              <a:rPr lang="en-US" dirty="0">
                <a:solidFill>
                  <a:srgbClr val="CC00CC"/>
                </a:solidFill>
                <a:sym typeface="Symbol"/>
              </a:rPr>
              <a:t></a:t>
            </a:r>
            <a:r>
              <a:rPr lang="en-US" dirty="0"/>
              <a:t> </a:t>
            </a:r>
          </a:p>
          <a:p>
            <a:pPr lvl="1"/>
            <a:r>
              <a:rPr lang="zh-CN" altLang="en-US" dirty="0"/>
              <a:t>例如</a:t>
            </a:r>
            <a:r>
              <a:rPr lang="en-US" dirty="0"/>
              <a:t>, </a:t>
            </a:r>
            <a:r>
              <a:rPr lang="zh-CN" altLang="en-US" dirty="0"/>
              <a:t>从</a:t>
            </a:r>
            <a:r>
              <a:rPr lang="en-US" dirty="0"/>
              <a:t> </a:t>
            </a:r>
            <a:r>
              <a:rPr lang="en-US" dirty="0">
                <a:solidFill>
                  <a:srgbClr val="CC00CC"/>
                </a:solidFill>
              </a:rPr>
              <a:t>P</a:t>
            </a:r>
            <a:r>
              <a:rPr lang="en-US" dirty="0"/>
              <a:t> </a:t>
            </a:r>
            <a:r>
              <a:rPr lang="en-US" dirty="0">
                <a:solidFill>
                  <a:srgbClr val="CC00CC"/>
                </a:solidFill>
                <a:sym typeface="Symbol"/>
              </a:rPr>
              <a:t></a:t>
            </a:r>
            <a:r>
              <a:rPr lang="en-US" dirty="0"/>
              <a:t> </a:t>
            </a:r>
            <a:r>
              <a:rPr lang="en-US" dirty="0">
                <a:solidFill>
                  <a:srgbClr val="CC00CC"/>
                </a:solidFill>
              </a:rPr>
              <a:t>(P </a:t>
            </a:r>
            <a:r>
              <a:rPr lang="en-US" dirty="0">
                <a:solidFill>
                  <a:srgbClr val="CC00CC"/>
                </a:solidFill>
                <a:sym typeface="Symbol"/>
              </a:rPr>
              <a:t></a:t>
            </a:r>
            <a:r>
              <a:rPr lang="en-US" dirty="0">
                <a:solidFill>
                  <a:srgbClr val="CC00CC"/>
                </a:solidFill>
              </a:rPr>
              <a:t> Q)</a:t>
            </a:r>
            <a:r>
              <a:rPr lang="en-US" dirty="0"/>
              <a:t>, </a:t>
            </a:r>
            <a:r>
              <a:rPr lang="zh-CN" altLang="en-US" dirty="0"/>
              <a:t>推理出</a:t>
            </a:r>
            <a:r>
              <a:rPr lang="en-US" dirty="0"/>
              <a:t> </a:t>
            </a:r>
            <a:r>
              <a:rPr lang="en-US" dirty="0">
                <a:solidFill>
                  <a:srgbClr val="CC00CC"/>
                </a:solidFill>
              </a:rPr>
              <a:t>Q</a:t>
            </a:r>
            <a:r>
              <a:rPr lang="en-US" dirty="0"/>
              <a:t> </a:t>
            </a:r>
            <a:r>
              <a:rPr lang="zh-CN" altLang="en-US" dirty="0"/>
              <a:t>通过</a:t>
            </a:r>
            <a:r>
              <a:rPr lang="en-US" dirty="0"/>
              <a:t> </a:t>
            </a:r>
            <a:r>
              <a:rPr lang="zh-CN" altLang="en-US" dirty="0"/>
              <a:t>肯定前件式推理</a:t>
            </a:r>
            <a:r>
              <a:rPr lang="en-US" altLang="zh-CN" dirty="0"/>
              <a:t>(</a:t>
            </a:r>
            <a:r>
              <a:rPr lang="en-US" b="1" i="1" dirty="0">
                <a:solidFill>
                  <a:srgbClr val="FF0000"/>
                </a:solidFill>
              </a:rPr>
              <a:t>Modus Ponens</a:t>
            </a:r>
            <a:r>
              <a:rPr lang="en-US" b="1" i="1" dirty="0"/>
              <a:t>)</a:t>
            </a:r>
          </a:p>
          <a:p>
            <a:pPr lvl="1"/>
            <a:endParaRPr lang="en-US" b="1" i="1" dirty="0"/>
          </a:p>
          <a:p>
            <a:r>
              <a:rPr lang="zh-CN" altLang="en-US" b="1" i="1" dirty="0">
                <a:solidFill>
                  <a:srgbClr val="FF0000"/>
                </a:solidFill>
                <a:sym typeface="Symbol"/>
              </a:rPr>
              <a:t>合理性 </a:t>
            </a:r>
            <a:r>
              <a:rPr lang="en-US" altLang="zh-CN" b="1" i="1" dirty="0">
                <a:solidFill>
                  <a:srgbClr val="FF0000"/>
                </a:solidFill>
                <a:sym typeface="Symbol"/>
              </a:rPr>
              <a:t>(</a:t>
            </a:r>
            <a:r>
              <a:rPr lang="en-US" b="1" i="1" dirty="0">
                <a:solidFill>
                  <a:srgbClr val="FF0000"/>
                </a:solidFill>
                <a:sym typeface="Symbol"/>
              </a:rPr>
              <a:t>Sound)</a:t>
            </a:r>
            <a:r>
              <a:rPr lang="en-US" dirty="0">
                <a:sym typeface="Symbol"/>
              </a:rPr>
              <a:t> </a:t>
            </a:r>
            <a:r>
              <a:rPr lang="zh-CN" altLang="en-US" dirty="0">
                <a:solidFill>
                  <a:srgbClr val="000090"/>
                </a:solidFill>
                <a:sym typeface="Symbol"/>
              </a:rPr>
              <a:t>算法</a:t>
            </a:r>
            <a:r>
              <a:rPr lang="en-US" dirty="0">
                <a:solidFill>
                  <a:srgbClr val="000090"/>
                </a:solidFill>
                <a:sym typeface="Symbol"/>
              </a:rPr>
              <a:t>: </a:t>
            </a:r>
            <a:r>
              <a:rPr lang="zh-CN" altLang="en-US" dirty="0">
                <a:solidFill>
                  <a:srgbClr val="000090"/>
                </a:solidFill>
                <a:sym typeface="Symbol"/>
              </a:rPr>
              <a:t>所有被推理证明出来的，实际上也都是被蕴涵的</a:t>
            </a:r>
            <a:endParaRPr lang="en-US" dirty="0">
              <a:solidFill>
                <a:srgbClr val="000090"/>
              </a:solidFill>
              <a:sym typeface="Symbol"/>
            </a:endParaRPr>
          </a:p>
          <a:p>
            <a:r>
              <a:rPr lang="zh-CN" altLang="en-US" b="1" i="1" dirty="0">
                <a:solidFill>
                  <a:srgbClr val="FF0000"/>
                </a:solidFill>
                <a:sym typeface="Symbol"/>
              </a:rPr>
              <a:t>完全性 </a:t>
            </a:r>
            <a:r>
              <a:rPr lang="en-US" altLang="zh-CN" b="1" i="1" dirty="0">
                <a:solidFill>
                  <a:srgbClr val="FF0000"/>
                </a:solidFill>
                <a:sym typeface="Symbol"/>
              </a:rPr>
              <a:t>(</a:t>
            </a:r>
            <a:r>
              <a:rPr lang="en-US" b="1" i="1" dirty="0">
                <a:solidFill>
                  <a:srgbClr val="FF0000"/>
                </a:solidFill>
                <a:sym typeface="Symbol"/>
              </a:rPr>
              <a:t>Complete)</a:t>
            </a:r>
            <a:r>
              <a:rPr lang="en-US" dirty="0">
                <a:solidFill>
                  <a:srgbClr val="000090"/>
                </a:solidFill>
                <a:sym typeface="Symbol"/>
              </a:rPr>
              <a:t> </a:t>
            </a:r>
            <a:r>
              <a:rPr lang="zh-CN" altLang="en-US" dirty="0">
                <a:solidFill>
                  <a:srgbClr val="000090"/>
                </a:solidFill>
                <a:sym typeface="Symbol"/>
              </a:rPr>
              <a:t>算法</a:t>
            </a:r>
            <a:r>
              <a:rPr lang="en-US" dirty="0">
                <a:solidFill>
                  <a:srgbClr val="000090"/>
                </a:solidFill>
                <a:sym typeface="Symbol"/>
              </a:rPr>
              <a:t>: </a:t>
            </a:r>
            <a:r>
              <a:rPr lang="zh-CN" altLang="en-US" dirty="0">
                <a:solidFill>
                  <a:srgbClr val="000090"/>
                </a:solidFill>
                <a:sym typeface="Symbol"/>
              </a:rPr>
              <a:t>所有被蕴涵的（句子），都可以被推理证明出来</a:t>
            </a:r>
            <a:endParaRPr lang="en-US" dirty="0">
              <a:solidFill>
                <a:srgbClr val="000090"/>
              </a:solidFill>
            </a:endParaRPr>
          </a:p>
          <a:p>
            <a:pPr lvl="1"/>
            <a:endParaRPr lang="en-US" dirty="0">
              <a:sym typeface="Symbol"/>
            </a:endParaRPr>
          </a:p>
          <a:p>
            <a:endParaRPr lang="en-US" dirty="0"/>
          </a:p>
          <a:p>
            <a:pPr marL="0" indent="0">
              <a:buNone/>
            </a:pPr>
            <a:endParaRPr lang="en-US" dirty="0"/>
          </a:p>
        </p:txBody>
      </p:sp>
    </p:spTree>
    <p:extLst>
      <p:ext uri="{BB962C8B-B14F-4D97-AF65-F5344CB8AC3E}">
        <p14:creationId xmlns:p14="http://schemas.microsoft.com/office/powerpoint/2010/main" val="78656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29396"/>
          </a:xfrm>
        </p:spPr>
        <p:txBody>
          <a:bodyPr/>
          <a:lstStyle/>
          <a:p>
            <a:r>
              <a:rPr lang="zh-CN" altLang="en-US" dirty="0"/>
              <a:t>转换模型</a:t>
            </a:r>
            <a:r>
              <a:rPr lang="en-US" dirty="0"/>
              <a:t> (transition model)</a:t>
            </a:r>
          </a:p>
        </p:txBody>
      </p:sp>
      <p:sp>
        <p:nvSpPr>
          <p:cNvPr id="3" name="Content Placeholder 2"/>
          <p:cNvSpPr>
            <a:spLocks noGrp="1"/>
          </p:cNvSpPr>
          <p:nvPr>
            <p:ph idx="1"/>
          </p:nvPr>
        </p:nvSpPr>
        <p:spPr>
          <a:xfrm>
            <a:off x="0" y="1944914"/>
            <a:ext cx="9144000" cy="4181252"/>
          </a:xfrm>
        </p:spPr>
        <p:txBody>
          <a:bodyPr/>
          <a:lstStyle/>
          <a:p>
            <a:pPr>
              <a:buFont typeface="Wingdings" panose="05000000000000000000" pitchFamily="2" charset="2"/>
              <a:buChar char="n"/>
            </a:pPr>
            <a:r>
              <a:rPr lang="zh-CN" altLang="en-US" dirty="0"/>
              <a:t>每个</a:t>
            </a:r>
            <a:r>
              <a:rPr lang="en-US" dirty="0"/>
              <a:t> </a:t>
            </a:r>
            <a:r>
              <a:rPr lang="zh-CN" altLang="en-US" b="1" i="1" dirty="0">
                <a:solidFill>
                  <a:srgbClr val="FF0000"/>
                </a:solidFill>
              </a:rPr>
              <a:t>状态变量</a:t>
            </a:r>
            <a:r>
              <a:rPr lang="en-US" dirty="0"/>
              <a:t>  </a:t>
            </a:r>
            <a:r>
              <a:rPr lang="zh-CN" altLang="en-US" dirty="0"/>
              <a:t>在每个时刻如何获得它的值</a:t>
            </a:r>
            <a:r>
              <a:rPr lang="en-US" dirty="0"/>
              <a:t>?</a:t>
            </a:r>
          </a:p>
          <a:p>
            <a:pPr>
              <a:buFont typeface="Wingdings" panose="05000000000000000000" pitchFamily="2" charset="2"/>
              <a:buChar char="n"/>
            </a:pPr>
            <a:r>
              <a:rPr lang="zh-CN" altLang="en-US" dirty="0"/>
              <a:t>部分可感知的</a:t>
            </a:r>
            <a:r>
              <a:rPr lang="en-US" altLang="zh-CN" dirty="0" err="1"/>
              <a:t>Pacman</a:t>
            </a:r>
            <a:r>
              <a:rPr lang="zh-CN" altLang="en-US" dirty="0"/>
              <a:t>里的状态变量</a:t>
            </a:r>
            <a:r>
              <a:rPr lang="en-US" dirty="0"/>
              <a:t> </a:t>
            </a:r>
            <a:r>
              <a:rPr lang="zh-CN" altLang="en-US" dirty="0"/>
              <a:t>是</a:t>
            </a:r>
            <a:r>
              <a:rPr lang="en-US" dirty="0"/>
              <a:t> </a:t>
            </a:r>
            <a:r>
              <a:rPr lang="en-US" dirty="0" err="1">
                <a:solidFill>
                  <a:srgbClr val="CC00CC"/>
                </a:solidFill>
              </a:rPr>
              <a:t>At_</a:t>
            </a:r>
            <a:r>
              <a:rPr lang="en-US" i="1" dirty="0" err="1">
                <a:solidFill>
                  <a:schemeClr val="tx1"/>
                </a:solidFill>
                <a:latin typeface="Times New Roman"/>
                <a:cs typeface="Times New Roman"/>
              </a:rPr>
              <a:t>x</a:t>
            </a:r>
            <a:r>
              <a:rPr lang="en-US" dirty="0" err="1">
                <a:solidFill>
                  <a:srgbClr val="CC00CC"/>
                </a:solidFill>
              </a:rPr>
              <a:t>,</a:t>
            </a:r>
            <a:r>
              <a:rPr lang="en-US" i="1" dirty="0" err="1">
                <a:solidFill>
                  <a:srgbClr val="000000"/>
                </a:solidFill>
                <a:latin typeface="Times New Roman"/>
                <a:cs typeface="Times New Roman"/>
              </a:rPr>
              <a:t>y</a:t>
            </a:r>
            <a:r>
              <a:rPr lang="en-US" dirty="0" err="1">
                <a:solidFill>
                  <a:srgbClr val="CC00CC"/>
                </a:solidFill>
              </a:rPr>
              <a:t>_</a:t>
            </a:r>
            <a:r>
              <a:rPr lang="en-US" i="1" dirty="0" err="1">
                <a:solidFill>
                  <a:srgbClr val="000000"/>
                </a:solidFill>
                <a:latin typeface="Times New Roman"/>
                <a:cs typeface="Times New Roman"/>
              </a:rPr>
              <a:t>t</a:t>
            </a:r>
            <a:r>
              <a:rPr lang="en-US" dirty="0">
                <a:solidFill>
                  <a:srgbClr val="CC00CC"/>
                </a:solidFill>
              </a:rPr>
              <a:t> </a:t>
            </a:r>
            <a:r>
              <a:rPr lang="en-US" dirty="0"/>
              <a:t>, </a:t>
            </a:r>
            <a:r>
              <a:rPr lang="zh-CN" altLang="en-US" dirty="0"/>
              <a:t>例如</a:t>
            </a:r>
            <a:r>
              <a:rPr lang="en-US" dirty="0"/>
              <a:t>, </a:t>
            </a:r>
            <a:r>
              <a:rPr lang="en-US" dirty="0">
                <a:solidFill>
                  <a:srgbClr val="CC00CC"/>
                </a:solidFill>
              </a:rPr>
              <a:t>At_3,3_17</a:t>
            </a:r>
          </a:p>
          <a:p>
            <a:pPr>
              <a:buFont typeface="Wingdings" panose="05000000000000000000" pitchFamily="2" charset="2"/>
              <a:buChar char="n"/>
            </a:pPr>
            <a:r>
              <a:rPr lang="zh-CN" altLang="en-US" dirty="0"/>
              <a:t>一个状态变量获得它的值，根据</a:t>
            </a:r>
            <a:r>
              <a:rPr lang="en-US" dirty="0"/>
              <a:t>  </a:t>
            </a:r>
            <a:r>
              <a:rPr lang="zh-CN" altLang="en-US" b="1" i="1" dirty="0">
                <a:solidFill>
                  <a:srgbClr val="FF0000"/>
                </a:solidFill>
              </a:rPr>
              <a:t>后继状态公理 </a:t>
            </a:r>
            <a:r>
              <a:rPr lang="en-US" altLang="zh-CN" b="1" i="1" dirty="0">
                <a:solidFill>
                  <a:srgbClr val="FF0000"/>
                </a:solidFill>
              </a:rPr>
              <a:t>(</a:t>
            </a:r>
            <a:r>
              <a:rPr lang="en-US" b="1" i="1" dirty="0">
                <a:solidFill>
                  <a:srgbClr val="FF0000"/>
                </a:solidFill>
              </a:rPr>
              <a:t>successor-state axiom)</a:t>
            </a:r>
          </a:p>
          <a:p>
            <a:pPr lvl="1"/>
            <a:r>
              <a:rPr lang="en-US" dirty="0" err="1">
                <a:solidFill>
                  <a:srgbClr val="CC00CC"/>
                </a:solidFill>
              </a:rPr>
              <a:t>X</a:t>
            </a:r>
            <a:r>
              <a:rPr lang="en-US" baseline="-25000" dirty="0" err="1">
                <a:solidFill>
                  <a:srgbClr val="CC00CC"/>
                </a:solidFill>
              </a:rPr>
              <a:t>t</a:t>
            </a:r>
            <a:r>
              <a:rPr lang="en-US" dirty="0">
                <a:solidFill>
                  <a:srgbClr val="CC00CC"/>
                </a:solidFill>
              </a:rPr>
              <a:t> </a:t>
            </a:r>
            <a:r>
              <a:rPr lang="en-US" dirty="0">
                <a:solidFill>
                  <a:srgbClr val="CC00CC"/>
                </a:solidFill>
                <a:sym typeface="Symbol"/>
              </a:rPr>
              <a:t> [</a:t>
            </a:r>
            <a:r>
              <a:rPr lang="en-US" dirty="0">
                <a:solidFill>
                  <a:srgbClr val="CC00CC"/>
                </a:solidFill>
              </a:rPr>
              <a:t>X</a:t>
            </a:r>
            <a:r>
              <a:rPr lang="en-US" baseline="-25000" dirty="0">
                <a:solidFill>
                  <a:srgbClr val="CC00CC"/>
                </a:solidFill>
              </a:rPr>
              <a:t>t-1</a:t>
            </a:r>
            <a:r>
              <a:rPr lang="en-US" dirty="0">
                <a:solidFill>
                  <a:srgbClr val="CC00CC"/>
                </a:solidFill>
              </a:rPr>
              <a:t> </a:t>
            </a:r>
            <a:r>
              <a:rPr lang="en-US" dirty="0">
                <a:solidFill>
                  <a:srgbClr val="CC00CC"/>
                </a:solidFill>
                <a:sym typeface="Symbol"/>
              </a:rPr>
              <a:t> (</a:t>
            </a:r>
            <a:r>
              <a:rPr lang="zh-CN" altLang="en-US" dirty="0">
                <a:solidFill>
                  <a:srgbClr val="CC00CC"/>
                </a:solidFill>
                <a:sym typeface="Symbol"/>
              </a:rPr>
              <a:t>某个</a:t>
            </a:r>
            <a:r>
              <a:rPr lang="en-US" dirty="0">
                <a:solidFill>
                  <a:srgbClr val="CC00CC"/>
                </a:solidFill>
                <a:sym typeface="Symbol"/>
              </a:rPr>
              <a:t> action</a:t>
            </a:r>
            <a:r>
              <a:rPr lang="en-US" baseline="-25000" dirty="0">
                <a:solidFill>
                  <a:srgbClr val="CC00CC"/>
                </a:solidFill>
              </a:rPr>
              <a:t>t-1</a:t>
            </a:r>
            <a:r>
              <a:rPr lang="en-US" dirty="0">
                <a:solidFill>
                  <a:srgbClr val="CC00CC"/>
                </a:solidFill>
              </a:rPr>
              <a:t> </a:t>
            </a:r>
            <a:r>
              <a:rPr lang="zh-CN" altLang="en-US" dirty="0">
                <a:solidFill>
                  <a:srgbClr val="CC00CC"/>
                </a:solidFill>
              </a:rPr>
              <a:t>使之</a:t>
            </a:r>
            <a:r>
              <a:rPr lang="zh-CN" altLang="en-US" dirty="0">
                <a:solidFill>
                  <a:srgbClr val="CC00CC"/>
                </a:solidFill>
                <a:sym typeface="Symbol"/>
              </a:rPr>
              <a:t>为 </a:t>
            </a:r>
            <a:r>
              <a:rPr lang="en-US" dirty="0">
                <a:solidFill>
                  <a:srgbClr val="CC00CC"/>
                </a:solidFill>
                <a:sym typeface="Symbol"/>
              </a:rPr>
              <a:t>false)] v</a:t>
            </a:r>
          </a:p>
          <a:p>
            <a:pPr marL="457165" lvl="1" indent="0">
              <a:buNone/>
            </a:pPr>
            <a:r>
              <a:rPr lang="en-US" dirty="0">
                <a:solidFill>
                  <a:srgbClr val="CC00CC"/>
                </a:solidFill>
                <a:sym typeface="Symbol"/>
              </a:rPr>
              <a:t>              [</a:t>
            </a:r>
            <a:r>
              <a:rPr lang="en-US" dirty="0">
                <a:solidFill>
                  <a:srgbClr val="CC00CC"/>
                </a:solidFill>
              </a:rPr>
              <a:t>X</a:t>
            </a:r>
            <a:r>
              <a:rPr lang="en-US" baseline="-25000" dirty="0">
                <a:solidFill>
                  <a:srgbClr val="CC00CC"/>
                </a:solidFill>
              </a:rPr>
              <a:t>t-1</a:t>
            </a:r>
            <a:r>
              <a:rPr lang="en-US" dirty="0">
                <a:solidFill>
                  <a:srgbClr val="CC00CC"/>
                </a:solidFill>
              </a:rPr>
              <a:t> </a:t>
            </a:r>
            <a:r>
              <a:rPr lang="en-US" dirty="0">
                <a:solidFill>
                  <a:srgbClr val="CC00CC"/>
                </a:solidFill>
                <a:sym typeface="Symbol"/>
              </a:rPr>
              <a:t> (</a:t>
            </a:r>
            <a:r>
              <a:rPr lang="zh-CN" altLang="en-US" dirty="0">
                <a:solidFill>
                  <a:srgbClr val="CC00CC"/>
                </a:solidFill>
                <a:sym typeface="Symbol"/>
              </a:rPr>
              <a:t>某个</a:t>
            </a:r>
            <a:r>
              <a:rPr lang="en-US" dirty="0">
                <a:solidFill>
                  <a:srgbClr val="CC00CC"/>
                </a:solidFill>
                <a:sym typeface="Symbol"/>
              </a:rPr>
              <a:t> action</a:t>
            </a:r>
            <a:r>
              <a:rPr lang="en-US" baseline="-25000" dirty="0">
                <a:solidFill>
                  <a:srgbClr val="CC00CC"/>
                </a:solidFill>
              </a:rPr>
              <a:t>t-1</a:t>
            </a:r>
            <a:r>
              <a:rPr lang="en-US" dirty="0">
                <a:solidFill>
                  <a:srgbClr val="CC00CC"/>
                </a:solidFill>
              </a:rPr>
              <a:t> </a:t>
            </a:r>
            <a:r>
              <a:rPr lang="zh-CN" altLang="en-US" dirty="0">
                <a:solidFill>
                  <a:srgbClr val="CC00CC"/>
                </a:solidFill>
              </a:rPr>
              <a:t>使之为</a:t>
            </a:r>
            <a:r>
              <a:rPr lang="en-US" dirty="0">
                <a:solidFill>
                  <a:srgbClr val="CC00CC"/>
                </a:solidFill>
                <a:sym typeface="Symbol"/>
              </a:rPr>
              <a:t> true)]</a:t>
            </a:r>
          </a:p>
          <a:p>
            <a:pPr>
              <a:buFont typeface="Wingdings" panose="05000000000000000000" pitchFamily="2" charset="2"/>
              <a:buChar char="n"/>
            </a:pPr>
            <a:r>
              <a:rPr lang="zh-CN" altLang="en-US" dirty="0">
                <a:solidFill>
                  <a:srgbClr val="000090"/>
                </a:solidFill>
                <a:sym typeface="Symbol"/>
              </a:rPr>
              <a:t>举例，对于</a:t>
            </a:r>
            <a:r>
              <a:rPr lang="en-US" dirty="0">
                <a:solidFill>
                  <a:srgbClr val="000090"/>
                </a:solidFill>
                <a:sym typeface="Symbol"/>
              </a:rPr>
              <a:t> Pacman </a:t>
            </a:r>
            <a:r>
              <a:rPr lang="zh-CN" altLang="en-US" dirty="0">
                <a:solidFill>
                  <a:srgbClr val="000090"/>
                </a:solidFill>
                <a:sym typeface="Symbol"/>
              </a:rPr>
              <a:t>的位置</a:t>
            </a:r>
            <a:r>
              <a:rPr lang="en-US" dirty="0">
                <a:solidFill>
                  <a:srgbClr val="000090"/>
                </a:solidFill>
                <a:sym typeface="Symbol"/>
              </a:rPr>
              <a:t>:</a:t>
            </a:r>
          </a:p>
          <a:p>
            <a:pPr lvl="1"/>
            <a:r>
              <a:rPr lang="en-US" dirty="0">
                <a:solidFill>
                  <a:srgbClr val="CC00CC"/>
                </a:solidFill>
              </a:rPr>
              <a:t>At_3,3_17 </a:t>
            </a:r>
            <a:r>
              <a:rPr lang="en-US" dirty="0">
                <a:solidFill>
                  <a:srgbClr val="CC00CC"/>
                </a:solidFill>
                <a:sym typeface="Symbol"/>
              </a:rPr>
              <a:t> [</a:t>
            </a:r>
            <a:r>
              <a:rPr lang="en-US" dirty="0">
                <a:solidFill>
                  <a:srgbClr val="CC00CC"/>
                </a:solidFill>
              </a:rPr>
              <a:t>At_3,3_16 </a:t>
            </a:r>
            <a:r>
              <a:rPr lang="en-US" dirty="0">
                <a:solidFill>
                  <a:srgbClr val="CC00CC"/>
                </a:solidFill>
                <a:sym typeface="Symbol"/>
              </a:rPr>
              <a:t> ((Wall_3,4  N_16) v (Wall_4,3  E_16) v …)]</a:t>
            </a:r>
          </a:p>
          <a:p>
            <a:pPr marL="457165" lvl="1" indent="0">
              <a:buNone/>
            </a:pPr>
            <a:r>
              <a:rPr lang="en-US" dirty="0">
                <a:solidFill>
                  <a:srgbClr val="CC00CC"/>
                </a:solidFill>
                <a:sym typeface="Symbol"/>
              </a:rPr>
              <a:t>      v  [</a:t>
            </a:r>
            <a:r>
              <a:rPr lang="en-US" dirty="0">
                <a:solidFill>
                  <a:srgbClr val="CC00CC"/>
                </a:solidFill>
              </a:rPr>
              <a:t>At_3,3_16 </a:t>
            </a:r>
            <a:r>
              <a:rPr lang="en-US" dirty="0">
                <a:solidFill>
                  <a:srgbClr val="CC00CC"/>
                </a:solidFill>
                <a:sym typeface="Symbol"/>
              </a:rPr>
              <a:t> ((</a:t>
            </a:r>
            <a:r>
              <a:rPr lang="en-US" dirty="0">
                <a:solidFill>
                  <a:srgbClr val="CC00CC"/>
                </a:solidFill>
              </a:rPr>
              <a:t>At_3,2_16 </a:t>
            </a:r>
            <a:r>
              <a:rPr lang="en-US" dirty="0">
                <a:solidFill>
                  <a:srgbClr val="CC00CC"/>
                </a:solidFill>
                <a:sym typeface="Symbol"/>
              </a:rPr>
              <a:t> Wall_3,3  N_16) v </a:t>
            </a:r>
          </a:p>
          <a:p>
            <a:pPr marL="457165" lvl="1" indent="0">
              <a:buNone/>
            </a:pPr>
            <a:r>
              <a:rPr lang="en-US" dirty="0">
                <a:solidFill>
                  <a:srgbClr val="CC00CC"/>
                </a:solidFill>
                <a:sym typeface="Symbol"/>
              </a:rPr>
              <a:t>                                       (</a:t>
            </a:r>
            <a:r>
              <a:rPr lang="en-US" dirty="0">
                <a:solidFill>
                  <a:srgbClr val="CC00CC"/>
                </a:solidFill>
              </a:rPr>
              <a:t>At_2,3_16 </a:t>
            </a:r>
            <a:r>
              <a:rPr lang="en-US" dirty="0">
                <a:solidFill>
                  <a:srgbClr val="CC00CC"/>
                </a:solidFill>
                <a:sym typeface="Symbol"/>
              </a:rPr>
              <a:t> Wall_3,3  N_16) v …)]</a:t>
            </a:r>
          </a:p>
          <a:p>
            <a:pPr lvl="1"/>
            <a:endParaRPr lang="en-US" dirty="0">
              <a:solidFill>
                <a:srgbClr val="000090"/>
              </a:solidFill>
              <a:sym typeface="Symbol"/>
            </a:endParaRPr>
          </a:p>
          <a:p>
            <a:endParaRPr lang="en-US" dirty="0"/>
          </a:p>
        </p:txBody>
      </p:sp>
    </p:spTree>
    <p:extLst>
      <p:ext uri="{BB962C8B-B14F-4D97-AF65-F5344CB8AC3E}">
        <p14:creationId xmlns:p14="http://schemas.microsoft.com/office/powerpoint/2010/main" val="275315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98767"/>
          </a:xfrm>
        </p:spPr>
        <p:txBody>
          <a:bodyPr>
            <a:normAutofit fontScale="90000"/>
          </a:bodyPr>
          <a:lstStyle/>
          <a:p>
            <a:r>
              <a:rPr lang="zh-CN" altLang="en-US" dirty="0"/>
              <a:t>初始状态</a:t>
            </a:r>
            <a:endParaRPr lang="en-US" dirty="0"/>
          </a:p>
        </p:txBody>
      </p:sp>
      <p:sp>
        <p:nvSpPr>
          <p:cNvPr id="3" name="Content Placeholder 2"/>
          <p:cNvSpPr>
            <a:spLocks noGrp="1"/>
          </p:cNvSpPr>
          <p:nvPr>
            <p:ph idx="1"/>
          </p:nvPr>
        </p:nvSpPr>
        <p:spPr>
          <a:xfrm>
            <a:off x="289999" y="1944914"/>
            <a:ext cx="8229887" cy="4181252"/>
          </a:xfrm>
        </p:spPr>
        <p:txBody>
          <a:bodyPr/>
          <a:lstStyle/>
          <a:p>
            <a:pPr>
              <a:buFont typeface="Wingdings" panose="05000000000000000000" pitchFamily="2" charset="2"/>
              <a:buChar char="n"/>
            </a:pPr>
            <a:r>
              <a:rPr lang="zh-CN" altLang="en-US" dirty="0"/>
              <a:t>智能体可能知道它的初始位置</a:t>
            </a:r>
            <a:r>
              <a:rPr lang="en-US" dirty="0"/>
              <a:t>:</a:t>
            </a:r>
          </a:p>
          <a:p>
            <a:pPr lvl="1">
              <a:buFont typeface="Wingdings" panose="05000000000000000000" pitchFamily="2" charset="2"/>
              <a:buChar char="n"/>
            </a:pPr>
            <a:r>
              <a:rPr lang="en-US" dirty="0">
                <a:solidFill>
                  <a:srgbClr val="CC00CC"/>
                </a:solidFill>
              </a:rPr>
              <a:t>At_1,1_0 </a:t>
            </a:r>
            <a:r>
              <a:rPr lang="en-US" altLang="zh-CN" dirty="0">
                <a:solidFill>
                  <a:srgbClr val="CC00CC"/>
                </a:solidFill>
                <a:cs typeface="Calibri"/>
                <a:sym typeface="Symbol"/>
              </a:rPr>
              <a:t> </a:t>
            </a:r>
            <a:r>
              <a:rPr lang="en-US" altLang="zh-CN" dirty="0">
                <a:solidFill>
                  <a:srgbClr val="CC00CC"/>
                </a:solidFill>
                <a:cs typeface="Calibri"/>
              </a:rPr>
              <a:t>At_1,2_0  </a:t>
            </a:r>
            <a:r>
              <a:rPr lang="en-US" altLang="zh-CN" dirty="0">
                <a:solidFill>
                  <a:srgbClr val="CC00CC"/>
                </a:solidFill>
                <a:cs typeface="Calibri"/>
                <a:sym typeface="Symbol"/>
              </a:rPr>
              <a:t> </a:t>
            </a:r>
            <a:r>
              <a:rPr lang="en-US" altLang="zh-CN" dirty="0">
                <a:solidFill>
                  <a:srgbClr val="CC00CC"/>
                </a:solidFill>
                <a:cs typeface="Calibri"/>
              </a:rPr>
              <a:t>At_1,3_0 …. </a:t>
            </a:r>
            <a:endParaRPr lang="en-US" dirty="0">
              <a:solidFill>
                <a:srgbClr val="CC00CC"/>
              </a:solidFill>
            </a:endParaRPr>
          </a:p>
          <a:p>
            <a:pPr>
              <a:buFont typeface="Wingdings" panose="05000000000000000000" pitchFamily="2" charset="2"/>
              <a:buChar char="n"/>
            </a:pPr>
            <a:r>
              <a:rPr lang="zh-CN" altLang="en-US" dirty="0"/>
              <a:t>或者</a:t>
            </a:r>
            <a:r>
              <a:rPr lang="en-US" dirty="0"/>
              <a:t>, </a:t>
            </a:r>
            <a:r>
              <a:rPr lang="zh-CN" altLang="en-US" dirty="0"/>
              <a:t>它可能不知道</a:t>
            </a:r>
            <a:r>
              <a:rPr lang="en-US" dirty="0"/>
              <a:t>:</a:t>
            </a:r>
          </a:p>
          <a:p>
            <a:pPr lvl="1">
              <a:buFont typeface="Wingdings" panose="05000000000000000000" pitchFamily="2" charset="2"/>
              <a:buChar char="n"/>
            </a:pPr>
            <a:r>
              <a:rPr lang="en-US" dirty="0">
                <a:solidFill>
                  <a:srgbClr val="CC00CC"/>
                </a:solidFill>
              </a:rPr>
              <a:t>At_1,1_0  v  At_1,2_0  v  At_1,3_0  v  …  v  At_3,3_0</a:t>
            </a:r>
          </a:p>
          <a:p>
            <a:pPr>
              <a:buFont typeface="Wingdings" panose="05000000000000000000" pitchFamily="2" charset="2"/>
              <a:buChar char="n"/>
            </a:pPr>
            <a:r>
              <a:rPr lang="zh-CN" altLang="en-US" dirty="0"/>
              <a:t>我们也需要一个</a:t>
            </a:r>
            <a:r>
              <a:rPr lang="en-US" dirty="0"/>
              <a:t> </a:t>
            </a:r>
            <a:r>
              <a:rPr lang="zh-CN" altLang="en-US" b="1" i="1" dirty="0">
                <a:solidFill>
                  <a:srgbClr val="FF0000"/>
                </a:solidFill>
              </a:rPr>
              <a:t>值域约束</a:t>
            </a:r>
            <a:r>
              <a:rPr lang="en-US" b="1" i="1" dirty="0">
                <a:solidFill>
                  <a:srgbClr val="FF0000"/>
                </a:solidFill>
              </a:rPr>
              <a:t> </a:t>
            </a:r>
            <a:r>
              <a:rPr lang="en-US" dirty="0"/>
              <a:t>– </a:t>
            </a:r>
            <a:r>
              <a:rPr lang="zh-CN" altLang="en-US" dirty="0"/>
              <a:t>一个时间只能做一件事</a:t>
            </a:r>
            <a:r>
              <a:rPr lang="en-US" dirty="0"/>
              <a:t>!</a:t>
            </a:r>
          </a:p>
          <a:p>
            <a:pPr lvl="1">
              <a:buFont typeface="Wingdings" panose="05000000000000000000" pitchFamily="2" charset="2"/>
              <a:buChar char="n"/>
            </a:pPr>
            <a:r>
              <a:rPr lang="en-US" dirty="0">
                <a:solidFill>
                  <a:srgbClr val="CC00CC"/>
                </a:solidFill>
              </a:rPr>
              <a:t> </a:t>
            </a:r>
            <a:r>
              <a:rPr lang="en-US" altLang="zh-CN" dirty="0">
                <a:solidFill>
                  <a:srgbClr val="CC00CC"/>
                </a:solidFill>
                <a:sym typeface="Symbol"/>
              </a:rPr>
              <a:t>(W</a:t>
            </a:r>
            <a:r>
              <a:rPr lang="en-US" altLang="zh-CN" dirty="0">
                <a:solidFill>
                  <a:srgbClr val="CC00CC"/>
                </a:solidFill>
              </a:rPr>
              <a:t>_0 </a:t>
            </a:r>
            <a:r>
              <a:rPr lang="en-US" altLang="zh-CN" dirty="0">
                <a:solidFill>
                  <a:srgbClr val="CC00CC"/>
                </a:solidFill>
                <a:sym typeface="Symbol"/>
              </a:rPr>
              <a:t> </a:t>
            </a:r>
            <a:r>
              <a:rPr lang="en-US" altLang="zh-CN" dirty="0">
                <a:solidFill>
                  <a:srgbClr val="CC00CC"/>
                </a:solidFill>
              </a:rPr>
              <a:t>E_0) </a:t>
            </a:r>
            <a:r>
              <a:rPr lang="en-US" altLang="zh-CN" dirty="0">
                <a:solidFill>
                  <a:srgbClr val="CC00CC"/>
                </a:solidFill>
                <a:sym typeface="Symbol"/>
              </a:rPr>
              <a:t> (</a:t>
            </a:r>
            <a:r>
              <a:rPr lang="en-US" altLang="zh-CN" dirty="0">
                <a:solidFill>
                  <a:srgbClr val="CC00CC"/>
                </a:solidFill>
              </a:rPr>
              <a:t>W_0 </a:t>
            </a:r>
            <a:r>
              <a:rPr lang="en-US" altLang="zh-CN" dirty="0">
                <a:solidFill>
                  <a:srgbClr val="CC00CC"/>
                </a:solidFill>
                <a:sym typeface="Symbol"/>
              </a:rPr>
              <a:t> </a:t>
            </a:r>
            <a:r>
              <a:rPr lang="en-US" altLang="zh-CN" dirty="0">
                <a:solidFill>
                  <a:srgbClr val="CC00CC"/>
                </a:solidFill>
              </a:rPr>
              <a:t>S_0) </a:t>
            </a:r>
            <a:r>
              <a:rPr lang="en-US" altLang="zh-CN" dirty="0">
                <a:solidFill>
                  <a:srgbClr val="CC00CC"/>
                </a:solidFill>
                <a:sym typeface="Symbol"/>
              </a:rPr>
              <a:t> …</a:t>
            </a:r>
          </a:p>
          <a:p>
            <a:pPr lvl="1">
              <a:buFont typeface="Wingdings" panose="05000000000000000000" pitchFamily="2" charset="2"/>
              <a:buChar char="n"/>
            </a:pPr>
            <a:r>
              <a:rPr lang="en-US" altLang="zh-CN" dirty="0">
                <a:solidFill>
                  <a:srgbClr val="CC00CC"/>
                </a:solidFill>
                <a:sym typeface="Symbol"/>
              </a:rPr>
              <a:t>(W</a:t>
            </a:r>
            <a:r>
              <a:rPr lang="en-US" altLang="zh-CN" dirty="0">
                <a:solidFill>
                  <a:srgbClr val="CC00CC"/>
                </a:solidFill>
              </a:rPr>
              <a:t>_1 </a:t>
            </a:r>
            <a:r>
              <a:rPr lang="en-US" altLang="zh-CN" dirty="0">
                <a:solidFill>
                  <a:srgbClr val="CC00CC"/>
                </a:solidFill>
                <a:sym typeface="Symbol"/>
              </a:rPr>
              <a:t> </a:t>
            </a:r>
            <a:r>
              <a:rPr lang="en-US" altLang="zh-CN" dirty="0">
                <a:solidFill>
                  <a:srgbClr val="CC00CC"/>
                </a:solidFill>
              </a:rPr>
              <a:t>E_1) </a:t>
            </a:r>
            <a:r>
              <a:rPr lang="en-US" altLang="zh-CN" dirty="0">
                <a:solidFill>
                  <a:srgbClr val="CC00CC"/>
                </a:solidFill>
                <a:sym typeface="Symbol"/>
              </a:rPr>
              <a:t> (</a:t>
            </a:r>
            <a:r>
              <a:rPr lang="en-US" altLang="zh-CN" dirty="0">
                <a:solidFill>
                  <a:srgbClr val="CC00CC"/>
                </a:solidFill>
              </a:rPr>
              <a:t>W_1 </a:t>
            </a:r>
            <a:r>
              <a:rPr lang="en-US" altLang="zh-CN" dirty="0">
                <a:solidFill>
                  <a:srgbClr val="CC00CC"/>
                </a:solidFill>
                <a:sym typeface="Symbol"/>
              </a:rPr>
              <a:t> </a:t>
            </a:r>
            <a:r>
              <a:rPr lang="en-US" altLang="zh-CN" dirty="0">
                <a:solidFill>
                  <a:srgbClr val="CC00CC"/>
                </a:solidFill>
              </a:rPr>
              <a:t>S_1) </a:t>
            </a:r>
            <a:r>
              <a:rPr lang="en-US" altLang="zh-CN" dirty="0">
                <a:solidFill>
                  <a:srgbClr val="CC00CC"/>
                </a:solidFill>
                <a:sym typeface="Symbol"/>
              </a:rPr>
              <a:t> …</a:t>
            </a:r>
          </a:p>
          <a:p>
            <a:pPr lvl="1">
              <a:buFont typeface="Wingdings" panose="05000000000000000000" pitchFamily="2" charset="2"/>
              <a:buChar char="n"/>
            </a:pPr>
            <a:r>
              <a:rPr lang="en-US" altLang="zh-CN" dirty="0">
                <a:solidFill>
                  <a:srgbClr val="CC00CC"/>
                </a:solidFill>
                <a:sym typeface="Symbol"/>
              </a:rPr>
              <a:t>…  (W</a:t>
            </a:r>
            <a:r>
              <a:rPr lang="en-US" altLang="zh-CN" dirty="0">
                <a:solidFill>
                  <a:srgbClr val="CC00CC"/>
                </a:solidFill>
              </a:rPr>
              <a:t>_0  v </a:t>
            </a:r>
            <a:r>
              <a:rPr lang="en-US" altLang="zh-CN" dirty="0">
                <a:solidFill>
                  <a:srgbClr val="CC00CC"/>
                </a:solidFill>
                <a:sym typeface="Symbol"/>
              </a:rPr>
              <a:t> </a:t>
            </a:r>
            <a:r>
              <a:rPr lang="en-US" altLang="zh-CN" dirty="0">
                <a:solidFill>
                  <a:srgbClr val="CC00CC"/>
                </a:solidFill>
              </a:rPr>
              <a:t>E_0  v</a:t>
            </a:r>
            <a:r>
              <a:rPr lang="en-US" altLang="zh-CN" dirty="0">
                <a:solidFill>
                  <a:srgbClr val="CC00CC"/>
                </a:solidFill>
                <a:sym typeface="Symbol"/>
              </a:rPr>
              <a:t>  N</a:t>
            </a:r>
            <a:r>
              <a:rPr lang="en-US" altLang="zh-CN" dirty="0">
                <a:solidFill>
                  <a:srgbClr val="CC00CC"/>
                </a:solidFill>
              </a:rPr>
              <a:t>_0  v</a:t>
            </a:r>
            <a:r>
              <a:rPr lang="en-US" altLang="zh-CN" dirty="0">
                <a:solidFill>
                  <a:srgbClr val="CC00CC"/>
                </a:solidFill>
                <a:sym typeface="Symbol"/>
              </a:rPr>
              <a:t>  S</a:t>
            </a:r>
            <a:r>
              <a:rPr lang="en-US" altLang="zh-CN" dirty="0">
                <a:solidFill>
                  <a:srgbClr val="CC00CC"/>
                </a:solidFill>
              </a:rPr>
              <a:t>_0) </a:t>
            </a:r>
            <a:r>
              <a:rPr lang="en-US" altLang="zh-CN" dirty="0">
                <a:solidFill>
                  <a:srgbClr val="CC00CC"/>
                </a:solidFill>
                <a:sym typeface="Symbol"/>
              </a:rPr>
              <a:t> …</a:t>
            </a:r>
            <a:endParaRPr lang="en-US" altLang="zh-CN" dirty="0">
              <a:solidFill>
                <a:srgbClr val="CC00CC"/>
              </a:solidFill>
            </a:endParaRPr>
          </a:p>
          <a:p>
            <a:pPr marL="201168" lvl="1" indent="0">
              <a:buNone/>
            </a:pPr>
            <a:endParaRPr lang="en-US" dirty="0">
              <a:solidFill>
                <a:srgbClr val="CC00CC"/>
              </a:solidFill>
            </a:endParaRPr>
          </a:p>
          <a:p>
            <a:endParaRPr lang="en-US" dirty="0">
              <a:solidFill>
                <a:srgbClr val="CC00CC"/>
              </a:solidFill>
            </a:endParaRPr>
          </a:p>
          <a:p>
            <a:pPr lvl="1"/>
            <a:endParaRPr lang="en-US" dirty="0">
              <a:solidFill>
                <a:srgbClr val="CC00CC"/>
              </a:solidFill>
            </a:endParaRPr>
          </a:p>
          <a:p>
            <a:endParaRPr lang="en-US" dirty="0">
              <a:solidFill>
                <a:srgbClr val="CC00CC"/>
              </a:solidFill>
            </a:endParaRPr>
          </a:p>
        </p:txBody>
      </p:sp>
    </p:spTree>
    <p:extLst>
      <p:ext uri="{BB962C8B-B14F-4D97-AF65-F5344CB8AC3E}">
        <p14:creationId xmlns:p14="http://schemas.microsoft.com/office/powerpoint/2010/main" val="378451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27796"/>
          </a:xfrm>
        </p:spPr>
        <p:txBody>
          <a:bodyPr>
            <a:normAutofit fontScale="90000"/>
          </a:bodyPr>
          <a:lstStyle/>
          <a:p>
            <a:r>
              <a:rPr lang="zh-CN" altLang="en-US" dirty="0"/>
              <a:t>状态估计</a:t>
            </a:r>
            <a:endParaRPr lang="en-US" dirty="0"/>
          </a:p>
        </p:txBody>
      </p:sp>
      <p:sp>
        <p:nvSpPr>
          <p:cNvPr id="3" name="Content Placeholder 2"/>
          <p:cNvSpPr>
            <a:spLocks noGrp="1"/>
          </p:cNvSpPr>
          <p:nvPr>
            <p:ph idx="1"/>
          </p:nvPr>
        </p:nvSpPr>
        <p:spPr>
          <a:xfrm>
            <a:off x="0" y="1959428"/>
            <a:ext cx="8621486" cy="4166737"/>
          </a:xfrm>
        </p:spPr>
        <p:txBody>
          <a:bodyPr/>
          <a:lstStyle/>
          <a:p>
            <a:pPr>
              <a:buFont typeface="Wingdings" panose="05000000000000000000" pitchFamily="2" charset="2"/>
              <a:buChar char="n"/>
            </a:pPr>
            <a:r>
              <a:rPr lang="zh-CN" altLang="en-US" dirty="0"/>
              <a:t>回忆智能体在部分可观察情况下的</a:t>
            </a:r>
            <a:r>
              <a:rPr lang="en-US" dirty="0"/>
              <a:t> </a:t>
            </a:r>
            <a:r>
              <a:rPr lang="zh-CN" altLang="en-US" b="1" i="1" dirty="0">
                <a:solidFill>
                  <a:srgbClr val="FF0000"/>
                </a:solidFill>
              </a:rPr>
              <a:t>信念状态</a:t>
            </a:r>
            <a:r>
              <a:rPr lang="en-US" altLang="zh-CN" b="1" i="1" dirty="0">
                <a:solidFill>
                  <a:srgbClr val="FF0000"/>
                </a:solidFill>
              </a:rPr>
              <a:t>(</a:t>
            </a:r>
            <a:r>
              <a:rPr lang="en-US" b="1" i="1" dirty="0">
                <a:solidFill>
                  <a:srgbClr val="FF0000"/>
                </a:solidFill>
              </a:rPr>
              <a:t>belief state) </a:t>
            </a:r>
            <a:r>
              <a:rPr lang="zh-CN" altLang="en-US" dirty="0"/>
              <a:t>定义</a:t>
            </a:r>
            <a:r>
              <a:rPr lang="en-US" dirty="0"/>
              <a:t>:</a:t>
            </a:r>
          </a:p>
          <a:p>
            <a:pPr lvl="1"/>
            <a:r>
              <a:rPr lang="zh-CN" altLang="en-US" dirty="0"/>
              <a:t>给定行动和当前的感知，与之相符合的世界</a:t>
            </a:r>
            <a:r>
              <a:rPr lang="zh-CN" altLang="en-US" i="1" dirty="0"/>
              <a:t>状态的集合</a:t>
            </a:r>
            <a:endParaRPr lang="en-US" i="1" dirty="0"/>
          </a:p>
          <a:p>
            <a:pPr lvl="1"/>
            <a:r>
              <a:rPr lang="zh-CN" altLang="en-US" b="1" i="1" dirty="0">
                <a:solidFill>
                  <a:srgbClr val="FF0000"/>
                </a:solidFill>
              </a:rPr>
              <a:t>状态估计</a:t>
            </a:r>
            <a:r>
              <a:rPr lang="en-US" b="1" i="1" dirty="0">
                <a:solidFill>
                  <a:srgbClr val="FF0000"/>
                </a:solidFill>
              </a:rPr>
              <a:t> </a:t>
            </a:r>
            <a:r>
              <a:rPr lang="zh-CN" altLang="en-US" dirty="0"/>
              <a:t>是指保持</a:t>
            </a:r>
            <a:r>
              <a:rPr lang="en-US" altLang="zh-CN" dirty="0"/>
              <a:t>(</a:t>
            </a:r>
            <a:r>
              <a:rPr lang="zh-CN" altLang="en-US" dirty="0"/>
              <a:t>预测</a:t>
            </a:r>
            <a:r>
              <a:rPr lang="en-US" altLang="zh-CN" dirty="0"/>
              <a:t>/</a:t>
            </a:r>
            <a:r>
              <a:rPr lang="zh-CN" altLang="en-US" dirty="0"/>
              <a:t>更新</a:t>
            </a:r>
            <a:r>
              <a:rPr lang="en-US" altLang="zh-CN" dirty="0"/>
              <a:t>)</a:t>
            </a:r>
            <a:r>
              <a:rPr lang="zh-CN" altLang="en-US" dirty="0"/>
              <a:t>当前的信念状态</a:t>
            </a:r>
            <a:endParaRPr lang="en-US" dirty="0"/>
          </a:p>
          <a:p>
            <a:pPr>
              <a:buFont typeface="Wingdings" panose="05000000000000000000" pitchFamily="2" charset="2"/>
              <a:buChar char="n"/>
            </a:pPr>
            <a:r>
              <a:rPr lang="zh-CN" altLang="en-US" dirty="0"/>
              <a:t>对于一个逻辑型的智能体</a:t>
            </a:r>
            <a:r>
              <a:rPr lang="en-US" dirty="0"/>
              <a:t>, </a:t>
            </a:r>
            <a:r>
              <a:rPr lang="zh-CN" altLang="en-US" dirty="0"/>
              <a:t>计算在当前状态下哪些变量为真，只不过是一个逻辑推理的问题</a:t>
            </a:r>
            <a:endParaRPr lang="en-US" dirty="0"/>
          </a:p>
          <a:p>
            <a:pPr lvl="1"/>
            <a:r>
              <a:rPr lang="zh-CN" altLang="en-US" dirty="0"/>
              <a:t>例如</a:t>
            </a:r>
            <a:r>
              <a:rPr lang="en-US" dirty="0"/>
              <a:t>, </a:t>
            </a:r>
            <a:r>
              <a:rPr lang="zh-CN" altLang="en-US" dirty="0"/>
              <a:t>询问是否</a:t>
            </a:r>
            <a:r>
              <a:rPr lang="en-US" dirty="0"/>
              <a:t> </a:t>
            </a:r>
            <a:r>
              <a:rPr lang="en-US" dirty="0">
                <a:solidFill>
                  <a:srgbClr val="CC00CC"/>
                </a:solidFill>
                <a:sym typeface="Symbol"/>
              </a:rPr>
              <a:t>KB  &lt;actions&gt;  &lt;percepts&gt; </a:t>
            </a:r>
            <a:r>
              <a:rPr lang="en-US" spc="-360" dirty="0">
                <a:solidFill>
                  <a:srgbClr val="CC00CC"/>
                </a:solidFill>
                <a:sym typeface="Symbol"/>
              </a:rPr>
              <a:t>|</a:t>
            </a:r>
            <a:r>
              <a:rPr lang="en-US" dirty="0">
                <a:solidFill>
                  <a:srgbClr val="CC00CC"/>
                </a:solidFill>
                <a:sym typeface="Symbol"/>
              </a:rPr>
              <a:t>=  Wall_2,2</a:t>
            </a:r>
          </a:p>
          <a:p>
            <a:pPr lvl="1"/>
            <a:r>
              <a:rPr lang="zh-CN" altLang="en-US" dirty="0"/>
              <a:t>简单但效率低</a:t>
            </a:r>
            <a:r>
              <a:rPr lang="en-US" dirty="0"/>
              <a:t>: </a:t>
            </a:r>
            <a:r>
              <a:rPr lang="zh-CN" altLang="en-US" dirty="0"/>
              <a:t>每一步的推理涉及到一个智能体整个行动感知的历史</a:t>
            </a:r>
            <a:endParaRPr lang="en-US" dirty="0"/>
          </a:p>
        </p:txBody>
      </p:sp>
    </p:spTree>
    <p:extLst>
      <p:ext uri="{BB962C8B-B14F-4D97-AF65-F5344CB8AC3E}">
        <p14:creationId xmlns:p14="http://schemas.microsoft.com/office/powerpoint/2010/main" val="3068220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29530"/>
            <a:ext cx="7543800" cy="685853"/>
          </a:xfrm>
        </p:spPr>
        <p:txBody>
          <a:bodyPr>
            <a:normAutofit fontScale="90000"/>
          </a:bodyPr>
          <a:lstStyle/>
          <a:p>
            <a:r>
              <a:rPr lang="zh-CN" altLang="en-US" dirty="0"/>
              <a:t>状态估计，继续</a:t>
            </a:r>
            <a:endParaRPr lang="en-US" dirty="0"/>
          </a:p>
        </p:txBody>
      </p:sp>
      <p:sp>
        <p:nvSpPr>
          <p:cNvPr id="3" name="Content Placeholder 2"/>
          <p:cNvSpPr>
            <a:spLocks noGrp="1"/>
          </p:cNvSpPr>
          <p:nvPr>
            <p:ph idx="1"/>
          </p:nvPr>
        </p:nvSpPr>
        <p:spPr>
          <a:xfrm>
            <a:off x="0" y="1930400"/>
            <a:ext cx="6336632" cy="4195766"/>
          </a:xfrm>
        </p:spPr>
        <p:txBody>
          <a:bodyPr>
            <a:normAutofit lnSpcReduction="10000"/>
          </a:bodyPr>
          <a:lstStyle/>
          <a:p>
            <a:pPr>
              <a:lnSpc>
                <a:spcPct val="100000"/>
              </a:lnSpc>
            </a:pPr>
            <a:r>
              <a:rPr lang="zh-CN" altLang="en-US" sz="2400" dirty="0"/>
              <a:t>一个更</a:t>
            </a:r>
            <a:r>
              <a:rPr lang="en-US" sz="2400" dirty="0"/>
              <a:t> “</a:t>
            </a:r>
            <a:r>
              <a:rPr lang="zh-CN" altLang="en-US" sz="2400" dirty="0"/>
              <a:t>积极主动的</a:t>
            </a:r>
            <a:r>
              <a:rPr lang="en-US" sz="2400" dirty="0"/>
              <a:t>” </a:t>
            </a:r>
            <a:r>
              <a:rPr lang="zh-CN" altLang="en-US" sz="2400" dirty="0"/>
              <a:t>状态估计形式</a:t>
            </a:r>
            <a:r>
              <a:rPr lang="en-US" sz="2400" dirty="0"/>
              <a:t>:</a:t>
            </a:r>
          </a:p>
          <a:p>
            <a:pPr lvl="1">
              <a:lnSpc>
                <a:spcPct val="100000"/>
              </a:lnSpc>
            </a:pPr>
            <a:r>
              <a:rPr lang="zh-CN" altLang="en-US" sz="2000" dirty="0"/>
              <a:t>在每个行动和感知以后</a:t>
            </a:r>
            <a:endParaRPr lang="en-US" sz="2000" dirty="0"/>
          </a:p>
          <a:p>
            <a:pPr lvl="2">
              <a:lnSpc>
                <a:spcPct val="100000"/>
              </a:lnSpc>
            </a:pPr>
            <a:r>
              <a:rPr lang="zh-CN" altLang="en-US" sz="1800" dirty="0"/>
              <a:t>对每个状态变量</a:t>
            </a:r>
            <a:r>
              <a:rPr lang="en-US" sz="1800" dirty="0"/>
              <a:t> </a:t>
            </a:r>
            <a:r>
              <a:rPr lang="en-US" sz="1800" dirty="0" err="1">
                <a:solidFill>
                  <a:srgbClr val="CC00CC"/>
                </a:solidFill>
              </a:rPr>
              <a:t>X</a:t>
            </a:r>
            <a:r>
              <a:rPr lang="en-US" sz="1800" baseline="-25000" dirty="0" err="1">
                <a:solidFill>
                  <a:srgbClr val="CC00CC"/>
                </a:solidFill>
              </a:rPr>
              <a:t>t</a:t>
            </a:r>
            <a:endParaRPr lang="en-US" sz="1800" baseline="-25000" dirty="0">
              <a:solidFill>
                <a:srgbClr val="CC00CC"/>
              </a:solidFill>
            </a:endParaRPr>
          </a:p>
          <a:p>
            <a:pPr lvl="3">
              <a:lnSpc>
                <a:spcPct val="100000"/>
              </a:lnSpc>
            </a:pPr>
            <a:r>
              <a:rPr lang="zh-CN" altLang="en-US" sz="1800" dirty="0"/>
              <a:t>如果</a:t>
            </a:r>
            <a:r>
              <a:rPr lang="en-US" sz="1800" dirty="0"/>
              <a:t> </a:t>
            </a:r>
            <a:r>
              <a:rPr lang="en-US" sz="1800" dirty="0" err="1">
                <a:solidFill>
                  <a:srgbClr val="CC00CC"/>
                </a:solidFill>
              </a:rPr>
              <a:t>X</a:t>
            </a:r>
            <a:r>
              <a:rPr lang="en-US" sz="1800" baseline="-25000" dirty="0" err="1">
                <a:solidFill>
                  <a:srgbClr val="CC00CC"/>
                </a:solidFill>
              </a:rPr>
              <a:t>t</a:t>
            </a:r>
            <a:r>
              <a:rPr lang="en-US" sz="1800" dirty="0"/>
              <a:t> </a:t>
            </a:r>
            <a:r>
              <a:rPr lang="zh-CN" altLang="en-US" sz="1800" dirty="0"/>
              <a:t>是被蕴涵的</a:t>
            </a:r>
            <a:r>
              <a:rPr lang="en-US" sz="1800" dirty="0"/>
              <a:t>, </a:t>
            </a:r>
            <a:r>
              <a:rPr lang="zh-CN" altLang="en-US" sz="1800" dirty="0"/>
              <a:t>则加到</a:t>
            </a:r>
            <a:r>
              <a:rPr lang="en-US" sz="1800" dirty="0"/>
              <a:t> KB</a:t>
            </a:r>
          </a:p>
          <a:p>
            <a:pPr lvl="3">
              <a:lnSpc>
                <a:spcPct val="100000"/>
              </a:lnSpc>
            </a:pPr>
            <a:r>
              <a:rPr lang="zh-CN" altLang="en-US" sz="1800" dirty="0"/>
              <a:t>如果</a:t>
            </a:r>
            <a:r>
              <a:rPr lang="en-US" sz="1800" dirty="0"/>
              <a:t> </a:t>
            </a:r>
            <a:r>
              <a:rPr lang="en-US" sz="1800" dirty="0">
                <a:solidFill>
                  <a:srgbClr val="CC00CC"/>
                </a:solidFill>
                <a:sym typeface="Symbol"/>
              </a:rPr>
              <a:t></a:t>
            </a:r>
            <a:r>
              <a:rPr lang="en-US" sz="1800" dirty="0" err="1">
                <a:solidFill>
                  <a:srgbClr val="CC00CC"/>
                </a:solidFill>
              </a:rPr>
              <a:t>X</a:t>
            </a:r>
            <a:r>
              <a:rPr lang="en-US" sz="1800" baseline="-25000" dirty="0" err="1">
                <a:solidFill>
                  <a:srgbClr val="CC00CC"/>
                </a:solidFill>
              </a:rPr>
              <a:t>t</a:t>
            </a:r>
            <a:r>
              <a:rPr lang="en-US" sz="1800" dirty="0"/>
              <a:t> </a:t>
            </a:r>
            <a:r>
              <a:rPr lang="zh-CN" altLang="en-US" sz="1800" dirty="0"/>
              <a:t>是被蕴涵的</a:t>
            </a:r>
            <a:r>
              <a:rPr lang="en-US" sz="1800" dirty="0"/>
              <a:t>, </a:t>
            </a:r>
            <a:r>
              <a:rPr lang="zh-CN" altLang="en-US" sz="1800" dirty="0"/>
              <a:t>则加到</a:t>
            </a:r>
            <a:r>
              <a:rPr lang="en-US" sz="1800" dirty="0"/>
              <a:t> KB</a:t>
            </a:r>
          </a:p>
          <a:p>
            <a:pPr>
              <a:lnSpc>
                <a:spcPct val="100000"/>
              </a:lnSpc>
            </a:pPr>
            <a:r>
              <a:rPr lang="zh-CN" altLang="en-US" sz="2400" dirty="0"/>
              <a:t>对于准确的状态评估是否这就足够</a:t>
            </a:r>
            <a:r>
              <a:rPr lang="en-US" sz="2400" dirty="0"/>
              <a:t>?</a:t>
            </a:r>
          </a:p>
          <a:p>
            <a:pPr lvl="1">
              <a:lnSpc>
                <a:spcPct val="100000"/>
              </a:lnSpc>
            </a:pPr>
            <a:r>
              <a:rPr lang="zh-CN" altLang="en-US" sz="2000" dirty="0"/>
              <a:t>不是</a:t>
            </a:r>
            <a:r>
              <a:rPr lang="en-US" sz="2000" dirty="0"/>
              <a:t>! </a:t>
            </a:r>
            <a:r>
              <a:rPr lang="zh-CN" altLang="en-US" sz="2000" dirty="0"/>
              <a:t>可能的情况是</a:t>
            </a:r>
            <a:r>
              <a:rPr lang="en-US" sz="2000" dirty="0"/>
              <a:t> </a:t>
            </a:r>
            <a:r>
              <a:rPr lang="en-US" sz="2000" dirty="0" err="1">
                <a:solidFill>
                  <a:srgbClr val="CC00CC"/>
                </a:solidFill>
              </a:rPr>
              <a:t>X</a:t>
            </a:r>
            <a:r>
              <a:rPr lang="en-US" sz="2000" baseline="-25000" dirty="0" err="1">
                <a:solidFill>
                  <a:srgbClr val="CC00CC"/>
                </a:solidFill>
              </a:rPr>
              <a:t>t</a:t>
            </a:r>
            <a:r>
              <a:rPr lang="en-US" sz="2000" dirty="0"/>
              <a:t> </a:t>
            </a:r>
            <a:r>
              <a:rPr lang="zh-CN" altLang="en-US" sz="2000" dirty="0"/>
              <a:t>或</a:t>
            </a:r>
            <a:r>
              <a:rPr lang="en-US" sz="2000" dirty="0"/>
              <a:t> </a:t>
            </a:r>
            <a:r>
              <a:rPr lang="en-US" sz="2000" dirty="0">
                <a:solidFill>
                  <a:srgbClr val="CC00CC"/>
                </a:solidFill>
                <a:sym typeface="Symbol"/>
              </a:rPr>
              <a:t></a:t>
            </a:r>
            <a:r>
              <a:rPr lang="en-US" sz="2000" dirty="0" err="1">
                <a:solidFill>
                  <a:srgbClr val="CC00CC"/>
                </a:solidFill>
              </a:rPr>
              <a:t>X</a:t>
            </a:r>
            <a:r>
              <a:rPr lang="en-US" sz="2000" baseline="-25000" dirty="0" err="1">
                <a:solidFill>
                  <a:srgbClr val="CC00CC"/>
                </a:solidFill>
              </a:rPr>
              <a:t>t</a:t>
            </a:r>
            <a:r>
              <a:rPr lang="en-US" sz="2000" dirty="0"/>
              <a:t>  </a:t>
            </a:r>
            <a:r>
              <a:rPr lang="zh-CN" altLang="en-US" sz="2000" dirty="0"/>
              <a:t>都不被蕴涵</a:t>
            </a:r>
            <a:r>
              <a:rPr lang="en-US" sz="2000" dirty="0"/>
              <a:t>, </a:t>
            </a:r>
            <a:r>
              <a:rPr lang="zh-CN" altLang="en-US" sz="2000" dirty="0"/>
              <a:t>并且</a:t>
            </a:r>
            <a:r>
              <a:rPr lang="en-US" sz="2000" dirty="0"/>
              <a:t>  </a:t>
            </a:r>
            <a:r>
              <a:rPr lang="en-US" sz="2000" dirty="0" err="1">
                <a:solidFill>
                  <a:srgbClr val="CC00CC"/>
                </a:solidFill>
                <a:sym typeface="Symbol"/>
              </a:rPr>
              <a:t>Y</a:t>
            </a:r>
            <a:r>
              <a:rPr lang="en-US" sz="2000" baseline="-25000" dirty="0" err="1">
                <a:solidFill>
                  <a:srgbClr val="CC00CC"/>
                </a:solidFill>
              </a:rPr>
              <a:t>t</a:t>
            </a:r>
            <a:r>
              <a:rPr lang="en-US" sz="2000" dirty="0"/>
              <a:t>  </a:t>
            </a:r>
            <a:r>
              <a:rPr lang="zh-CN" altLang="en-US" sz="2000" dirty="0"/>
              <a:t>或</a:t>
            </a:r>
            <a:r>
              <a:rPr lang="en-US" sz="2000" dirty="0"/>
              <a:t> </a:t>
            </a:r>
            <a:r>
              <a:rPr lang="en-US" sz="2000" dirty="0">
                <a:solidFill>
                  <a:srgbClr val="CC00CC"/>
                </a:solidFill>
                <a:sym typeface="Symbol"/>
              </a:rPr>
              <a:t></a:t>
            </a:r>
            <a:r>
              <a:rPr lang="en-US" sz="2000" dirty="0" err="1">
                <a:solidFill>
                  <a:srgbClr val="CC00CC"/>
                </a:solidFill>
                <a:sym typeface="Symbol"/>
              </a:rPr>
              <a:t>Y</a:t>
            </a:r>
            <a:r>
              <a:rPr lang="en-US" sz="2000" baseline="-25000" dirty="0" err="1">
                <a:solidFill>
                  <a:srgbClr val="CC00CC"/>
                </a:solidFill>
              </a:rPr>
              <a:t>t</a:t>
            </a:r>
            <a:r>
              <a:rPr lang="en-US" sz="2000" dirty="0"/>
              <a:t>  </a:t>
            </a:r>
            <a:r>
              <a:rPr lang="zh-CN" altLang="en-US" sz="2000" dirty="0"/>
              <a:t>也都不被蕴涵</a:t>
            </a:r>
            <a:r>
              <a:rPr lang="en-US" sz="2000" dirty="0"/>
              <a:t>, </a:t>
            </a:r>
            <a:r>
              <a:rPr lang="zh-CN" altLang="en-US" sz="2000" dirty="0"/>
              <a:t>但是某个约束</a:t>
            </a:r>
            <a:r>
              <a:rPr lang="en-US" sz="2000" dirty="0"/>
              <a:t>, </a:t>
            </a:r>
            <a:r>
              <a:rPr lang="zh-CN" altLang="en-US" sz="2000" dirty="0"/>
              <a:t>例如</a:t>
            </a:r>
            <a:r>
              <a:rPr lang="en-US" sz="2000" dirty="0"/>
              <a:t>, </a:t>
            </a:r>
            <a:r>
              <a:rPr lang="en-US" sz="2000" dirty="0" err="1">
                <a:solidFill>
                  <a:srgbClr val="CC00CC"/>
                </a:solidFill>
              </a:rPr>
              <a:t>X</a:t>
            </a:r>
            <a:r>
              <a:rPr lang="en-US" sz="2000" baseline="-25000" dirty="0" err="1">
                <a:solidFill>
                  <a:srgbClr val="CC00CC"/>
                </a:solidFill>
              </a:rPr>
              <a:t>t</a:t>
            </a:r>
            <a:r>
              <a:rPr lang="en-US" sz="2000" dirty="0"/>
              <a:t> </a:t>
            </a:r>
            <a:r>
              <a:rPr lang="en-US" sz="2000" dirty="0">
                <a:solidFill>
                  <a:srgbClr val="CC00CC"/>
                </a:solidFill>
                <a:sym typeface="Symbol"/>
              </a:rPr>
              <a:t> v </a:t>
            </a:r>
            <a:r>
              <a:rPr lang="en-US" sz="2000" dirty="0" err="1">
                <a:solidFill>
                  <a:srgbClr val="CC00CC"/>
                </a:solidFill>
                <a:sym typeface="Symbol"/>
              </a:rPr>
              <a:t>Y</a:t>
            </a:r>
            <a:r>
              <a:rPr lang="en-US" sz="2000" baseline="-25000" dirty="0" err="1">
                <a:solidFill>
                  <a:srgbClr val="CC00CC"/>
                </a:solidFill>
              </a:rPr>
              <a:t>t</a:t>
            </a:r>
            <a:r>
              <a:rPr lang="en-US" sz="2000" dirty="0"/>
              <a:t>, </a:t>
            </a:r>
            <a:r>
              <a:rPr lang="zh-CN" altLang="en-US" sz="2000" b="1" i="1" dirty="0">
                <a:solidFill>
                  <a:srgbClr val="0000FF"/>
                </a:solidFill>
              </a:rPr>
              <a:t>是</a:t>
            </a:r>
            <a:r>
              <a:rPr lang="en-US" sz="2000" dirty="0"/>
              <a:t> </a:t>
            </a:r>
            <a:r>
              <a:rPr lang="zh-CN" altLang="en-US" sz="2000" dirty="0"/>
              <a:t>被蕴涵的</a:t>
            </a:r>
            <a:endParaRPr lang="en-US" sz="2000" dirty="0"/>
          </a:p>
          <a:p>
            <a:pPr lvl="2">
              <a:lnSpc>
                <a:spcPct val="100000"/>
              </a:lnSpc>
            </a:pPr>
            <a:r>
              <a:rPr lang="zh-CN" altLang="en-US" sz="1600" dirty="0"/>
              <a:t>例如</a:t>
            </a:r>
            <a:r>
              <a:rPr lang="en-US" sz="1600" dirty="0"/>
              <a:t>: </a:t>
            </a:r>
            <a:r>
              <a:rPr lang="zh-CN" altLang="en-US" sz="1600" dirty="0"/>
              <a:t>初始不确定性的智能体的位置</a:t>
            </a:r>
            <a:endParaRPr lang="en-US" sz="1600" dirty="0"/>
          </a:p>
          <a:p>
            <a:r>
              <a:rPr lang="zh-CN" altLang="en-US" sz="2400" dirty="0"/>
              <a:t>普遍来讲，完美的状态估计是很难达到的</a:t>
            </a:r>
            <a:endParaRPr lang="en-US" sz="2400" dirty="0"/>
          </a:p>
        </p:txBody>
      </p:sp>
      <p:pic>
        <p:nvPicPr>
          <p:cNvPr id="4" name="Picture 3" descr="wiggly-belief-stat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8662" y="3212432"/>
            <a:ext cx="2333625" cy="2425700"/>
          </a:xfrm>
          <a:prstGeom prst="rect">
            <a:avLst/>
          </a:prstGeom>
        </p:spPr>
      </p:pic>
      <p:pic>
        <p:nvPicPr>
          <p:cNvPr id="5" name="Picture 4"/>
          <p:cNvPicPr>
            <a:picLocks noChangeAspect="1"/>
          </p:cNvPicPr>
          <p:nvPr/>
        </p:nvPicPr>
        <p:blipFill>
          <a:blip r:embed="rId4" cstate="print"/>
          <a:stretch>
            <a:fillRect/>
          </a:stretch>
        </p:blipFill>
        <p:spPr>
          <a:xfrm>
            <a:off x="6346673" y="5638132"/>
            <a:ext cx="914901" cy="1219868"/>
          </a:xfrm>
          <a:prstGeom prst="rect">
            <a:avLst/>
          </a:prstGeom>
        </p:spPr>
      </p:pic>
    </p:spTree>
    <p:extLst>
      <p:ext uri="{BB962C8B-B14F-4D97-AF65-F5344CB8AC3E}">
        <p14:creationId xmlns:p14="http://schemas.microsoft.com/office/powerpoint/2010/main" val="32917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3400"/>
            <a:ext cx="8984343" cy="569686"/>
          </a:xfrm>
        </p:spPr>
        <p:txBody>
          <a:bodyPr>
            <a:noAutofit/>
          </a:bodyPr>
          <a:lstStyle/>
          <a:p>
            <a:r>
              <a:rPr lang="zh-CN" altLang="en-US" sz="3600" dirty="0"/>
              <a:t>可满足</a:t>
            </a:r>
            <a:r>
              <a:rPr lang="en-US" altLang="zh-CN" sz="3600" dirty="0"/>
              <a:t>(</a:t>
            </a:r>
            <a:r>
              <a:rPr lang="en-US" altLang="zh-CN" sz="3600" dirty="0" err="1"/>
              <a:t>satisfiability</a:t>
            </a:r>
            <a:r>
              <a:rPr lang="en-US" altLang="zh-CN" sz="3600" dirty="0"/>
              <a:t>)</a:t>
            </a:r>
            <a:r>
              <a:rPr lang="zh-CN" altLang="en-US" sz="3600" dirty="0"/>
              <a:t>来解规划</a:t>
            </a:r>
            <a:r>
              <a:rPr lang="en-US" altLang="zh-CN" sz="3600" dirty="0"/>
              <a:t>(Planning)</a:t>
            </a:r>
            <a:r>
              <a:rPr lang="zh-CN" altLang="en-US" sz="3600" dirty="0"/>
              <a:t>问题</a:t>
            </a:r>
            <a:endParaRPr lang="en-US" sz="3600" dirty="0"/>
          </a:p>
        </p:txBody>
      </p:sp>
      <p:sp>
        <p:nvSpPr>
          <p:cNvPr id="3" name="Content Placeholder 2"/>
          <p:cNvSpPr>
            <a:spLocks noGrp="1"/>
          </p:cNvSpPr>
          <p:nvPr>
            <p:ph idx="1"/>
          </p:nvPr>
        </p:nvSpPr>
        <p:spPr>
          <a:xfrm>
            <a:off x="232229" y="1845734"/>
            <a:ext cx="8134531" cy="4023360"/>
          </a:xfrm>
        </p:spPr>
        <p:txBody>
          <a:bodyPr>
            <a:normAutofit/>
          </a:bodyPr>
          <a:lstStyle/>
          <a:p>
            <a:pPr>
              <a:buFont typeface="Wingdings" panose="05000000000000000000" pitchFamily="2" charset="2"/>
              <a:buChar char="n"/>
            </a:pPr>
            <a:r>
              <a:rPr lang="zh-CN" altLang="en-US" dirty="0"/>
              <a:t>  给定一个超高效的</a:t>
            </a:r>
            <a:r>
              <a:rPr lang="en-US" dirty="0"/>
              <a:t> SAT </a:t>
            </a:r>
            <a:r>
              <a:rPr lang="zh-CN" altLang="en-US" dirty="0"/>
              <a:t>求解器，我们能用它来规划智能体的行动吗</a:t>
            </a:r>
            <a:r>
              <a:rPr lang="en-US" dirty="0"/>
              <a:t>?</a:t>
            </a:r>
          </a:p>
          <a:p>
            <a:pPr>
              <a:buFont typeface="Wingdings" panose="05000000000000000000" pitchFamily="2" charset="2"/>
              <a:buChar char="n"/>
            </a:pPr>
            <a:r>
              <a:rPr lang="zh-CN" altLang="en-US" dirty="0"/>
              <a:t>  是的</a:t>
            </a:r>
            <a:r>
              <a:rPr lang="en-US" dirty="0"/>
              <a:t>, </a:t>
            </a:r>
            <a:r>
              <a:rPr lang="zh-CN" altLang="en-US" dirty="0"/>
              <a:t>对于</a:t>
            </a:r>
            <a:r>
              <a:rPr lang="zh-CN" altLang="en-US" i="1" dirty="0"/>
              <a:t>完全可观察的</a:t>
            </a:r>
            <a:r>
              <a:rPr lang="en-US" i="1" dirty="0"/>
              <a:t>, </a:t>
            </a:r>
            <a:r>
              <a:rPr lang="zh-CN" altLang="en-US" i="1" dirty="0"/>
              <a:t>决定性的环境</a:t>
            </a:r>
            <a:r>
              <a:rPr lang="en-US" dirty="0"/>
              <a:t>: </a:t>
            </a:r>
          </a:p>
          <a:p>
            <a:pPr lvl="1">
              <a:buFont typeface="Wingdings" panose="05000000000000000000" pitchFamily="2" charset="2"/>
              <a:buChar char="n"/>
            </a:pPr>
            <a:r>
              <a:rPr lang="en-US" altLang="zh-CN" dirty="0"/>
              <a:t> </a:t>
            </a:r>
            <a:r>
              <a:rPr lang="zh-CN" altLang="en-US" dirty="0"/>
              <a:t>规划问题是可解的</a:t>
            </a:r>
            <a:r>
              <a:rPr lang="en-US" dirty="0"/>
              <a:t> </a:t>
            </a:r>
            <a:r>
              <a:rPr lang="zh-CN" altLang="en-US" dirty="0"/>
              <a:t>当且仅当</a:t>
            </a:r>
            <a:r>
              <a:rPr lang="en-US" dirty="0"/>
              <a:t> </a:t>
            </a:r>
            <a:r>
              <a:rPr lang="zh-CN" altLang="en-US" dirty="0"/>
              <a:t>存在某个可满足的赋值对于所有变量</a:t>
            </a:r>
            <a:endParaRPr lang="en-US" altLang="zh-CN" dirty="0"/>
          </a:p>
          <a:p>
            <a:pPr lvl="1">
              <a:buFont typeface="Wingdings" panose="05000000000000000000" pitchFamily="2" charset="2"/>
              <a:buChar char="n"/>
            </a:pPr>
            <a:r>
              <a:rPr lang="zh-CN" altLang="en-US" dirty="0"/>
              <a:t> 相应的</a:t>
            </a:r>
            <a:r>
              <a:rPr lang="zh-CN" altLang="en-US" b="1" dirty="0"/>
              <a:t>行动变量的真值构成了解</a:t>
            </a:r>
            <a:endParaRPr lang="en-US" b="1" dirty="0"/>
          </a:p>
          <a:p>
            <a:pPr>
              <a:buFont typeface="Wingdings" panose="05000000000000000000" pitchFamily="2" charset="2"/>
              <a:buChar char="n"/>
            </a:pPr>
            <a:r>
              <a:rPr lang="en-US" dirty="0"/>
              <a:t> </a:t>
            </a:r>
            <a:r>
              <a:rPr lang="zh-CN" altLang="en-US" dirty="0"/>
              <a:t>对于时间 </a:t>
            </a:r>
            <a:r>
              <a:rPr lang="en-US" dirty="0"/>
              <a:t>T = 1 </a:t>
            </a:r>
            <a:r>
              <a:rPr lang="zh-CN" altLang="en-US" dirty="0"/>
              <a:t>到无穷</a:t>
            </a:r>
            <a:r>
              <a:rPr lang="en-US" dirty="0"/>
              <a:t>, </a:t>
            </a:r>
            <a:r>
              <a:rPr lang="zh-CN" altLang="en-US" dirty="0"/>
              <a:t>按以下内容构建知识库</a:t>
            </a:r>
            <a:r>
              <a:rPr lang="en-US" dirty="0"/>
              <a:t> (KB) </a:t>
            </a:r>
            <a:r>
              <a:rPr lang="zh-CN" altLang="en-US" dirty="0"/>
              <a:t>，并运行</a:t>
            </a:r>
            <a:r>
              <a:rPr lang="en-US" dirty="0"/>
              <a:t>SAT solver:</a:t>
            </a:r>
          </a:p>
          <a:p>
            <a:pPr lvl="1">
              <a:buFont typeface="Wingdings" panose="05000000000000000000" pitchFamily="2" charset="2"/>
              <a:buChar char="n"/>
            </a:pPr>
            <a:r>
              <a:rPr lang="zh-CN" altLang="en-US" dirty="0"/>
              <a:t> 初始状态</a:t>
            </a:r>
            <a:r>
              <a:rPr lang="en-US" dirty="0"/>
              <a:t>, </a:t>
            </a:r>
            <a:r>
              <a:rPr lang="zh-CN" altLang="en-US" dirty="0"/>
              <a:t>值域约束</a:t>
            </a:r>
            <a:endParaRPr lang="en-US" dirty="0"/>
          </a:p>
          <a:p>
            <a:pPr lvl="1">
              <a:buFont typeface="Wingdings" panose="05000000000000000000" pitchFamily="2" charset="2"/>
              <a:buChar char="n"/>
            </a:pPr>
            <a:r>
              <a:rPr lang="zh-CN" altLang="en-US" dirty="0"/>
              <a:t> 截至到时刻 </a:t>
            </a:r>
            <a:r>
              <a:rPr lang="en-US" altLang="zh-CN" dirty="0"/>
              <a:t>T </a:t>
            </a:r>
            <a:r>
              <a:rPr lang="zh-CN" altLang="en-US" dirty="0"/>
              <a:t>的转换模型语句</a:t>
            </a:r>
            <a:r>
              <a:rPr lang="en-US" altLang="zh-CN" dirty="0"/>
              <a:t>(</a:t>
            </a:r>
            <a:r>
              <a:rPr lang="zh-CN" altLang="en-US" dirty="0"/>
              <a:t>包括后继状态转换公理，对于所有可能的行动</a:t>
            </a:r>
            <a:r>
              <a:rPr lang="en-US" altLang="zh-CN" dirty="0"/>
              <a:t>)</a:t>
            </a:r>
            <a:endParaRPr lang="en-US" dirty="0"/>
          </a:p>
          <a:p>
            <a:pPr lvl="1">
              <a:buFont typeface="Wingdings" panose="05000000000000000000" pitchFamily="2" charset="2"/>
              <a:buChar char="n"/>
            </a:pPr>
            <a:r>
              <a:rPr lang="zh-CN" altLang="en-US" dirty="0"/>
              <a:t> 目标</a:t>
            </a:r>
            <a:r>
              <a:rPr lang="en-US" altLang="zh-CN" dirty="0"/>
              <a:t>(</a:t>
            </a:r>
            <a:r>
              <a:rPr lang="en-US" dirty="0"/>
              <a:t>Goal) </a:t>
            </a:r>
            <a:r>
              <a:rPr lang="zh-CN" altLang="en-US" dirty="0"/>
              <a:t>在时刻 </a:t>
            </a:r>
            <a:r>
              <a:rPr lang="en-US" dirty="0"/>
              <a:t>T </a:t>
            </a:r>
            <a:r>
              <a:rPr lang="zh-CN" altLang="en-US" dirty="0"/>
              <a:t>为真</a:t>
            </a:r>
            <a:endParaRPr lang="en-US" altLang="zh-CN" dirty="0"/>
          </a:p>
          <a:p>
            <a:pPr lvl="1"/>
            <a:endParaRPr lang="en-US" dirty="0"/>
          </a:p>
        </p:txBody>
      </p:sp>
    </p:spTree>
    <p:extLst>
      <p:ext uri="{BB962C8B-B14F-4D97-AF65-F5344CB8AC3E}">
        <p14:creationId xmlns:p14="http://schemas.microsoft.com/office/powerpoint/2010/main" val="12525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cman_P2_ghosts6.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46158" y="857250"/>
            <a:ext cx="4348413" cy="4686154"/>
          </a:xfrm>
          <a:prstGeom prst="rect">
            <a:avLst/>
          </a:prstGeom>
        </p:spPr>
      </p:pic>
    </p:spTree>
    <p:extLst>
      <p:ext uri="{BB962C8B-B14F-4D97-AF65-F5344CB8AC3E}">
        <p14:creationId xmlns:p14="http://schemas.microsoft.com/office/powerpoint/2010/main" val="18041349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cman_P2_ghosts8.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62125" y="848232"/>
            <a:ext cx="5619750" cy="4800600"/>
          </a:xfrm>
          <a:prstGeom prst="rect">
            <a:avLst/>
          </a:prstGeom>
        </p:spPr>
      </p:pic>
    </p:spTree>
    <p:extLst>
      <p:ext uri="{BB962C8B-B14F-4D97-AF65-F5344CB8AC3E}">
        <p14:creationId xmlns:p14="http://schemas.microsoft.com/office/powerpoint/2010/main" val="31516741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cman_P2_ghosts9.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43149" y="435429"/>
            <a:ext cx="4841421" cy="4644571"/>
          </a:xfrm>
          <a:prstGeom prst="rect">
            <a:avLst/>
          </a:prstGeom>
        </p:spPr>
      </p:pic>
    </p:spTree>
    <p:extLst>
      <p:ext uri="{BB962C8B-B14F-4D97-AF65-F5344CB8AC3E}">
        <p14:creationId xmlns:p14="http://schemas.microsoft.com/office/powerpoint/2010/main" val="18213086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SAT-Plan: </a:t>
            </a:r>
            <a:r>
              <a:rPr lang="zh-CN" altLang="en-US" dirty="0"/>
              <a:t>找到行动规划</a:t>
            </a:r>
          </a:p>
        </p:txBody>
      </p:sp>
      <p:sp>
        <p:nvSpPr>
          <p:cNvPr id="3" name="Content Placeholder 2"/>
          <p:cNvSpPr>
            <a:spLocks noGrp="1"/>
          </p:cNvSpPr>
          <p:nvPr>
            <p:ph idx="1"/>
          </p:nvPr>
        </p:nvSpPr>
        <p:spPr/>
        <p:txBody>
          <a:bodyPr/>
          <a:lstStyle/>
          <a:p>
            <a:r>
              <a:rPr lang="zh-CN" altLang="en-US" dirty="0"/>
              <a:t>找到最短行动规划路径</a:t>
            </a:r>
            <a:endParaRPr lang="en-US" altLang="zh-CN" dirty="0"/>
          </a:p>
        </p:txBody>
      </p:sp>
      <p:pic>
        <p:nvPicPr>
          <p:cNvPr id="1026" name="Picture 2"/>
          <p:cNvPicPr>
            <a:picLocks noChangeAspect="1" noChangeArrowheads="1"/>
          </p:cNvPicPr>
          <p:nvPr/>
        </p:nvPicPr>
        <p:blipFill>
          <a:blip r:embed="rId2"/>
          <a:srcRect/>
          <a:stretch>
            <a:fillRect/>
          </a:stretch>
        </p:blipFill>
        <p:spPr bwMode="auto">
          <a:xfrm>
            <a:off x="602852" y="2423370"/>
            <a:ext cx="8083948" cy="3098656"/>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a:t>
            </a:r>
          </a:p>
        </p:txBody>
      </p:sp>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n"/>
            </a:pPr>
            <a:r>
              <a:rPr lang="zh-CN" altLang="en-US" sz="2400" dirty="0"/>
              <a:t>声明法</a:t>
            </a:r>
            <a:r>
              <a:rPr lang="en-US" altLang="zh-CN" sz="2400" dirty="0"/>
              <a:t>/</a:t>
            </a:r>
            <a:r>
              <a:rPr lang="zh-CN" altLang="en-US" sz="2400" dirty="0"/>
              <a:t>陈述法</a:t>
            </a:r>
            <a:r>
              <a:rPr lang="en-US" altLang="zh-CN" sz="2400" dirty="0"/>
              <a:t>(declarative approach) </a:t>
            </a:r>
            <a:r>
              <a:rPr lang="zh-CN" altLang="en-US" sz="2400" dirty="0"/>
              <a:t>构建智能体的框架</a:t>
            </a:r>
            <a:endParaRPr lang="en-US" altLang="zh-CN" sz="2400" dirty="0"/>
          </a:p>
          <a:p>
            <a:pPr lvl="1">
              <a:lnSpc>
                <a:spcPct val="100000"/>
              </a:lnSpc>
              <a:buFont typeface="Wingdings" panose="05000000000000000000" pitchFamily="2" charset="2"/>
              <a:buChar char="n"/>
            </a:pPr>
            <a:r>
              <a:rPr lang="zh-CN" altLang="en-US" sz="2000" dirty="0"/>
              <a:t>知识库里是陈述语句（包括公理，感知到的事实）</a:t>
            </a:r>
            <a:endParaRPr lang="en-US" altLang="zh-CN" sz="2000" dirty="0"/>
          </a:p>
          <a:p>
            <a:pPr lvl="1">
              <a:lnSpc>
                <a:spcPct val="100000"/>
              </a:lnSpc>
              <a:buFont typeface="Wingdings" panose="05000000000000000000" pitchFamily="2" charset="2"/>
              <a:buChar char="n"/>
            </a:pPr>
            <a:r>
              <a:rPr lang="zh-CN" altLang="en-US" sz="2000" dirty="0"/>
              <a:t>逻辑推理</a:t>
            </a:r>
            <a:r>
              <a:rPr lang="en-US" altLang="zh-CN" sz="2000" dirty="0"/>
              <a:t>– </a:t>
            </a:r>
            <a:r>
              <a:rPr lang="zh-CN" altLang="en-US" sz="2000" dirty="0"/>
              <a:t>事实被蕴涵的推理证明，规划智能体行动</a:t>
            </a:r>
            <a:endParaRPr lang="en-US" altLang="zh-CN" sz="2000" dirty="0"/>
          </a:p>
          <a:p>
            <a:pPr>
              <a:lnSpc>
                <a:spcPct val="100000"/>
              </a:lnSpc>
              <a:buFont typeface="Wingdings" panose="05000000000000000000" pitchFamily="2" charset="2"/>
              <a:buChar char="n"/>
            </a:pPr>
            <a:r>
              <a:rPr lang="zh-CN" altLang="en-US" sz="2400" dirty="0"/>
              <a:t>现代超高效的</a:t>
            </a:r>
            <a:r>
              <a:rPr lang="en-US" altLang="zh-CN" sz="2400" dirty="0"/>
              <a:t>SAT </a:t>
            </a:r>
            <a:r>
              <a:rPr lang="zh-CN" altLang="en-US" sz="2400" dirty="0"/>
              <a:t>求解器，使得此法可在实践中可行</a:t>
            </a:r>
          </a:p>
          <a:p>
            <a:pPr>
              <a:lnSpc>
                <a:spcPct val="100000"/>
              </a:lnSpc>
              <a:buFont typeface="Wingdings" panose="05000000000000000000" pitchFamily="2" charset="2"/>
              <a:buChar char="n"/>
            </a:pPr>
            <a:r>
              <a:rPr lang="zh-CN" altLang="en-US" sz="2400" dirty="0"/>
              <a:t>弱点：语句表达</a:t>
            </a:r>
            <a:endParaRPr lang="en-US" altLang="zh-CN" sz="2400" dirty="0"/>
          </a:p>
          <a:p>
            <a:pPr lvl="1">
              <a:lnSpc>
                <a:spcPct val="100000"/>
              </a:lnSpc>
              <a:buFont typeface="Wingdings" panose="05000000000000000000" pitchFamily="2" charset="2"/>
              <a:buChar char="n"/>
            </a:pPr>
            <a:r>
              <a:rPr lang="zh-CN" altLang="en-US" sz="2000" dirty="0"/>
              <a:t>例如“对于每个时刻 </a:t>
            </a:r>
            <a:r>
              <a:rPr lang="en-US" altLang="zh-CN" sz="2000" dirty="0"/>
              <a:t>t</a:t>
            </a:r>
            <a:r>
              <a:rPr lang="zh-CN" altLang="en-US" sz="2000" dirty="0"/>
              <a:t>”</a:t>
            </a:r>
            <a:r>
              <a:rPr lang="en-US" altLang="zh-CN" sz="2000" dirty="0"/>
              <a:t>, </a:t>
            </a:r>
            <a:r>
              <a:rPr lang="zh-CN" altLang="en-US" sz="2000" dirty="0"/>
              <a:t>“对于每个方块位置</a:t>
            </a:r>
            <a:r>
              <a:rPr lang="en-US" altLang="zh-CN" sz="2000" dirty="0"/>
              <a:t>[</a:t>
            </a:r>
            <a:r>
              <a:rPr lang="en-US" altLang="zh-CN" sz="2000" dirty="0" err="1"/>
              <a:t>x,y</a:t>
            </a:r>
            <a:r>
              <a:rPr lang="en-US" altLang="zh-CN" sz="2000" dirty="0"/>
              <a:t>]</a:t>
            </a:r>
            <a:r>
              <a:rPr lang="zh-CN" altLang="en-US" sz="2000" dirty="0"/>
              <a:t>”</a:t>
            </a:r>
            <a:endParaRPr lang="en-US" altLang="zh-CN" sz="2000" dirty="0"/>
          </a:p>
          <a:p>
            <a:pPr lvl="1">
              <a:lnSpc>
                <a:spcPct val="100000"/>
              </a:lnSpc>
              <a:buFont typeface="Wingdings" panose="05000000000000000000" pitchFamily="2" charset="2"/>
              <a:buChar char="n"/>
            </a:pPr>
            <a:r>
              <a:rPr lang="zh-CN" altLang="en-US" sz="2000" dirty="0"/>
              <a:t>一阶逻辑</a:t>
            </a:r>
            <a:r>
              <a:rPr lang="en-US" altLang="zh-CN" sz="2000" dirty="0"/>
              <a:t>(first order logic) </a:t>
            </a:r>
            <a:r>
              <a:rPr lang="zh-CN" altLang="en-US" sz="2000" dirty="0"/>
              <a:t>提高了语句的表达性；其逻辑推理方法与命题逻辑的方法一致</a:t>
            </a:r>
            <a:endParaRPr lang="en-US"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56342"/>
            <a:ext cx="7543800" cy="667657"/>
          </a:xfrm>
        </p:spPr>
        <p:txBody>
          <a:bodyPr>
            <a:normAutofit fontScale="90000"/>
          </a:bodyPr>
          <a:lstStyle/>
          <a:p>
            <a:r>
              <a:rPr lang="zh-CN" altLang="en-US" dirty="0"/>
              <a:t>关于完全搜索算法和逻辑推理算法</a:t>
            </a:r>
            <a:endParaRPr lang="en-US" dirty="0"/>
          </a:p>
        </p:txBody>
      </p:sp>
      <p:sp>
        <p:nvSpPr>
          <p:cNvPr id="3" name="Content Placeholder 2"/>
          <p:cNvSpPr>
            <a:spLocks noGrp="1"/>
          </p:cNvSpPr>
          <p:nvPr>
            <p:ph idx="1"/>
          </p:nvPr>
        </p:nvSpPr>
        <p:spPr/>
        <p:txBody>
          <a:bodyPr>
            <a:normAutofit/>
          </a:bodyPr>
          <a:lstStyle/>
          <a:p>
            <a:r>
              <a:rPr lang="zh-CN" altLang="en-US" sz="2800" dirty="0"/>
              <a:t>完全的</a:t>
            </a:r>
            <a:r>
              <a:rPr lang="en-US" sz="2800" dirty="0"/>
              <a:t> </a:t>
            </a:r>
            <a:r>
              <a:rPr lang="zh-CN" altLang="en-US" sz="2800" dirty="0"/>
              <a:t>逻辑推理算法和</a:t>
            </a:r>
            <a:r>
              <a:rPr lang="en-US" sz="2800" dirty="0"/>
              <a:t> </a:t>
            </a:r>
            <a:r>
              <a:rPr lang="zh-CN" altLang="en-US" sz="2800" dirty="0"/>
              <a:t>完全的搜索算法</a:t>
            </a:r>
            <a:r>
              <a:rPr lang="en-US" sz="2800" dirty="0"/>
              <a:t> </a:t>
            </a:r>
            <a:r>
              <a:rPr lang="zh-CN" altLang="en-US" sz="2800" dirty="0"/>
              <a:t>之间的关联是什么</a:t>
            </a:r>
            <a:r>
              <a:rPr lang="en-US" sz="2800" dirty="0"/>
              <a:t> ?</a:t>
            </a:r>
          </a:p>
          <a:p>
            <a:r>
              <a:rPr lang="zh-CN" altLang="en-US" sz="2800" dirty="0"/>
              <a:t>回答</a:t>
            </a:r>
            <a:r>
              <a:rPr lang="en-US" sz="2800" dirty="0"/>
              <a:t> : </a:t>
            </a:r>
            <a:r>
              <a:rPr lang="zh-CN" altLang="en-US" sz="2800" dirty="0"/>
              <a:t>推理可以建成一个搜索问题</a:t>
            </a:r>
            <a:endParaRPr lang="en-US" sz="2800" dirty="0"/>
          </a:p>
          <a:p>
            <a:pPr lvl="1"/>
            <a:r>
              <a:rPr lang="zh-CN" altLang="en-US" sz="2400" dirty="0"/>
              <a:t>初始状态</a:t>
            </a:r>
            <a:r>
              <a:rPr lang="en-US" sz="2400" dirty="0"/>
              <a:t>: KB</a:t>
            </a:r>
            <a:r>
              <a:rPr lang="zh-CN" altLang="en-US" sz="2400" dirty="0"/>
              <a:t>（知识库）</a:t>
            </a:r>
            <a:r>
              <a:rPr lang="en-US" sz="2400" dirty="0"/>
              <a:t> </a:t>
            </a:r>
            <a:r>
              <a:rPr lang="zh-CN" altLang="en-US" sz="2400" dirty="0"/>
              <a:t>包含</a:t>
            </a:r>
            <a:r>
              <a:rPr lang="en-US" sz="2400" dirty="0"/>
              <a:t> </a:t>
            </a:r>
            <a:r>
              <a:rPr lang="en-US" sz="2400" dirty="0">
                <a:solidFill>
                  <a:srgbClr val="CC00CC"/>
                </a:solidFill>
                <a:sym typeface="Symbol"/>
              </a:rPr>
              <a:t></a:t>
            </a:r>
          </a:p>
          <a:p>
            <a:pPr lvl="1"/>
            <a:r>
              <a:rPr lang="zh-CN" altLang="en-US" sz="2400" dirty="0"/>
              <a:t>行动</a:t>
            </a:r>
            <a:r>
              <a:rPr lang="en-US" sz="2400" dirty="0"/>
              <a:t>: </a:t>
            </a:r>
            <a:r>
              <a:rPr lang="zh-CN" altLang="en-US" sz="2400" dirty="0"/>
              <a:t>应用任何可以和</a:t>
            </a:r>
            <a:r>
              <a:rPr lang="en-US" sz="2400" dirty="0"/>
              <a:t> KB </a:t>
            </a:r>
            <a:r>
              <a:rPr lang="zh-CN" altLang="en-US" sz="2400" dirty="0"/>
              <a:t>相匹配的推理规则</a:t>
            </a:r>
            <a:r>
              <a:rPr lang="en-US" sz="2400" dirty="0"/>
              <a:t>, </a:t>
            </a:r>
            <a:r>
              <a:rPr lang="zh-CN" altLang="en-US" sz="2400" dirty="0"/>
              <a:t>并添加结论句子</a:t>
            </a:r>
            <a:endParaRPr lang="en-US" sz="2400" dirty="0"/>
          </a:p>
          <a:p>
            <a:pPr lvl="1"/>
            <a:r>
              <a:rPr lang="zh-CN" altLang="en-US" sz="2400" dirty="0"/>
              <a:t>目标检测</a:t>
            </a:r>
            <a:r>
              <a:rPr lang="en-US" sz="2400" dirty="0"/>
              <a:t>: KB </a:t>
            </a:r>
            <a:r>
              <a:rPr lang="zh-CN" altLang="en-US" sz="2400" dirty="0"/>
              <a:t>包含</a:t>
            </a:r>
            <a:r>
              <a:rPr lang="en-US" sz="2400" dirty="0"/>
              <a:t> </a:t>
            </a:r>
            <a:r>
              <a:rPr lang="en-US" sz="2400" dirty="0">
                <a:solidFill>
                  <a:srgbClr val="CC00CC"/>
                </a:solidFill>
                <a:sym typeface="Symbol"/>
              </a:rPr>
              <a:t>   </a:t>
            </a:r>
            <a:endParaRPr lang="en-US" sz="2400" dirty="0">
              <a:sym typeface="Symbol"/>
            </a:endParaRPr>
          </a:p>
          <a:p>
            <a:pPr marL="0" indent="0">
              <a:buNone/>
            </a:pPr>
            <a:r>
              <a:rPr lang="zh-CN" altLang="en-US" sz="2800" dirty="0">
                <a:sym typeface="Symbol"/>
              </a:rPr>
              <a:t>因此，</a:t>
            </a:r>
            <a:r>
              <a:rPr lang="en-US" sz="2800" dirty="0">
                <a:sym typeface="Symbol"/>
              </a:rPr>
              <a:t> </a:t>
            </a:r>
            <a:r>
              <a:rPr lang="zh-CN" altLang="en-US" sz="2800" dirty="0">
                <a:sym typeface="Symbol"/>
              </a:rPr>
              <a:t>任何一个完全的</a:t>
            </a:r>
            <a:r>
              <a:rPr lang="en-US" sz="2800" dirty="0">
                <a:sym typeface="Symbol"/>
              </a:rPr>
              <a:t> </a:t>
            </a:r>
            <a:r>
              <a:rPr lang="zh-CN" altLang="en-US" sz="2800" dirty="0">
                <a:sym typeface="Symbol"/>
              </a:rPr>
              <a:t>搜索算法</a:t>
            </a:r>
            <a:r>
              <a:rPr lang="en-US" sz="2800" dirty="0">
                <a:sym typeface="Symbol"/>
              </a:rPr>
              <a:t> </a:t>
            </a:r>
            <a:r>
              <a:rPr lang="zh-CN" altLang="en-US" sz="2800" dirty="0">
                <a:sym typeface="Symbol"/>
              </a:rPr>
              <a:t>（广度优先，迭代加深）产生一个完全的推理算法</a:t>
            </a:r>
            <a:r>
              <a:rPr lang="en-US" sz="2800" dirty="0">
                <a:sym typeface="Symbol"/>
              </a:rPr>
              <a:t> </a:t>
            </a:r>
            <a:endParaRPr lang="en-US" sz="2800" dirty="0"/>
          </a:p>
        </p:txBody>
      </p:sp>
    </p:spTree>
    <p:extLst>
      <p:ext uri="{BB962C8B-B14F-4D97-AF65-F5344CB8AC3E}">
        <p14:creationId xmlns:p14="http://schemas.microsoft.com/office/powerpoint/2010/main" val="33565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Propositions (</a:t>
            </a:r>
            <a:r>
              <a:rPr lang="zh-CN" altLang="en-US" dirty="0"/>
              <a:t>命题</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n"/>
            </a:pPr>
            <a:r>
              <a:rPr lang="zh-CN" altLang="en-US" dirty="0"/>
              <a:t>一个命题是一个声明句子，用来声明一个事实，这个事实要么是真，要么是假，但不会既是真又是假。</a:t>
            </a:r>
            <a:endParaRPr lang="en-US" altLang="zh-CN" dirty="0"/>
          </a:p>
          <a:p>
            <a:pPr>
              <a:buFont typeface="Wingdings" panose="05000000000000000000" pitchFamily="2" charset="2"/>
              <a:buChar char="n"/>
            </a:pPr>
            <a:r>
              <a:rPr lang="zh-CN" altLang="en-US" dirty="0"/>
              <a:t>命题举例</a:t>
            </a:r>
            <a:endParaRPr lang="en-US" altLang="zh-CN" dirty="0"/>
          </a:p>
          <a:p>
            <a:pPr lvl="1">
              <a:buFont typeface="Wingdings" panose="05000000000000000000" pitchFamily="2" charset="2"/>
              <a:buChar char="n"/>
            </a:pPr>
            <a:r>
              <a:rPr lang="zh-CN" altLang="en-US" dirty="0"/>
              <a:t>北京是中国的首都。</a:t>
            </a:r>
            <a:endParaRPr lang="en-US" altLang="zh-CN" dirty="0"/>
          </a:p>
          <a:p>
            <a:pPr lvl="1">
              <a:buFont typeface="Wingdings" panose="05000000000000000000" pitchFamily="2" charset="2"/>
              <a:buChar char="n"/>
            </a:pPr>
            <a:r>
              <a:rPr lang="zh-CN" altLang="en-US" dirty="0"/>
              <a:t>海南省位于中国南海。</a:t>
            </a:r>
            <a:endParaRPr lang="en-US" altLang="zh-CN" dirty="0"/>
          </a:p>
          <a:p>
            <a:pPr lvl="1">
              <a:buFont typeface="Wingdings" panose="05000000000000000000" pitchFamily="2" charset="2"/>
              <a:buChar char="n"/>
            </a:pPr>
            <a:r>
              <a:rPr lang="en-US" altLang="zh-CN" dirty="0"/>
              <a:t>1+1=2</a:t>
            </a:r>
            <a:r>
              <a:rPr lang="zh-CN" altLang="en-US" dirty="0"/>
              <a:t>。</a:t>
            </a:r>
            <a:endParaRPr lang="en-US" altLang="zh-CN" dirty="0"/>
          </a:p>
          <a:p>
            <a:pPr lvl="1">
              <a:buFont typeface="Wingdings" panose="05000000000000000000" pitchFamily="2" charset="2"/>
              <a:buChar char="n"/>
            </a:pPr>
            <a:r>
              <a:rPr lang="en-US" altLang="zh-CN" dirty="0"/>
              <a:t>2+2=6 </a:t>
            </a:r>
            <a:r>
              <a:rPr lang="zh-CN" altLang="en-US" dirty="0"/>
              <a:t>。</a:t>
            </a:r>
            <a:endParaRPr lang="en-US" altLang="zh-CN" dirty="0"/>
          </a:p>
          <a:p>
            <a:pPr>
              <a:buFont typeface="Wingdings" panose="05000000000000000000" pitchFamily="2" charset="2"/>
              <a:buChar char="n"/>
            </a:pPr>
            <a:r>
              <a:rPr lang="zh-CN" altLang="en-US" dirty="0"/>
              <a:t>非命题句子</a:t>
            </a:r>
            <a:endParaRPr lang="en-US" altLang="zh-CN" dirty="0"/>
          </a:p>
          <a:p>
            <a:pPr lvl="1">
              <a:buFont typeface="Wingdings" panose="05000000000000000000" pitchFamily="2" charset="2"/>
              <a:buChar char="n"/>
            </a:pPr>
            <a:r>
              <a:rPr lang="zh-CN" altLang="en-US" dirty="0"/>
              <a:t>现在几点钟？</a:t>
            </a:r>
            <a:endParaRPr lang="en-US" altLang="zh-CN" dirty="0"/>
          </a:p>
          <a:p>
            <a:pPr lvl="1">
              <a:buFont typeface="Wingdings" panose="05000000000000000000" pitchFamily="2" charset="2"/>
              <a:buChar char="n"/>
            </a:pPr>
            <a:r>
              <a:rPr lang="zh-CN" altLang="en-US" dirty="0"/>
              <a:t>仔细阅读这段文字。</a:t>
            </a:r>
            <a:endParaRPr lang="en-US" altLang="zh-CN" dirty="0"/>
          </a:p>
          <a:p>
            <a:pPr lvl="1">
              <a:buFont typeface="Wingdings" panose="05000000000000000000" pitchFamily="2" charset="2"/>
              <a:buChar char="n"/>
            </a:pPr>
            <a:r>
              <a:rPr lang="en-US" altLang="zh-CN" dirty="0"/>
              <a:t> x+1=2</a:t>
            </a:r>
          </a:p>
          <a:p>
            <a:pPr lvl="1">
              <a:buFont typeface="Wingdings" panose="05000000000000000000" pitchFamily="2" charset="2"/>
              <a:buChar char="n"/>
            </a:pPr>
            <a:r>
              <a:rPr lang="en-US" altLang="zh-CN" dirty="0"/>
              <a:t> </a:t>
            </a:r>
            <a:r>
              <a:rPr lang="en-US" altLang="zh-CN" dirty="0" err="1"/>
              <a:t>x+y</a:t>
            </a:r>
            <a:r>
              <a:rPr lang="en-US" altLang="zh-CN" dirty="0"/>
              <a:t>=z</a:t>
            </a:r>
          </a:p>
          <a:p>
            <a:pPr>
              <a:buFont typeface="Wingdings" panose="05000000000000000000" pitchFamily="2" charset="2"/>
              <a:buChar char="n"/>
            </a:pPr>
            <a:endParaRPr lang="en-US" altLang="zh-CN" dirty="0"/>
          </a:p>
          <a:p>
            <a:pPr lvl="1">
              <a:buFont typeface="Wingdings" panose="05000000000000000000" pitchFamily="2" charset="2"/>
              <a:buChar char="n"/>
            </a:pPr>
            <a:endParaRPr lang="en-US" altLang="zh-CN" dirty="0"/>
          </a:p>
          <a:p>
            <a:endParaRPr lang="zh-CN" altLang="en-US" dirty="0"/>
          </a:p>
        </p:txBody>
      </p:sp>
    </p:spTree>
    <p:extLst>
      <p:ext uri="{BB962C8B-B14F-4D97-AF65-F5344CB8AC3E}">
        <p14:creationId xmlns:p14="http://schemas.microsoft.com/office/powerpoint/2010/main" val="100858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命题逻辑的应用</a:t>
            </a:r>
            <a:r>
              <a:rPr lang="en-US" altLang="zh-CN" dirty="0"/>
              <a:t>: </a:t>
            </a:r>
            <a:r>
              <a:rPr lang="zh-CN" altLang="en-US" dirty="0"/>
              <a:t>逻辑谜题推理</a:t>
            </a:r>
          </a:p>
        </p:txBody>
      </p:sp>
      <p:sp>
        <p:nvSpPr>
          <p:cNvPr id="3" name="内容占位符 2"/>
          <p:cNvSpPr>
            <a:spLocks noGrp="1"/>
          </p:cNvSpPr>
          <p:nvPr>
            <p:ph idx="1"/>
          </p:nvPr>
        </p:nvSpPr>
        <p:spPr/>
        <p:txBody>
          <a:bodyPr/>
          <a:lstStyle/>
          <a:p>
            <a:r>
              <a:rPr lang="zh-CN" altLang="en-US" b="1" i="1" dirty="0"/>
              <a:t>泥巴孩子谜题</a:t>
            </a:r>
            <a:r>
              <a:rPr lang="en-US" altLang="zh-CN" b="1" i="1" dirty="0">
                <a:sym typeface="Wingdings" panose="05000000000000000000" pitchFamily="2" charset="2"/>
              </a:rPr>
              <a:t>: (muddy children puzzle)</a:t>
            </a:r>
            <a:endParaRPr lang="en-US" altLang="zh-CN" b="1" i="1" dirty="0"/>
          </a:p>
          <a:p>
            <a:r>
              <a:rPr lang="zh-CN" altLang="en-US" dirty="0"/>
              <a:t>一个父亲告诉他的两个孩子，一个男孩和一个女孩，在后院玩的时候不要把自己弄脏。然而在玩耍时，两个孩子的额头都被泥巴弄脏了。当他们回来站在父亲面前时，父亲对他们俩说</a:t>
            </a:r>
            <a:endParaRPr lang="en-US" altLang="zh-CN" dirty="0"/>
          </a:p>
          <a:p>
            <a:r>
              <a:rPr lang="zh-CN" altLang="en-US" dirty="0"/>
              <a:t>“</a:t>
            </a:r>
            <a:r>
              <a:rPr lang="zh-CN" altLang="en-US" b="1" dirty="0"/>
              <a:t>你们俩中至少有一个脑门上有泥巴</a:t>
            </a:r>
            <a:r>
              <a:rPr lang="zh-CN" altLang="en-US" dirty="0"/>
              <a:t>”，然后父亲问这两个孩子一个问题“</a:t>
            </a:r>
            <a:r>
              <a:rPr lang="zh-CN" altLang="en-US" b="1" dirty="0"/>
              <a:t>你知道你的脑门上有泥巴吗？</a:t>
            </a:r>
            <a:r>
              <a:rPr lang="zh-CN" altLang="en-US" dirty="0"/>
              <a:t>”回答只能是：</a:t>
            </a:r>
            <a:r>
              <a:rPr lang="zh-CN" altLang="en-US" b="1" dirty="0"/>
              <a:t>是或否</a:t>
            </a:r>
            <a:r>
              <a:rPr lang="zh-CN" altLang="en-US" dirty="0"/>
              <a:t>。</a:t>
            </a:r>
            <a:endParaRPr lang="en-US" altLang="zh-CN" dirty="0"/>
          </a:p>
          <a:p>
            <a:r>
              <a:rPr lang="zh-CN" altLang="en-US" dirty="0"/>
              <a:t>父亲问这个问题</a:t>
            </a:r>
            <a:r>
              <a:rPr lang="zh-CN" altLang="en-US" b="1" dirty="0"/>
              <a:t>两次，两个孩子的回答会是什么？</a:t>
            </a:r>
            <a:endParaRPr lang="en-US" altLang="zh-CN" b="1" dirty="0"/>
          </a:p>
          <a:p>
            <a:r>
              <a:rPr lang="zh-CN" altLang="en-US" dirty="0"/>
              <a:t>假设一个孩子只能看到另一个孩子的泥巴，但看不到自己脑门上的泥巴；两个孩子都是诚实的，并且都是同时回答每一个问题。</a:t>
            </a:r>
          </a:p>
        </p:txBody>
      </p:sp>
    </p:spTree>
    <p:extLst>
      <p:ext uri="{BB962C8B-B14F-4D97-AF65-F5344CB8AC3E}">
        <p14:creationId xmlns:p14="http://schemas.microsoft.com/office/powerpoint/2010/main" val="211577492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3600</TotalTime>
  <Words>7303</Words>
  <Application>Microsoft Office PowerPoint</Application>
  <PresentationFormat>全屏显示(4:3)</PresentationFormat>
  <Paragraphs>720</Paragraphs>
  <Slides>69</Slides>
  <Notes>48</Notes>
  <HiddenSlides>6</HiddenSlides>
  <MMClips>3</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1</vt:i4>
      </vt:variant>
      <vt:variant>
        <vt:lpstr>幻灯片标题</vt:lpstr>
      </vt:variant>
      <vt:variant>
        <vt:i4>69</vt:i4>
      </vt:variant>
    </vt:vector>
  </HeadingPairs>
  <TitlesOfParts>
    <vt:vector size="87" baseType="lpstr">
      <vt:lpstr>Apple Chancery</vt:lpstr>
      <vt:lpstr>ＭＳ ゴシック</vt:lpstr>
      <vt:lpstr>宋体</vt:lpstr>
      <vt:lpstr>Arial</vt:lpstr>
      <vt:lpstr>Calibri</vt:lpstr>
      <vt:lpstr>Calibri Light</vt:lpstr>
      <vt:lpstr>Times New Roman</vt:lpstr>
      <vt:lpstr>Wingdings</vt:lpstr>
      <vt:lpstr>回顾</vt:lpstr>
      <vt:lpstr>1_Custom Design</vt:lpstr>
      <vt:lpstr>2_Custom Design</vt:lpstr>
      <vt:lpstr>3_Custom Design</vt:lpstr>
      <vt:lpstr>4_Custom Design</vt:lpstr>
      <vt:lpstr>5_Custom Design</vt:lpstr>
      <vt:lpstr>6_Custom Design</vt:lpstr>
      <vt:lpstr>7_Custom Design</vt:lpstr>
      <vt:lpstr>8_Custom Design</vt:lpstr>
      <vt:lpstr>Equation</vt:lpstr>
      <vt:lpstr> </vt:lpstr>
      <vt:lpstr>知识(knowledge)</vt:lpstr>
      <vt:lpstr>逻辑（Logic）</vt:lpstr>
      <vt:lpstr>举例</vt:lpstr>
      <vt:lpstr>推理的内容: 蕴涵/导出(entailment)</vt:lpstr>
      <vt:lpstr>推理的过程: 证明</vt:lpstr>
      <vt:lpstr>关于完全搜索算法和逻辑推理算法</vt:lpstr>
      <vt:lpstr>Propositions (命题)</vt:lpstr>
      <vt:lpstr>命题逻辑的应用: 逻辑谜题推理</vt:lpstr>
      <vt:lpstr>命题逻辑的连接符号</vt:lpstr>
      <vt:lpstr>命题逻辑（Propositional logic）：语法</vt:lpstr>
      <vt:lpstr>命题逻辑: 语义</vt:lpstr>
      <vt:lpstr>命题逻辑(Propositional Logic): 语义</vt:lpstr>
      <vt:lpstr>举例</vt:lpstr>
      <vt:lpstr>命题逻辑的应用：系统规范说明</vt:lpstr>
      <vt:lpstr>命题逻辑的应用：系统规范说明</vt:lpstr>
      <vt:lpstr>命题逻辑的应用：系统规范说明</vt:lpstr>
      <vt:lpstr>命题逻辑的应用：逻辑门电路</vt:lpstr>
      <vt:lpstr>举例：部分可观察的 Pacman</vt:lpstr>
      <vt:lpstr>传感器模型</vt:lpstr>
      <vt:lpstr>问题在哪???</vt:lpstr>
      <vt:lpstr>传感器模型</vt:lpstr>
      <vt:lpstr>同义反复和矛盾式 （Tautology and contradiction）</vt:lpstr>
      <vt:lpstr>逻辑等价（一致性）Logical equivalence</vt:lpstr>
      <vt:lpstr>用真值表判断两个句子是否等价（同意义的）</vt:lpstr>
      <vt:lpstr>PowerPoint 演示文稿</vt:lpstr>
      <vt:lpstr>De Morgan’s laws</vt:lpstr>
      <vt:lpstr>逻辑上的一致性</vt:lpstr>
      <vt:lpstr>推理方法（回顾） </vt:lpstr>
      <vt:lpstr>命题逻辑推理规则</vt:lpstr>
      <vt:lpstr>举例</vt:lpstr>
      <vt:lpstr>PowerPoint 演示文稿</vt:lpstr>
      <vt:lpstr>Resolution（“归结”推理规则）</vt:lpstr>
      <vt:lpstr>归结规则举例</vt:lpstr>
      <vt:lpstr>合取范式(CNF)</vt:lpstr>
      <vt:lpstr>简单的定理证明过程: 前向推理(Forward chaining)</vt:lpstr>
      <vt:lpstr>前向链接算法(Forward chaining)</vt:lpstr>
      <vt:lpstr>前向链接推理举例: 证明 Q（被蕴涵）</vt:lpstr>
      <vt:lpstr>前向链接(FC)推理的性质</vt:lpstr>
      <vt:lpstr>简单的模型检查(model checking)</vt:lpstr>
      <vt:lpstr>简单的模型检查, 继续</vt:lpstr>
      <vt:lpstr>可满足性 和 导出(蕴涵)</vt:lpstr>
      <vt:lpstr>判读F是否是可满足的</vt:lpstr>
      <vt:lpstr>高效的SAT问题求解器(SAT solvers)</vt:lpstr>
      <vt:lpstr>DPLL 算法</vt:lpstr>
      <vt:lpstr>PowerPoint 演示文稿</vt:lpstr>
      <vt:lpstr>效率</vt:lpstr>
      <vt:lpstr>SAT 求解器在现实中的应用</vt:lpstr>
      <vt:lpstr>总结</vt:lpstr>
      <vt:lpstr>PowerPoint 演示文稿</vt:lpstr>
      <vt:lpstr>P, NP, and NP-Completeness</vt:lpstr>
      <vt:lpstr>Circuit Satisfiability is NP-complete</vt:lpstr>
      <vt:lpstr>To express independent set problem</vt:lpstr>
      <vt:lpstr>人工智能导论： 逻辑型的智能体</vt:lpstr>
      <vt:lpstr>一个基于知识的智能体</vt:lpstr>
      <vt:lpstr>举例：部分可观察的 Pacman</vt:lpstr>
      <vt:lpstr>所涉及到的Pacman的变量</vt:lpstr>
      <vt:lpstr>传感模型</vt:lpstr>
      <vt:lpstr>另一种传感器模型的问题</vt:lpstr>
      <vt:lpstr>转换模型 (transition model)</vt:lpstr>
      <vt:lpstr>初始状态</vt:lpstr>
      <vt:lpstr>状态估计</vt:lpstr>
      <vt:lpstr>状态估计，继续</vt:lpstr>
      <vt:lpstr>可满足(satisfiability)来解规划(Planning)问题</vt:lpstr>
      <vt:lpstr>PowerPoint 演示文稿</vt:lpstr>
      <vt:lpstr>PowerPoint 演示文稿</vt:lpstr>
      <vt:lpstr>PowerPoint 演示文稿</vt:lpstr>
      <vt:lpstr>SAT-Plan: 找到行动规划</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 Qi</dc:creator>
  <cp:lastModifiedBy>Qi Qi</cp:lastModifiedBy>
  <cp:revision>661</cp:revision>
  <dcterms:created xsi:type="dcterms:W3CDTF">2014-10-28T23:35:21Z</dcterms:created>
  <dcterms:modified xsi:type="dcterms:W3CDTF">2019-10-09T14:37:59Z</dcterms:modified>
</cp:coreProperties>
</file>