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1006" r:id="rId2"/>
    <p:sldId id="796" r:id="rId3"/>
    <p:sldId id="980" r:id="rId4"/>
    <p:sldId id="797" r:id="rId5"/>
    <p:sldId id="1008" r:id="rId6"/>
    <p:sldId id="1007" r:id="rId7"/>
    <p:sldId id="996" r:id="rId8"/>
    <p:sldId id="799" r:id="rId9"/>
    <p:sldId id="804" r:id="rId10"/>
    <p:sldId id="868" r:id="rId11"/>
    <p:sldId id="981" r:id="rId12"/>
    <p:sldId id="986" r:id="rId13"/>
    <p:sldId id="987" r:id="rId14"/>
    <p:sldId id="988" r:id="rId15"/>
    <p:sldId id="989" r:id="rId16"/>
    <p:sldId id="990" r:id="rId17"/>
    <p:sldId id="991" r:id="rId18"/>
    <p:sldId id="977" r:id="rId19"/>
    <p:sldId id="978" r:id="rId20"/>
    <p:sldId id="979" r:id="rId21"/>
    <p:sldId id="992" r:id="rId22"/>
    <p:sldId id="982" r:id="rId23"/>
    <p:sldId id="873" r:id="rId24"/>
    <p:sldId id="874" r:id="rId25"/>
    <p:sldId id="875" r:id="rId26"/>
    <p:sldId id="876" r:id="rId27"/>
    <p:sldId id="877" r:id="rId28"/>
    <p:sldId id="878" r:id="rId29"/>
    <p:sldId id="879" r:id="rId30"/>
    <p:sldId id="880" r:id="rId31"/>
    <p:sldId id="881" r:id="rId32"/>
    <p:sldId id="882" r:id="rId33"/>
    <p:sldId id="883" r:id="rId34"/>
    <p:sldId id="884" r:id="rId35"/>
    <p:sldId id="885" r:id="rId36"/>
    <p:sldId id="886" r:id="rId37"/>
    <p:sldId id="985" r:id="rId38"/>
    <p:sldId id="993" r:id="rId39"/>
    <p:sldId id="994" r:id="rId40"/>
    <p:sldId id="995" r:id="rId41"/>
    <p:sldId id="997" r:id="rId42"/>
    <p:sldId id="998" r:id="rId43"/>
    <p:sldId id="999" r:id="rId44"/>
    <p:sldId id="1000" r:id="rId45"/>
    <p:sldId id="1001" r:id="rId46"/>
    <p:sldId id="1002" r:id="rId47"/>
    <p:sldId id="1003" r:id="rId48"/>
    <p:sldId id="865" r:id="rId49"/>
    <p:sldId id="100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123" autoAdjust="0"/>
  </p:normalViewPr>
  <p:slideViewPr>
    <p:cSldViewPr snapToGrid="0">
      <p:cViewPr varScale="1">
        <p:scale>
          <a:sx n="59" d="100"/>
          <a:sy n="59" d="100"/>
        </p:scale>
        <p:origin x="17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15E76-032D-42B8-AA07-C7CA30167142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D24ED-7C96-4841-9D6C-029BA0B2B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4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[cut demo of moving around in grid world program]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altLang="zh-CN" dirty="0">
                <a:ea typeface="ＭＳ Ｐゴシック" pitchFamily="34" charset="-128"/>
              </a:rPr>
              <a:t>A MDP example.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881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2C0BAA-F2C0-47C6-A20B-733CA31DCFF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81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bigger V values, the better policy is.</a:t>
            </a:r>
          </a:p>
          <a:p>
            <a:endParaRPr lang="en-US" altLang="zh-CN" dirty="0"/>
          </a:p>
          <a:p>
            <a:r>
              <a:rPr lang="en-US" altLang="zh-CN" dirty="0"/>
              <a:t>Linear equations to solve the V(s).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204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Don’t worry about the numbers (how to calculate them) right now.</a:t>
            </a:r>
          </a:p>
          <a:p>
            <a:endParaRPr lang="en-US" altLang="zh-CN" dirty="0"/>
          </a:p>
          <a:p>
            <a:r>
              <a:rPr lang="en-US" altLang="zh-CN" dirty="0"/>
              <a:t>You can think of the policies as something you can search of.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374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Just like a value iteration without the max symbol.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思路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2: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由于没有了“最大符号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”, Bellman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方程变为了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一个线性系统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Solve with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Matlab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(or your favorite linear system solver)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148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96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 through value iteration; snapshots of values shown on next slides.</a:t>
            </a:r>
          </a:p>
          <a:p>
            <a:endParaRPr lang="en-US" dirty="0"/>
          </a:p>
          <a:p>
            <a:r>
              <a:rPr lang="en-US" dirty="0"/>
              <a:t>Policy looks the max (value) for choosing the best action, that “max” changes less than the V-value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46A54-71DD-48C4-8071-9DA185745F91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1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Pick the best action, 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0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This is 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policy iteration</a:t>
            </a:r>
          </a:p>
          <a:p>
            <a:pPr lvl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It’s still optimal!</a:t>
            </a:r>
          </a:p>
          <a:p>
            <a:pPr lvl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Can converge (much) faster under some conditions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15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97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96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46A54-71DD-48C4-8071-9DA185745F91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Blue: it will give you a 1$ every time you pull the lever; The red: it will either give you $0 or $2 ever time you pull the lever.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593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What’s the expected values when you play 100 times of blue slot machine, or play 100 times of red slot machine?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755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MDP structure (model) is known (all parameters are known), then we can do offline computation, and choose the best action.</a:t>
            </a:r>
          </a:p>
          <a:p>
            <a:r>
              <a:rPr lang="en-US" altLang="zh-CN" dirty="0"/>
              <a:t>So choosing action of play red.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103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96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time playing the faked game 10 times (choosing play the red machine as we made the decision offline). Outcome is total 12$, not so bad compared with expected $15.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46A54-71DD-48C4-8071-9DA185745F91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610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96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figure out the probability parameters? We have to play it.</a:t>
            </a:r>
          </a:p>
          <a:p>
            <a:r>
              <a:rPr lang="en-US" dirty="0"/>
              <a:t>After the play, asking audience which machine to play then.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46A54-71DD-48C4-8071-9DA185745F91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530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 need to play and take observations (samples), and use its to figure out the parameters of MDP behind the scene.</a:t>
            </a:r>
          </a:p>
          <a:p>
            <a:r>
              <a:rPr lang="en-US" altLang="zh-CN" dirty="0"/>
              <a:t>Regret: Experience can cost.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345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9688" cy="3838575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AF19E-84D5-46F0-A260-D54E8B8C2C8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13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Optimal value of state.</a:t>
            </a:r>
          </a:p>
          <a:p>
            <a:r>
              <a:rPr lang="en-US" dirty="0"/>
              <a:t>Arrows converges much 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52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Q-state values.</a:t>
            </a:r>
          </a:p>
          <a:p>
            <a:r>
              <a:rPr lang="en-US" altLang="zh-CN" dirty="0"/>
              <a:t>Q values each state position with four actions (going four directions).</a:t>
            </a:r>
          </a:p>
          <a:p>
            <a:r>
              <a:rPr lang="en-US" dirty="0"/>
              <a:t>From here we can actually infer the current optimal policy (optimal action for each state at current step).</a:t>
            </a:r>
          </a:p>
          <a:p>
            <a:r>
              <a:rPr lang="en-US" dirty="0"/>
              <a:t>Optimal policy shown by the arrows.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88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One-step lookahead refers to the third equation.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881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7E75B-705E-4367-8AB0-DE7E9DB4A73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81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881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2D01F0-63A4-49FC-8DAB-288B21321D7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81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Value iteration can be very slow.</a:t>
            </a:r>
          </a:p>
          <a:p>
            <a:r>
              <a:rPr lang="en-US" altLang="zh-CN" dirty="0"/>
              <a:t>If gamma = 1, V values  can’t converge.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44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a policy, evaluate how good the policy is.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1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9"/>
            <a:ext cx="9144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8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2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6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2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2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4"/>
            <a:ext cx="303014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4"/>
            <a:ext cx="30313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73050"/>
            <a:ext cx="2256235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73054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435103"/>
            <a:ext cx="2256235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2"/>
            <a:ext cx="41148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40"/>
            <a:ext cx="41148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97001"/>
            <a:ext cx="8534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6245226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6245226"/>
            <a:ext cx="21717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9144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97C2A-EDF2-4CF5-A1FC-E0F0CD5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MDP </a:t>
            </a:r>
            <a:r>
              <a:rPr lang="zh-CN" altLang="en-US" dirty="0"/>
              <a:t>第二部分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2CAE5-F483-41B2-83B2-A5B2A6C74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07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Convergence* </a:t>
            </a:r>
            <a:r>
              <a:rPr lang="zh-CN" altLang="en-US" dirty="0">
                <a:latin typeface="Calibri"/>
                <a:cs typeface="Calibri"/>
              </a:rPr>
              <a:t>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收敛</a:t>
            </a:r>
            <a:r>
              <a:rPr lang="zh-CN" altLang="en-US" dirty="0">
                <a:latin typeface="Calibri"/>
                <a:cs typeface="Calibri"/>
              </a:rPr>
              <a:t>）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31" y="1676400"/>
            <a:ext cx="5027402" cy="4800599"/>
          </a:xfrm>
        </p:spPr>
        <p:txBody>
          <a:bodyPr/>
          <a:lstStyle/>
          <a:p>
            <a:r>
              <a:rPr lang="en-US" sz="1800" dirty="0">
                <a:latin typeface="Calibri"/>
                <a:cs typeface="Calibri"/>
              </a:rPr>
              <a:t>How do we know the </a:t>
            </a:r>
            <a:r>
              <a:rPr lang="en-US" sz="1800" dirty="0" err="1">
                <a:latin typeface="Calibri"/>
                <a:cs typeface="Calibri"/>
              </a:rPr>
              <a:t>V</a:t>
            </a:r>
            <a:r>
              <a:rPr lang="en-US" sz="1800" baseline="-25000" dirty="0" err="1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vectors are going to converge?</a:t>
            </a:r>
          </a:p>
          <a:p>
            <a:pPr lvl="1"/>
            <a:endParaRPr lang="en-US" sz="16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Case 1: If the tree has maximum depth M, then V</a:t>
            </a:r>
            <a:r>
              <a:rPr lang="en-US" sz="1800" baseline="-25000" dirty="0">
                <a:latin typeface="Calibri"/>
                <a:cs typeface="Calibri"/>
              </a:rPr>
              <a:t>M</a:t>
            </a:r>
            <a:r>
              <a:rPr lang="en-US" sz="1800" dirty="0">
                <a:latin typeface="Calibri"/>
                <a:cs typeface="Calibri"/>
              </a:rPr>
              <a:t> holds the actual </a:t>
            </a:r>
            <a:r>
              <a:rPr lang="en-US" sz="1800" dirty="0" err="1">
                <a:latin typeface="Calibri"/>
                <a:cs typeface="Calibri"/>
              </a:rPr>
              <a:t>untruncated</a:t>
            </a:r>
            <a:r>
              <a:rPr lang="en-US" sz="1800" dirty="0">
                <a:latin typeface="Calibri"/>
                <a:cs typeface="Calibri"/>
              </a:rPr>
              <a:t> values</a:t>
            </a:r>
          </a:p>
          <a:p>
            <a:pPr lvl="1"/>
            <a:endParaRPr lang="en-US" sz="16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Case 2: If the discount is less than 1</a:t>
            </a:r>
          </a:p>
          <a:p>
            <a:pPr lvl="1"/>
            <a:r>
              <a:rPr lang="en-US" sz="1600" dirty="0">
                <a:latin typeface="Calibri"/>
                <a:cs typeface="Calibri"/>
              </a:rPr>
              <a:t>Sketch: For any state </a:t>
            </a:r>
            <a:r>
              <a:rPr lang="en-US" sz="1600" dirty="0" err="1">
                <a:latin typeface="Calibri"/>
                <a:cs typeface="Calibri"/>
              </a:rPr>
              <a:t>V</a:t>
            </a:r>
            <a:r>
              <a:rPr lang="en-US" sz="1600" baseline="-25000" dirty="0" err="1">
                <a:latin typeface="Calibri"/>
                <a:cs typeface="Calibri"/>
              </a:rPr>
              <a:t>k</a:t>
            </a:r>
            <a:r>
              <a:rPr lang="en-US" sz="1600" dirty="0">
                <a:latin typeface="Calibri"/>
                <a:cs typeface="Calibri"/>
              </a:rPr>
              <a:t> and V</a:t>
            </a:r>
            <a:r>
              <a:rPr lang="en-US" sz="1600" baseline="-25000" dirty="0">
                <a:latin typeface="Calibri"/>
                <a:cs typeface="Calibri"/>
              </a:rPr>
              <a:t>k+1</a:t>
            </a:r>
            <a:r>
              <a:rPr lang="en-US" sz="1600" dirty="0">
                <a:latin typeface="Calibri"/>
                <a:cs typeface="Calibri"/>
              </a:rPr>
              <a:t> can be viewed as depth k+1 </a:t>
            </a:r>
            <a:r>
              <a:rPr lang="en-US" sz="1600" dirty="0" err="1">
                <a:latin typeface="Calibri"/>
                <a:cs typeface="Calibri"/>
              </a:rPr>
              <a:t>expectimax</a:t>
            </a:r>
            <a:r>
              <a:rPr lang="en-US" sz="1600" dirty="0">
                <a:latin typeface="Calibri"/>
                <a:cs typeface="Calibri"/>
              </a:rPr>
              <a:t> results in nearly identical search trees</a:t>
            </a:r>
          </a:p>
          <a:p>
            <a:pPr lvl="1"/>
            <a:r>
              <a:rPr lang="en-US" sz="1600" dirty="0">
                <a:latin typeface="Calibri"/>
                <a:cs typeface="Calibri"/>
              </a:rPr>
              <a:t>The difference is that on the bottom layer, V</a:t>
            </a:r>
            <a:r>
              <a:rPr lang="en-US" sz="1600" baseline="-25000" dirty="0">
                <a:latin typeface="Calibri"/>
                <a:cs typeface="Calibri"/>
              </a:rPr>
              <a:t>k+1</a:t>
            </a:r>
            <a:r>
              <a:rPr lang="en-US" sz="1600" dirty="0">
                <a:latin typeface="Calibri"/>
                <a:cs typeface="Calibri"/>
              </a:rPr>
              <a:t> has actual rewards while </a:t>
            </a:r>
            <a:r>
              <a:rPr lang="en-US" sz="1600" dirty="0" err="1">
                <a:latin typeface="Calibri"/>
                <a:cs typeface="Calibri"/>
              </a:rPr>
              <a:t>V</a:t>
            </a:r>
            <a:r>
              <a:rPr lang="en-US" sz="1600" baseline="-25000" dirty="0" err="1">
                <a:latin typeface="Calibri"/>
                <a:cs typeface="Calibri"/>
              </a:rPr>
              <a:t>k</a:t>
            </a:r>
            <a:r>
              <a:rPr lang="en-US" sz="1600" dirty="0">
                <a:latin typeface="Calibri"/>
                <a:cs typeface="Calibri"/>
              </a:rPr>
              <a:t> has zeros</a:t>
            </a:r>
          </a:p>
          <a:p>
            <a:pPr lvl="1"/>
            <a:r>
              <a:rPr lang="en-US" sz="1600" dirty="0">
                <a:latin typeface="Calibri"/>
                <a:cs typeface="Calibri"/>
              </a:rPr>
              <a:t>That last layer is at best all R</a:t>
            </a:r>
            <a:r>
              <a:rPr lang="en-US" sz="1600" baseline="-25000" dirty="0">
                <a:latin typeface="Calibri"/>
                <a:cs typeface="Calibri"/>
              </a:rPr>
              <a:t>MAX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600" dirty="0">
                <a:latin typeface="Calibri"/>
                <a:cs typeface="Calibri"/>
              </a:rPr>
              <a:t>It is at worst R</a:t>
            </a:r>
            <a:r>
              <a:rPr lang="en-US" sz="1600" baseline="-25000" dirty="0">
                <a:latin typeface="Calibri"/>
                <a:cs typeface="Calibri"/>
              </a:rPr>
              <a:t>MIN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600" dirty="0">
                <a:latin typeface="Calibri"/>
                <a:cs typeface="Calibri"/>
              </a:rPr>
              <a:t>But everything is discounted by </a:t>
            </a:r>
            <a:r>
              <a:rPr lang="el-GR" sz="1600" dirty="0">
                <a:latin typeface="Calibri"/>
                <a:cs typeface="Calibri"/>
              </a:rPr>
              <a:t>γ</a:t>
            </a:r>
            <a:r>
              <a:rPr lang="en-US" sz="1600" baseline="30000" dirty="0">
                <a:latin typeface="Calibri"/>
                <a:cs typeface="Calibri"/>
              </a:rPr>
              <a:t>k</a:t>
            </a:r>
            <a:r>
              <a:rPr lang="en-US" sz="1600" dirty="0">
                <a:latin typeface="Calibri"/>
                <a:cs typeface="Calibri"/>
              </a:rPr>
              <a:t> that far out</a:t>
            </a:r>
          </a:p>
          <a:p>
            <a:pPr lvl="1"/>
            <a:r>
              <a:rPr lang="en-US" sz="1600" dirty="0">
                <a:latin typeface="Calibri"/>
                <a:cs typeface="Calibri"/>
              </a:rPr>
              <a:t>So </a:t>
            </a:r>
            <a:r>
              <a:rPr lang="en-US" sz="1600" dirty="0" err="1">
                <a:latin typeface="Calibri"/>
                <a:cs typeface="Calibri"/>
              </a:rPr>
              <a:t>V</a:t>
            </a:r>
            <a:r>
              <a:rPr lang="en-US" sz="1600" baseline="-25000" dirty="0" err="1">
                <a:latin typeface="Calibri"/>
                <a:cs typeface="Calibri"/>
              </a:rPr>
              <a:t>k</a:t>
            </a:r>
            <a:r>
              <a:rPr lang="en-US" sz="1600" dirty="0">
                <a:latin typeface="Calibri"/>
                <a:cs typeface="Calibri"/>
              </a:rPr>
              <a:t> and V</a:t>
            </a:r>
            <a:r>
              <a:rPr lang="en-US" sz="1600" baseline="-25000" dirty="0">
                <a:latin typeface="Calibri"/>
                <a:cs typeface="Calibri"/>
              </a:rPr>
              <a:t>k+1</a:t>
            </a:r>
            <a:r>
              <a:rPr lang="en-US" sz="1600" dirty="0">
                <a:latin typeface="Calibri"/>
                <a:cs typeface="Calibri"/>
              </a:rPr>
              <a:t> are at most </a:t>
            </a:r>
            <a:r>
              <a:rPr lang="el-GR" sz="1600" dirty="0">
                <a:latin typeface="Calibri"/>
                <a:cs typeface="Calibri"/>
              </a:rPr>
              <a:t>γ</a:t>
            </a:r>
            <a:r>
              <a:rPr lang="en-US" sz="1600" baseline="30000" dirty="0">
                <a:latin typeface="Calibri"/>
                <a:cs typeface="Calibri"/>
              </a:rPr>
              <a:t>k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max|R</a:t>
            </a:r>
            <a:r>
              <a:rPr lang="en-US" sz="1600" dirty="0">
                <a:latin typeface="Calibri"/>
                <a:cs typeface="Calibri"/>
              </a:rPr>
              <a:t>| different</a:t>
            </a:r>
          </a:p>
          <a:p>
            <a:pPr lvl="1"/>
            <a:r>
              <a:rPr lang="en-US" sz="1600" dirty="0">
                <a:latin typeface="Calibri"/>
                <a:cs typeface="Calibri"/>
              </a:rPr>
              <a:t>So as k increases, the values converge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5429250" y="2585769"/>
            <a:ext cx="1601279" cy="23291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5526297" y="2585769"/>
            <a:ext cx="1407184" cy="203799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7273146" y="2585769"/>
            <a:ext cx="1601279" cy="232913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7370194" y="2585769"/>
            <a:ext cx="1407184" cy="203799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948339" y="2228955"/>
            <a:ext cx="585181" cy="291793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7664710" y="2228851"/>
            <a:ext cx="850640" cy="292058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7966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基于策略的求解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MDP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Policy Methods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2567" y="1905000"/>
            <a:ext cx="5978866" cy="4190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63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策略评价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9588" y="1476848"/>
            <a:ext cx="5764212" cy="4851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9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固定的策略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80107"/>
            <a:ext cx="9144000" cy="2177895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期望最大值搜索树在所有行动分支里选择最大功效值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5"/>
            <a:endParaRPr lang="en-US" sz="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如果使用一个给定的策略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  <a:sym typeface="Symbol" pitchFamily="18" charset="2"/>
              </a:rPr>
              <a:t>(s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),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那么这个搜索树变得比以前要简单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–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每个状态节点只有一个分支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1"/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…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所以搜索树的状态节点值的计算将取决于我们所固定（使用）的那个策略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1914" y="1748139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s,a,s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5719258" y="1836830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rPr>
                <a:t>(s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)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rPr>
                <a:t>(s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)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rPr>
                <a:t> (s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),s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0" y="129093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采取最优行动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5400" y="129093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按照策略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alibri"/>
                <a:sym typeface="Symbol" pitchFamily="18" charset="2"/>
              </a:rPr>
              <a:t>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选择行动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00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用来评价一个固定的策略的功效值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-15022" y="1371601"/>
            <a:ext cx="7111781" cy="4460080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当给定一个策略（通常不是最优的）时，如何计算一个状态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s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的功效值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给定策略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  <a:sym typeface="Symbol" pitchFamily="18" charset="2"/>
              </a:rPr>
              <a:t>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下，定义一个状态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s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的功效值为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:</a:t>
            </a:r>
          </a:p>
          <a:p>
            <a:pPr lvl="1">
              <a:buNone/>
            </a:pP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1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V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  <a:sym typeface="Symbol" pitchFamily="18" charset="2"/>
              </a:rPr>
              <a:t>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(s) =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从状态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s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开始，按照策略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  <a:sym typeface="Symbol" pitchFamily="18" charset="2"/>
              </a:rPr>
              <a:t>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执行，所获得的期望折扣奖赏值的总计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迭代关系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基于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Bellman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公式的一步计算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02271" y="5492409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6919397" y="1497819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rPr>
                <a:t>(s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)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rPr>
                <a:t>(s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)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rPr>
                <a:t> (s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),s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12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举例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策略评价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129093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6387" y="129093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Always Go Forward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4656" y="1339053"/>
            <a:ext cx="4592932" cy="45624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52" y="1511217"/>
            <a:ext cx="4647754" cy="4562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2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8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举例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策略评价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129093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6387" y="129093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Always Go Forward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5738750" y="1828801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334255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8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策略评价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393281" cy="56387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给定一个策略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  <a:sym typeface="Symbol" pitchFamily="18" charset="2"/>
              </a:rPr>
              <a:t>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  <a:sym typeface="Symbol" pitchFamily="18" charset="2"/>
              </a:rPr>
              <a:t>，如何计算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值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思路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1: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基于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Bellman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方程的赋值迭代更新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	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36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效率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: O(S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2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每步迭代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思路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2: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由于没有了“最大符号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”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, Bellman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方程变为了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一个线性系统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99151" y="4057278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1976" y="3191894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740987" y="1498599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rPr>
                <a:t>(s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)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rPr>
                <a:t>(s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)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rPr>
                <a:t> (s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),s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36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策略提取 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Policy Extraction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998" y="1295951"/>
            <a:ext cx="6660802" cy="5232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24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从状态值计算行动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>
          <a:xfrm>
            <a:off x="24618" y="1295400"/>
            <a:ext cx="8585982" cy="5562600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假设我们已有了每个状态的最优值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V*(s)</a:t>
            </a:r>
          </a:p>
          <a:p>
            <a:pPr marL="342882" lvl="1" indent="-342882">
              <a:buClr>
                <a:schemeClr val="accent2"/>
              </a:buClr>
            </a:pP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那么我们如何选择行动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不是很明显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pPr lvl="1"/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需要计算一步长的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mini-</a:t>
            </a:r>
            <a:r>
              <a:rPr lang="en-US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expectimax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这叫做 </a:t>
            </a:r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策略提取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通过计算期望最大值，间接地获得最优行动选择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422795" y="4675224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6403008" y="1893924"/>
            <a:ext cx="2823967" cy="218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0069" y="4683369"/>
            <a:ext cx="1195552" cy="33475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9017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9418" y="1203687"/>
            <a:ext cx="3371850" cy="261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64018" y="1203687"/>
            <a:ext cx="7659042" cy="551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A maze-like problem</a:t>
            </a:r>
          </a:p>
          <a:p>
            <a:pPr marL="600075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The agent lives in a grid</a:t>
            </a:r>
          </a:p>
          <a:p>
            <a:pPr marL="600075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Walls block the agent’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 path</a:t>
            </a:r>
          </a:p>
          <a:p>
            <a:pPr marL="600075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Noisy movement: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actions do not always go as planned</a:t>
            </a:r>
          </a:p>
          <a:p>
            <a:pPr marL="600075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80% of the time, </a:t>
            </a: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    the action North takes the agent North </a:t>
            </a:r>
          </a:p>
          <a:p>
            <a:pPr marL="600075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10% of the time, North takes the agent West; 10% East</a:t>
            </a:r>
          </a:p>
          <a:p>
            <a:pPr marL="600075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If there is a wall in the direction the agent would have been taken, the agent stays put</a:t>
            </a:r>
          </a:p>
          <a:p>
            <a:pPr marL="600075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The agent receives rewards each time step</a:t>
            </a:r>
          </a:p>
          <a:p>
            <a:pPr marL="600075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Small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“living” reward each step (can be negative)</a:t>
            </a:r>
          </a:p>
          <a:p>
            <a:pPr marL="600075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Big rewards come at the end (good or bad)</a:t>
            </a:r>
          </a:p>
          <a:p>
            <a:pPr marL="600075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Goal: maximize sum of (discounted) rewards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1147810"/>
            <a:ext cx="3329449" cy="239775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4467" y="3097398"/>
            <a:ext cx="342900" cy="18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7218" y="3089636"/>
            <a:ext cx="382214" cy="16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74417" y="2346686"/>
            <a:ext cx="32499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19933" y="2861036"/>
            <a:ext cx="611684" cy="57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值计算行动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17600"/>
            <a:ext cx="8686800" cy="5740400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假设我们已有了最优的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q-values:</a:t>
            </a:r>
          </a:p>
          <a:p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现在我们如何挑选行动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此时变得很简单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因此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为每个状态位置选择最优行动从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Q-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值中比在状态值中更容易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4724929" y="1676400"/>
            <a:ext cx="4419071" cy="335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75872" y="3781301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9955" y="3768969"/>
            <a:ext cx="1195552" cy="33475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5561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策略迭代法 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Policy Iteration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2133600"/>
            <a:ext cx="5334000" cy="3495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9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状态赋值迭代方法的缺点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0" y="1117600"/>
            <a:ext cx="8743320" cy="5740400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赋值迭代实现的是基于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Bellman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方程的更新公式：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问题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1: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很慢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–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每次迭代的复杂度是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O(S</a:t>
            </a:r>
            <a:r>
              <a:rPr lang="en-US" sz="2400" baseline="300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2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A) </a:t>
            </a:r>
          </a:p>
          <a:p>
            <a:pPr marL="0" indent="0">
              <a:buNone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问题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2: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在每个位置（状态）的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最大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选项很少改变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问题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3: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策略 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policy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通常比状态值收敛的更快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1"/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81567" y="2012367"/>
            <a:ext cx="6629400" cy="63031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010400" y="1524000"/>
            <a:ext cx="2895600" cy="26783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s,a,s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98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93" y="1714500"/>
            <a:ext cx="465481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59" y="1714500"/>
            <a:ext cx="4632683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00" y="1714500"/>
            <a:ext cx="4655401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85" y="1714500"/>
            <a:ext cx="4633232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1725074"/>
            <a:ext cx="4629150" cy="42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83" y="1714501"/>
            <a:ext cx="4640035" cy="42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1737125"/>
            <a:ext cx="4615543" cy="42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MDPs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0"/>
            <a:ext cx="8534400" cy="53085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Markov decision processes: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States 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Actions 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Transitions P(</a:t>
            </a:r>
            <a:r>
              <a:rPr lang="en-US" sz="2400" dirty="0" err="1"/>
              <a:t>s’|s,a</a:t>
            </a:r>
            <a:r>
              <a:rPr lang="en-US" sz="2400" dirty="0"/>
              <a:t>) (or T(</a:t>
            </a:r>
            <a:r>
              <a:rPr lang="en-US" sz="2400" dirty="0" err="1"/>
              <a:t>s,a,s</a:t>
            </a:r>
            <a:r>
              <a:rPr lang="en-US" sz="2400" dirty="0"/>
              <a:t>’))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Rewards R(</a:t>
            </a:r>
            <a:r>
              <a:rPr lang="en-US" sz="2400" dirty="0" err="1"/>
              <a:t>s,a,s</a:t>
            </a:r>
            <a:r>
              <a:rPr lang="en-US" sz="2400" dirty="0"/>
              <a:t>’) (and discount </a:t>
            </a:r>
            <a:r>
              <a:rPr lang="en-US" sz="2400" dirty="0">
                <a:sym typeface="Symbol" pitchFamily="18" charset="2"/>
              </a:rPr>
              <a:t>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Start state s</a:t>
            </a:r>
            <a:r>
              <a:rPr lang="en-US" sz="2400" baseline="-25000" dirty="0"/>
              <a:t>0</a:t>
            </a:r>
          </a:p>
          <a:p>
            <a:pPr lvl="1">
              <a:lnSpc>
                <a:spcPct val="80000"/>
              </a:lnSpc>
            </a:pPr>
            <a:endParaRPr lang="en-US" sz="2400" baseline="-25000" dirty="0"/>
          </a:p>
          <a:p>
            <a:pPr lvl="1">
              <a:lnSpc>
                <a:spcPct val="80000"/>
              </a:lnSpc>
            </a:pPr>
            <a:endParaRPr lang="en-US" sz="2400" baseline="-25000" dirty="0"/>
          </a:p>
          <a:p>
            <a:pPr>
              <a:lnSpc>
                <a:spcPct val="80000"/>
              </a:lnSpc>
            </a:pPr>
            <a:r>
              <a:rPr lang="en-US" sz="2800" dirty="0"/>
              <a:t>Quantities: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Policy = map of states to actions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Utility = sum of discounted rewards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Values = expected future utility from a state (max node)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Q-Values = expected future utility from a q-state (chance node)</a:t>
            </a:r>
          </a:p>
          <a:p>
            <a:pPr lvl="1">
              <a:lnSpc>
                <a:spcPct val="80000"/>
              </a:lnSpc>
            </a:pPr>
            <a:endParaRPr lang="en-US" sz="2400" baseline="-250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5776257" y="1676400"/>
            <a:ext cx="3048000" cy="2754586"/>
            <a:chOff x="2400" y="1401"/>
            <a:chExt cx="1392" cy="125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a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 a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s,a,s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96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1718276"/>
            <a:ext cx="4629150" cy="428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1738669"/>
            <a:ext cx="4629150" cy="42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49" y="1725168"/>
            <a:ext cx="4634704" cy="42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94" y="1714500"/>
            <a:ext cx="4647413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1710980"/>
            <a:ext cx="4629150" cy="42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94" y="1714500"/>
            <a:ext cx="4647413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530825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60" y="1705064"/>
            <a:ext cx="4642881" cy="42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策略迭代法 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97000"/>
            <a:ext cx="8991600" cy="5460999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另一种方法求解最优值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1: 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策略评价</a:t>
            </a:r>
            <a:r>
              <a:rPr 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给定某个固定的行动策略，计算各个状态值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尽管他们不是代表最优的状态值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!)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，迭代计算，直到这个状态值收敛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2: 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策略改进</a:t>
            </a:r>
            <a:r>
              <a:rPr 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更新行动策略，使用向前一步的计算，使用之前迭代计算收敛的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(but not optimal!)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状态值（作为未来的状态值）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重复这两步直到行动策略收敛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96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策略迭代法 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Policy iteration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策略评价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对于当前的策略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,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使用策略评价过程计算状态位置的值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: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迭代直至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V-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值收敛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sym typeface="Symbol" pitchFamily="18" charset="2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sym typeface="Symbol" pitchFamily="18" charset="2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sym typeface="Symbol" pitchFamily="18" charset="2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sym typeface="Symbol" pitchFamily="18" charset="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策略改进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给定计算出来的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通过策略提取过程，计算获得更好一步的策略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向前 一步的 计算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06088" y="3070862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15728" y="5485104"/>
            <a:ext cx="7215495" cy="64106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6791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比较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17600"/>
            <a:ext cx="9144000" cy="5054600"/>
          </a:xfrm>
        </p:spPr>
        <p:txBody>
          <a:bodyPr/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状态值迭代和策略迭代方法计算的是同一件事情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所有状态节点的最优功效值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3"/>
            <a:endParaRPr 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在状态赋值迭代里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每次迭代，更新状态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和策略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隐式地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没有直接追踪策略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但是从不同行动分支中获取一个最大值时，实际上隐式地计算了策略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/>
            <a:endParaRPr 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在策略迭代里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我们在当前固定的策略下，通过几次迭代，更新计算状态的功效值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(V-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每次迭代很快，因为我们此时只考虑一个行动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而不是所有的行动分支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在当前策略评价过程完成以后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一个新的策略被挑选出来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这一步较慢，就像状态赋值迭代方法里的一次迭代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新的策略将会更优化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否则的话，迭代过程结束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4"/>
            <a:endParaRPr 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Both are dynamic programs for solving MDPs</a:t>
            </a:r>
          </a:p>
        </p:txBody>
      </p:sp>
    </p:spTree>
    <p:extLst>
      <p:ext uri="{BB962C8B-B14F-4D97-AF65-F5344CB8AC3E}">
        <p14:creationId xmlns:p14="http://schemas.microsoft.com/office/powerpoint/2010/main" val="11539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</a:t>
            </a:r>
            <a:r>
              <a:rPr lang="en-US" dirty="0"/>
              <a:t>Optimal Quantities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524000"/>
            <a:ext cx="5448302" cy="456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marL="257162" marR="0" lvl="0" indent="-257162" algn="l" defTabSz="6858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257162" marR="0" lvl="0" indent="-257162" algn="l" defTabSz="6858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The value (utility) of a state s:</a:t>
            </a:r>
          </a:p>
          <a:p>
            <a:pPr marL="557185" marR="0" lvl="1" indent="-214303" algn="l" defTabSz="6858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V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(s) = expected utility starting in s and acting optimally</a:t>
            </a:r>
          </a:p>
          <a:p>
            <a:pPr marL="257162" marR="0" lvl="0" indent="-257162" algn="l" defTabSz="6858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257162" marR="0" lvl="0" indent="-257162" algn="l" defTabSz="6858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):</a:t>
            </a:r>
          </a:p>
          <a:p>
            <a:pPr marL="557185" marR="0" lvl="1" indent="-214303" algn="l" defTabSz="6858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Q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) = expected utility starting out having taken action a from state s and (thereafter) acting optimally</a:t>
            </a:r>
          </a:p>
          <a:p>
            <a:pPr marL="557185" marR="0" lvl="1" indent="-214303" algn="l" defTabSz="6858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257162" marR="0" lvl="0" indent="-257162" algn="l" defTabSz="6858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The optimal policy:</a:t>
            </a:r>
          </a:p>
          <a:p>
            <a:pPr marL="557185" marR="0" lvl="1" indent="-214303" algn="l" defTabSz="6858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549629" y="2514600"/>
            <a:ext cx="263128" cy="207169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461523" y="4208860"/>
            <a:ext cx="263128" cy="207169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5628085" y="2731294"/>
            <a:ext cx="1052513" cy="6048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6286501" y="2731294"/>
            <a:ext cx="394097" cy="604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680597" y="2731294"/>
            <a:ext cx="394097" cy="51792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6198394" y="3336131"/>
            <a:ext cx="219075" cy="215504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772151" y="3551635"/>
            <a:ext cx="517922" cy="34885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290073" y="3551635"/>
            <a:ext cx="567928" cy="29170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5959079" y="3551635"/>
            <a:ext cx="330994" cy="6477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6290072" y="3551635"/>
            <a:ext cx="317897" cy="6477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505575" y="2912269"/>
            <a:ext cx="219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812756" y="2514600"/>
            <a:ext cx="219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743700" y="4199335"/>
            <a:ext cx="285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417468" y="3336131"/>
            <a:ext cx="6119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541169" y="4416029"/>
            <a:ext cx="1051322" cy="3024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6198394" y="4416029"/>
            <a:ext cx="394097" cy="302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6592491" y="4416029"/>
            <a:ext cx="395288" cy="25836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7292578" y="3869531"/>
            <a:ext cx="16228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(s,a,s’) is a </a:t>
            </a:r>
            <a:b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kumimoji="0" lang="en-US" sz="15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5766198" y="3863579"/>
            <a:ext cx="7917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s,a,s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7292579" y="2414587"/>
            <a:ext cx="7893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s is a </a:t>
            </a:r>
            <a:r>
              <a:rPr kumimoji="0" lang="en-US" sz="15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292579" y="3143250"/>
            <a:ext cx="9715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(s, a) is a 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772150" y="5723334"/>
            <a:ext cx="3371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[Demo: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gridworld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 values (L9D1)]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: MDP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7600"/>
            <a:ext cx="8915400" cy="5740400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我们用到的算法：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计算状态节点的最优功效值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状态赋值迭代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，或</a:t>
            </a:r>
            <a:r>
              <a:rPr lang="zh-CN" altLang="en-US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策略迭代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给定一个策略，计算状态值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策略评价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通过状态值获取一个策略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使用策略提取方法（向前一步优化）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这些方法看上去都很像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它们本质上都是基于 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Bellman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赋值更新表达式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全都使用了基于期望最大值的向前一步优化计算模块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它们区别只是在于是否固定一个策略，或是在所有行动分支中进行最优挑选（最大化期望功效值的行动）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0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Bandits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819" y="1525893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6981" y="1295400"/>
            <a:ext cx="2743200" cy="3048000"/>
          </a:xfrm>
          <a:prstGeom prst="rect">
            <a:avLst/>
          </a:prstGeom>
          <a:noFill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4003626"/>
            <a:ext cx="1981200" cy="2460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35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Double-Bandit MDP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10185400" cy="4576764"/>
          </a:xfrm>
        </p:spPr>
        <p:txBody>
          <a:bodyPr/>
          <a:lstStyle/>
          <a:p>
            <a:r>
              <a:rPr lang="en-US" sz="2400" dirty="0"/>
              <a:t>Actions: </a:t>
            </a:r>
            <a:r>
              <a:rPr lang="en-US" sz="2400" i="1" dirty="0">
                <a:solidFill>
                  <a:srgbClr val="3333FF"/>
                </a:solidFill>
              </a:rPr>
              <a:t>Blue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C00000"/>
                </a:solidFill>
              </a:rPr>
              <a:t>Red</a:t>
            </a:r>
          </a:p>
          <a:p>
            <a:r>
              <a:rPr lang="en-US" sz="2400" dirty="0"/>
              <a:t>States: </a:t>
            </a:r>
            <a:r>
              <a:rPr lang="en-US" sz="2400" dirty="0">
                <a:solidFill>
                  <a:srgbClr val="008000"/>
                </a:solidFill>
              </a:rPr>
              <a:t>Win</a:t>
            </a:r>
            <a:r>
              <a:rPr lang="en-US" sz="2400" dirty="0">
                <a:solidFill>
                  <a:schemeClr val="tx1"/>
                </a:solidFill>
              </a:rPr>
              <a:t>, Lose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6" name="Oval 5"/>
          <p:cNvSpPr/>
          <p:nvPr/>
        </p:nvSpPr>
        <p:spPr>
          <a:xfrm>
            <a:off x="6705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</a:t>
            </a:r>
          </a:p>
        </p:txBody>
      </p:sp>
      <p:cxnSp>
        <p:nvCxnSpPr>
          <p:cNvPr id="8" name="Curved Connector 7"/>
          <p:cNvCxnSpPr>
            <a:stCxn id="5" idx="0"/>
            <a:endCxn id="6" idx="1"/>
          </p:cNvCxnSpPr>
          <p:nvPr/>
        </p:nvCxnSpPr>
        <p:spPr>
          <a:xfrm rot="16200000" flipH="1">
            <a:off x="4400550" y="971552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  <a:endCxn id="5" idx="6"/>
          </p:cNvCxnSpPr>
          <p:nvPr/>
        </p:nvCxnSpPr>
        <p:spPr>
          <a:xfrm rot="16200000" flipH="1">
            <a:off x="2095500" y="3276601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4"/>
            <a:endCxn id="5" idx="5"/>
          </p:cNvCxnSpPr>
          <p:nvPr/>
        </p:nvCxnSpPr>
        <p:spPr>
          <a:xfrm rot="5400000" flipH="1">
            <a:off x="4643018" y="1556920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3"/>
          <p:cNvCxnSpPr>
            <a:stCxn id="6" idx="4"/>
            <a:endCxn id="6" idx="2"/>
          </p:cNvCxnSpPr>
          <p:nvPr/>
        </p:nvCxnSpPr>
        <p:spPr>
          <a:xfrm rot="5400000" flipH="1">
            <a:off x="6705600" y="3619501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6"/>
            <a:endCxn id="5" idx="4"/>
          </p:cNvCxnSpPr>
          <p:nvPr/>
        </p:nvCxnSpPr>
        <p:spPr>
          <a:xfrm flipH="1">
            <a:off x="2095500" y="3619501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1752600" y="3619501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200" y="396240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1.0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924800" y="388620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1.0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10000" y="197673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0.25 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76600" y="282660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0.75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62400" y="43434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0.75 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34000" y="335280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0.25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858000" y="1219199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No discount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100 time steps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Both states have the same value</a:t>
            </a:r>
          </a:p>
        </p:txBody>
      </p:sp>
    </p:spTree>
    <p:extLst>
      <p:ext uri="{BB962C8B-B14F-4D97-AF65-F5344CB8AC3E}">
        <p14:creationId xmlns:p14="http://schemas.microsoft.com/office/powerpoint/2010/main" val="16535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Offline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24" y="1371600"/>
            <a:ext cx="10157276" cy="4652964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Solving MDPs is offline planning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determine all quantities through computation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need to know the details of the MDP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do not actually play the game!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77" y="4493973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Play 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80" y="53816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Play Blue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930" y="38679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Value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34538" y="1214734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 discount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100 time steps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Both states have the same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1186" y="453369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150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1186" y="54122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100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776301" y="3407155"/>
            <a:ext cx="6705600" cy="2696855"/>
            <a:chOff x="1600200" y="1815326"/>
            <a:chExt cx="8756724" cy="3521777"/>
          </a:xfrm>
        </p:grpSpPr>
        <p:sp>
          <p:nvSpPr>
            <p:cNvPr id="10" name="Oval 9"/>
            <p:cNvSpPr/>
            <p:nvPr/>
          </p:nvSpPr>
          <p:spPr>
            <a:xfrm>
              <a:off x="3276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W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229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L</a:t>
              </a:r>
            </a:p>
          </p:txBody>
        </p:sp>
        <p:cxnSp>
          <p:nvCxnSpPr>
            <p:cNvPr id="12" name="Curved Connector 11"/>
            <p:cNvCxnSpPr>
              <a:stCxn id="10" idx="0"/>
              <a:endCxn id="11" idx="1"/>
            </p:cNvCxnSpPr>
            <p:nvPr/>
          </p:nvCxnSpPr>
          <p:spPr>
            <a:xfrm rot="16200000" flipH="1">
              <a:off x="5924549" y="971551"/>
              <a:ext cx="100433" cy="4710533"/>
            </a:xfrm>
            <a:prstGeom prst="curvedConnector3">
              <a:avLst>
                <a:gd name="adj1" fmla="val -822914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3"/>
            <p:cNvCxnSpPr>
              <a:stCxn id="10" idx="0"/>
              <a:endCxn id="10" idx="6"/>
            </p:cNvCxnSpPr>
            <p:nvPr/>
          </p:nvCxnSpPr>
          <p:spPr>
            <a:xfrm rot="16200000" flipH="1">
              <a:off x="3619500" y="3276601"/>
              <a:ext cx="342900" cy="342900"/>
            </a:xfrm>
            <a:prstGeom prst="curvedConnector4">
              <a:avLst>
                <a:gd name="adj1" fmla="val -87180"/>
                <a:gd name="adj2" fmla="val 338462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4"/>
              <a:endCxn id="10" idx="5"/>
            </p:cNvCxnSpPr>
            <p:nvPr/>
          </p:nvCxnSpPr>
          <p:spPr>
            <a:xfrm rot="5400000" flipH="1">
              <a:off x="6167017" y="1556919"/>
              <a:ext cx="100433" cy="4710533"/>
            </a:xfrm>
            <a:prstGeom prst="curvedConnector3">
              <a:avLst>
                <a:gd name="adj1" fmla="val -927967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3"/>
            <p:cNvCxnSpPr>
              <a:stCxn id="11" idx="4"/>
              <a:endCxn id="11" idx="2"/>
            </p:cNvCxnSpPr>
            <p:nvPr/>
          </p:nvCxnSpPr>
          <p:spPr>
            <a:xfrm rot="5400000" flipH="1">
              <a:off x="8229600" y="3619501"/>
              <a:ext cx="342900" cy="342900"/>
            </a:xfrm>
            <a:prstGeom prst="curvedConnector4">
              <a:avLst>
                <a:gd name="adj1" fmla="val -84616"/>
                <a:gd name="adj2" fmla="val 32564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29"/>
            <p:cNvCxnSpPr>
              <a:stCxn id="11" idx="6"/>
              <a:endCxn id="10" idx="4"/>
            </p:cNvCxnSpPr>
            <p:nvPr/>
          </p:nvCxnSpPr>
          <p:spPr>
            <a:xfrm flipH="1">
              <a:off x="3619500" y="3619501"/>
              <a:ext cx="5295900" cy="342900"/>
            </a:xfrm>
            <a:prstGeom prst="curvedConnector4">
              <a:avLst>
                <a:gd name="adj1" fmla="val -7681"/>
                <a:gd name="adj2" fmla="val 589178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3"/>
            <p:cNvCxnSpPr>
              <a:stCxn id="10" idx="4"/>
              <a:endCxn id="10" idx="2"/>
            </p:cNvCxnSpPr>
            <p:nvPr/>
          </p:nvCxnSpPr>
          <p:spPr>
            <a:xfrm rot="5400000" flipH="1">
              <a:off x="3276600" y="3619501"/>
              <a:ext cx="342900" cy="342900"/>
            </a:xfrm>
            <a:prstGeom prst="curvedConnector4">
              <a:avLst>
                <a:gd name="adj1" fmla="val -376924"/>
                <a:gd name="adj2" fmla="val 415385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3769613"/>
              <a:ext cx="995082" cy="156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$1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1.0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9291" y="3769614"/>
              <a:ext cx="1007633" cy="156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$1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1.0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3999" y="1815326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0.25 	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$0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2826603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0.75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$2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2004" y="4267157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0.75 	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$2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0701" y="3137634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0.25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$0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0" y="3667780"/>
            <a:ext cx="2841860" cy="26568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625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" y="12954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9153" y="1166442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943600" y="468691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467673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0400" y="467673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3800" y="467673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7200" y="467673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522031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7000" y="521013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21013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521013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77200" y="521013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</p:spTree>
    <p:extLst>
      <p:ext uri="{BB962C8B-B14F-4D97-AF65-F5344CB8AC3E}">
        <p14:creationId xmlns:p14="http://schemas.microsoft.com/office/powerpoint/2010/main" val="35781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Rules changed!  Red’s win chance is different.</a:t>
            </a:r>
          </a:p>
        </p:txBody>
      </p:sp>
      <p:sp>
        <p:nvSpPr>
          <p:cNvPr id="4" name="Oval 3"/>
          <p:cNvSpPr/>
          <p:nvPr/>
        </p:nvSpPr>
        <p:spPr>
          <a:xfrm>
            <a:off x="1752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6705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</a:t>
            </a:r>
          </a:p>
        </p:txBody>
      </p:sp>
      <p:cxnSp>
        <p:nvCxnSpPr>
          <p:cNvPr id="6" name="Curved Connector 5"/>
          <p:cNvCxnSpPr>
            <a:stCxn id="4" idx="0"/>
            <a:endCxn id="5" idx="1"/>
          </p:cNvCxnSpPr>
          <p:nvPr/>
        </p:nvCxnSpPr>
        <p:spPr>
          <a:xfrm rot="16200000" flipH="1">
            <a:off x="4400550" y="1219023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13"/>
          <p:cNvCxnSpPr>
            <a:stCxn id="4" idx="0"/>
            <a:endCxn id="4" idx="6"/>
          </p:cNvCxnSpPr>
          <p:nvPr/>
        </p:nvCxnSpPr>
        <p:spPr>
          <a:xfrm rot="16200000" flipH="1">
            <a:off x="2095500" y="3524072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4"/>
            <a:endCxn id="4" idx="5"/>
          </p:cNvCxnSpPr>
          <p:nvPr/>
        </p:nvCxnSpPr>
        <p:spPr>
          <a:xfrm rot="5400000" flipH="1">
            <a:off x="4643018" y="1804391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6705600" y="3866972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5" idx="6"/>
            <a:endCxn id="4" idx="4"/>
          </p:cNvCxnSpPr>
          <p:nvPr/>
        </p:nvCxnSpPr>
        <p:spPr>
          <a:xfrm flipH="1">
            <a:off x="2095500" y="3866972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3"/>
          <p:cNvCxnSpPr>
            <a:stCxn id="4" idx="4"/>
            <a:endCxn id="4" idx="2"/>
          </p:cNvCxnSpPr>
          <p:nvPr/>
        </p:nvCxnSpPr>
        <p:spPr>
          <a:xfrm rot="5400000" flipH="1">
            <a:off x="1752600" y="3866972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4209872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1.0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4800" y="4133672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1.0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222420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?? 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3074075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??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0" y="459087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?? 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0" y="360027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??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4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3716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1339196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51115" y="47345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4515" y="4724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7915" y="4724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1315" y="4724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84715" y="4724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1115" y="52679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84515" y="5257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7915" y="5257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51315" y="5257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84715" y="5257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$0</a:t>
            </a:r>
          </a:p>
        </p:txBody>
      </p:sp>
    </p:spTree>
    <p:extLst>
      <p:ext uri="{BB962C8B-B14F-4D97-AF65-F5344CB8AC3E}">
        <p14:creationId xmlns:p14="http://schemas.microsoft.com/office/powerpoint/2010/main" val="5850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526" y="1447800"/>
            <a:ext cx="9308926" cy="5334000"/>
          </a:xfrm>
        </p:spPr>
        <p:txBody>
          <a:bodyPr/>
          <a:lstStyle/>
          <a:p>
            <a:r>
              <a:rPr lang="en-US" sz="2800" dirty="0"/>
              <a:t>That wasn’t planning, it was learning!</a:t>
            </a:r>
          </a:p>
          <a:p>
            <a:pPr lvl="1"/>
            <a:r>
              <a:rPr lang="en-US" sz="2400" dirty="0"/>
              <a:t>Specifically, reinforcement learning (</a:t>
            </a:r>
            <a:r>
              <a:rPr lang="zh-CN" altLang="en-US" sz="2400" dirty="0"/>
              <a:t>增强学习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There was an MDP, but you couldn’t solve it with just computation</a:t>
            </a:r>
          </a:p>
          <a:p>
            <a:pPr lvl="1"/>
            <a:r>
              <a:rPr lang="en-US" sz="2400" dirty="0"/>
              <a:t>You needed to actually act to figure it out</a:t>
            </a:r>
          </a:p>
          <a:p>
            <a:pPr lvl="1"/>
            <a:endParaRPr lang="en-US" sz="2400" dirty="0"/>
          </a:p>
          <a:p>
            <a:r>
              <a:rPr lang="en-US" sz="2800" dirty="0"/>
              <a:t>Important ideas in reinforcement learning that came up</a:t>
            </a:r>
          </a:p>
          <a:p>
            <a:pPr lvl="1"/>
            <a:r>
              <a:rPr lang="en-US" sz="2400" dirty="0"/>
              <a:t>Exploration </a:t>
            </a:r>
            <a:r>
              <a:rPr lang="zh-CN" altLang="en-US" sz="2400" dirty="0"/>
              <a:t>（探索）</a:t>
            </a:r>
            <a:r>
              <a:rPr lang="en-US" sz="2400" dirty="0"/>
              <a:t>: you have to try unknown actions to get information</a:t>
            </a:r>
          </a:p>
          <a:p>
            <a:pPr lvl="1"/>
            <a:r>
              <a:rPr lang="en-US" sz="2400" dirty="0"/>
              <a:t>Exploitation </a:t>
            </a:r>
            <a:r>
              <a:rPr lang="zh-CN" altLang="en-US" sz="2400" dirty="0"/>
              <a:t>（利用）</a:t>
            </a:r>
            <a:r>
              <a:rPr lang="en-US" sz="2400" dirty="0"/>
              <a:t>: eventually, you have to use what you know</a:t>
            </a:r>
          </a:p>
          <a:p>
            <a:pPr lvl="1"/>
            <a:r>
              <a:rPr lang="en-US" sz="2400" dirty="0"/>
              <a:t>Regret: even if you learn intelligently, you make mistakes</a:t>
            </a:r>
          </a:p>
          <a:p>
            <a:pPr lvl="1"/>
            <a:r>
              <a:rPr lang="en-US" sz="2400" dirty="0"/>
              <a:t>Sampling: because of chance, you have to try things repeatedly</a:t>
            </a:r>
          </a:p>
          <a:p>
            <a:pPr lvl="1"/>
            <a:r>
              <a:rPr lang="en-US" sz="2400" dirty="0"/>
              <a:t>Difficulty: learning can be much harder than solving a known MDP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518318"/>
            <a:ext cx="14478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35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Reinforcement Learning!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Value Iteration*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229600" cy="4953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In value iteration, we update every state in each iteration</a:t>
            </a:r>
          </a:p>
          <a:p>
            <a:pPr>
              <a:defRPr/>
            </a:pPr>
            <a:endParaRPr lang="en-US" sz="2400" dirty="0"/>
          </a:p>
          <a:p>
            <a:pPr marL="342900" lvl="1" indent="-342900">
              <a:buClr>
                <a:schemeClr val="accent2"/>
              </a:buClr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Actually, </a:t>
            </a:r>
            <a:r>
              <a:rPr lang="en-US" sz="2400" i="1" dirty="0">
                <a:solidFill>
                  <a:schemeClr val="accent2"/>
                </a:solidFill>
                <a:ea typeface="+mn-ea"/>
                <a:cs typeface="+mn-cs"/>
              </a:rPr>
              <a:t>any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 sequences of Bellman updates will converge if every state is visited infinitely often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In fact, we can update the policy as seldom or often as we like, and we will still converge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Idea: Update states whose value we expect to change: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If                         is large then update predecessors of s</a:t>
            </a:r>
          </a:p>
        </p:txBody>
      </p:sp>
      <p:pic>
        <p:nvPicPr>
          <p:cNvPr id="21508" name="Picture 3" descr="C:\Documents and Settings\Administrator\My Documents\My Pictures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" y="5295900"/>
            <a:ext cx="18415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473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</a:t>
            </a:r>
            <a:r>
              <a:rPr lang="en-US" dirty="0" err="1"/>
              <a:t>Gridworld</a:t>
            </a:r>
            <a:r>
              <a:rPr lang="en-US" dirty="0"/>
              <a:t> </a:t>
            </a:r>
            <a:r>
              <a:rPr lang="en-US" altLang="zh-CN" dirty="0"/>
              <a:t>- </a:t>
            </a:r>
            <a:r>
              <a:rPr lang="en-US" dirty="0"/>
              <a:t> V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56388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0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8843"/>
            <a:ext cx="6215470" cy="57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</a:t>
            </a:r>
            <a:r>
              <a:rPr lang="en-US" dirty="0" err="1"/>
              <a:t>Gridworld</a:t>
            </a:r>
            <a:r>
              <a:rPr lang="en-US" dirty="0"/>
              <a:t> </a:t>
            </a:r>
            <a:r>
              <a:rPr lang="en-US" altLang="zh-CN" dirty="0"/>
              <a:t>- </a:t>
            </a:r>
            <a:r>
              <a:rPr lang="en-US" dirty="0"/>
              <a:t>Q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5791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Noise = 0.2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Discount = 0.9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0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7600"/>
            <a:ext cx="62155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9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Bellman Equations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876" y="1219678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47850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How to be optimal: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    Step 1: Take correct first action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    Step 2: Keep being optimal</a:t>
            </a:r>
          </a:p>
        </p:txBody>
      </p:sp>
    </p:spTree>
    <p:extLst>
      <p:ext uri="{BB962C8B-B14F-4D97-AF65-F5344CB8AC3E}">
        <p14:creationId xmlns:p14="http://schemas.microsoft.com/office/powerpoint/2010/main" val="22422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64725" y="1117600"/>
            <a:ext cx="6562746" cy="5130800"/>
          </a:xfrm>
        </p:spPr>
        <p:txBody>
          <a:bodyPr/>
          <a:lstStyle/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Definition of 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“optimal utility” via </a:t>
            </a:r>
            <a:r>
              <a:rPr lang="en-US" altLang="ja-JP" sz="2800" dirty="0" err="1">
                <a:latin typeface="Calibri"/>
                <a:ea typeface="ＭＳ Ｐゴシック" pitchFamily="34" charset="-128"/>
                <a:cs typeface="Calibri"/>
              </a:rPr>
              <a:t>expectimax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recurrence gives a simple one-step </a:t>
            </a:r>
            <a:r>
              <a:rPr lang="en-US" altLang="ja-JP" sz="2800" dirty="0" err="1">
                <a:latin typeface="Calibri"/>
                <a:ea typeface="ＭＳ Ｐゴシック" pitchFamily="34" charset="-128"/>
                <a:cs typeface="Calibri"/>
              </a:rPr>
              <a:t>lookahead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relationship amongst optimal utility values</a:t>
            </a: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These are the Bellman equations, and they characterize optimal values in a way we’ll use over and over</a:t>
            </a:r>
            <a:endParaRPr lang="en-US" sz="12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	</a:t>
            </a:r>
            <a:endParaRPr lang="en-US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71436" y="3086100"/>
            <a:ext cx="2307661" cy="303907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71432" y="4124325"/>
            <a:ext cx="5212791" cy="518104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76405" y="3568303"/>
            <a:ext cx="4167002" cy="444952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6457950" y="1885950"/>
            <a:ext cx="2286000" cy="2088931"/>
            <a:chOff x="2400" y="1401"/>
            <a:chExt cx="1392" cy="1272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s,a,s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Recap: Value Iteration 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  <a:sym typeface="Symbol" pitchFamily="18" charset="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  <a:sym typeface="Symbol" pitchFamily="18" charset="2"/>
              </a:rPr>
              <a:t>值迭代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  <a:sym typeface="Symbol" pitchFamily="18" charset="2"/>
              </a:rPr>
              <a:t>)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265279" y="1736612"/>
            <a:ext cx="7923609" cy="4533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Bellman equations 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characterize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them: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Value iteration is just a fixed point solution method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alibri"/>
                <a:ea typeface="ＭＳ Ｐゴシック" pitchFamily="34" charset="-128"/>
                <a:cs typeface="Calibri"/>
              </a:rPr>
              <a:t>… though the </a:t>
            </a:r>
            <a:r>
              <a:rPr lang="en-US" sz="1600" dirty="0" err="1">
                <a:latin typeface="Calibri"/>
                <a:ea typeface="ＭＳ Ｐゴシック" pitchFamily="34" charset="-128"/>
                <a:cs typeface="Calibri"/>
              </a:rPr>
              <a:t>V</a:t>
            </a:r>
            <a:r>
              <a:rPr lang="en-US" sz="1600" baseline="-25000" dirty="0" err="1"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pitchFamily="34" charset="-128"/>
                <a:cs typeface="Calibri"/>
              </a:rPr>
              <a:t> vectors are also interpretable as time-limited values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28700" y="4114800"/>
            <a:ext cx="5450200" cy="518198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915150" y="2000250"/>
            <a:ext cx="1657350" cy="1912144"/>
            <a:chOff x="2400" y="1209"/>
            <a:chExt cx="1392" cy="1606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V(s)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s,a,s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’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V(s’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  <a:cs typeface="Calibri"/>
                </a:rPr>
                <a:t>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7200900" y="3886200"/>
            <a:ext cx="1200150" cy="131445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71432" y="2571750"/>
            <a:ext cx="5212791" cy="51810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k(s)  template TPT1  env TPENV1  fore 0  back 16777215  eqnno 2"/>
  <p:tag name="FILENAME" val="TP_tmp"/>
  <p:tag name="ORIGWIDTH" val="22"/>
  <p:tag name="PICTUREFILESIZE" val="26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{k+1}(s)  template TPT1  env TPENV1  fore 0  back 16777215  eqnno 2"/>
  <p:tag name="FILENAME" val="TP_tmp"/>
  <p:tag name="ORIGWIDTH" val="32"/>
  <p:tag name="PICTUREFILESIZE" val="29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2731</Words>
  <Application>Microsoft Office PowerPoint</Application>
  <PresentationFormat>全屏显示(4:3)</PresentationFormat>
  <Paragraphs>518</Paragraphs>
  <Slides>49</Slides>
  <Notes>36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等线</vt:lpstr>
      <vt:lpstr>宋体</vt:lpstr>
      <vt:lpstr>Arial</vt:lpstr>
      <vt:lpstr>Calibri</vt:lpstr>
      <vt:lpstr>Wingdings</vt:lpstr>
      <vt:lpstr>dan-berkeley-nlp-v1</vt:lpstr>
      <vt:lpstr>MDP 第二部分</vt:lpstr>
      <vt:lpstr>Example: Grid World</vt:lpstr>
      <vt:lpstr>Recap: MDPs</vt:lpstr>
      <vt:lpstr>Recap: Optimal Quantities</vt:lpstr>
      <vt:lpstr>Snapshot of Gridworld -  V Values</vt:lpstr>
      <vt:lpstr>Snapshot of Gridworld - Q Values</vt:lpstr>
      <vt:lpstr>The Bellman Equations</vt:lpstr>
      <vt:lpstr>The Bellman Equations</vt:lpstr>
      <vt:lpstr>Recap: Value Iteration (值迭代)</vt:lpstr>
      <vt:lpstr>Convergence* （收敛）</vt:lpstr>
      <vt:lpstr>基于策略的求解MDP方法 Policy Methods</vt:lpstr>
      <vt:lpstr>策略评价</vt:lpstr>
      <vt:lpstr>固定的策略</vt:lpstr>
      <vt:lpstr>用来评价一个固定的策略的功效值</vt:lpstr>
      <vt:lpstr>举例: 策略评价</vt:lpstr>
      <vt:lpstr>举例: 策略评价</vt:lpstr>
      <vt:lpstr>策略评价</vt:lpstr>
      <vt:lpstr>策略提取 Policy Extraction</vt:lpstr>
      <vt:lpstr>从状态值计算行动</vt:lpstr>
      <vt:lpstr>从Q-值计算行动</vt:lpstr>
      <vt:lpstr>策略迭代法 Policy Iteration</vt:lpstr>
      <vt:lpstr>状态赋值迭代方法的缺点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策略迭代法 Policy Iteration</vt:lpstr>
      <vt:lpstr>策略迭代法 （Policy iteration）</vt:lpstr>
      <vt:lpstr>比较</vt:lpstr>
      <vt:lpstr>总结: MDP 算法</vt:lpstr>
      <vt:lpstr>Double Bandits</vt:lpstr>
      <vt:lpstr>Double-Bandit MDP</vt:lpstr>
      <vt:lpstr>Offline Planning</vt:lpstr>
      <vt:lpstr>Let’s Play!</vt:lpstr>
      <vt:lpstr>Online Planning</vt:lpstr>
      <vt:lpstr>Let’s Play!</vt:lpstr>
      <vt:lpstr>What Just Happened?</vt:lpstr>
      <vt:lpstr>Next Time: Reinforcement Learning!</vt:lpstr>
      <vt:lpstr>Asynchronous Value Iteration*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 第二部分</dc:title>
  <dc:creator>Qi Qi</dc:creator>
  <cp:lastModifiedBy>Qi Qi</cp:lastModifiedBy>
  <cp:revision>4</cp:revision>
  <dcterms:created xsi:type="dcterms:W3CDTF">2019-10-10T07:50:40Z</dcterms:created>
  <dcterms:modified xsi:type="dcterms:W3CDTF">2019-10-10T08:20:18Z</dcterms:modified>
</cp:coreProperties>
</file>