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350" r:id="rId5"/>
    <p:sldId id="329" r:id="rId6"/>
    <p:sldId id="365" r:id="rId7"/>
    <p:sldId id="351" r:id="rId8"/>
    <p:sldId id="366" r:id="rId9"/>
    <p:sldId id="352" r:id="rId10"/>
    <p:sldId id="367" r:id="rId11"/>
    <p:sldId id="368" r:id="rId12"/>
    <p:sldId id="353" r:id="rId13"/>
    <p:sldId id="324" r:id="rId14"/>
    <p:sldId id="32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070C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43" autoAdjust="0"/>
    <p:restoredTop sz="92697" autoAdjust="0"/>
  </p:normalViewPr>
  <p:slideViewPr>
    <p:cSldViewPr snapToGrid="0" showGuides="1">
      <p:cViewPr>
        <p:scale>
          <a:sx n="66" d="100"/>
          <a:sy n="66" d="100"/>
        </p:scale>
        <p:origin x="-1734" y="-450"/>
      </p:cViewPr>
      <p:guideLst>
        <p:guide orient="horz" pos="436"/>
        <p:guide orient="horz" pos="3964"/>
        <p:guide pos="5394"/>
        <p:guide pos="4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6011444" y="-12700"/>
            <a:ext cx="314208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4553858"/>
            <a:ext cx="257330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电子与通信工程</a:t>
            </a:r>
            <a:endParaRPr lang="zh-CN" altLang="en-US" sz="2400" b="1" dirty="0" smtClean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91141" y="5195170"/>
            <a:ext cx="257330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2400" dirty="0">
                <a:solidFill>
                  <a:schemeClr val="tx1"/>
                </a:solidFill>
                <a:uFillTx/>
                <a:latin typeface="微软雅黑" panose="020B0503020204020204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微软雅黑" panose="020B0503020204020204" charset="-122"/>
              </a:rPr>
              <a:t>郑超</a:t>
            </a:r>
            <a:endParaRPr lang="zh-CN" altLang="en-US" sz="2400" dirty="0">
              <a:solidFill>
                <a:schemeClr val="tx1"/>
              </a:solidFill>
              <a:uFillTx/>
              <a:latin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1142" y="5581656"/>
            <a:ext cx="2573308" cy="2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endParaRPr lang="en-US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64451" y="45710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4571012"/>
            <a:ext cx="5991142" cy="1361673"/>
            <a:chOff x="0" y="2716812"/>
            <a:chExt cx="5991142" cy="1361673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94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uFillTx/>
                  <a:sym typeface="+mn-ea"/>
                </a:rPr>
                <a:t>大数据的概念、特征及其应用</a:t>
              </a:r>
              <a:endParaRPr lang="zh-CN" altLang="en-US" sz="2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46415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46415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62626"/>
                </a:solidFill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62626"/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85090"/>
            <a:ext cx="6687820" cy="407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大数据面临的挑战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606970" y="6519446"/>
            <a:ext cx="638628" cy="352425"/>
            <a:chOff x="8663567" y="6519446"/>
            <a:chExt cx="638628" cy="352425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005" y="4739014"/>
            <a:ext cx="1751798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2000" b="1" dirty="0">
                <a:latin typeface="+mj-lt"/>
                <a:ea typeface="微软雅黑" panose="020B0503020204020204" charset="-122"/>
              </a:rPr>
              <a:t>不能完全代替传统数据</a:t>
            </a:r>
            <a:endParaRPr lang="zh-CN" altLang="en-US" sz="20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14765" y="4968884"/>
            <a:ext cx="1751798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kumimoji="1" lang="zh-CN" altLang="en-US" sz="2000" b="1" dirty="0">
                <a:latin typeface="+mj-lt"/>
                <a:ea typeface="微软雅黑" panose="020B0503020204020204" charset="-122"/>
              </a:rPr>
              <a:t>相关性预知</a:t>
            </a:r>
            <a:endParaRPr kumimoji="1" lang="zh-CN" altLang="en-US" sz="20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3456" y="5600315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0" name="文本框 22"/>
          <p:cNvSpPr txBox="1"/>
          <p:nvPr/>
        </p:nvSpPr>
        <p:spPr>
          <a:xfrm>
            <a:off x="3659417" y="4967443"/>
            <a:ext cx="1751798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08965">
              <a:lnSpc>
                <a:spcPct val="130000"/>
              </a:lnSpc>
            </a:pPr>
            <a:r>
              <a:rPr lang="zh-CN" altLang="en-US" sz="2000" b="1" dirty="0">
                <a:latin typeface="+mj-lt"/>
                <a:ea typeface="微软雅黑" panose="020B0503020204020204" charset="-122"/>
              </a:rPr>
              <a:t>数据保护</a:t>
            </a:r>
            <a:endParaRPr lang="zh-CN" altLang="en-US" sz="20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73383" y="5600144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78713" y="5600144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1385" y="1254125"/>
            <a:ext cx="4761865" cy="317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04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结论与展望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FOUR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52425"/>
            <a:chOff x="8663567" y="6519446"/>
            <a:chExt cx="638628" cy="352425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11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结论与展望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188" y="1280997"/>
            <a:ext cx="7921625" cy="434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en-US" kern="1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52425"/>
            <a:chOff x="8663567" y="6519446"/>
            <a:chExt cx="638628" cy="352425"/>
          </a:xfrm>
        </p:grpSpPr>
        <p:sp>
          <p:nvSpPr>
            <p:cNvPr id="25" name="矩形 24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663567" y="6519446"/>
              <a:ext cx="638628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19860" y="3688080"/>
            <a:ext cx="6897370" cy="192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zh-CN" altLang="en-US" sz="2000" b="1"/>
              <a:t>随着社交网络、物联网、云计算的飞速发 展，大量非结构化数据呈指数级快速增长，数据 样式高度复杂，为人类认识世界、改造世界提供了重要的资源，企业和个人通过网络可以大规模的收集和分析数据，也可以产生、发布数据，个体在互联的网络中既是数据的消费者又是数据的生产者，大规模生产、分享、应用数据的大数据时代已经来临。</a:t>
            </a:r>
            <a:endParaRPr lang="zh-CN" altLang="en-US" sz="20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025" y="1127125"/>
            <a:ext cx="470471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91141" y="2699658"/>
            <a:ext cx="257330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电子与通信工程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91141" y="3340970"/>
            <a:ext cx="257330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2400" dirty="0"/>
              <a:t>        </a:t>
            </a:r>
            <a:r>
              <a:rPr lang="zh-CN" altLang="en-US" sz="2400" dirty="0"/>
              <a:t>郑超</a:t>
            </a:r>
            <a:endParaRPr lang="en-US" altLang="zh-CN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8564451" y="2716812"/>
            <a:ext cx="579549" cy="1361673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716812"/>
            <a:ext cx="5991142" cy="1361673"/>
            <a:chOff x="0" y="2716812"/>
            <a:chExt cx="5991142" cy="1361673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7049" y="2861681"/>
              <a:ext cx="3294091" cy="6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感谢各位聆听</a:t>
              </a:r>
              <a:endParaRPr lang="zh-CN" altLang="en-US" sz="3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2586" y="2787385"/>
            <a:ext cx="1224000" cy="1223998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34969" y="2787385"/>
            <a:ext cx="1224000" cy="1223998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 flipH="1">
            <a:off x="-26964" y="-6251"/>
            <a:ext cx="4635476" cy="6904592"/>
          </a:xfrm>
          <a:custGeom>
            <a:avLst/>
            <a:gdLst>
              <a:gd name="connsiteX0" fmla="*/ 0 w 4608514"/>
              <a:gd name="connsiteY0" fmla="*/ 6043981 h 6043981"/>
              <a:gd name="connsiteX1" fmla="*/ 2819212 w 4608514"/>
              <a:gd name="connsiteY1" fmla="*/ 0 h 6043981"/>
              <a:gd name="connsiteX2" fmla="*/ 4608514 w 4608514"/>
              <a:gd name="connsiteY2" fmla="*/ 0 h 6043981"/>
              <a:gd name="connsiteX3" fmla="*/ 1789302 w 4608514"/>
              <a:gd name="connsiteY3" fmla="*/ 6043981 h 6043981"/>
              <a:gd name="connsiteX4" fmla="*/ 0 w 4608514"/>
              <a:gd name="connsiteY4" fmla="*/ 6043981 h 6043981"/>
              <a:gd name="connsiteX0-1" fmla="*/ 0 w 4613184"/>
              <a:gd name="connsiteY0-2" fmla="*/ 6043981 h 6084322"/>
              <a:gd name="connsiteX1-3" fmla="*/ 2819212 w 4613184"/>
              <a:gd name="connsiteY1-4" fmla="*/ 0 h 6084322"/>
              <a:gd name="connsiteX2-5" fmla="*/ 4608514 w 4613184"/>
              <a:gd name="connsiteY2-6" fmla="*/ 0 h 6084322"/>
              <a:gd name="connsiteX3-7" fmla="*/ 4613184 w 4613184"/>
              <a:gd name="connsiteY3-8" fmla="*/ 6084322 h 6084322"/>
              <a:gd name="connsiteX4-9" fmla="*/ 0 w 4613184"/>
              <a:gd name="connsiteY4-10" fmla="*/ 6043981 h 6084322"/>
              <a:gd name="connsiteX0-11" fmla="*/ 0 w 4613184"/>
              <a:gd name="connsiteY0-12" fmla="*/ 6864251 h 6904592"/>
              <a:gd name="connsiteX1-13" fmla="*/ 3209177 w 4613184"/>
              <a:gd name="connsiteY1-14" fmla="*/ 0 h 6904592"/>
              <a:gd name="connsiteX2-15" fmla="*/ 4608514 w 4613184"/>
              <a:gd name="connsiteY2-16" fmla="*/ 820270 h 6904592"/>
              <a:gd name="connsiteX3-17" fmla="*/ 4613184 w 4613184"/>
              <a:gd name="connsiteY3-18" fmla="*/ 6904592 h 6904592"/>
              <a:gd name="connsiteX4-19" fmla="*/ 0 w 4613184"/>
              <a:gd name="connsiteY4-20" fmla="*/ 6864251 h 6904592"/>
              <a:gd name="connsiteX0-21" fmla="*/ 0 w 4635476"/>
              <a:gd name="connsiteY0-22" fmla="*/ 6864251 h 6904592"/>
              <a:gd name="connsiteX1-23" fmla="*/ 3209177 w 4635476"/>
              <a:gd name="connsiteY1-24" fmla="*/ 0 h 6904592"/>
              <a:gd name="connsiteX2-25" fmla="*/ 4635408 w 4635476"/>
              <a:gd name="connsiteY2-26" fmla="*/ 0 h 6904592"/>
              <a:gd name="connsiteX3-27" fmla="*/ 4613184 w 4635476"/>
              <a:gd name="connsiteY3-28" fmla="*/ 6904592 h 6904592"/>
              <a:gd name="connsiteX4-29" fmla="*/ 0 w 4635476"/>
              <a:gd name="connsiteY4-30" fmla="*/ 6864251 h 6904592"/>
            </a:gdLst>
            <a:ahLst/>
            <a:cxnLst>
              <a:cxn ang="0">
                <a:pos x="connsiteX0-21" y="connsiteY0-22"/>
              </a:cxn>
              <a:cxn ang="0">
                <a:pos x="connsiteX1-23" y="connsiteY1-24"/>
              </a:cxn>
              <a:cxn ang="0">
                <a:pos x="connsiteX2-25" y="connsiteY2-26"/>
              </a:cxn>
              <a:cxn ang="0">
                <a:pos x="connsiteX3-27" y="connsiteY3-28"/>
              </a:cxn>
              <a:cxn ang="0">
                <a:pos x="connsiteX4-29" y="connsiteY4-30"/>
              </a:cxn>
            </a:cxnLst>
            <a:rect l="l" t="t" r="r" b="b"/>
            <a:pathLst>
              <a:path w="4635476" h="6904592">
                <a:moveTo>
                  <a:pt x="0" y="6864251"/>
                </a:moveTo>
                <a:lnTo>
                  <a:pt x="3209177" y="0"/>
                </a:lnTo>
                <a:lnTo>
                  <a:pt x="4635408" y="0"/>
                </a:lnTo>
                <a:cubicBezTo>
                  <a:pt x="4636965" y="2028107"/>
                  <a:pt x="4611627" y="4876485"/>
                  <a:pt x="4613184" y="6904592"/>
                </a:cubicBezTo>
                <a:lnTo>
                  <a:pt x="0" y="68642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27149" y="1625954"/>
            <a:ext cx="828000" cy="828000"/>
            <a:chOff x="1827149" y="1625954"/>
            <a:chExt cx="828000" cy="828000"/>
          </a:xfrm>
        </p:grpSpPr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04142" y="1782985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05971" y="2838627"/>
            <a:ext cx="828000" cy="828000"/>
            <a:chOff x="2405971" y="2838627"/>
            <a:chExt cx="828000" cy="828000"/>
          </a:xfrm>
        </p:grpSpPr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82964" y="2991017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84793" y="4046659"/>
            <a:ext cx="828000" cy="828000"/>
            <a:chOff x="2984793" y="4046659"/>
            <a:chExt cx="828000" cy="828000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61786" y="4199049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63616" y="5254690"/>
            <a:ext cx="828000" cy="828000"/>
            <a:chOff x="3563616" y="5254690"/>
            <a:chExt cx="828000" cy="828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0609" y="5407080"/>
              <a:ext cx="674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71458" y="1625954"/>
            <a:ext cx="5582946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引言和国内外背景</a:t>
            </a:r>
            <a:r>
              <a:rPr lang="da-D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66308" y="2835533"/>
            <a:ext cx="5001431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大数据的概念与特点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da-DK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47822" y="4045112"/>
            <a:ext cx="4996177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大数据核心问题与面临的挑战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da-DK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endParaRPr lang="da-DK" altLang="zh-C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9339" y="5254690"/>
            <a:ext cx="4414660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结论与展望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da-DK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62218" y="259392"/>
            <a:ext cx="420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06970" y="6519446"/>
            <a:ext cx="638628" cy="338554"/>
            <a:chOff x="8663567" y="6519446"/>
            <a:chExt cx="638628" cy="338554"/>
          </a:xfrm>
        </p:grpSpPr>
        <p:sp>
          <p:nvSpPr>
            <p:cNvPr id="26" name="矩形 25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663567" y="6519446"/>
              <a:ext cx="63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1" grpId="0"/>
      <p:bldP spid="22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01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2" y="2845078"/>
            <a:ext cx="466344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引言和国内外背景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52425"/>
            <a:chOff x="8663567" y="6519446"/>
            <a:chExt cx="638628" cy="352425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45147" y="6041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723105" y="692872"/>
            <a:ext cx="711323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52425"/>
            <a:chOff x="8663567" y="6519446"/>
            <a:chExt cx="638628" cy="352425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11580" y="1793240"/>
            <a:ext cx="7082155" cy="3446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en-US" altLang="zh-CN" sz="2000" b="1"/>
              <a:t> </a:t>
            </a:r>
            <a:r>
              <a:rPr lang="zh-CN" altLang="en-US" sz="2000" b="1"/>
              <a:t>自上古时代的结绳记事起，人类就开始用数据来表征自然和社会，伴随着科技和社会的发展进步，数据的数量不断增多，质量不断提高。工业革命以来，人类更加注重数据的作用，不同的行业先后确定了数据标准，并积累了大量的结构化数据，计算机和网络的兴起，大量数据分析、查询、处理技术的出现使得高效的处理大量的传统结构化数据成为可能。如此增长迅速、庞大繁杂的数据资源，给传统的数据分析、处理技术带来了巨大的挑战。为了应对这样的新任务，与大数据相关的大数据技术、大数据工程、大数据科学和大数据应用等迅速成为信息科学领域的热点问题，得到了一些国家政府部门、经济领域以及科学领域有关专家的广泛关注。 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45147" y="6041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723105" y="692872"/>
            <a:ext cx="711323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国内外开展的相关工作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52425"/>
            <a:chOff x="8663567" y="6519446"/>
            <a:chExt cx="638628" cy="352425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40480" y="1553210"/>
            <a:ext cx="4766310" cy="3751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en-US" altLang="zh-CN" sz="2000" b="1"/>
              <a:t> </a:t>
            </a:r>
            <a:r>
              <a:rPr lang="zh-CN" altLang="en-US" sz="2000" b="1"/>
              <a:t>早在 1980 年，阿尔文 托夫勒 等人就前瞻性地指出过大数据时代即将 到来。 2008 年 Nature 出版专刊 “Big Data”，分析了 大量快速涌现数据给数据分析处理带来的巨大挑 战，大数据的影响遍及互联网技术、电子商务、 超级 计 算、环 境 科 学、生 物 医 药 等 多 个 领 域。 2011 年 Science 推 出 关 于 数 据 处 理 的 专 刊 “Dealing with data”，讨论了数据洪流 （ Data Deluge ） 所带来的挑战，提出了对大数据进行有 效的分析、组织、利用可以对社会发展起到巨大 推动作用。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2660015"/>
            <a:ext cx="2571115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02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845078"/>
            <a:ext cx="464565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大数据的概念与特点</a:t>
            </a:r>
            <a:endParaRPr 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52425"/>
            <a:chOff x="8663567" y="6519446"/>
            <a:chExt cx="638628" cy="352425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06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大数据的概念与特点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712686" y="2119086"/>
            <a:ext cx="2800961" cy="905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569029" y="3050138"/>
            <a:ext cx="1957318" cy="9848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4438677" y="1422400"/>
            <a:ext cx="2546618" cy="16277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500947" y="3024738"/>
            <a:ext cx="3307739" cy="6328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11187" y="5086402"/>
            <a:ext cx="792162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大数据是一个较为抽象的概念，正如信息学 领域大多数新兴概念，大数据至今尚无确切、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统一的定义</a:t>
            </a:r>
            <a:r>
              <a:rPr 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20659" y="6519446"/>
            <a:ext cx="8024939" cy="352425"/>
            <a:chOff x="1277256" y="6519446"/>
            <a:chExt cx="8024939" cy="352425"/>
          </a:xfrm>
        </p:grpSpPr>
        <p:sp>
          <p:nvSpPr>
            <p:cNvPr id="33" name="矩形 32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63567" y="6519446"/>
              <a:ext cx="638628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77256" y="6519446"/>
              <a:ext cx="7489625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95760" y="1982456"/>
            <a:ext cx="2106754" cy="2106754"/>
            <a:chOff x="3761296" y="1104900"/>
            <a:chExt cx="1549400" cy="1549400"/>
          </a:xfrm>
        </p:grpSpPr>
        <p:sp>
          <p:nvSpPr>
            <p:cNvPr id="26" name="椭圆 25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61296" y="1528754"/>
              <a:ext cx="1549400" cy="71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大数据的四个特点</a:t>
              </a:r>
              <a:endPara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70612" y="824337"/>
            <a:ext cx="1655788" cy="1108426"/>
            <a:chOff x="6352096" y="849600"/>
            <a:chExt cx="1549400" cy="1037208"/>
          </a:xfrm>
        </p:grpSpPr>
        <p:sp>
          <p:nvSpPr>
            <p:cNvPr id="40" name="椭圆 39"/>
            <p:cNvSpPr/>
            <p:nvPr/>
          </p:nvSpPr>
          <p:spPr>
            <a:xfrm>
              <a:off x="6608192" y="849600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52096" y="1094603"/>
              <a:ext cx="1549400" cy="557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数据处理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速度快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76463" y="1436490"/>
            <a:ext cx="2176144" cy="1456766"/>
            <a:chOff x="1277708" y="1121088"/>
            <a:chExt cx="1549400" cy="1037208"/>
          </a:xfrm>
        </p:grpSpPr>
        <p:sp>
          <p:nvSpPr>
            <p:cNvPr id="43" name="椭圆 42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77708" y="1474493"/>
              <a:ext cx="1549400" cy="29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数据量大</a:t>
              </a:r>
              <a:endPara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15981" y="3024737"/>
            <a:ext cx="1991634" cy="1333251"/>
            <a:chOff x="7645400" y="1877556"/>
            <a:chExt cx="1549400" cy="1037208"/>
          </a:xfrm>
        </p:grpSpPr>
        <p:sp>
          <p:nvSpPr>
            <p:cNvPr id="46" name="椭圆 45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45400" y="2144752"/>
              <a:ext cx="1549400" cy="51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数据价值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密度低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629627" y="3358925"/>
            <a:ext cx="2046558" cy="1370018"/>
            <a:chOff x="5056696" y="2183559"/>
            <a:chExt cx="1549400" cy="1037208"/>
          </a:xfrm>
        </p:grpSpPr>
        <p:sp>
          <p:nvSpPr>
            <p:cNvPr id="49" name="椭圆 48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056696" y="2557016"/>
              <a:ext cx="1549400" cy="291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数据类型多样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51645"/>
            <a:ext cx="42055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03</a:t>
            </a:r>
            <a:endParaRPr lang="zh-CN" altLang="en-US" sz="199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7161" y="2453918"/>
            <a:ext cx="4645651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大数据核心问题与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面临的挑战</a:t>
            </a:r>
            <a:endParaRPr 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7162" y="3375000"/>
            <a:ext cx="4663440" cy="108000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6" name="文本框 15"/>
          <p:cNvSpPr txBox="1"/>
          <p:nvPr/>
        </p:nvSpPr>
        <p:spPr>
          <a:xfrm>
            <a:off x="487591" y="3105835"/>
            <a:ext cx="323033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06970" y="6519446"/>
            <a:ext cx="638628" cy="352425"/>
            <a:chOff x="8663567" y="6519446"/>
            <a:chExt cx="638628" cy="352425"/>
          </a:xfrm>
        </p:grpSpPr>
        <p:sp>
          <p:nvSpPr>
            <p:cNvPr id="21" name="矩形 20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63567" y="6519446"/>
              <a:ext cx="638628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08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1187" y="261275"/>
            <a:ext cx="666069" cy="664458"/>
            <a:chOff x="611187" y="261275"/>
            <a:chExt cx="666069" cy="664458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419575" y="362672"/>
            <a:ext cx="711323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大数据要解决的核心问题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606970" y="6519446"/>
            <a:ext cx="638628" cy="352425"/>
            <a:chOff x="8663567" y="6519446"/>
            <a:chExt cx="638628" cy="352425"/>
          </a:xfrm>
        </p:grpSpPr>
        <p:sp>
          <p:nvSpPr>
            <p:cNvPr id="40" name="矩形 39"/>
            <p:cNvSpPr/>
            <p:nvPr/>
          </p:nvSpPr>
          <p:spPr>
            <a:xfrm>
              <a:off x="8766881" y="6519446"/>
              <a:ext cx="43200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663567" y="6519446"/>
              <a:ext cx="638628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09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2018990" y="2656032"/>
            <a:ext cx="1545937" cy="1545937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charset="-122"/>
              </a:rPr>
              <a:t>核心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7377" y="1204414"/>
            <a:ext cx="4361542" cy="4361542"/>
            <a:chOff x="3526104" y="876860"/>
            <a:chExt cx="5124410" cy="5124410"/>
          </a:xfrm>
        </p:grpSpPr>
        <p:sp>
          <p:nvSpPr>
            <p:cNvPr id="37" name="空心弧 36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空心弧 3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空心弧 42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空心弧 43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任意多边形 69"/>
            <p:cNvSpPr/>
            <p:nvPr/>
          </p:nvSpPr>
          <p:spPr>
            <a:xfrm>
              <a:off x="5452593" y="4729836"/>
              <a:ext cx="1271434" cy="1271434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3526104" y="2803349"/>
              <a:ext cx="1271434" cy="1271434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5452593" y="876860"/>
              <a:ext cx="1271434" cy="1271434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7379080" y="2803349"/>
              <a:ext cx="1271434" cy="1271434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5269321" y="1287646"/>
            <a:ext cx="3264128" cy="428244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与传统海量数据的处理流程相类似，大数据的处理也包括获取与特定的应用相关的有用数据，并将数据聚合成便于存储、分析、查询的形式；分析数据的相关性，得出相关属性；采用合适的方式将数据分析的结果展示出来等过程。大数据要解决的核心问题与相应的这些步骤相关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5365" y="1384300"/>
            <a:ext cx="101409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获取有用数据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4780" y="3068320"/>
            <a:ext cx="101409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350" y="3023235"/>
            <a:ext cx="101409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0920" y="4538345"/>
            <a:ext cx="1014095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实时处理数据的能力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bldLvl="0" animBg="1"/>
      <p:bldP spid="120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1251</Words>
  <Application>WPS 演示</Application>
  <PresentationFormat>全屏显示(4:3)</PresentationFormat>
  <Paragraphs>140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Times New Roman</vt:lpstr>
      <vt:lpstr>Tahoma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Administrator</cp:lastModifiedBy>
  <cp:revision>200</cp:revision>
  <dcterms:created xsi:type="dcterms:W3CDTF">2015-01-13T10:49:00Z</dcterms:created>
  <dcterms:modified xsi:type="dcterms:W3CDTF">2017-03-16T16:33:45Z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