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321" r:id="rId4"/>
    <p:sldId id="277" r:id="rId5"/>
    <p:sldId id="333" r:id="rId6"/>
    <p:sldId id="327" r:id="rId7"/>
    <p:sldId id="286" r:id="rId8"/>
    <p:sldId id="316" r:id="rId9"/>
    <p:sldId id="335" r:id="rId10"/>
    <p:sldId id="341" r:id="rId11"/>
    <p:sldId id="343" r:id="rId12"/>
    <p:sldId id="291" r:id="rId13"/>
    <p:sldId id="348" r:id="rId14"/>
    <p:sldId id="351" r:id="rId15"/>
    <p:sldId id="350" r:id="rId16"/>
    <p:sldId id="317" r:id="rId17"/>
    <p:sldId id="345" r:id="rId18"/>
    <p:sldId id="275" r:id="rId19"/>
    <p:sldId id="346" r:id="rId20"/>
    <p:sldId id="347" r:id="rId21"/>
    <p:sldId id="28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2">
          <p15:clr>
            <a:srgbClr val="A4A3A4"/>
          </p15:clr>
        </p15:guide>
        <p15:guide id="2" pos="5267">
          <p15:clr>
            <a:srgbClr val="A4A3A4"/>
          </p15:clr>
        </p15:guide>
        <p15:guide id="3" pos="459">
          <p15:clr>
            <a:srgbClr val="A4A3A4"/>
          </p15:clr>
        </p15:guide>
        <p15:guide id="4" orient="horz" pos="3583">
          <p15:clr>
            <a:srgbClr val="A4A3A4"/>
          </p15:clr>
        </p15:guide>
        <p15:guide id="5" orient="horz" pos="9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BDD7EE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74" y="78"/>
      </p:cViewPr>
      <p:guideLst>
        <p:guide orient="horz" pos="2272"/>
        <p:guide pos="5267"/>
        <p:guide pos="459"/>
        <p:guide orient="horz" pos="3583"/>
        <p:guide orient="horz" pos="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01F1-EADB-4205-AEA3-D440A99F4A0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18AB-5B3D-4A55-B5D2-203A0C3DB2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 rot="5400000">
            <a:off x="1294458" y="-117906"/>
            <a:ext cx="5463476" cy="7739268"/>
          </a:xfrm>
          <a:custGeom>
            <a:avLst/>
            <a:gdLst>
              <a:gd name="connsiteX0" fmla="*/ 0 w 6858000"/>
              <a:gd name="connsiteY0" fmla="*/ 9144000 h 9144000"/>
              <a:gd name="connsiteX1" fmla="*/ 2397557 w 6858000"/>
              <a:gd name="connsiteY1" fmla="*/ 0 h 9144000"/>
              <a:gd name="connsiteX2" fmla="*/ 4460443 w 6858000"/>
              <a:gd name="connsiteY2" fmla="*/ 0 h 9144000"/>
              <a:gd name="connsiteX3" fmla="*/ 6858000 w 6858000"/>
              <a:gd name="connsiteY3" fmla="*/ 9144000 h 9144000"/>
              <a:gd name="connsiteX4" fmla="*/ 0 w 6858000"/>
              <a:gd name="connsiteY4" fmla="*/ 9144000 h 9144000"/>
              <a:gd name="connsiteX0-1" fmla="*/ 0 w 6858000"/>
              <a:gd name="connsiteY0-2" fmla="*/ 9144000 h 9144000"/>
              <a:gd name="connsiteX1-3" fmla="*/ 1802646 w 6858000"/>
              <a:gd name="connsiteY1-4" fmla="*/ 0 h 9144000"/>
              <a:gd name="connsiteX2-5" fmla="*/ 4460443 w 6858000"/>
              <a:gd name="connsiteY2-6" fmla="*/ 0 h 9144000"/>
              <a:gd name="connsiteX3-7" fmla="*/ 6858000 w 6858000"/>
              <a:gd name="connsiteY3-8" fmla="*/ 9144000 h 9144000"/>
              <a:gd name="connsiteX4-9" fmla="*/ 0 w 6858000"/>
              <a:gd name="connsiteY4-10" fmla="*/ 9144000 h 9144000"/>
              <a:gd name="connsiteX0-11" fmla="*/ 0 w 6858000"/>
              <a:gd name="connsiteY0-12" fmla="*/ 9144000 h 9144000"/>
              <a:gd name="connsiteX1-13" fmla="*/ 1802646 w 6858000"/>
              <a:gd name="connsiteY1-14" fmla="*/ 0 h 9144000"/>
              <a:gd name="connsiteX2-15" fmla="*/ 3799431 w 6858000"/>
              <a:gd name="connsiteY2-16" fmla="*/ 0 h 9144000"/>
              <a:gd name="connsiteX3-17" fmla="*/ 6858000 w 6858000"/>
              <a:gd name="connsiteY3-18" fmla="*/ 9144000 h 9144000"/>
              <a:gd name="connsiteX4-19" fmla="*/ 0 w 6858000"/>
              <a:gd name="connsiteY4-20" fmla="*/ 9144000 h 9144000"/>
              <a:gd name="connsiteX0-21" fmla="*/ 0 w 5230390"/>
              <a:gd name="connsiteY0-22" fmla="*/ 9415268 h 9415268"/>
              <a:gd name="connsiteX1-23" fmla="*/ 175036 w 5230390"/>
              <a:gd name="connsiteY1-24" fmla="*/ 0 h 9415268"/>
              <a:gd name="connsiteX2-25" fmla="*/ 2171821 w 5230390"/>
              <a:gd name="connsiteY2-26" fmla="*/ 0 h 9415268"/>
              <a:gd name="connsiteX3-27" fmla="*/ 5230390 w 5230390"/>
              <a:gd name="connsiteY3-28" fmla="*/ 9144000 h 9415268"/>
              <a:gd name="connsiteX4-29" fmla="*/ 0 w 5230390"/>
              <a:gd name="connsiteY4-30" fmla="*/ 9415268 h 9415268"/>
              <a:gd name="connsiteX0-31" fmla="*/ 0 w 4586132"/>
              <a:gd name="connsiteY0-32" fmla="*/ 9415268 h 9415268"/>
              <a:gd name="connsiteX1-33" fmla="*/ 175036 w 4586132"/>
              <a:gd name="connsiteY1-34" fmla="*/ 0 h 9415268"/>
              <a:gd name="connsiteX2-35" fmla="*/ 2171821 w 4586132"/>
              <a:gd name="connsiteY2-36" fmla="*/ 0 h 9415268"/>
              <a:gd name="connsiteX3-37" fmla="*/ 4586132 w 4586132"/>
              <a:gd name="connsiteY3-38" fmla="*/ 8414968 h 9415268"/>
              <a:gd name="connsiteX4-39" fmla="*/ 0 w 4586132"/>
              <a:gd name="connsiteY4-40" fmla="*/ 9415268 h 9415268"/>
              <a:gd name="connsiteX0-41" fmla="*/ 0 w 4552222"/>
              <a:gd name="connsiteY0-42" fmla="*/ 9906941 h 9906941"/>
              <a:gd name="connsiteX1-43" fmla="*/ 141126 w 4552222"/>
              <a:gd name="connsiteY1-44" fmla="*/ 0 h 9906941"/>
              <a:gd name="connsiteX2-45" fmla="*/ 2137911 w 4552222"/>
              <a:gd name="connsiteY2-46" fmla="*/ 0 h 9906941"/>
              <a:gd name="connsiteX3-47" fmla="*/ 4552222 w 4552222"/>
              <a:gd name="connsiteY3-48" fmla="*/ 8414968 h 9906941"/>
              <a:gd name="connsiteX4-49" fmla="*/ 0 w 4552222"/>
              <a:gd name="connsiteY4-50" fmla="*/ 9906941 h 9906941"/>
              <a:gd name="connsiteX0-51" fmla="*/ 0 w 4552222"/>
              <a:gd name="connsiteY0-52" fmla="*/ 9957804 h 9957804"/>
              <a:gd name="connsiteX1-53" fmla="*/ 141126 w 4552222"/>
              <a:gd name="connsiteY1-54" fmla="*/ 50863 h 9957804"/>
              <a:gd name="connsiteX2-55" fmla="*/ 2833041 w 4552222"/>
              <a:gd name="connsiteY2-56" fmla="*/ 0 h 9957804"/>
              <a:gd name="connsiteX3-57" fmla="*/ 4552222 w 4552222"/>
              <a:gd name="connsiteY3-58" fmla="*/ 8465831 h 9957804"/>
              <a:gd name="connsiteX4-59" fmla="*/ 0 w 4552222"/>
              <a:gd name="connsiteY4-60" fmla="*/ 9957804 h 9957804"/>
              <a:gd name="connsiteX0-61" fmla="*/ 0 w 4552222"/>
              <a:gd name="connsiteY0-62" fmla="*/ 9906941 h 9906941"/>
              <a:gd name="connsiteX1-63" fmla="*/ 141126 w 4552222"/>
              <a:gd name="connsiteY1-64" fmla="*/ 0 h 9906941"/>
              <a:gd name="connsiteX2-65" fmla="*/ 3155172 w 4552222"/>
              <a:gd name="connsiteY2-66" fmla="*/ 610352 h 9906941"/>
              <a:gd name="connsiteX3-67" fmla="*/ 4552222 w 4552222"/>
              <a:gd name="connsiteY3-68" fmla="*/ 8414968 h 9906941"/>
              <a:gd name="connsiteX4-69" fmla="*/ 0 w 4552222"/>
              <a:gd name="connsiteY4-70" fmla="*/ 9906941 h 9906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552222" h="9906941">
                <a:moveTo>
                  <a:pt x="0" y="9906941"/>
                </a:moveTo>
                <a:lnTo>
                  <a:pt x="141126" y="0"/>
                </a:lnTo>
                <a:lnTo>
                  <a:pt x="3155172" y="610352"/>
                </a:lnTo>
                <a:lnTo>
                  <a:pt x="4552222" y="8414968"/>
                </a:lnTo>
                <a:lnTo>
                  <a:pt x="0" y="990694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2848" y="2144388"/>
            <a:ext cx="6929888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大数据研究综述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845" y="169545"/>
            <a:ext cx="231775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</a:p>
        </p:txBody>
      </p:sp>
      <p:sp>
        <p:nvSpPr>
          <p:cNvPr id="5" name="梯形 2"/>
          <p:cNvSpPr/>
          <p:nvPr/>
        </p:nvSpPr>
        <p:spPr>
          <a:xfrm rot="12635619">
            <a:off x="7923420" y="492392"/>
            <a:ext cx="229760" cy="694278"/>
          </a:xfrm>
          <a:custGeom>
            <a:avLst/>
            <a:gdLst>
              <a:gd name="connsiteX0" fmla="*/ 0 w 6858000"/>
              <a:gd name="connsiteY0" fmla="*/ 9144000 h 9144000"/>
              <a:gd name="connsiteX1" fmla="*/ 2397557 w 6858000"/>
              <a:gd name="connsiteY1" fmla="*/ 0 h 9144000"/>
              <a:gd name="connsiteX2" fmla="*/ 4460443 w 6858000"/>
              <a:gd name="connsiteY2" fmla="*/ 0 h 9144000"/>
              <a:gd name="connsiteX3" fmla="*/ 6858000 w 6858000"/>
              <a:gd name="connsiteY3" fmla="*/ 9144000 h 9144000"/>
              <a:gd name="connsiteX4" fmla="*/ 0 w 6858000"/>
              <a:gd name="connsiteY4" fmla="*/ 9144000 h 9144000"/>
              <a:gd name="connsiteX0-1" fmla="*/ 0 w 6858000"/>
              <a:gd name="connsiteY0-2" fmla="*/ 9144000 h 9144000"/>
              <a:gd name="connsiteX1-3" fmla="*/ 1802646 w 6858000"/>
              <a:gd name="connsiteY1-4" fmla="*/ 0 h 9144000"/>
              <a:gd name="connsiteX2-5" fmla="*/ 4460443 w 6858000"/>
              <a:gd name="connsiteY2-6" fmla="*/ 0 h 9144000"/>
              <a:gd name="connsiteX3-7" fmla="*/ 6858000 w 6858000"/>
              <a:gd name="connsiteY3-8" fmla="*/ 9144000 h 9144000"/>
              <a:gd name="connsiteX4-9" fmla="*/ 0 w 6858000"/>
              <a:gd name="connsiteY4-10" fmla="*/ 9144000 h 9144000"/>
              <a:gd name="connsiteX0-11" fmla="*/ 0 w 6858000"/>
              <a:gd name="connsiteY0-12" fmla="*/ 9144000 h 9144000"/>
              <a:gd name="connsiteX1-13" fmla="*/ 1802646 w 6858000"/>
              <a:gd name="connsiteY1-14" fmla="*/ 0 h 9144000"/>
              <a:gd name="connsiteX2-15" fmla="*/ 3799431 w 6858000"/>
              <a:gd name="connsiteY2-16" fmla="*/ 0 h 9144000"/>
              <a:gd name="connsiteX3-17" fmla="*/ 6858000 w 6858000"/>
              <a:gd name="connsiteY3-18" fmla="*/ 9144000 h 9144000"/>
              <a:gd name="connsiteX4-19" fmla="*/ 0 w 6858000"/>
              <a:gd name="connsiteY4-20" fmla="*/ 9144000 h 9144000"/>
              <a:gd name="connsiteX0-21" fmla="*/ 0 w 5230390"/>
              <a:gd name="connsiteY0-22" fmla="*/ 9415268 h 9415268"/>
              <a:gd name="connsiteX1-23" fmla="*/ 175036 w 5230390"/>
              <a:gd name="connsiteY1-24" fmla="*/ 0 h 9415268"/>
              <a:gd name="connsiteX2-25" fmla="*/ 2171821 w 5230390"/>
              <a:gd name="connsiteY2-26" fmla="*/ 0 h 9415268"/>
              <a:gd name="connsiteX3-27" fmla="*/ 5230390 w 5230390"/>
              <a:gd name="connsiteY3-28" fmla="*/ 9144000 h 9415268"/>
              <a:gd name="connsiteX4-29" fmla="*/ 0 w 5230390"/>
              <a:gd name="connsiteY4-30" fmla="*/ 9415268 h 9415268"/>
              <a:gd name="connsiteX0-31" fmla="*/ 0 w 4586132"/>
              <a:gd name="connsiteY0-32" fmla="*/ 9415268 h 9415268"/>
              <a:gd name="connsiteX1-33" fmla="*/ 175036 w 4586132"/>
              <a:gd name="connsiteY1-34" fmla="*/ 0 h 9415268"/>
              <a:gd name="connsiteX2-35" fmla="*/ 2171821 w 4586132"/>
              <a:gd name="connsiteY2-36" fmla="*/ 0 h 9415268"/>
              <a:gd name="connsiteX3-37" fmla="*/ 4586132 w 4586132"/>
              <a:gd name="connsiteY3-38" fmla="*/ 8414968 h 9415268"/>
              <a:gd name="connsiteX4-39" fmla="*/ 0 w 4586132"/>
              <a:gd name="connsiteY4-40" fmla="*/ 9415268 h 9415268"/>
              <a:gd name="connsiteX0-41" fmla="*/ 0 w 4552222"/>
              <a:gd name="connsiteY0-42" fmla="*/ 9906941 h 9906941"/>
              <a:gd name="connsiteX1-43" fmla="*/ 141126 w 4552222"/>
              <a:gd name="connsiteY1-44" fmla="*/ 0 h 9906941"/>
              <a:gd name="connsiteX2-45" fmla="*/ 2137911 w 4552222"/>
              <a:gd name="connsiteY2-46" fmla="*/ 0 h 9906941"/>
              <a:gd name="connsiteX3-47" fmla="*/ 4552222 w 4552222"/>
              <a:gd name="connsiteY3-48" fmla="*/ 8414968 h 9906941"/>
              <a:gd name="connsiteX4-49" fmla="*/ 0 w 4552222"/>
              <a:gd name="connsiteY4-50" fmla="*/ 9906941 h 9906941"/>
              <a:gd name="connsiteX0-51" fmla="*/ 0 w 4552222"/>
              <a:gd name="connsiteY0-52" fmla="*/ 9957804 h 9957804"/>
              <a:gd name="connsiteX1-53" fmla="*/ 141126 w 4552222"/>
              <a:gd name="connsiteY1-54" fmla="*/ 50863 h 9957804"/>
              <a:gd name="connsiteX2-55" fmla="*/ 2833041 w 4552222"/>
              <a:gd name="connsiteY2-56" fmla="*/ 0 h 9957804"/>
              <a:gd name="connsiteX3-57" fmla="*/ 4552222 w 4552222"/>
              <a:gd name="connsiteY3-58" fmla="*/ 8465831 h 9957804"/>
              <a:gd name="connsiteX4-59" fmla="*/ 0 w 4552222"/>
              <a:gd name="connsiteY4-60" fmla="*/ 9957804 h 9957804"/>
              <a:gd name="connsiteX0-61" fmla="*/ 0 w 4552222"/>
              <a:gd name="connsiteY0-62" fmla="*/ 9906941 h 9906941"/>
              <a:gd name="connsiteX1-63" fmla="*/ 141126 w 4552222"/>
              <a:gd name="connsiteY1-64" fmla="*/ 0 h 9906941"/>
              <a:gd name="connsiteX2-65" fmla="*/ 3155172 w 4552222"/>
              <a:gd name="connsiteY2-66" fmla="*/ 610352 h 9906941"/>
              <a:gd name="connsiteX3-67" fmla="*/ 4552222 w 4552222"/>
              <a:gd name="connsiteY3-68" fmla="*/ 8414968 h 9906941"/>
              <a:gd name="connsiteX4-69" fmla="*/ 0 w 4552222"/>
              <a:gd name="connsiteY4-70" fmla="*/ 9906941 h 9906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552222" h="9906941">
                <a:moveTo>
                  <a:pt x="0" y="9906941"/>
                </a:moveTo>
                <a:lnTo>
                  <a:pt x="141126" y="0"/>
                </a:lnTo>
                <a:lnTo>
                  <a:pt x="3155172" y="610352"/>
                </a:lnTo>
                <a:lnTo>
                  <a:pt x="4552222" y="8414968"/>
                </a:lnTo>
                <a:lnTo>
                  <a:pt x="0" y="990694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2"/>
          <p:cNvSpPr/>
          <p:nvPr/>
        </p:nvSpPr>
        <p:spPr>
          <a:xfrm rot="15133902">
            <a:off x="8248671" y="1184652"/>
            <a:ext cx="319019" cy="694278"/>
          </a:xfrm>
          <a:custGeom>
            <a:avLst/>
            <a:gdLst>
              <a:gd name="connsiteX0" fmla="*/ 0 w 6858000"/>
              <a:gd name="connsiteY0" fmla="*/ 9144000 h 9144000"/>
              <a:gd name="connsiteX1" fmla="*/ 2397557 w 6858000"/>
              <a:gd name="connsiteY1" fmla="*/ 0 h 9144000"/>
              <a:gd name="connsiteX2" fmla="*/ 4460443 w 6858000"/>
              <a:gd name="connsiteY2" fmla="*/ 0 h 9144000"/>
              <a:gd name="connsiteX3" fmla="*/ 6858000 w 6858000"/>
              <a:gd name="connsiteY3" fmla="*/ 9144000 h 9144000"/>
              <a:gd name="connsiteX4" fmla="*/ 0 w 6858000"/>
              <a:gd name="connsiteY4" fmla="*/ 9144000 h 9144000"/>
              <a:gd name="connsiteX0-1" fmla="*/ 0 w 6858000"/>
              <a:gd name="connsiteY0-2" fmla="*/ 9144000 h 9144000"/>
              <a:gd name="connsiteX1-3" fmla="*/ 1802646 w 6858000"/>
              <a:gd name="connsiteY1-4" fmla="*/ 0 h 9144000"/>
              <a:gd name="connsiteX2-5" fmla="*/ 4460443 w 6858000"/>
              <a:gd name="connsiteY2-6" fmla="*/ 0 h 9144000"/>
              <a:gd name="connsiteX3-7" fmla="*/ 6858000 w 6858000"/>
              <a:gd name="connsiteY3-8" fmla="*/ 9144000 h 9144000"/>
              <a:gd name="connsiteX4-9" fmla="*/ 0 w 6858000"/>
              <a:gd name="connsiteY4-10" fmla="*/ 9144000 h 9144000"/>
              <a:gd name="connsiteX0-11" fmla="*/ 0 w 6858000"/>
              <a:gd name="connsiteY0-12" fmla="*/ 9144000 h 9144000"/>
              <a:gd name="connsiteX1-13" fmla="*/ 1802646 w 6858000"/>
              <a:gd name="connsiteY1-14" fmla="*/ 0 h 9144000"/>
              <a:gd name="connsiteX2-15" fmla="*/ 3799431 w 6858000"/>
              <a:gd name="connsiteY2-16" fmla="*/ 0 h 9144000"/>
              <a:gd name="connsiteX3-17" fmla="*/ 6858000 w 6858000"/>
              <a:gd name="connsiteY3-18" fmla="*/ 9144000 h 9144000"/>
              <a:gd name="connsiteX4-19" fmla="*/ 0 w 6858000"/>
              <a:gd name="connsiteY4-20" fmla="*/ 9144000 h 9144000"/>
              <a:gd name="connsiteX0-21" fmla="*/ 0 w 5230390"/>
              <a:gd name="connsiteY0-22" fmla="*/ 9415268 h 9415268"/>
              <a:gd name="connsiteX1-23" fmla="*/ 175036 w 5230390"/>
              <a:gd name="connsiteY1-24" fmla="*/ 0 h 9415268"/>
              <a:gd name="connsiteX2-25" fmla="*/ 2171821 w 5230390"/>
              <a:gd name="connsiteY2-26" fmla="*/ 0 h 9415268"/>
              <a:gd name="connsiteX3-27" fmla="*/ 5230390 w 5230390"/>
              <a:gd name="connsiteY3-28" fmla="*/ 9144000 h 9415268"/>
              <a:gd name="connsiteX4-29" fmla="*/ 0 w 5230390"/>
              <a:gd name="connsiteY4-30" fmla="*/ 9415268 h 9415268"/>
              <a:gd name="connsiteX0-31" fmla="*/ 0 w 4586132"/>
              <a:gd name="connsiteY0-32" fmla="*/ 9415268 h 9415268"/>
              <a:gd name="connsiteX1-33" fmla="*/ 175036 w 4586132"/>
              <a:gd name="connsiteY1-34" fmla="*/ 0 h 9415268"/>
              <a:gd name="connsiteX2-35" fmla="*/ 2171821 w 4586132"/>
              <a:gd name="connsiteY2-36" fmla="*/ 0 h 9415268"/>
              <a:gd name="connsiteX3-37" fmla="*/ 4586132 w 4586132"/>
              <a:gd name="connsiteY3-38" fmla="*/ 8414968 h 9415268"/>
              <a:gd name="connsiteX4-39" fmla="*/ 0 w 4586132"/>
              <a:gd name="connsiteY4-40" fmla="*/ 9415268 h 9415268"/>
              <a:gd name="connsiteX0-41" fmla="*/ 0 w 4552222"/>
              <a:gd name="connsiteY0-42" fmla="*/ 9906941 h 9906941"/>
              <a:gd name="connsiteX1-43" fmla="*/ 141126 w 4552222"/>
              <a:gd name="connsiteY1-44" fmla="*/ 0 h 9906941"/>
              <a:gd name="connsiteX2-45" fmla="*/ 2137911 w 4552222"/>
              <a:gd name="connsiteY2-46" fmla="*/ 0 h 9906941"/>
              <a:gd name="connsiteX3-47" fmla="*/ 4552222 w 4552222"/>
              <a:gd name="connsiteY3-48" fmla="*/ 8414968 h 9906941"/>
              <a:gd name="connsiteX4-49" fmla="*/ 0 w 4552222"/>
              <a:gd name="connsiteY4-50" fmla="*/ 9906941 h 9906941"/>
              <a:gd name="connsiteX0-51" fmla="*/ 0 w 4552222"/>
              <a:gd name="connsiteY0-52" fmla="*/ 9957804 h 9957804"/>
              <a:gd name="connsiteX1-53" fmla="*/ 141126 w 4552222"/>
              <a:gd name="connsiteY1-54" fmla="*/ 50863 h 9957804"/>
              <a:gd name="connsiteX2-55" fmla="*/ 2833041 w 4552222"/>
              <a:gd name="connsiteY2-56" fmla="*/ 0 h 9957804"/>
              <a:gd name="connsiteX3-57" fmla="*/ 4552222 w 4552222"/>
              <a:gd name="connsiteY3-58" fmla="*/ 8465831 h 9957804"/>
              <a:gd name="connsiteX4-59" fmla="*/ 0 w 4552222"/>
              <a:gd name="connsiteY4-60" fmla="*/ 9957804 h 9957804"/>
              <a:gd name="connsiteX0-61" fmla="*/ 0 w 4552222"/>
              <a:gd name="connsiteY0-62" fmla="*/ 9906941 h 9906941"/>
              <a:gd name="connsiteX1-63" fmla="*/ 141126 w 4552222"/>
              <a:gd name="connsiteY1-64" fmla="*/ 0 h 9906941"/>
              <a:gd name="connsiteX2-65" fmla="*/ 3155172 w 4552222"/>
              <a:gd name="connsiteY2-66" fmla="*/ 610352 h 9906941"/>
              <a:gd name="connsiteX3-67" fmla="*/ 4552222 w 4552222"/>
              <a:gd name="connsiteY3-68" fmla="*/ 8414968 h 9906941"/>
              <a:gd name="connsiteX4-69" fmla="*/ 0 w 4552222"/>
              <a:gd name="connsiteY4-70" fmla="*/ 9906941 h 9906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552222" h="9906941">
                <a:moveTo>
                  <a:pt x="0" y="9906941"/>
                </a:moveTo>
                <a:lnTo>
                  <a:pt x="141126" y="0"/>
                </a:lnTo>
                <a:lnTo>
                  <a:pt x="3155172" y="610352"/>
                </a:lnTo>
                <a:lnTo>
                  <a:pt x="4552222" y="8414968"/>
                </a:lnTo>
                <a:lnTo>
                  <a:pt x="0" y="990694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0461" y="3833115"/>
            <a:ext cx="6527629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演讲人：匡汉宝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梯形 37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梯形 38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梯形 39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梯形 40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40803" y="1146278"/>
            <a:ext cx="6983087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Hadapt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是一种高性能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的自适应分析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平台，其核心组件包括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hybrid storage engine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Hadoop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和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HDK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  <a:endParaRPr lang="en-US" altLang="zh-CN" dirty="0" smtClean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 smtClean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优点</a:t>
            </a:r>
            <a:r>
              <a:rPr lang="zh-CN" altLang="en-US" sz="2400" b="1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Hadapt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结合了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Hadoop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和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关系数据库管理软件的优点，既可以在私有云上运行又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可以在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公共云上运行</a:t>
            </a:r>
            <a:r>
              <a:rPr lang="en-US" altLang="zh-CN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; 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每个节点的结构化数据存储在 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 RDBMS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中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，非结构化数据存储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在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HDFS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中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这样</a:t>
            </a:r>
            <a:r>
              <a:rPr lang="en-US" altLang="zh-CN" dirty="0" err="1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Hadapt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可以在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Hadoop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层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和关系数据库层之间自动划分查询执行任务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;HDK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允许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分析者创建高级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SQL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分析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功能统一结构和灵活的模式性能可减少分析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用例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复杂性。</a:t>
            </a:r>
            <a:endParaRPr lang="en-US" altLang="zh-CN" dirty="0" smtClean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 smtClean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缺点</a:t>
            </a:r>
            <a:r>
              <a:rPr lang="zh-CN" altLang="en-US" sz="2400" b="1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：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通常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采用的方法是扩充型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连接件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连接起两个不同的系统，这样做的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结果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是带来了一定的延迟，因而这种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方法显得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很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孤立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</a:p>
        </p:txBody>
      </p:sp>
      <p:sp>
        <p:nvSpPr>
          <p:cNvPr id="27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528070" y="93758"/>
            <a:ext cx="6760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大数据的处理工具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Hadapt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梯形 37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梯形 38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梯形 39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梯形 40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40803" y="1293418"/>
            <a:ext cx="6993597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just">
              <a:lnSpc>
                <a:spcPct val="150000"/>
              </a:lnSpc>
              <a:spcAft>
                <a:spcPts val="300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HPCC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：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是一种开源的分布式密集数据处理平台，主要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有以下组件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Thor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集群、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Roxie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集群以及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ELC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ECL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IDE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ESP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等组件。</a:t>
            </a:r>
            <a:endParaRPr lang="en-US" altLang="zh-CN" dirty="0" smtClean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marL="342900" algn="just">
              <a:lnSpc>
                <a:spcPct val="150000"/>
              </a:lnSpc>
              <a:spcAft>
                <a:spcPts val="3000"/>
              </a:spcAft>
            </a:pPr>
            <a:r>
              <a:rPr lang="zh-CN" altLang="en-US" sz="2400" b="1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优点</a:t>
            </a:r>
            <a:r>
              <a:rPr lang="zh-CN" altLang="en-US" sz="2400" b="1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：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HPCC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是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一种分布式密集数据处理平台，可充分满足数据密集型计算需求，提供了大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数据流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管理服务，组件间相对独立，处理数据高速并行，以数据为中心的语言</a:t>
            </a:r>
            <a:r>
              <a:rPr lang="en-US" altLang="zh-CN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; 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可靠性高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，扩展性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好，亚马逊已经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部署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HPCC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在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其云计算平台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上。</a:t>
            </a:r>
            <a:endParaRPr lang="en-US" altLang="zh-CN" dirty="0" smtClean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marL="342900" algn="just">
              <a:lnSpc>
                <a:spcPct val="150000"/>
              </a:lnSpc>
              <a:spcAft>
                <a:spcPts val="3000"/>
              </a:spcAft>
            </a:pPr>
            <a:r>
              <a:rPr lang="zh-CN" altLang="en-US" sz="2400" b="1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缺点</a:t>
            </a:r>
            <a:r>
              <a:rPr lang="zh-CN" altLang="en-US" sz="2400" b="1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：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HPCC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未能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在开源社区让更多的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大型企业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和开发者看到它处理大数据的优势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，开发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生态环境有待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改善。</a:t>
            </a:r>
            <a:endParaRPr lang="zh-CN" altLang="en-US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marL="342900" algn="just">
              <a:lnSpc>
                <a:spcPct val="150000"/>
              </a:lnSpc>
              <a:spcAft>
                <a:spcPts val="3000"/>
              </a:spcAft>
            </a:pPr>
            <a:endParaRPr lang="en-US" altLang="zh-CN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528070" y="93758"/>
            <a:ext cx="6649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大数据的处理工具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——HPCC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梯形 30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梯形 31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梯形 32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40803" y="1183204"/>
            <a:ext cx="69068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3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）基于数据存储的大数据处理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技术：主要有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BigTable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Megastore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Spanner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Cosmos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Haystack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3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）基于数据挖掘的大数据处理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技术：主要有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WEKA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RapidMiner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PMML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Mahout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Dryad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Pregel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3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）基于查询的大数据处理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技术：主要有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Dremel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PowerDrill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Impala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Caffeine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Percolator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Nectar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DryadInc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300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</p:txBody>
      </p:sp>
      <p:sp>
        <p:nvSpPr>
          <p:cNvPr id="22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28070" y="93758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数据的处理技术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梯形 30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梯形 31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梯形 32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28070" y="93758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存储技术的比较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0" y="1457324"/>
            <a:ext cx="7527044" cy="42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梯形 30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梯形 31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梯形 32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28070" y="93758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挖掘技术的比较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6" y="1519732"/>
            <a:ext cx="7700608" cy="34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梯形 30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梯形 31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梯形 32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28070" y="93758"/>
            <a:ext cx="3674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技术的比较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17" y="1380962"/>
            <a:ext cx="7681996" cy="29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 rot="5400000">
            <a:off x="1148511" y="-1148511"/>
            <a:ext cx="6858000" cy="9155022"/>
          </a:xfrm>
          <a:custGeom>
            <a:avLst/>
            <a:gdLst>
              <a:gd name="connsiteX0" fmla="*/ 0 w 6858000"/>
              <a:gd name="connsiteY0" fmla="*/ 9144002 h 9144002"/>
              <a:gd name="connsiteX1" fmla="*/ 2320404 w 6858000"/>
              <a:gd name="connsiteY1" fmla="*/ 0 h 9144002"/>
              <a:gd name="connsiteX2" fmla="*/ 4537596 w 6858000"/>
              <a:gd name="connsiteY2" fmla="*/ 0 h 9144002"/>
              <a:gd name="connsiteX3" fmla="*/ 6858000 w 6858000"/>
              <a:gd name="connsiteY3" fmla="*/ 9144002 h 9144002"/>
              <a:gd name="connsiteX4" fmla="*/ 0 w 6858000"/>
              <a:gd name="connsiteY4" fmla="*/ 9144002 h 9144002"/>
              <a:gd name="connsiteX0-1" fmla="*/ 0 w 6858000"/>
              <a:gd name="connsiteY0-2" fmla="*/ 9144002 h 9144002"/>
              <a:gd name="connsiteX1-3" fmla="*/ 2320404 w 6858000"/>
              <a:gd name="connsiteY1-4" fmla="*/ 0 h 9144002"/>
              <a:gd name="connsiteX2-5" fmla="*/ 5341827 w 6858000"/>
              <a:gd name="connsiteY2-6" fmla="*/ 11017 h 9144002"/>
              <a:gd name="connsiteX3-7" fmla="*/ 6858000 w 6858000"/>
              <a:gd name="connsiteY3-8" fmla="*/ 9144002 h 9144002"/>
              <a:gd name="connsiteX4-9" fmla="*/ 0 w 6858000"/>
              <a:gd name="connsiteY4-10" fmla="*/ 9144002 h 9144002"/>
              <a:gd name="connsiteX0-11" fmla="*/ 0 w 6858000"/>
              <a:gd name="connsiteY0-12" fmla="*/ 9144002 h 9144002"/>
              <a:gd name="connsiteX1-13" fmla="*/ 2694977 w 6858000"/>
              <a:gd name="connsiteY1-14" fmla="*/ 0 h 9144002"/>
              <a:gd name="connsiteX2-15" fmla="*/ 5341827 w 6858000"/>
              <a:gd name="connsiteY2-16" fmla="*/ 11017 h 9144002"/>
              <a:gd name="connsiteX3-17" fmla="*/ 6858000 w 6858000"/>
              <a:gd name="connsiteY3-18" fmla="*/ 9144002 h 9144002"/>
              <a:gd name="connsiteX4-19" fmla="*/ 0 w 6858000"/>
              <a:gd name="connsiteY4-20" fmla="*/ 9144002 h 9144002"/>
              <a:gd name="connsiteX0-21" fmla="*/ 0 w 6858000"/>
              <a:gd name="connsiteY0-22" fmla="*/ 9155019 h 9155019"/>
              <a:gd name="connsiteX1-23" fmla="*/ 2694977 w 6858000"/>
              <a:gd name="connsiteY1-24" fmla="*/ 11017 h 9155019"/>
              <a:gd name="connsiteX2-25" fmla="*/ 4052854 w 6858000"/>
              <a:gd name="connsiteY2-26" fmla="*/ 0 h 9155019"/>
              <a:gd name="connsiteX3-27" fmla="*/ 6858000 w 6858000"/>
              <a:gd name="connsiteY3-28" fmla="*/ 9155019 h 9155019"/>
              <a:gd name="connsiteX4-29" fmla="*/ 0 w 6858000"/>
              <a:gd name="connsiteY4-30" fmla="*/ 9155019 h 9155019"/>
              <a:gd name="connsiteX0-31" fmla="*/ 0 w 6858000"/>
              <a:gd name="connsiteY0-32" fmla="*/ 9155022 h 9155022"/>
              <a:gd name="connsiteX1-33" fmla="*/ 3422090 w 6858000"/>
              <a:gd name="connsiteY1-34" fmla="*/ 0 h 9155022"/>
              <a:gd name="connsiteX2-35" fmla="*/ 4052854 w 6858000"/>
              <a:gd name="connsiteY2-36" fmla="*/ 3 h 9155022"/>
              <a:gd name="connsiteX3-37" fmla="*/ 6858000 w 6858000"/>
              <a:gd name="connsiteY3-38" fmla="*/ 9155022 h 9155022"/>
              <a:gd name="connsiteX4-39" fmla="*/ 0 w 6858000"/>
              <a:gd name="connsiteY4-40" fmla="*/ 9155022 h 9155022"/>
              <a:gd name="connsiteX0-41" fmla="*/ 0 w 6858000"/>
              <a:gd name="connsiteY0-42" fmla="*/ 9155022 h 9155022"/>
              <a:gd name="connsiteX1-43" fmla="*/ 3422090 w 6858000"/>
              <a:gd name="connsiteY1-44" fmla="*/ 0 h 9155022"/>
              <a:gd name="connsiteX2-45" fmla="*/ 4559630 w 6858000"/>
              <a:gd name="connsiteY2-46" fmla="*/ 22037 h 9155022"/>
              <a:gd name="connsiteX3-47" fmla="*/ 6858000 w 6858000"/>
              <a:gd name="connsiteY3-48" fmla="*/ 9155022 h 9155022"/>
              <a:gd name="connsiteX4-49" fmla="*/ 0 w 6858000"/>
              <a:gd name="connsiteY4-50" fmla="*/ 9155022 h 91550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58000" h="9155022">
                <a:moveTo>
                  <a:pt x="0" y="9155022"/>
                </a:moveTo>
                <a:lnTo>
                  <a:pt x="3422090" y="0"/>
                </a:lnTo>
                <a:lnTo>
                  <a:pt x="4559630" y="22037"/>
                </a:lnTo>
                <a:lnTo>
                  <a:pt x="6858000" y="9155022"/>
                </a:lnTo>
                <a:lnTo>
                  <a:pt x="0" y="915502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289949">
            <a:off x="345891" y="2047784"/>
            <a:ext cx="2106049" cy="2500744"/>
          </a:xfrm>
          <a:custGeom>
            <a:avLst/>
            <a:gdLst>
              <a:gd name="connsiteX0" fmla="*/ 0 w 2016087"/>
              <a:gd name="connsiteY0" fmla="*/ 1994053 h 1994053"/>
              <a:gd name="connsiteX1" fmla="*/ 1008044 w 2016087"/>
              <a:gd name="connsiteY1" fmla="*/ 0 h 1994053"/>
              <a:gd name="connsiteX2" fmla="*/ 2016087 w 2016087"/>
              <a:gd name="connsiteY2" fmla="*/ 1994053 h 1994053"/>
              <a:gd name="connsiteX3" fmla="*/ 0 w 2016087"/>
              <a:gd name="connsiteY3" fmla="*/ 1994053 h 1994053"/>
              <a:gd name="connsiteX0-1" fmla="*/ 0 w 2576263"/>
              <a:gd name="connsiteY0-2" fmla="*/ 2130137 h 2130137"/>
              <a:gd name="connsiteX1-3" fmla="*/ 1568220 w 2576263"/>
              <a:gd name="connsiteY1-4" fmla="*/ 0 h 2130137"/>
              <a:gd name="connsiteX2-5" fmla="*/ 2576263 w 2576263"/>
              <a:gd name="connsiteY2-6" fmla="*/ 1994053 h 2130137"/>
              <a:gd name="connsiteX3-7" fmla="*/ 0 w 2576263"/>
              <a:gd name="connsiteY3-8" fmla="*/ 2130137 h 2130137"/>
              <a:gd name="connsiteX0-9" fmla="*/ 0 w 2576263"/>
              <a:gd name="connsiteY0-10" fmla="*/ 2101629 h 2101629"/>
              <a:gd name="connsiteX1-11" fmla="*/ 1792462 w 2576263"/>
              <a:gd name="connsiteY1-12" fmla="*/ 0 h 2101629"/>
              <a:gd name="connsiteX2-13" fmla="*/ 2576263 w 2576263"/>
              <a:gd name="connsiteY2-14" fmla="*/ 1965545 h 2101629"/>
              <a:gd name="connsiteX3-15" fmla="*/ 0 w 2576263"/>
              <a:gd name="connsiteY3-16" fmla="*/ 2101629 h 2101629"/>
              <a:gd name="connsiteX0-17" fmla="*/ 0 w 2219320"/>
              <a:gd name="connsiteY0-18" fmla="*/ 2101629 h 2101629"/>
              <a:gd name="connsiteX1-19" fmla="*/ 1792462 w 2219320"/>
              <a:gd name="connsiteY1-20" fmla="*/ 0 h 2101629"/>
              <a:gd name="connsiteX2-21" fmla="*/ 2219320 w 2219320"/>
              <a:gd name="connsiteY2-22" fmla="*/ 2018674 h 2101629"/>
              <a:gd name="connsiteX3-23" fmla="*/ 0 w 2219320"/>
              <a:gd name="connsiteY3-24" fmla="*/ 2101629 h 2101629"/>
              <a:gd name="connsiteX0-25" fmla="*/ 0 w 2518386"/>
              <a:gd name="connsiteY0-26" fmla="*/ 2101629 h 2101629"/>
              <a:gd name="connsiteX1-27" fmla="*/ 1792462 w 2518386"/>
              <a:gd name="connsiteY1-28" fmla="*/ 0 h 2101629"/>
              <a:gd name="connsiteX2-29" fmla="*/ 2518386 w 2518386"/>
              <a:gd name="connsiteY2-30" fmla="*/ 1999322 h 2101629"/>
              <a:gd name="connsiteX3-31" fmla="*/ 0 w 2518386"/>
              <a:gd name="connsiteY3-32" fmla="*/ 2101629 h 2101629"/>
              <a:gd name="connsiteX0-33" fmla="*/ 0 w 2195219"/>
              <a:gd name="connsiteY0-34" fmla="*/ 1990620 h 1999322"/>
              <a:gd name="connsiteX1-35" fmla="*/ 1469295 w 2195219"/>
              <a:gd name="connsiteY1-36" fmla="*/ 0 h 1999322"/>
              <a:gd name="connsiteX2-37" fmla="*/ 2195219 w 2195219"/>
              <a:gd name="connsiteY2-38" fmla="*/ 1999322 h 1999322"/>
              <a:gd name="connsiteX3-39" fmla="*/ 0 w 2195219"/>
              <a:gd name="connsiteY3-40" fmla="*/ 1990620 h 1999322"/>
              <a:gd name="connsiteX0-41" fmla="*/ 0 w 2152105"/>
              <a:gd name="connsiteY0-42" fmla="*/ 1323605 h 1999322"/>
              <a:gd name="connsiteX1-43" fmla="*/ 1426181 w 2152105"/>
              <a:gd name="connsiteY1-44" fmla="*/ 0 h 1999322"/>
              <a:gd name="connsiteX2-45" fmla="*/ 2152105 w 2152105"/>
              <a:gd name="connsiteY2-46" fmla="*/ 1999322 h 1999322"/>
              <a:gd name="connsiteX3-47" fmla="*/ 0 w 2152105"/>
              <a:gd name="connsiteY3-48" fmla="*/ 1323605 h 1999322"/>
              <a:gd name="connsiteX0-49" fmla="*/ 0 w 1788463"/>
              <a:gd name="connsiteY0-50" fmla="*/ 1323605 h 2405975"/>
              <a:gd name="connsiteX1-51" fmla="*/ 1426181 w 1788463"/>
              <a:gd name="connsiteY1-52" fmla="*/ 0 h 2405975"/>
              <a:gd name="connsiteX2-53" fmla="*/ 1788463 w 1788463"/>
              <a:gd name="connsiteY2-54" fmla="*/ 2405975 h 2405975"/>
              <a:gd name="connsiteX3-55" fmla="*/ 0 w 1788463"/>
              <a:gd name="connsiteY3-56" fmla="*/ 1323605 h 2405975"/>
              <a:gd name="connsiteX0-57" fmla="*/ 0 w 1953129"/>
              <a:gd name="connsiteY0-58" fmla="*/ 1323605 h 2392054"/>
              <a:gd name="connsiteX1-59" fmla="*/ 1426181 w 1953129"/>
              <a:gd name="connsiteY1-60" fmla="*/ 0 h 2392054"/>
              <a:gd name="connsiteX2-61" fmla="*/ 1953129 w 1953129"/>
              <a:gd name="connsiteY2-62" fmla="*/ 2392054 h 2392054"/>
              <a:gd name="connsiteX3-63" fmla="*/ 0 w 1953129"/>
              <a:gd name="connsiteY3-64" fmla="*/ 1323605 h 2392054"/>
              <a:gd name="connsiteX0-65" fmla="*/ 0 w 2106049"/>
              <a:gd name="connsiteY0-66" fmla="*/ 1323605 h 2500744"/>
              <a:gd name="connsiteX1-67" fmla="*/ 1426181 w 2106049"/>
              <a:gd name="connsiteY1-68" fmla="*/ 0 h 2500744"/>
              <a:gd name="connsiteX2-69" fmla="*/ 2106049 w 2106049"/>
              <a:gd name="connsiteY2-70" fmla="*/ 2500744 h 2500744"/>
              <a:gd name="connsiteX3-71" fmla="*/ 0 w 2106049"/>
              <a:gd name="connsiteY3-72" fmla="*/ 1323605 h 2500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06049" h="2500744">
                <a:moveTo>
                  <a:pt x="0" y="1323605"/>
                </a:moveTo>
                <a:lnTo>
                  <a:pt x="1426181" y="0"/>
                </a:lnTo>
                <a:lnTo>
                  <a:pt x="2106049" y="2500744"/>
                </a:lnTo>
                <a:lnTo>
                  <a:pt x="0" y="132360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 flipH="1">
            <a:off x="2348462" y="3076827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大数据的研究与发展方向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1"/>
          <p:cNvSpPr>
            <a:spLocks noEditPoints="1"/>
          </p:cNvSpPr>
          <p:nvPr/>
        </p:nvSpPr>
        <p:spPr bwMode="auto">
          <a:xfrm>
            <a:off x="1300803" y="2890396"/>
            <a:ext cx="858197" cy="860907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30" y="-24321"/>
            <a:ext cx="1637889" cy="8588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flipH="1">
            <a:off x="3809555" y="401554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7141340" y="4015541"/>
            <a:ext cx="1338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2733151" y="401874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5447858" y="402098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3728" y="1036277"/>
            <a:ext cx="7388351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sp>
        <p:nvSpPr>
          <p:cNvPr id="19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8070" y="93758"/>
            <a:ext cx="6223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和非关系数据库的融合</a:t>
            </a:r>
          </a:p>
        </p:txBody>
      </p:sp>
      <p:sp>
        <p:nvSpPr>
          <p:cNvPr id="7" name="矩形 6"/>
          <p:cNvSpPr/>
          <p:nvPr/>
        </p:nvSpPr>
        <p:spPr>
          <a:xfrm>
            <a:off x="1633727" y="1488931"/>
            <a:ext cx="704781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众所周知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，关系数据库系统在数据分析中占据着主要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，但是随着后来半结构化和非结构化数据的大量涌现，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系统就无所适从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了。而类似于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的大据处理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容错性、可扩展性、数据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的移动性上明显优于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系统，但在处理数据的实时性能上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还有一定的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差距。关系数据库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和非关系数据库各有所长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在以后的大数据的研究处理过程中，能将关系数据库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分布式并行处理系统进行有效的结合，而不是将二者明显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地区分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开来，那么大数据的分析效率将在很大程度上得到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3728" y="1036277"/>
            <a:ext cx="7388351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33728" y="926852"/>
            <a:ext cx="696356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2400"/>
              </a:spcAft>
            </a:pP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大数据的研究就是从庞大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数据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量中提取到尽可能多的有用信息就涉及到数据质量的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问题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在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网络环境下，不确定性的数据广泛存在，并且表现形式多样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，这样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大数据在演化的过程中也伴随着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不确定性。大数据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的不确定性要求人们在处理数据时也要应对这种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不确定性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，包括数据的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收集、存储、建模、分析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都需要新的方法来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应对。这样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也给学习者和研究者带来了很大的挑战，数据质量就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很难得到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保证，况且大数据的研究领域尚浅，本身就有很多亟待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解决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问题。面对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不断快速产生的数据，在数据分析的过程中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很难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保证有效的数据不丢失，而这种有效的数据才是大数据的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价值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所在，也是数据质量的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体现。所以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需要研究出一种新的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计算模式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，一种高效的计算模型和方法，这样数据的质量和数据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的时效性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才能有所保证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  <a:endParaRPr lang="en-US" altLang="zh-CN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indent="457200" algn="just">
              <a:lnSpc>
                <a:spcPct val="150000"/>
              </a:lnSpc>
              <a:spcAft>
                <a:spcPts val="2400"/>
              </a:spcAft>
            </a:pPr>
            <a:endParaRPr lang="en-US" altLang="zh-CN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</p:txBody>
      </p:sp>
      <p:sp>
        <p:nvSpPr>
          <p:cNvPr id="19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8070" y="93758"/>
            <a:ext cx="5145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的不确定性与数据质量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3728" y="1036277"/>
            <a:ext cx="7388351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33728" y="1641553"/>
            <a:ext cx="696356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2400"/>
              </a:spcAft>
            </a:pP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大数据自身的特点决定了大数据处理方法的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多样性、灵活性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广泛性。而今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几乎每个领域都有涉及到大数据，在分析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处理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大数据的建模过程中除了要考虑大数据的特点外还可以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结合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其他领域的一些原理模型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，还有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统计学中的统计分析模型，特别是对原始数据的统计和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计量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音频、视频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照片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等重要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信息。广泛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吸纳其他研究领域的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原理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模型，然后进行有效的结合，从而提高大数据处理的效率，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这可能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会成为以后大数据分析处理的重要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方法。</a:t>
            </a:r>
            <a:endParaRPr lang="en-US" altLang="zh-CN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</p:txBody>
      </p:sp>
      <p:sp>
        <p:nvSpPr>
          <p:cNvPr id="19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8070" y="93758"/>
            <a:ext cx="6223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领域的数据处理方法的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  <p:extLst>
      <p:ext uri="{BB962C8B-B14F-4D97-AF65-F5344CB8AC3E}">
        <p14:creationId xmlns:p14="http://schemas.microsoft.com/office/powerpoint/2010/main" val="14865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250508" y="877676"/>
            <a:ext cx="5893492" cy="1149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250508" y="3624547"/>
            <a:ext cx="5893492" cy="1149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250508" y="2254868"/>
            <a:ext cx="5893492" cy="1149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50508" y="4990796"/>
            <a:ext cx="5893492" cy="1149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2"/>
          <p:cNvSpPr/>
          <p:nvPr/>
        </p:nvSpPr>
        <p:spPr>
          <a:xfrm rot="5400000">
            <a:off x="-965820" y="1965599"/>
            <a:ext cx="4770310" cy="2860716"/>
          </a:xfrm>
          <a:custGeom>
            <a:avLst/>
            <a:gdLst>
              <a:gd name="connsiteX0" fmla="*/ 0 w 6858000"/>
              <a:gd name="connsiteY0" fmla="*/ 9144000 h 9144000"/>
              <a:gd name="connsiteX1" fmla="*/ 2397557 w 6858000"/>
              <a:gd name="connsiteY1" fmla="*/ 0 h 9144000"/>
              <a:gd name="connsiteX2" fmla="*/ 4460443 w 6858000"/>
              <a:gd name="connsiteY2" fmla="*/ 0 h 9144000"/>
              <a:gd name="connsiteX3" fmla="*/ 6858000 w 6858000"/>
              <a:gd name="connsiteY3" fmla="*/ 9144000 h 9144000"/>
              <a:gd name="connsiteX4" fmla="*/ 0 w 6858000"/>
              <a:gd name="connsiteY4" fmla="*/ 9144000 h 9144000"/>
              <a:gd name="connsiteX0-1" fmla="*/ 0 w 6858000"/>
              <a:gd name="connsiteY0-2" fmla="*/ 9144000 h 9144000"/>
              <a:gd name="connsiteX1-3" fmla="*/ 1802646 w 6858000"/>
              <a:gd name="connsiteY1-4" fmla="*/ 0 h 9144000"/>
              <a:gd name="connsiteX2-5" fmla="*/ 4460443 w 6858000"/>
              <a:gd name="connsiteY2-6" fmla="*/ 0 h 9144000"/>
              <a:gd name="connsiteX3-7" fmla="*/ 6858000 w 6858000"/>
              <a:gd name="connsiteY3-8" fmla="*/ 9144000 h 9144000"/>
              <a:gd name="connsiteX4-9" fmla="*/ 0 w 6858000"/>
              <a:gd name="connsiteY4-10" fmla="*/ 9144000 h 9144000"/>
              <a:gd name="connsiteX0-11" fmla="*/ 0 w 6858000"/>
              <a:gd name="connsiteY0-12" fmla="*/ 9144000 h 9144000"/>
              <a:gd name="connsiteX1-13" fmla="*/ 1802646 w 6858000"/>
              <a:gd name="connsiteY1-14" fmla="*/ 0 h 9144000"/>
              <a:gd name="connsiteX2-15" fmla="*/ 3799431 w 6858000"/>
              <a:gd name="connsiteY2-16" fmla="*/ 0 h 9144000"/>
              <a:gd name="connsiteX3-17" fmla="*/ 6858000 w 6858000"/>
              <a:gd name="connsiteY3-18" fmla="*/ 9144000 h 9144000"/>
              <a:gd name="connsiteX4-19" fmla="*/ 0 w 6858000"/>
              <a:gd name="connsiteY4-20" fmla="*/ 9144000 h 9144000"/>
              <a:gd name="connsiteX0-21" fmla="*/ 0 w 5230390"/>
              <a:gd name="connsiteY0-22" fmla="*/ 9415268 h 9415268"/>
              <a:gd name="connsiteX1-23" fmla="*/ 175036 w 5230390"/>
              <a:gd name="connsiteY1-24" fmla="*/ 0 h 9415268"/>
              <a:gd name="connsiteX2-25" fmla="*/ 2171821 w 5230390"/>
              <a:gd name="connsiteY2-26" fmla="*/ 0 h 9415268"/>
              <a:gd name="connsiteX3-27" fmla="*/ 5230390 w 5230390"/>
              <a:gd name="connsiteY3-28" fmla="*/ 9144000 h 9415268"/>
              <a:gd name="connsiteX4-29" fmla="*/ 0 w 5230390"/>
              <a:gd name="connsiteY4-30" fmla="*/ 9415268 h 9415268"/>
              <a:gd name="connsiteX0-31" fmla="*/ 0 w 4586132"/>
              <a:gd name="connsiteY0-32" fmla="*/ 9415268 h 9415268"/>
              <a:gd name="connsiteX1-33" fmla="*/ 175036 w 4586132"/>
              <a:gd name="connsiteY1-34" fmla="*/ 0 h 9415268"/>
              <a:gd name="connsiteX2-35" fmla="*/ 2171821 w 4586132"/>
              <a:gd name="connsiteY2-36" fmla="*/ 0 h 9415268"/>
              <a:gd name="connsiteX3-37" fmla="*/ 4586132 w 4586132"/>
              <a:gd name="connsiteY3-38" fmla="*/ 8414968 h 9415268"/>
              <a:gd name="connsiteX4-39" fmla="*/ 0 w 4586132"/>
              <a:gd name="connsiteY4-40" fmla="*/ 9415268 h 9415268"/>
              <a:gd name="connsiteX0-41" fmla="*/ 0 w 4552222"/>
              <a:gd name="connsiteY0-42" fmla="*/ 9906941 h 9906941"/>
              <a:gd name="connsiteX1-43" fmla="*/ 141126 w 4552222"/>
              <a:gd name="connsiteY1-44" fmla="*/ 0 h 9906941"/>
              <a:gd name="connsiteX2-45" fmla="*/ 2137911 w 4552222"/>
              <a:gd name="connsiteY2-46" fmla="*/ 0 h 9906941"/>
              <a:gd name="connsiteX3-47" fmla="*/ 4552222 w 4552222"/>
              <a:gd name="connsiteY3-48" fmla="*/ 8414968 h 9906941"/>
              <a:gd name="connsiteX4-49" fmla="*/ 0 w 4552222"/>
              <a:gd name="connsiteY4-50" fmla="*/ 9906941 h 9906941"/>
              <a:gd name="connsiteX0-51" fmla="*/ 0 w 4552222"/>
              <a:gd name="connsiteY0-52" fmla="*/ 9957804 h 9957804"/>
              <a:gd name="connsiteX1-53" fmla="*/ 141126 w 4552222"/>
              <a:gd name="connsiteY1-54" fmla="*/ 50863 h 9957804"/>
              <a:gd name="connsiteX2-55" fmla="*/ 2833041 w 4552222"/>
              <a:gd name="connsiteY2-56" fmla="*/ 0 h 9957804"/>
              <a:gd name="connsiteX3-57" fmla="*/ 4552222 w 4552222"/>
              <a:gd name="connsiteY3-58" fmla="*/ 8465831 h 9957804"/>
              <a:gd name="connsiteX4-59" fmla="*/ 0 w 4552222"/>
              <a:gd name="connsiteY4-60" fmla="*/ 9957804 h 9957804"/>
              <a:gd name="connsiteX0-61" fmla="*/ 0 w 4552222"/>
              <a:gd name="connsiteY0-62" fmla="*/ 9906941 h 9906941"/>
              <a:gd name="connsiteX1-63" fmla="*/ 141126 w 4552222"/>
              <a:gd name="connsiteY1-64" fmla="*/ 0 h 9906941"/>
              <a:gd name="connsiteX2-65" fmla="*/ 3155172 w 4552222"/>
              <a:gd name="connsiteY2-66" fmla="*/ 610352 h 9906941"/>
              <a:gd name="connsiteX3-67" fmla="*/ 4552222 w 4552222"/>
              <a:gd name="connsiteY3-68" fmla="*/ 8414968 h 9906941"/>
              <a:gd name="connsiteX4-69" fmla="*/ 0 w 4552222"/>
              <a:gd name="connsiteY4-70" fmla="*/ 9906941 h 9906941"/>
              <a:gd name="connsiteX0-71" fmla="*/ 0 w 6618095"/>
              <a:gd name="connsiteY0-72" fmla="*/ 9906941 h 9906941"/>
              <a:gd name="connsiteX1-73" fmla="*/ 141126 w 6618095"/>
              <a:gd name="connsiteY1-74" fmla="*/ 0 h 9906941"/>
              <a:gd name="connsiteX2-75" fmla="*/ 3155172 w 6618095"/>
              <a:gd name="connsiteY2-76" fmla="*/ 610352 h 9906941"/>
              <a:gd name="connsiteX3-77" fmla="*/ 6618094 w 6618095"/>
              <a:gd name="connsiteY3-78" fmla="*/ 9893707 h 9906941"/>
              <a:gd name="connsiteX4-79" fmla="*/ 0 w 6618095"/>
              <a:gd name="connsiteY4-80" fmla="*/ 9906941 h 9906941"/>
              <a:gd name="connsiteX0-81" fmla="*/ 0 w 7897835"/>
              <a:gd name="connsiteY0-82" fmla="*/ 9906941 h 9906941"/>
              <a:gd name="connsiteX1-83" fmla="*/ 1420868 w 7897835"/>
              <a:gd name="connsiteY1-84" fmla="*/ 0 h 9906941"/>
              <a:gd name="connsiteX2-85" fmla="*/ 4434914 w 7897835"/>
              <a:gd name="connsiteY2-86" fmla="*/ 610352 h 9906941"/>
              <a:gd name="connsiteX3-87" fmla="*/ 7897836 w 7897835"/>
              <a:gd name="connsiteY3-88" fmla="*/ 9893707 h 9906941"/>
              <a:gd name="connsiteX4-89" fmla="*/ 0 w 7897835"/>
              <a:gd name="connsiteY4-90" fmla="*/ 9906941 h 9906941"/>
              <a:gd name="connsiteX0-91" fmla="*/ 0 w 7897837"/>
              <a:gd name="connsiteY0-92" fmla="*/ 9296589 h 9296589"/>
              <a:gd name="connsiteX1-93" fmla="*/ 2901713 w 7897837"/>
              <a:gd name="connsiteY1-94" fmla="*/ 1525605 h 9296589"/>
              <a:gd name="connsiteX2-95" fmla="*/ 4434914 w 7897837"/>
              <a:gd name="connsiteY2-96" fmla="*/ 0 h 9296589"/>
              <a:gd name="connsiteX3-97" fmla="*/ 7897836 w 7897837"/>
              <a:gd name="connsiteY3-98" fmla="*/ 9283355 h 9296589"/>
              <a:gd name="connsiteX4-99" fmla="*/ 0 w 7897837"/>
              <a:gd name="connsiteY4-100" fmla="*/ 9296589 h 9296589"/>
              <a:gd name="connsiteX0-101" fmla="*/ 0 w 7897835"/>
              <a:gd name="connsiteY0-102" fmla="*/ 7770985 h 7770985"/>
              <a:gd name="connsiteX1-103" fmla="*/ 2901713 w 7897835"/>
              <a:gd name="connsiteY1-104" fmla="*/ 1 h 7770985"/>
              <a:gd name="connsiteX2-105" fmla="*/ 6738453 w 7897835"/>
              <a:gd name="connsiteY2-106" fmla="*/ 1450128 h 7770985"/>
              <a:gd name="connsiteX3-107" fmla="*/ 7897836 w 7897835"/>
              <a:gd name="connsiteY3-108" fmla="*/ 7757751 h 7770985"/>
              <a:gd name="connsiteX4-109" fmla="*/ 0 w 7897835"/>
              <a:gd name="connsiteY4-110" fmla="*/ 7770985 h 7770985"/>
              <a:gd name="connsiteX0-111" fmla="*/ 0 w 7897837"/>
              <a:gd name="connsiteY0-112" fmla="*/ 6320856 h 6320856"/>
              <a:gd name="connsiteX1-113" fmla="*/ 1951048 w 7897837"/>
              <a:gd name="connsiteY1-114" fmla="*/ 959670 h 6320856"/>
              <a:gd name="connsiteX2-115" fmla="*/ 6738453 w 7897837"/>
              <a:gd name="connsiteY2-116" fmla="*/ -1 h 6320856"/>
              <a:gd name="connsiteX3-117" fmla="*/ 7897836 w 7897837"/>
              <a:gd name="connsiteY3-118" fmla="*/ 6307622 h 6320856"/>
              <a:gd name="connsiteX4-119" fmla="*/ 0 w 7897837"/>
              <a:gd name="connsiteY4-120" fmla="*/ 6320856 h 6320856"/>
              <a:gd name="connsiteX0-121" fmla="*/ 0 w 7897835"/>
              <a:gd name="connsiteY0-122" fmla="*/ 5361186 h 5361186"/>
              <a:gd name="connsiteX1-123" fmla="*/ 1951048 w 7897835"/>
              <a:gd name="connsiteY1-124" fmla="*/ 0 h 5361186"/>
              <a:gd name="connsiteX2-125" fmla="*/ 6884709 w 7897835"/>
              <a:gd name="connsiteY2-126" fmla="*/ 1212798 h 5361186"/>
              <a:gd name="connsiteX3-127" fmla="*/ 7897836 w 7897835"/>
              <a:gd name="connsiteY3-128" fmla="*/ 5347952 h 5361186"/>
              <a:gd name="connsiteX4-129" fmla="*/ 0 w 7897835"/>
              <a:gd name="connsiteY4-130" fmla="*/ 5361186 h 5361186"/>
              <a:gd name="connsiteX0-131" fmla="*/ 0 w 10036832"/>
              <a:gd name="connsiteY0-132" fmla="*/ 5379442 h 5379442"/>
              <a:gd name="connsiteX1-133" fmla="*/ 4090043 w 10036832"/>
              <a:gd name="connsiteY1-134" fmla="*/ 0 h 5379442"/>
              <a:gd name="connsiteX2-135" fmla="*/ 9023704 w 10036832"/>
              <a:gd name="connsiteY2-136" fmla="*/ 1212798 h 5379442"/>
              <a:gd name="connsiteX3-137" fmla="*/ 10036831 w 10036832"/>
              <a:gd name="connsiteY3-138" fmla="*/ 5347952 h 5379442"/>
              <a:gd name="connsiteX4-139" fmla="*/ 0 w 10036832"/>
              <a:gd name="connsiteY4-140" fmla="*/ 5379442 h 5379442"/>
              <a:gd name="connsiteX0-141" fmla="*/ 0 w 11462833"/>
              <a:gd name="connsiteY0-142" fmla="*/ 5379442 h 5402718"/>
              <a:gd name="connsiteX1-143" fmla="*/ 4090043 w 11462833"/>
              <a:gd name="connsiteY1-144" fmla="*/ 0 h 5402718"/>
              <a:gd name="connsiteX2-145" fmla="*/ 9023704 w 11462833"/>
              <a:gd name="connsiteY2-146" fmla="*/ 1212798 h 5402718"/>
              <a:gd name="connsiteX3-147" fmla="*/ 11462834 w 11462833"/>
              <a:gd name="connsiteY3-148" fmla="*/ 5402718 h 5402718"/>
              <a:gd name="connsiteX4-149" fmla="*/ 0 w 11462833"/>
              <a:gd name="connsiteY4-150" fmla="*/ 5379442 h 5402718"/>
              <a:gd name="connsiteX0-151" fmla="*/ 0 w 9598071"/>
              <a:gd name="connsiteY0-152" fmla="*/ 5379442 h 5379442"/>
              <a:gd name="connsiteX1-153" fmla="*/ 4090043 w 9598071"/>
              <a:gd name="connsiteY1-154" fmla="*/ 0 h 5379442"/>
              <a:gd name="connsiteX2-155" fmla="*/ 9023704 w 9598071"/>
              <a:gd name="connsiteY2-156" fmla="*/ 1212798 h 5379442"/>
              <a:gd name="connsiteX3-157" fmla="*/ 9598072 w 9598071"/>
              <a:gd name="connsiteY3-158" fmla="*/ 5347948 h 5379442"/>
              <a:gd name="connsiteX4-159" fmla="*/ 0 w 9598071"/>
              <a:gd name="connsiteY4-160" fmla="*/ 5379442 h 5379442"/>
              <a:gd name="connsiteX0-161" fmla="*/ 0 w 7916125"/>
              <a:gd name="connsiteY0-162" fmla="*/ 5397702 h 5397702"/>
              <a:gd name="connsiteX1-163" fmla="*/ 2408096 w 7916125"/>
              <a:gd name="connsiteY1-164" fmla="*/ 0 h 5397702"/>
              <a:gd name="connsiteX2-165" fmla="*/ 7341757 w 7916125"/>
              <a:gd name="connsiteY2-166" fmla="*/ 1212798 h 5397702"/>
              <a:gd name="connsiteX3-167" fmla="*/ 7916125 w 7916125"/>
              <a:gd name="connsiteY3-168" fmla="*/ 5347948 h 5397702"/>
              <a:gd name="connsiteX4-169" fmla="*/ 0 w 7916125"/>
              <a:gd name="connsiteY4-170" fmla="*/ 5397702 h 5397702"/>
              <a:gd name="connsiteX0-171" fmla="*/ 0 w 7916125"/>
              <a:gd name="connsiteY0-172" fmla="*/ 5324677 h 5347948"/>
              <a:gd name="connsiteX1-173" fmla="*/ 2408096 w 7916125"/>
              <a:gd name="connsiteY1-174" fmla="*/ 0 h 5347948"/>
              <a:gd name="connsiteX2-175" fmla="*/ 7341757 w 7916125"/>
              <a:gd name="connsiteY2-176" fmla="*/ 1212798 h 5347948"/>
              <a:gd name="connsiteX3-177" fmla="*/ 7916125 w 7916125"/>
              <a:gd name="connsiteY3-178" fmla="*/ 5347948 h 5347948"/>
              <a:gd name="connsiteX4-179" fmla="*/ 0 w 7916125"/>
              <a:gd name="connsiteY4-180" fmla="*/ 5324677 h 5347948"/>
              <a:gd name="connsiteX0-181" fmla="*/ 0 w 7916125"/>
              <a:gd name="connsiteY0-182" fmla="*/ 5324677 h 5347948"/>
              <a:gd name="connsiteX1-183" fmla="*/ 2408096 w 7916125"/>
              <a:gd name="connsiteY1-184" fmla="*/ 0 h 5347948"/>
              <a:gd name="connsiteX2-185" fmla="*/ 7469735 w 7916125"/>
              <a:gd name="connsiteY2-186" fmla="*/ 1961293 h 5347948"/>
              <a:gd name="connsiteX3-187" fmla="*/ 7916125 w 7916125"/>
              <a:gd name="connsiteY3-188" fmla="*/ 5347948 h 5347948"/>
              <a:gd name="connsiteX4-189" fmla="*/ 0 w 7916125"/>
              <a:gd name="connsiteY4-190" fmla="*/ 5324677 h 5347948"/>
              <a:gd name="connsiteX0-191" fmla="*/ 0 w 7916125"/>
              <a:gd name="connsiteY0-192" fmla="*/ 4521412 h 4544683"/>
              <a:gd name="connsiteX1-193" fmla="*/ 2042457 w 7916125"/>
              <a:gd name="connsiteY1-194" fmla="*/ 0 h 4544683"/>
              <a:gd name="connsiteX2-195" fmla="*/ 7469735 w 7916125"/>
              <a:gd name="connsiteY2-196" fmla="*/ 1158028 h 4544683"/>
              <a:gd name="connsiteX3-197" fmla="*/ 7916125 w 7916125"/>
              <a:gd name="connsiteY3-198" fmla="*/ 4544683 h 4544683"/>
              <a:gd name="connsiteX4-199" fmla="*/ 0 w 7916125"/>
              <a:gd name="connsiteY4-200" fmla="*/ 4521412 h 4544683"/>
              <a:gd name="connsiteX0-201" fmla="*/ 0 w 7916125"/>
              <a:gd name="connsiteY0-202" fmla="*/ 4685717 h 4708988"/>
              <a:gd name="connsiteX1-203" fmla="*/ 2755461 w 7916125"/>
              <a:gd name="connsiteY1-204" fmla="*/ 0 h 4708988"/>
              <a:gd name="connsiteX2-205" fmla="*/ 7469735 w 7916125"/>
              <a:gd name="connsiteY2-206" fmla="*/ 1322333 h 4708988"/>
              <a:gd name="connsiteX3-207" fmla="*/ 7916125 w 7916125"/>
              <a:gd name="connsiteY3-208" fmla="*/ 4708988 h 4708988"/>
              <a:gd name="connsiteX4-209" fmla="*/ 0 w 7916125"/>
              <a:gd name="connsiteY4-210" fmla="*/ 4685717 h 4708988"/>
              <a:gd name="connsiteX0-211" fmla="*/ -1 w 7916123"/>
              <a:gd name="connsiteY0-212" fmla="*/ 4740489 h 4740489"/>
              <a:gd name="connsiteX1-213" fmla="*/ 2755459 w 7916123"/>
              <a:gd name="connsiteY1-214" fmla="*/ 0 h 4740489"/>
              <a:gd name="connsiteX2-215" fmla="*/ 7469733 w 7916123"/>
              <a:gd name="connsiteY2-216" fmla="*/ 1322333 h 4740489"/>
              <a:gd name="connsiteX3-217" fmla="*/ 7916123 w 7916123"/>
              <a:gd name="connsiteY3-218" fmla="*/ 4708988 h 4740489"/>
              <a:gd name="connsiteX4-219" fmla="*/ -1 w 7916123"/>
              <a:gd name="connsiteY4-220" fmla="*/ 4740489 h 47404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916123" h="4740489">
                <a:moveTo>
                  <a:pt x="-1" y="4740489"/>
                </a:moveTo>
                <a:lnTo>
                  <a:pt x="2755459" y="0"/>
                </a:lnTo>
                <a:lnTo>
                  <a:pt x="7469733" y="1322333"/>
                </a:lnTo>
                <a:lnTo>
                  <a:pt x="7916123" y="4708988"/>
                </a:lnTo>
                <a:lnTo>
                  <a:pt x="-1" y="474048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5851" y="2864385"/>
            <a:ext cx="1015663" cy="16855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梯形 3"/>
          <p:cNvSpPr/>
          <p:nvPr/>
        </p:nvSpPr>
        <p:spPr>
          <a:xfrm rot="16200000" flipV="1">
            <a:off x="3189223" y="938962"/>
            <a:ext cx="1149428" cy="1026857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460458" y="1145411"/>
            <a:ext cx="587163" cy="551030"/>
            <a:chOff x="8845732" y="1289550"/>
            <a:chExt cx="366051" cy="343525"/>
          </a:xfrm>
          <a:solidFill>
            <a:schemeClr val="bg1"/>
          </a:solidFill>
        </p:grpSpPr>
        <p:sp>
          <p:nvSpPr>
            <p:cNvPr id="9" name="AutoShape 69"/>
            <p:cNvSpPr/>
            <p:nvPr/>
          </p:nvSpPr>
          <p:spPr bwMode="auto">
            <a:xfrm>
              <a:off x="8845732" y="1289550"/>
              <a:ext cx="366051" cy="343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AutoShape 70"/>
            <p:cNvSpPr/>
            <p:nvPr/>
          </p:nvSpPr>
          <p:spPr bwMode="auto">
            <a:xfrm>
              <a:off x="9017179" y="1357755"/>
              <a:ext cx="68830" cy="11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AutoShape 71"/>
            <p:cNvSpPr/>
            <p:nvPr/>
          </p:nvSpPr>
          <p:spPr bwMode="auto">
            <a:xfrm>
              <a:off x="9017179" y="1392170"/>
              <a:ext cx="68830" cy="11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AutoShape 72"/>
            <p:cNvSpPr/>
            <p:nvPr/>
          </p:nvSpPr>
          <p:spPr bwMode="auto">
            <a:xfrm>
              <a:off x="9017179" y="1426585"/>
              <a:ext cx="148923" cy="11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utoShape 73"/>
            <p:cNvSpPr/>
            <p:nvPr/>
          </p:nvSpPr>
          <p:spPr bwMode="auto">
            <a:xfrm>
              <a:off x="8891408" y="1495416"/>
              <a:ext cx="274694" cy="11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AutoShape 74"/>
            <p:cNvSpPr/>
            <p:nvPr/>
          </p:nvSpPr>
          <p:spPr bwMode="auto">
            <a:xfrm>
              <a:off x="8891408" y="1529830"/>
              <a:ext cx="274694" cy="11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AutoShape 75"/>
            <p:cNvSpPr/>
            <p:nvPr/>
          </p:nvSpPr>
          <p:spPr bwMode="auto">
            <a:xfrm>
              <a:off x="8891408" y="1564246"/>
              <a:ext cx="274694" cy="11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AutoShape 76"/>
            <p:cNvSpPr/>
            <p:nvPr/>
          </p:nvSpPr>
          <p:spPr bwMode="auto">
            <a:xfrm>
              <a:off x="8891408" y="1460999"/>
              <a:ext cx="274694" cy="11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AutoShape 77"/>
            <p:cNvSpPr/>
            <p:nvPr/>
          </p:nvSpPr>
          <p:spPr bwMode="auto">
            <a:xfrm>
              <a:off x="8891410" y="1346491"/>
              <a:ext cx="103245" cy="919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7" name="梯形 6"/>
          <p:cNvSpPr/>
          <p:nvPr/>
        </p:nvSpPr>
        <p:spPr>
          <a:xfrm rot="16200000" flipV="1">
            <a:off x="3189223" y="2312398"/>
            <a:ext cx="1149428" cy="1026857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405581" y="2460869"/>
            <a:ext cx="696188" cy="697376"/>
            <a:chOff x="6648802" y="2754379"/>
            <a:chExt cx="366051" cy="366676"/>
          </a:xfrm>
          <a:solidFill>
            <a:schemeClr val="bg1"/>
          </a:solidFill>
        </p:grpSpPr>
        <p:sp>
          <p:nvSpPr>
            <p:cNvPr id="19" name="AutoShape 37"/>
            <p:cNvSpPr/>
            <p:nvPr/>
          </p:nvSpPr>
          <p:spPr bwMode="auto">
            <a:xfrm>
              <a:off x="6648802" y="2788793"/>
              <a:ext cx="333513" cy="33226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AutoShape 38"/>
            <p:cNvSpPr/>
            <p:nvPr/>
          </p:nvSpPr>
          <p:spPr bwMode="auto">
            <a:xfrm>
              <a:off x="6808988" y="2937717"/>
              <a:ext cx="56941" cy="575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AutoShape 39"/>
            <p:cNvSpPr/>
            <p:nvPr/>
          </p:nvSpPr>
          <p:spPr bwMode="auto">
            <a:xfrm>
              <a:off x="6957912" y="2754379"/>
              <a:ext cx="56941" cy="575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AutoShape 40"/>
            <p:cNvSpPr/>
            <p:nvPr/>
          </p:nvSpPr>
          <p:spPr bwMode="auto">
            <a:xfrm>
              <a:off x="6740156" y="2926454"/>
              <a:ext cx="45678" cy="456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" name="AutoShape 41"/>
            <p:cNvSpPr/>
            <p:nvPr/>
          </p:nvSpPr>
          <p:spPr bwMode="auto">
            <a:xfrm>
              <a:off x="6785834" y="3006547"/>
              <a:ext cx="23152" cy="225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AutoShape 42"/>
            <p:cNvSpPr/>
            <p:nvPr/>
          </p:nvSpPr>
          <p:spPr bwMode="auto">
            <a:xfrm>
              <a:off x="6969173" y="2834472"/>
              <a:ext cx="22526" cy="231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6" name="梯形 5"/>
          <p:cNvSpPr/>
          <p:nvPr/>
        </p:nvSpPr>
        <p:spPr>
          <a:xfrm rot="16200000" flipV="1">
            <a:off x="3189223" y="3685834"/>
            <a:ext cx="1149428" cy="1026857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Freeform 21"/>
          <p:cNvSpPr>
            <a:spLocks noEditPoints="1"/>
          </p:cNvSpPr>
          <p:nvPr/>
        </p:nvSpPr>
        <p:spPr bwMode="auto">
          <a:xfrm>
            <a:off x="3430077" y="3879933"/>
            <a:ext cx="629548" cy="631536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5" name="梯形 4"/>
          <p:cNvSpPr/>
          <p:nvPr/>
        </p:nvSpPr>
        <p:spPr>
          <a:xfrm rot="16200000" flipV="1">
            <a:off x="3189223" y="5059270"/>
            <a:ext cx="1149428" cy="1026857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514336" y="5207738"/>
            <a:ext cx="478408" cy="697379"/>
            <a:chOff x="3728531" y="2758133"/>
            <a:chExt cx="251543" cy="366676"/>
          </a:xfrm>
          <a:solidFill>
            <a:schemeClr val="bg1"/>
          </a:solidFill>
        </p:grpSpPr>
        <p:sp>
          <p:nvSpPr>
            <p:cNvPr id="27" name="AutoShape 113"/>
            <p:cNvSpPr/>
            <p:nvPr/>
          </p:nvSpPr>
          <p:spPr bwMode="auto">
            <a:xfrm>
              <a:off x="3728531" y="2758133"/>
              <a:ext cx="25154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AutoShape 114"/>
            <p:cNvSpPr/>
            <p:nvPr/>
          </p:nvSpPr>
          <p:spPr bwMode="auto">
            <a:xfrm>
              <a:off x="3785472" y="2815700"/>
              <a:ext cx="74461" cy="74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678181" y="1192815"/>
            <a:ext cx="2011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大数据的概念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678181" y="256786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大数据的研究与应用现状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678181" y="3942907"/>
            <a:ext cx="3535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大数据的处理工具与技术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678181" y="5317954"/>
            <a:ext cx="3535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大数据的研究与发展方向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3728" y="1036277"/>
            <a:ext cx="7388351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33728" y="1504923"/>
            <a:ext cx="69635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2400"/>
              </a:spcAft>
            </a:pP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提及大数据，它的作用自然是不言而喻，也有不少专家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进行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了总结，大数据有变革价值的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力量、大数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据有变革经济的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潜力、大数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据有变革组织的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潜能。但是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从很多大数据的应用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案例分析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不难发现，无论是大数据的研究者还是普通人，大数据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给人们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带来的最直接的利益就是对未来的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预见。气象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部门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可以根据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气象数据预测未来的天气变化</a:t>
            </a:r>
            <a:r>
              <a:rPr lang="en-US" altLang="zh-CN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; 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经销商可根据商品的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销量分析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客户的喜好从而制定未来的采购计划及时调整经营模式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，增加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利润</a:t>
            </a:r>
            <a:r>
              <a:rPr lang="en-US" altLang="zh-CN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; 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通信部门通过对大数据的分析实时了解市场行情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，从而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作出合理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决策。由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已知推测未知，通过大数据可以提高对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未知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预测的可靠性和精准性，这对整个人类来说都是一种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进步。</a:t>
            </a:r>
            <a:endParaRPr lang="en-US" altLang="zh-CN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</p:txBody>
      </p:sp>
      <p:sp>
        <p:nvSpPr>
          <p:cNvPr id="19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8070" y="93758"/>
            <a:ext cx="539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大数据的预测性作用日益凸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  <p:extLst>
      <p:ext uri="{BB962C8B-B14F-4D97-AF65-F5344CB8AC3E}">
        <p14:creationId xmlns:p14="http://schemas.microsoft.com/office/powerpoint/2010/main" val="2830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 rot="16200000" flipH="1">
            <a:off x="3008151" y="45683"/>
            <a:ext cx="2743200" cy="5717657"/>
          </a:xfrm>
          <a:custGeom>
            <a:avLst/>
            <a:gdLst>
              <a:gd name="connsiteX0" fmla="*/ 0 w 6858000"/>
              <a:gd name="connsiteY0" fmla="*/ 9144000 h 9144000"/>
              <a:gd name="connsiteX1" fmla="*/ 2397557 w 6858000"/>
              <a:gd name="connsiteY1" fmla="*/ 0 h 9144000"/>
              <a:gd name="connsiteX2" fmla="*/ 4460443 w 6858000"/>
              <a:gd name="connsiteY2" fmla="*/ 0 h 9144000"/>
              <a:gd name="connsiteX3" fmla="*/ 6858000 w 6858000"/>
              <a:gd name="connsiteY3" fmla="*/ 9144000 h 9144000"/>
              <a:gd name="connsiteX4" fmla="*/ 0 w 6858000"/>
              <a:gd name="connsiteY4" fmla="*/ 9144000 h 9144000"/>
              <a:gd name="connsiteX0-1" fmla="*/ 0 w 6858000"/>
              <a:gd name="connsiteY0-2" fmla="*/ 9144000 h 9144000"/>
              <a:gd name="connsiteX1-3" fmla="*/ 1802646 w 6858000"/>
              <a:gd name="connsiteY1-4" fmla="*/ 0 h 9144000"/>
              <a:gd name="connsiteX2-5" fmla="*/ 4460443 w 6858000"/>
              <a:gd name="connsiteY2-6" fmla="*/ 0 h 9144000"/>
              <a:gd name="connsiteX3-7" fmla="*/ 6858000 w 6858000"/>
              <a:gd name="connsiteY3-8" fmla="*/ 9144000 h 9144000"/>
              <a:gd name="connsiteX4-9" fmla="*/ 0 w 6858000"/>
              <a:gd name="connsiteY4-10" fmla="*/ 9144000 h 9144000"/>
              <a:gd name="connsiteX0-11" fmla="*/ 0 w 6858000"/>
              <a:gd name="connsiteY0-12" fmla="*/ 9144000 h 9144000"/>
              <a:gd name="connsiteX1-13" fmla="*/ 1802646 w 6858000"/>
              <a:gd name="connsiteY1-14" fmla="*/ 0 h 9144000"/>
              <a:gd name="connsiteX2-15" fmla="*/ 3799431 w 6858000"/>
              <a:gd name="connsiteY2-16" fmla="*/ 0 h 9144000"/>
              <a:gd name="connsiteX3-17" fmla="*/ 6858000 w 6858000"/>
              <a:gd name="connsiteY3-18" fmla="*/ 9144000 h 9144000"/>
              <a:gd name="connsiteX4-19" fmla="*/ 0 w 6858000"/>
              <a:gd name="connsiteY4-20" fmla="*/ 9144000 h 9144000"/>
              <a:gd name="connsiteX0-21" fmla="*/ 0 w 5230390"/>
              <a:gd name="connsiteY0-22" fmla="*/ 9415268 h 9415268"/>
              <a:gd name="connsiteX1-23" fmla="*/ 175036 w 5230390"/>
              <a:gd name="connsiteY1-24" fmla="*/ 0 h 9415268"/>
              <a:gd name="connsiteX2-25" fmla="*/ 2171821 w 5230390"/>
              <a:gd name="connsiteY2-26" fmla="*/ 0 h 9415268"/>
              <a:gd name="connsiteX3-27" fmla="*/ 5230390 w 5230390"/>
              <a:gd name="connsiteY3-28" fmla="*/ 9144000 h 9415268"/>
              <a:gd name="connsiteX4-29" fmla="*/ 0 w 5230390"/>
              <a:gd name="connsiteY4-30" fmla="*/ 9415268 h 9415268"/>
              <a:gd name="connsiteX0-31" fmla="*/ 0 w 4586132"/>
              <a:gd name="connsiteY0-32" fmla="*/ 9415268 h 9415268"/>
              <a:gd name="connsiteX1-33" fmla="*/ 175036 w 4586132"/>
              <a:gd name="connsiteY1-34" fmla="*/ 0 h 9415268"/>
              <a:gd name="connsiteX2-35" fmla="*/ 2171821 w 4586132"/>
              <a:gd name="connsiteY2-36" fmla="*/ 0 h 9415268"/>
              <a:gd name="connsiteX3-37" fmla="*/ 4586132 w 4586132"/>
              <a:gd name="connsiteY3-38" fmla="*/ 8414968 h 9415268"/>
              <a:gd name="connsiteX4-39" fmla="*/ 0 w 4586132"/>
              <a:gd name="connsiteY4-40" fmla="*/ 9415268 h 9415268"/>
              <a:gd name="connsiteX0-41" fmla="*/ 0 w 4552222"/>
              <a:gd name="connsiteY0-42" fmla="*/ 9906941 h 9906941"/>
              <a:gd name="connsiteX1-43" fmla="*/ 141126 w 4552222"/>
              <a:gd name="connsiteY1-44" fmla="*/ 0 h 9906941"/>
              <a:gd name="connsiteX2-45" fmla="*/ 2137911 w 4552222"/>
              <a:gd name="connsiteY2-46" fmla="*/ 0 h 9906941"/>
              <a:gd name="connsiteX3-47" fmla="*/ 4552222 w 4552222"/>
              <a:gd name="connsiteY3-48" fmla="*/ 8414968 h 9906941"/>
              <a:gd name="connsiteX4-49" fmla="*/ 0 w 4552222"/>
              <a:gd name="connsiteY4-50" fmla="*/ 9906941 h 9906941"/>
              <a:gd name="connsiteX0-51" fmla="*/ 0 w 4552222"/>
              <a:gd name="connsiteY0-52" fmla="*/ 9957804 h 9957804"/>
              <a:gd name="connsiteX1-53" fmla="*/ 141126 w 4552222"/>
              <a:gd name="connsiteY1-54" fmla="*/ 50863 h 9957804"/>
              <a:gd name="connsiteX2-55" fmla="*/ 2833041 w 4552222"/>
              <a:gd name="connsiteY2-56" fmla="*/ 0 h 9957804"/>
              <a:gd name="connsiteX3-57" fmla="*/ 4552222 w 4552222"/>
              <a:gd name="connsiteY3-58" fmla="*/ 8465831 h 9957804"/>
              <a:gd name="connsiteX4-59" fmla="*/ 0 w 4552222"/>
              <a:gd name="connsiteY4-60" fmla="*/ 9957804 h 9957804"/>
              <a:gd name="connsiteX0-61" fmla="*/ 0 w 4552222"/>
              <a:gd name="connsiteY0-62" fmla="*/ 9906941 h 9906941"/>
              <a:gd name="connsiteX1-63" fmla="*/ 141126 w 4552222"/>
              <a:gd name="connsiteY1-64" fmla="*/ 0 h 9906941"/>
              <a:gd name="connsiteX2-65" fmla="*/ 3155172 w 4552222"/>
              <a:gd name="connsiteY2-66" fmla="*/ 610352 h 9906941"/>
              <a:gd name="connsiteX3-67" fmla="*/ 4552222 w 4552222"/>
              <a:gd name="connsiteY3-68" fmla="*/ 8414968 h 9906941"/>
              <a:gd name="connsiteX4-69" fmla="*/ 0 w 4552222"/>
              <a:gd name="connsiteY4-70" fmla="*/ 9906941 h 9906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552222" h="9906941">
                <a:moveTo>
                  <a:pt x="0" y="9906941"/>
                </a:moveTo>
                <a:lnTo>
                  <a:pt x="141126" y="0"/>
                </a:lnTo>
                <a:lnTo>
                  <a:pt x="3155172" y="610352"/>
                </a:lnTo>
                <a:lnTo>
                  <a:pt x="4552222" y="8414968"/>
                </a:lnTo>
                <a:lnTo>
                  <a:pt x="0" y="990694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57650" y="1978935"/>
            <a:ext cx="4033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91505" y="2972789"/>
            <a:ext cx="396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老师和同学们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梯形 2"/>
          <p:cNvSpPr/>
          <p:nvPr/>
        </p:nvSpPr>
        <p:spPr>
          <a:xfrm rot="12635619">
            <a:off x="7399264" y="817976"/>
            <a:ext cx="229760" cy="694278"/>
          </a:xfrm>
          <a:custGeom>
            <a:avLst/>
            <a:gdLst>
              <a:gd name="connsiteX0" fmla="*/ 0 w 6858000"/>
              <a:gd name="connsiteY0" fmla="*/ 9144000 h 9144000"/>
              <a:gd name="connsiteX1" fmla="*/ 2397557 w 6858000"/>
              <a:gd name="connsiteY1" fmla="*/ 0 h 9144000"/>
              <a:gd name="connsiteX2" fmla="*/ 4460443 w 6858000"/>
              <a:gd name="connsiteY2" fmla="*/ 0 h 9144000"/>
              <a:gd name="connsiteX3" fmla="*/ 6858000 w 6858000"/>
              <a:gd name="connsiteY3" fmla="*/ 9144000 h 9144000"/>
              <a:gd name="connsiteX4" fmla="*/ 0 w 6858000"/>
              <a:gd name="connsiteY4" fmla="*/ 9144000 h 9144000"/>
              <a:gd name="connsiteX0-1" fmla="*/ 0 w 6858000"/>
              <a:gd name="connsiteY0-2" fmla="*/ 9144000 h 9144000"/>
              <a:gd name="connsiteX1-3" fmla="*/ 1802646 w 6858000"/>
              <a:gd name="connsiteY1-4" fmla="*/ 0 h 9144000"/>
              <a:gd name="connsiteX2-5" fmla="*/ 4460443 w 6858000"/>
              <a:gd name="connsiteY2-6" fmla="*/ 0 h 9144000"/>
              <a:gd name="connsiteX3-7" fmla="*/ 6858000 w 6858000"/>
              <a:gd name="connsiteY3-8" fmla="*/ 9144000 h 9144000"/>
              <a:gd name="connsiteX4-9" fmla="*/ 0 w 6858000"/>
              <a:gd name="connsiteY4-10" fmla="*/ 9144000 h 9144000"/>
              <a:gd name="connsiteX0-11" fmla="*/ 0 w 6858000"/>
              <a:gd name="connsiteY0-12" fmla="*/ 9144000 h 9144000"/>
              <a:gd name="connsiteX1-13" fmla="*/ 1802646 w 6858000"/>
              <a:gd name="connsiteY1-14" fmla="*/ 0 h 9144000"/>
              <a:gd name="connsiteX2-15" fmla="*/ 3799431 w 6858000"/>
              <a:gd name="connsiteY2-16" fmla="*/ 0 h 9144000"/>
              <a:gd name="connsiteX3-17" fmla="*/ 6858000 w 6858000"/>
              <a:gd name="connsiteY3-18" fmla="*/ 9144000 h 9144000"/>
              <a:gd name="connsiteX4-19" fmla="*/ 0 w 6858000"/>
              <a:gd name="connsiteY4-20" fmla="*/ 9144000 h 9144000"/>
              <a:gd name="connsiteX0-21" fmla="*/ 0 w 5230390"/>
              <a:gd name="connsiteY0-22" fmla="*/ 9415268 h 9415268"/>
              <a:gd name="connsiteX1-23" fmla="*/ 175036 w 5230390"/>
              <a:gd name="connsiteY1-24" fmla="*/ 0 h 9415268"/>
              <a:gd name="connsiteX2-25" fmla="*/ 2171821 w 5230390"/>
              <a:gd name="connsiteY2-26" fmla="*/ 0 h 9415268"/>
              <a:gd name="connsiteX3-27" fmla="*/ 5230390 w 5230390"/>
              <a:gd name="connsiteY3-28" fmla="*/ 9144000 h 9415268"/>
              <a:gd name="connsiteX4-29" fmla="*/ 0 w 5230390"/>
              <a:gd name="connsiteY4-30" fmla="*/ 9415268 h 9415268"/>
              <a:gd name="connsiteX0-31" fmla="*/ 0 w 4586132"/>
              <a:gd name="connsiteY0-32" fmla="*/ 9415268 h 9415268"/>
              <a:gd name="connsiteX1-33" fmla="*/ 175036 w 4586132"/>
              <a:gd name="connsiteY1-34" fmla="*/ 0 h 9415268"/>
              <a:gd name="connsiteX2-35" fmla="*/ 2171821 w 4586132"/>
              <a:gd name="connsiteY2-36" fmla="*/ 0 h 9415268"/>
              <a:gd name="connsiteX3-37" fmla="*/ 4586132 w 4586132"/>
              <a:gd name="connsiteY3-38" fmla="*/ 8414968 h 9415268"/>
              <a:gd name="connsiteX4-39" fmla="*/ 0 w 4586132"/>
              <a:gd name="connsiteY4-40" fmla="*/ 9415268 h 9415268"/>
              <a:gd name="connsiteX0-41" fmla="*/ 0 w 4552222"/>
              <a:gd name="connsiteY0-42" fmla="*/ 9906941 h 9906941"/>
              <a:gd name="connsiteX1-43" fmla="*/ 141126 w 4552222"/>
              <a:gd name="connsiteY1-44" fmla="*/ 0 h 9906941"/>
              <a:gd name="connsiteX2-45" fmla="*/ 2137911 w 4552222"/>
              <a:gd name="connsiteY2-46" fmla="*/ 0 h 9906941"/>
              <a:gd name="connsiteX3-47" fmla="*/ 4552222 w 4552222"/>
              <a:gd name="connsiteY3-48" fmla="*/ 8414968 h 9906941"/>
              <a:gd name="connsiteX4-49" fmla="*/ 0 w 4552222"/>
              <a:gd name="connsiteY4-50" fmla="*/ 9906941 h 9906941"/>
              <a:gd name="connsiteX0-51" fmla="*/ 0 w 4552222"/>
              <a:gd name="connsiteY0-52" fmla="*/ 9957804 h 9957804"/>
              <a:gd name="connsiteX1-53" fmla="*/ 141126 w 4552222"/>
              <a:gd name="connsiteY1-54" fmla="*/ 50863 h 9957804"/>
              <a:gd name="connsiteX2-55" fmla="*/ 2833041 w 4552222"/>
              <a:gd name="connsiteY2-56" fmla="*/ 0 h 9957804"/>
              <a:gd name="connsiteX3-57" fmla="*/ 4552222 w 4552222"/>
              <a:gd name="connsiteY3-58" fmla="*/ 8465831 h 9957804"/>
              <a:gd name="connsiteX4-59" fmla="*/ 0 w 4552222"/>
              <a:gd name="connsiteY4-60" fmla="*/ 9957804 h 9957804"/>
              <a:gd name="connsiteX0-61" fmla="*/ 0 w 4552222"/>
              <a:gd name="connsiteY0-62" fmla="*/ 9906941 h 9906941"/>
              <a:gd name="connsiteX1-63" fmla="*/ 141126 w 4552222"/>
              <a:gd name="connsiteY1-64" fmla="*/ 0 h 9906941"/>
              <a:gd name="connsiteX2-65" fmla="*/ 3155172 w 4552222"/>
              <a:gd name="connsiteY2-66" fmla="*/ 610352 h 9906941"/>
              <a:gd name="connsiteX3-67" fmla="*/ 4552222 w 4552222"/>
              <a:gd name="connsiteY3-68" fmla="*/ 8414968 h 9906941"/>
              <a:gd name="connsiteX4-69" fmla="*/ 0 w 4552222"/>
              <a:gd name="connsiteY4-70" fmla="*/ 9906941 h 9906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552222" h="9906941">
                <a:moveTo>
                  <a:pt x="0" y="9906941"/>
                </a:moveTo>
                <a:lnTo>
                  <a:pt x="141126" y="0"/>
                </a:lnTo>
                <a:lnTo>
                  <a:pt x="3155172" y="610352"/>
                </a:lnTo>
                <a:lnTo>
                  <a:pt x="4552222" y="8414968"/>
                </a:lnTo>
                <a:lnTo>
                  <a:pt x="0" y="990694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2"/>
          <p:cNvSpPr/>
          <p:nvPr/>
        </p:nvSpPr>
        <p:spPr>
          <a:xfrm rot="15133902">
            <a:off x="7630199" y="1253638"/>
            <a:ext cx="319019" cy="694278"/>
          </a:xfrm>
          <a:custGeom>
            <a:avLst/>
            <a:gdLst>
              <a:gd name="connsiteX0" fmla="*/ 0 w 6858000"/>
              <a:gd name="connsiteY0" fmla="*/ 9144000 h 9144000"/>
              <a:gd name="connsiteX1" fmla="*/ 2397557 w 6858000"/>
              <a:gd name="connsiteY1" fmla="*/ 0 h 9144000"/>
              <a:gd name="connsiteX2" fmla="*/ 4460443 w 6858000"/>
              <a:gd name="connsiteY2" fmla="*/ 0 h 9144000"/>
              <a:gd name="connsiteX3" fmla="*/ 6858000 w 6858000"/>
              <a:gd name="connsiteY3" fmla="*/ 9144000 h 9144000"/>
              <a:gd name="connsiteX4" fmla="*/ 0 w 6858000"/>
              <a:gd name="connsiteY4" fmla="*/ 9144000 h 9144000"/>
              <a:gd name="connsiteX0-1" fmla="*/ 0 w 6858000"/>
              <a:gd name="connsiteY0-2" fmla="*/ 9144000 h 9144000"/>
              <a:gd name="connsiteX1-3" fmla="*/ 1802646 w 6858000"/>
              <a:gd name="connsiteY1-4" fmla="*/ 0 h 9144000"/>
              <a:gd name="connsiteX2-5" fmla="*/ 4460443 w 6858000"/>
              <a:gd name="connsiteY2-6" fmla="*/ 0 h 9144000"/>
              <a:gd name="connsiteX3-7" fmla="*/ 6858000 w 6858000"/>
              <a:gd name="connsiteY3-8" fmla="*/ 9144000 h 9144000"/>
              <a:gd name="connsiteX4-9" fmla="*/ 0 w 6858000"/>
              <a:gd name="connsiteY4-10" fmla="*/ 9144000 h 9144000"/>
              <a:gd name="connsiteX0-11" fmla="*/ 0 w 6858000"/>
              <a:gd name="connsiteY0-12" fmla="*/ 9144000 h 9144000"/>
              <a:gd name="connsiteX1-13" fmla="*/ 1802646 w 6858000"/>
              <a:gd name="connsiteY1-14" fmla="*/ 0 h 9144000"/>
              <a:gd name="connsiteX2-15" fmla="*/ 3799431 w 6858000"/>
              <a:gd name="connsiteY2-16" fmla="*/ 0 h 9144000"/>
              <a:gd name="connsiteX3-17" fmla="*/ 6858000 w 6858000"/>
              <a:gd name="connsiteY3-18" fmla="*/ 9144000 h 9144000"/>
              <a:gd name="connsiteX4-19" fmla="*/ 0 w 6858000"/>
              <a:gd name="connsiteY4-20" fmla="*/ 9144000 h 9144000"/>
              <a:gd name="connsiteX0-21" fmla="*/ 0 w 5230390"/>
              <a:gd name="connsiteY0-22" fmla="*/ 9415268 h 9415268"/>
              <a:gd name="connsiteX1-23" fmla="*/ 175036 w 5230390"/>
              <a:gd name="connsiteY1-24" fmla="*/ 0 h 9415268"/>
              <a:gd name="connsiteX2-25" fmla="*/ 2171821 w 5230390"/>
              <a:gd name="connsiteY2-26" fmla="*/ 0 h 9415268"/>
              <a:gd name="connsiteX3-27" fmla="*/ 5230390 w 5230390"/>
              <a:gd name="connsiteY3-28" fmla="*/ 9144000 h 9415268"/>
              <a:gd name="connsiteX4-29" fmla="*/ 0 w 5230390"/>
              <a:gd name="connsiteY4-30" fmla="*/ 9415268 h 9415268"/>
              <a:gd name="connsiteX0-31" fmla="*/ 0 w 4586132"/>
              <a:gd name="connsiteY0-32" fmla="*/ 9415268 h 9415268"/>
              <a:gd name="connsiteX1-33" fmla="*/ 175036 w 4586132"/>
              <a:gd name="connsiteY1-34" fmla="*/ 0 h 9415268"/>
              <a:gd name="connsiteX2-35" fmla="*/ 2171821 w 4586132"/>
              <a:gd name="connsiteY2-36" fmla="*/ 0 h 9415268"/>
              <a:gd name="connsiteX3-37" fmla="*/ 4586132 w 4586132"/>
              <a:gd name="connsiteY3-38" fmla="*/ 8414968 h 9415268"/>
              <a:gd name="connsiteX4-39" fmla="*/ 0 w 4586132"/>
              <a:gd name="connsiteY4-40" fmla="*/ 9415268 h 9415268"/>
              <a:gd name="connsiteX0-41" fmla="*/ 0 w 4552222"/>
              <a:gd name="connsiteY0-42" fmla="*/ 9906941 h 9906941"/>
              <a:gd name="connsiteX1-43" fmla="*/ 141126 w 4552222"/>
              <a:gd name="connsiteY1-44" fmla="*/ 0 h 9906941"/>
              <a:gd name="connsiteX2-45" fmla="*/ 2137911 w 4552222"/>
              <a:gd name="connsiteY2-46" fmla="*/ 0 h 9906941"/>
              <a:gd name="connsiteX3-47" fmla="*/ 4552222 w 4552222"/>
              <a:gd name="connsiteY3-48" fmla="*/ 8414968 h 9906941"/>
              <a:gd name="connsiteX4-49" fmla="*/ 0 w 4552222"/>
              <a:gd name="connsiteY4-50" fmla="*/ 9906941 h 9906941"/>
              <a:gd name="connsiteX0-51" fmla="*/ 0 w 4552222"/>
              <a:gd name="connsiteY0-52" fmla="*/ 9957804 h 9957804"/>
              <a:gd name="connsiteX1-53" fmla="*/ 141126 w 4552222"/>
              <a:gd name="connsiteY1-54" fmla="*/ 50863 h 9957804"/>
              <a:gd name="connsiteX2-55" fmla="*/ 2833041 w 4552222"/>
              <a:gd name="connsiteY2-56" fmla="*/ 0 h 9957804"/>
              <a:gd name="connsiteX3-57" fmla="*/ 4552222 w 4552222"/>
              <a:gd name="connsiteY3-58" fmla="*/ 8465831 h 9957804"/>
              <a:gd name="connsiteX4-59" fmla="*/ 0 w 4552222"/>
              <a:gd name="connsiteY4-60" fmla="*/ 9957804 h 9957804"/>
              <a:gd name="connsiteX0-61" fmla="*/ 0 w 4552222"/>
              <a:gd name="connsiteY0-62" fmla="*/ 9906941 h 9906941"/>
              <a:gd name="connsiteX1-63" fmla="*/ 141126 w 4552222"/>
              <a:gd name="connsiteY1-64" fmla="*/ 0 h 9906941"/>
              <a:gd name="connsiteX2-65" fmla="*/ 3155172 w 4552222"/>
              <a:gd name="connsiteY2-66" fmla="*/ 610352 h 9906941"/>
              <a:gd name="connsiteX3-67" fmla="*/ 4552222 w 4552222"/>
              <a:gd name="connsiteY3-68" fmla="*/ 8414968 h 9906941"/>
              <a:gd name="connsiteX4-69" fmla="*/ 0 w 4552222"/>
              <a:gd name="connsiteY4-70" fmla="*/ 9906941 h 9906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552222" h="9906941">
                <a:moveTo>
                  <a:pt x="0" y="9906941"/>
                </a:moveTo>
                <a:lnTo>
                  <a:pt x="141126" y="0"/>
                </a:lnTo>
                <a:lnTo>
                  <a:pt x="3155172" y="610352"/>
                </a:lnTo>
                <a:lnTo>
                  <a:pt x="4552222" y="8414968"/>
                </a:lnTo>
                <a:lnTo>
                  <a:pt x="0" y="990694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-131105" y="825170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 rot="16200000" flipH="1">
            <a:off x="-131104" y="2216184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5400000">
            <a:off x="-131105" y="3607200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 flipH="1">
            <a:off x="-40683" y="1299726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  <p:sp>
        <p:nvSpPr>
          <p:cNvPr id="17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28070" y="93758"/>
            <a:ext cx="2316480" cy="103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大数据的概念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zh-CN" altLang="en-US" sz="3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8035" y="1299578"/>
            <a:ext cx="6414111" cy="50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代表着人类认知过程的进步，数据集的规模是无法在可容忍的时间内用目前的技术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方法和理论去获取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管理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处理的数据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</a:p>
          <a:p>
            <a:pPr marL="285750" indent="-285750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                                                         ------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《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Science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》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杂志</a:t>
            </a: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大数据是高容量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高生成速率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种类繁多的信息价值，同时需要新的处理形式去确保判断的作出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洞察力的发现和处理的优化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</a:p>
          <a:p>
            <a:pPr marL="285750" indent="-285750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  <a:sym typeface="+mn-ea"/>
              </a:rPr>
              <a:t>                                                               ------Gartner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  <a:sym typeface="+mn-ea"/>
              </a:rPr>
              <a:t>公司</a:t>
            </a: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大数据(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big date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) ，或称巨量资料，指的是所涉及的资料量规模巨大到无法透过目前主流软件工具，在合理时间内达到撷取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管理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处理并整理成为帮助企业经营决策更积极目的的资讯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</a:p>
          <a:p>
            <a:pPr marL="285750" indent="-285750">
              <a:lnSpc>
                <a:spcPct val="120000"/>
              </a:lnSpc>
            </a:pP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                                                                     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------百度百科</a:t>
            </a: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大数据就是超过了任何一个计算机处理能力的庞大数据量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  <a:sym typeface="+mn-ea"/>
              </a:rPr>
              <a:t>                                                   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  <a:sym typeface="+mn-ea"/>
              </a:rPr>
              <a:t>------大数据科学家Rauser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 rot="5400000">
            <a:off x="1148511" y="-1148511"/>
            <a:ext cx="6858000" cy="9155022"/>
          </a:xfrm>
          <a:custGeom>
            <a:avLst/>
            <a:gdLst>
              <a:gd name="connsiteX0" fmla="*/ 0 w 6858000"/>
              <a:gd name="connsiteY0" fmla="*/ 9144002 h 9144002"/>
              <a:gd name="connsiteX1" fmla="*/ 2320404 w 6858000"/>
              <a:gd name="connsiteY1" fmla="*/ 0 h 9144002"/>
              <a:gd name="connsiteX2" fmla="*/ 4537596 w 6858000"/>
              <a:gd name="connsiteY2" fmla="*/ 0 h 9144002"/>
              <a:gd name="connsiteX3" fmla="*/ 6858000 w 6858000"/>
              <a:gd name="connsiteY3" fmla="*/ 9144002 h 9144002"/>
              <a:gd name="connsiteX4" fmla="*/ 0 w 6858000"/>
              <a:gd name="connsiteY4" fmla="*/ 9144002 h 9144002"/>
              <a:gd name="connsiteX0-1" fmla="*/ 0 w 6858000"/>
              <a:gd name="connsiteY0-2" fmla="*/ 9144002 h 9144002"/>
              <a:gd name="connsiteX1-3" fmla="*/ 2320404 w 6858000"/>
              <a:gd name="connsiteY1-4" fmla="*/ 0 h 9144002"/>
              <a:gd name="connsiteX2-5" fmla="*/ 5341827 w 6858000"/>
              <a:gd name="connsiteY2-6" fmla="*/ 11017 h 9144002"/>
              <a:gd name="connsiteX3-7" fmla="*/ 6858000 w 6858000"/>
              <a:gd name="connsiteY3-8" fmla="*/ 9144002 h 9144002"/>
              <a:gd name="connsiteX4-9" fmla="*/ 0 w 6858000"/>
              <a:gd name="connsiteY4-10" fmla="*/ 9144002 h 9144002"/>
              <a:gd name="connsiteX0-11" fmla="*/ 0 w 6858000"/>
              <a:gd name="connsiteY0-12" fmla="*/ 9144002 h 9144002"/>
              <a:gd name="connsiteX1-13" fmla="*/ 2694977 w 6858000"/>
              <a:gd name="connsiteY1-14" fmla="*/ 0 h 9144002"/>
              <a:gd name="connsiteX2-15" fmla="*/ 5341827 w 6858000"/>
              <a:gd name="connsiteY2-16" fmla="*/ 11017 h 9144002"/>
              <a:gd name="connsiteX3-17" fmla="*/ 6858000 w 6858000"/>
              <a:gd name="connsiteY3-18" fmla="*/ 9144002 h 9144002"/>
              <a:gd name="connsiteX4-19" fmla="*/ 0 w 6858000"/>
              <a:gd name="connsiteY4-20" fmla="*/ 9144002 h 9144002"/>
              <a:gd name="connsiteX0-21" fmla="*/ 0 w 6858000"/>
              <a:gd name="connsiteY0-22" fmla="*/ 9155019 h 9155019"/>
              <a:gd name="connsiteX1-23" fmla="*/ 2694977 w 6858000"/>
              <a:gd name="connsiteY1-24" fmla="*/ 11017 h 9155019"/>
              <a:gd name="connsiteX2-25" fmla="*/ 4052854 w 6858000"/>
              <a:gd name="connsiteY2-26" fmla="*/ 0 h 9155019"/>
              <a:gd name="connsiteX3-27" fmla="*/ 6858000 w 6858000"/>
              <a:gd name="connsiteY3-28" fmla="*/ 9155019 h 9155019"/>
              <a:gd name="connsiteX4-29" fmla="*/ 0 w 6858000"/>
              <a:gd name="connsiteY4-30" fmla="*/ 9155019 h 9155019"/>
              <a:gd name="connsiteX0-31" fmla="*/ 0 w 6858000"/>
              <a:gd name="connsiteY0-32" fmla="*/ 9155022 h 9155022"/>
              <a:gd name="connsiteX1-33" fmla="*/ 3422090 w 6858000"/>
              <a:gd name="connsiteY1-34" fmla="*/ 0 h 9155022"/>
              <a:gd name="connsiteX2-35" fmla="*/ 4052854 w 6858000"/>
              <a:gd name="connsiteY2-36" fmla="*/ 3 h 9155022"/>
              <a:gd name="connsiteX3-37" fmla="*/ 6858000 w 6858000"/>
              <a:gd name="connsiteY3-38" fmla="*/ 9155022 h 9155022"/>
              <a:gd name="connsiteX4-39" fmla="*/ 0 w 6858000"/>
              <a:gd name="connsiteY4-40" fmla="*/ 9155022 h 9155022"/>
              <a:gd name="connsiteX0-41" fmla="*/ 0 w 6858000"/>
              <a:gd name="connsiteY0-42" fmla="*/ 9155022 h 9155022"/>
              <a:gd name="connsiteX1-43" fmla="*/ 3422090 w 6858000"/>
              <a:gd name="connsiteY1-44" fmla="*/ 0 h 9155022"/>
              <a:gd name="connsiteX2-45" fmla="*/ 4559630 w 6858000"/>
              <a:gd name="connsiteY2-46" fmla="*/ 22037 h 9155022"/>
              <a:gd name="connsiteX3-47" fmla="*/ 6858000 w 6858000"/>
              <a:gd name="connsiteY3-48" fmla="*/ 9155022 h 9155022"/>
              <a:gd name="connsiteX4-49" fmla="*/ 0 w 6858000"/>
              <a:gd name="connsiteY4-50" fmla="*/ 9155022 h 91550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58000" h="9155022">
                <a:moveTo>
                  <a:pt x="0" y="9155022"/>
                </a:moveTo>
                <a:lnTo>
                  <a:pt x="3422090" y="0"/>
                </a:lnTo>
                <a:lnTo>
                  <a:pt x="4559630" y="22037"/>
                </a:lnTo>
                <a:lnTo>
                  <a:pt x="6858000" y="9155022"/>
                </a:lnTo>
                <a:lnTo>
                  <a:pt x="0" y="915502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289949">
            <a:off x="525510" y="2047784"/>
            <a:ext cx="2106049" cy="2500744"/>
          </a:xfrm>
          <a:custGeom>
            <a:avLst/>
            <a:gdLst>
              <a:gd name="connsiteX0" fmla="*/ 0 w 2016087"/>
              <a:gd name="connsiteY0" fmla="*/ 1994053 h 1994053"/>
              <a:gd name="connsiteX1" fmla="*/ 1008044 w 2016087"/>
              <a:gd name="connsiteY1" fmla="*/ 0 h 1994053"/>
              <a:gd name="connsiteX2" fmla="*/ 2016087 w 2016087"/>
              <a:gd name="connsiteY2" fmla="*/ 1994053 h 1994053"/>
              <a:gd name="connsiteX3" fmla="*/ 0 w 2016087"/>
              <a:gd name="connsiteY3" fmla="*/ 1994053 h 1994053"/>
              <a:gd name="connsiteX0-1" fmla="*/ 0 w 2576263"/>
              <a:gd name="connsiteY0-2" fmla="*/ 2130137 h 2130137"/>
              <a:gd name="connsiteX1-3" fmla="*/ 1568220 w 2576263"/>
              <a:gd name="connsiteY1-4" fmla="*/ 0 h 2130137"/>
              <a:gd name="connsiteX2-5" fmla="*/ 2576263 w 2576263"/>
              <a:gd name="connsiteY2-6" fmla="*/ 1994053 h 2130137"/>
              <a:gd name="connsiteX3-7" fmla="*/ 0 w 2576263"/>
              <a:gd name="connsiteY3-8" fmla="*/ 2130137 h 2130137"/>
              <a:gd name="connsiteX0-9" fmla="*/ 0 w 2576263"/>
              <a:gd name="connsiteY0-10" fmla="*/ 2101629 h 2101629"/>
              <a:gd name="connsiteX1-11" fmla="*/ 1792462 w 2576263"/>
              <a:gd name="connsiteY1-12" fmla="*/ 0 h 2101629"/>
              <a:gd name="connsiteX2-13" fmla="*/ 2576263 w 2576263"/>
              <a:gd name="connsiteY2-14" fmla="*/ 1965545 h 2101629"/>
              <a:gd name="connsiteX3-15" fmla="*/ 0 w 2576263"/>
              <a:gd name="connsiteY3-16" fmla="*/ 2101629 h 2101629"/>
              <a:gd name="connsiteX0-17" fmla="*/ 0 w 2219320"/>
              <a:gd name="connsiteY0-18" fmla="*/ 2101629 h 2101629"/>
              <a:gd name="connsiteX1-19" fmla="*/ 1792462 w 2219320"/>
              <a:gd name="connsiteY1-20" fmla="*/ 0 h 2101629"/>
              <a:gd name="connsiteX2-21" fmla="*/ 2219320 w 2219320"/>
              <a:gd name="connsiteY2-22" fmla="*/ 2018674 h 2101629"/>
              <a:gd name="connsiteX3-23" fmla="*/ 0 w 2219320"/>
              <a:gd name="connsiteY3-24" fmla="*/ 2101629 h 2101629"/>
              <a:gd name="connsiteX0-25" fmla="*/ 0 w 2518386"/>
              <a:gd name="connsiteY0-26" fmla="*/ 2101629 h 2101629"/>
              <a:gd name="connsiteX1-27" fmla="*/ 1792462 w 2518386"/>
              <a:gd name="connsiteY1-28" fmla="*/ 0 h 2101629"/>
              <a:gd name="connsiteX2-29" fmla="*/ 2518386 w 2518386"/>
              <a:gd name="connsiteY2-30" fmla="*/ 1999322 h 2101629"/>
              <a:gd name="connsiteX3-31" fmla="*/ 0 w 2518386"/>
              <a:gd name="connsiteY3-32" fmla="*/ 2101629 h 2101629"/>
              <a:gd name="connsiteX0-33" fmla="*/ 0 w 2195219"/>
              <a:gd name="connsiteY0-34" fmla="*/ 1990620 h 1999322"/>
              <a:gd name="connsiteX1-35" fmla="*/ 1469295 w 2195219"/>
              <a:gd name="connsiteY1-36" fmla="*/ 0 h 1999322"/>
              <a:gd name="connsiteX2-37" fmla="*/ 2195219 w 2195219"/>
              <a:gd name="connsiteY2-38" fmla="*/ 1999322 h 1999322"/>
              <a:gd name="connsiteX3-39" fmla="*/ 0 w 2195219"/>
              <a:gd name="connsiteY3-40" fmla="*/ 1990620 h 1999322"/>
              <a:gd name="connsiteX0-41" fmla="*/ 0 w 2152105"/>
              <a:gd name="connsiteY0-42" fmla="*/ 1323605 h 1999322"/>
              <a:gd name="connsiteX1-43" fmla="*/ 1426181 w 2152105"/>
              <a:gd name="connsiteY1-44" fmla="*/ 0 h 1999322"/>
              <a:gd name="connsiteX2-45" fmla="*/ 2152105 w 2152105"/>
              <a:gd name="connsiteY2-46" fmla="*/ 1999322 h 1999322"/>
              <a:gd name="connsiteX3-47" fmla="*/ 0 w 2152105"/>
              <a:gd name="connsiteY3-48" fmla="*/ 1323605 h 1999322"/>
              <a:gd name="connsiteX0-49" fmla="*/ 0 w 1788463"/>
              <a:gd name="connsiteY0-50" fmla="*/ 1323605 h 2405975"/>
              <a:gd name="connsiteX1-51" fmla="*/ 1426181 w 1788463"/>
              <a:gd name="connsiteY1-52" fmla="*/ 0 h 2405975"/>
              <a:gd name="connsiteX2-53" fmla="*/ 1788463 w 1788463"/>
              <a:gd name="connsiteY2-54" fmla="*/ 2405975 h 2405975"/>
              <a:gd name="connsiteX3-55" fmla="*/ 0 w 1788463"/>
              <a:gd name="connsiteY3-56" fmla="*/ 1323605 h 2405975"/>
              <a:gd name="connsiteX0-57" fmla="*/ 0 w 1953129"/>
              <a:gd name="connsiteY0-58" fmla="*/ 1323605 h 2392054"/>
              <a:gd name="connsiteX1-59" fmla="*/ 1426181 w 1953129"/>
              <a:gd name="connsiteY1-60" fmla="*/ 0 h 2392054"/>
              <a:gd name="connsiteX2-61" fmla="*/ 1953129 w 1953129"/>
              <a:gd name="connsiteY2-62" fmla="*/ 2392054 h 2392054"/>
              <a:gd name="connsiteX3-63" fmla="*/ 0 w 1953129"/>
              <a:gd name="connsiteY3-64" fmla="*/ 1323605 h 2392054"/>
              <a:gd name="connsiteX0-65" fmla="*/ 0 w 2106049"/>
              <a:gd name="connsiteY0-66" fmla="*/ 1323605 h 2500744"/>
              <a:gd name="connsiteX1-67" fmla="*/ 1426181 w 2106049"/>
              <a:gd name="connsiteY1-68" fmla="*/ 0 h 2500744"/>
              <a:gd name="connsiteX2-69" fmla="*/ 2106049 w 2106049"/>
              <a:gd name="connsiteY2-70" fmla="*/ 2500744 h 2500744"/>
              <a:gd name="connsiteX3-71" fmla="*/ 0 w 2106049"/>
              <a:gd name="connsiteY3-72" fmla="*/ 1323605 h 2500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06049" h="2500744">
                <a:moveTo>
                  <a:pt x="0" y="1323605"/>
                </a:moveTo>
                <a:lnTo>
                  <a:pt x="1426181" y="0"/>
                </a:lnTo>
                <a:lnTo>
                  <a:pt x="2106049" y="2500744"/>
                </a:lnTo>
                <a:lnTo>
                  <a:pt x="0" y="132360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 flipH="1">
            <a:off x="2450553" y="2182695"/>
            <a:ext cx="339979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大数据的研究</a:t>
            </a:r>
          </a:p>
          <a:p>
            <a:r>
              <a:rPr lang="zh-CN" altLang="en-US" sz="4000" b="1" dirty="0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与应用现状</a:t>
            </a:r>
          </a:p>
        </p:txBody>
      </p:sp>
      <p:sp>
        <p:nvSpPr>
          <p:cNvPr id="49" name="文本框 48"/>
          <p:cNvSpPr txBox="1"/>
          <p:nvPr/>
        </p:nvSpPr>
        <p:spPr>
          <a:xfrm flipH="1">
            <a:off x="4574838" y="354804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国外现状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 flipH="1">
            <a:off x="6323404" y="354804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1"/>
          <p:cNvSpPr>
            <a:spLocks noEditPoints="1"/>
          </p:cNvSpPr>
          <p:nvPr/>
        </p:nvSpPr>
        <p:spPr bwMode="auto">
          <a:xfrm>
            <a:off x="1300803" y="2890396"/>
            <a:ext cx="858197" cy="860907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30" y="-24321"/>
            <a:ext cx="1637889" cy="8588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 flipH="1">
            <a:off x="2828945" y="355124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应用广泛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5400000">
            <a:off x="-131105" y="3607200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 flipH="1">
            <a:off x="128862" y="12451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862" y="27296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项介绍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28070" y="93758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大数据的应用广泛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02353" y="3313567"/>
            <a:ext cx="6635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002353" y="1629175"/>
            <a:ext cx="66355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虽然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大数据的概念没有一个统一的定论，但这对于大数据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的研究而言并不是最重要的，如何使用大数据才是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关键。研究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大数据其实也就是为了更好地应用大数据，所以国内外对大数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据的研究与应用都相当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重视。事实上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，大数据的研究与应用已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经在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互联网、商业智能、咨询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与服务以及医疗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服务、零售业、金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业、通信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等行业显现，并产生了巨大的社会价值和产业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空间。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由此很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容易看出大数据的应用之广，价值之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梯形 21"/>
          <p:cNvSpPr/>
          <p:nvPr/>
        </p:nvSpPr>
        <p:spPr>
          <a:xfrm rot="5400000">
            <a:off x="-131105" y="837527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梯形 22"/>
          <p:cNvSpPr/>
          <p:nvPr/>
        </p:nvSpPr>
        <p:spPr>
          <a:xfrm rot="16200000" flipH="1">
            <a:off x="-131103" y="2216186"/>
            <a:ext cx="1674149" cy="1411941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梯形 33"/>
          <p:cNvSpPr/>
          <p:nvPr/>
        </p:nvSpPr>
        <p:spPr>
          <a:xfrm rot="5400000">
            <a:off x="-131105" y="837527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梯形 34"/>
          <p:cNvSpPr/>
          <p:nvPr/>
        </p:nvSpPr>
        <p:spPr>
          <a:xfrm rot="16200000" flipH="1">
            <a:off x="-131103" y="2216186"/>
            <a:ext cx="1674149" cy="1411941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梯形 35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梯形 36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49711" y="1359718"/>
            <a:ext cx="714086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       国外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的大数据研究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工作已相对成熟，主要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集中在如何进行大数据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存储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处理、分析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以及管理的技术及软件应用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上。在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学术界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《</a:t>
            </a:r>
            <a:r>
              <a:rPr lang="en-US" altLang="zh-CN" dirty="0" err="1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Natrue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》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早在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2008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年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就推出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了“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big data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”专刊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，从互联网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技术、超级计算、生物医学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等方面来专门探讨对大数据的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研究。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2012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年</a:t>
            </a:r>
            <a:r>
              <a:rPr lang="en-US" altLang="zh-CN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3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月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，美国公布了旨在提高和改进人们从海量信息数据中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获取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信息能力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的“大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数据研发计划”。在具体的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实际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应用方面，大数据也显现出了它的价值所在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。例如：谷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歌公司通过对人们在网上检索的词条与疾病中心的数据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进行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分析处理，有效及时地判断出了流感的传播来源，为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公共卫生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机构提供了有价值的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信息。</a:t>
            </a:r>
            <a:endParaRPr lang="en-US" altLang="zh-CN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</p:txBody>
      </p:sp>
      <p:sp>
        <p:nvSpPr>
          <p:cNvPr id="19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8070" y="93758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国外现状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梯形 33"/>
          <p:cNvSpPr/>
          <p:nvPr/>
        </p:nvSpPr>
        <p:spPr>
          <a:xfrm rot="5400000">
            <a:off x="-131105" y="837527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梯形 34"/>
          <p:cNvSpPr/>
          <p:nvPr/>
        </p:nvSpPr>
        <p:spPr>
          <a:xfrm rot="16200000" flipH="1">
            <a:off x="-131103" y="2216186"/>
            <a:ext cx="1674149" cy="1411941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梯形 35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梯形 36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528070" y="93758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  <p:sp>
        <p:nvSpPr>
          <p:cNvPr id="29" name="矩形 28"/>
          <p:cNvSpPr/>
          <p:nvPr/>
        </p:nvSpPr>
        <p:spPr>
          <a:xfrm>
            <a:off x="1749711" y="1359718"/>
            <a:ext cx="714086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      与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国外相比，国内大数据的研究和应用还处在起步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阶段。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2012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年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月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，香山科学会议组织了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以“大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数据科学与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工程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一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门新兴的交叉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学科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”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为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主题的会议，深入讨论了大数据的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理论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与工程数据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研究。应用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方向，指出目前最重视的都是大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数据分析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算法和大数据系统效率，通过研究大数据的关系网络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整体而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全面地研究大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数据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  <a:endParaRPr lang="en-US" altLang="zh-CN" dirty="0" smtClean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       如果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在国内能够搭建一个大数据共享平台，经过预处理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，抽取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和集成的数据可通过相关的平台交换和共享，让大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数据处理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更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便捷、更快速、更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贴近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用户、更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容易去实现或者去操作，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那么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也就实现了数据的流通，数据才会更加有生命力，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使用价值也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会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增值。对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大数据的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处理和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应用，其核心还是需要从业务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层面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进行科学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规划。</a:t>
            </a:r>
            <a:endParaRPr lang="en-US" altLang="zh-CN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 rot="5400000">
            <a:off x="1148511" y="-1148511"/>
            <a:ext cx="6858000" cy="9155022"/>
          </a:xfrm>
          <a:custGeom>
            <a:avLst/>
            <a:gdLst>
              <a:gd name="connsiteX0" fmla="*/ 0 w 6858000"/>
              <a:gd name="connsiteY0" fmla="*/ 9144002 h 9144002"/>
              <a:gd name="connsiteX1" fmla="*/ 2320404 w 6858000"/>
              <a:gd name="connsiteY1" fmla="*/ 0 h 9144002"/>
              <a:gd name="connsiteX2" fmla="*/ 4537596 w 6858000"/>
              <a:gd name="connsiteY2" fmla="*/ 0 h 9144002"/>
              <a:gd name="connsiteX3" fmla="*/ 6858000 w 6858000"/>
              <a:gd name="connsiteY3" fmla="*/ 9144002 h 9144002"/>
              <a:gd name="connsiteX4" fmla="*/ 0 w 6858000"/>
              <a:gd name="connsiteY4" fmla="*/ 9144002 h 9144002"/>
              <a:gd name="connsiteX0-1" fmla="*/ 0 w 6858000"/>
              <a:gd name="connsiteY0-2" fmla="*/ 9144002 h 9144002"/>
              <a:gd name="connsiteX1-3" fmla="*/ 2320404 w 6858000"/>
              <a:gd name="connsiteY1-4" fmla="*/ 0 h 9144002"/>
              <a:gd name="connsiteX2-5" fmla="*/ 5341827 w 6858000"/>
              <a:gd name="connsiteY2-6" fmla="*/ 11017 h 9144002"/>
              <a:gd name="connsiteX3-7" fmla="*/ 6858000 w 6858000"/>
              <a:gd name="connsiteY3-8" fmla="*/ 9144002 h 9144002"/>
              <a:gd name="connsiteX4-9" fmla="*/ 0 w 6858000"/>
              <a:gd name="connsiteY4-10" fmla="*/ 9144002 h 9144002"/>
              <a:gd name="connsiteX0-11" fmla="*/ 0 w 6858000"/>
              <a:gd name="connsiteY0-12" fmla="*/ 9144002 h 9144002"/>
              <a:gd name="connsiteX1-13" fmla="*/ 2694977 w 6858000"/>
              <a:gd name="connsiteY1-14" fmla="*/ 0 h 9144002"/>
              <a:gd name="connsiteX2-15" fmla="*/ 5341827 w 6858000"/>
              <a:gd name="connsiteY2-16" fmla="*/ 11017 h 9144002"/>
              <a:gd name="connsiteX3-17" fmla="*/ 6858000 w 6858000"/>
              <a:gd name="connsiteY3-18" fmla="*/ 9144002 h 9144002"/>
              <a:gd name="connsiteX4-19" fmla="*/ 0 w 6858000"/>
              <a:gd name="connsiteY4-20" fmla="*/ 9144002 h 9144002"/>
              <a:gd name="connsiteX0-21" fmla="*/ 0 w 6858000"/>
              <a:gd name="connsiteY0-22" fmla="*/ 9155019 h 9155019"/>
              <a:gd name="connsiteX1-23" fmla="*/ 2694977 w 6858000"/>
              <a:gd name="connsiteY1-24" fmla="*/ 11017 h 9155019"/>
              <a:gd name="connsiteX2-25" fmla="*/ 4052854 w 6858000"/>
              <a:gd name="connsiteY2-26" fmla="*/ 0 h 9155019"/>
              <a:gd name="connsiteX3-27" fmla="*/ 6858000 w 6858000"/>
              <a:gd name="connsiteY3-28" fmla="*/ 9155019 h 9155019"/>
              <a:gd name="connsiteX4-29" fmla="*/ 0 w 6858000"/>
              <a:gd name="connsiteY4-30" fmla="*/ 9155019 h 9155019"/>
              <a:gd name="connsiteX0-31" fmla="*/ 0 w 6858000"/>
              <a:gd name="connsiteY0-32" fmla="*/ 9155022 h 9155022"/>
              <a:gd name="connsiteX1-33" fmla="*/ 3422090 w 6858000"/>
              <a:gd name="connsiteY1-34" fmla="*/ 0 h 9155022"/>
              <a:gd name="connsiteX2-35" fmla="*/ 4052854 w 6858000"/>
              <a:gd name="connsiteY2-36" fmla="*/ 3 h 9155022"/>
              <a:gd name="connsiteX3-37" fmla="*/ 6858000 w 6858000"/>
              <a:gd name="connsiteY3-38" fmla="*/ 9155022 h 9155022"/>
              <a:gd name="connsiteX4-39" fmla="*/ 0 w 6858000"/>
              <a:gd name="connsiteY4-40" fmla="*/ 9155022 h 9155022"/>
              <a:gd name="connsiteX0-41" fmla="*/ 0 w 6858000"/>
              <a:gd name="connsiteY0-42" fmla="*/ 9155022 h 9155022"/>
              <a:gd name="connsiteX1-43" fmla="*/ 3422090 w 6858000"/>
              <a:gd name="connsiteY1-44" fmla="*/ 0 h 9155022"/>
              <a:gd name="connsiteX2-45" fmla="*/ 4559630 w 6858000"/>
              <a:gd name="connsiteY2-46" fmla="*/ 22037 h 9155022"/>
              <a:gd name="connsiteX3-47" fmla="*/ 6858000 w 6858000"/>
              <a:gd name="connsiteY3-48" fmla="*/ 9155022 h 9155022"/>
              <a:gd name="connsiteX4-49" fmla="*/ 0 w 6858000"/>
              <a:gd name="connsiteY4-50" fmla="*/ 9155022 h 91550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58000" h="9155022">
                <a:moveTo>
                  <a:pt x="0" y="9155022"/>
                </a:moveTo>
                <a:lnTo>
                  <a:pt x="3422090" y="0"/>
                </a:lnTo>
                <a:lnTo>
                  <a:pt x="4559630" y="22037"/>
                </a:lnTo>
                <a:lnTo>
                  <a:pt x="6858000" y="9155022"/>
                </a:lnTo>
                <a:lnTo>
                  <a:pt x="0" y="915502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289949">
            <a:off x="525510" y="2047784"/>
            <a:ext cx="2106049" cy="2500744"/>
          </a:xfrm>
          <a:custGeom>
            <a:avLst/>
            <a:gdLst>
              <a:gd name="connsiteX0" fmla="*/ 0 w 2016087"/>
              <a:gd name="connsiteY0" fmla="*/ 1994053 h 1994053"/>
              <a:gd name="connsiteX1" fmla="*/ 1008044 w 2016087"/>
              <a:gd name="connsiteY1" fmla="*/ 0 h 1994053"/>
              <a:gd name="connsiteX2" fmla="*/ 2016087 w 2016087"/>
              <a:gd name="connsiteY2" fmla="*/ 1994053 h 1994053"/>
              <a:gd name="connsiteX3" fmla="*/ 0 w 2016087"/>
              <a:gd name="connsiteY3" fmla="*/ 1994053 h 1994053"/>
              <a:gd name="connsiteX0-1" fmla="*/ 0 w 2576263"/>
              <a:gd name="connsiteY0-2" fmla="*/ 2130137 h 2130137"/>
              <a:gd name="connsiteX1-3" fmla="*/ 1568220 w 2576263"/>
              <a:gd name="connsiteY1-4" fmla="*/ 0 h 2130137"/>
              <a:gd name="connsiteX2-5" fmla="*/ 2576263 w 2576263"/>
              <a:gd name="connsiteY2-6" fmla="*/ 1994053 h 2130137"/>
              <a:gd name="connsiteX3-7" fmla="*/ 0 w 2576263"/>
              <a:gd name="connsiteY3-8" fmla="*/ 2130137 h 2130137"/>
              <a:gd name="connsiteX0-9" fmla="*/ 0 w 2576263"/>
              <a:gd name="connsiteY0-10" fmla="*/ 2101629 h 2101629"/>
              <a:gd name="connsiteX1-11" fmla="*/ 1792462 w 2576263"/>
              <a:gd name="connsiteY1-12" fmla="*/ 0 h 2101629"/>
              <a:gd name="connsiteX2-13" fmla="*/ 2576263 w 2576263"/>
              <a:gd name="connsiteY2-14" fmla="*/ 1965545 h 2101629"/>
              <a:gd name="connsiteX3-15" fmla="*/ 0 w 2576263"/>
              <a:gd name="connsiteY3-16" fmla="*/ 2101629 h 2101629"/>
              <a:gd name="connsiteX0-17" fmla="*/ 0 w 2219320"/>
              <a:gd name="connsiteY0-18" fmla="*/ 2101629 h 2101629"/>
              <a:gd name="connsiteX1-19" fmla="*/ 1792462 w 2219320"/>
              <a:gd name="connsiteY1-20" fmla="*/ 0 h 2101629"/>
              <a:gd name="connsiteX2-21" fmla="*/ 2219320 w 2219320"/>
              <a:gd name="connsiteY2-22" fmla="*/ 2018674 h 2101629"/>
              <a:gd name="connsiteX3-23" fmla="*/ 0 w 2219320"/>
              <a:gd name="connsiteY3-24" fmla="*/ 2101629 h 2101629"/>
              <a:gd name="connsiteX0-25" fmla="*/ 0 w 2518386"/>
              <a:gd name="connsiteY0-26" fmla="*/ 2101629 h 2101629"/>
              <a:gd name="connsiteX1-27" fmla="*/ 1792462 w 2518386"/>
              <a:gd name="connsiteY1-28" fmla="*/ 0 h 2101629"/>
              <a:gd name="connsiteX2-29" fmla="*/ 2518386 w 2518386"/>
              <a:gd name="connsiteY2-30" fmla="*/ 1999322 h 2101629"/>
              <a:gd name="connsiteX3-31" fmla="*/ 0 w 2518386"/>
              <a:gd name="connsiteY3-32" fmla="*/ 2101629 h 2101629"/>
              <a:gd name="connsiteX0-33" fmla="*/ 0 w 2195219"/>
              <a:gd name="connsiteY0-34" fmla="*/ 1990620 h 1999322"/>
              <a:gd name="connsiteX1-35" fmla="*/ 1469295 w 2195219"/>
              <a:gd name="connsiteY1-36" fmla="*/ 0 h 1999322"/>
              <a:gd name="connsiteX2-37" fmla="*/ 2195219 w 2195219"/>
              <a:gd name="connsiteY2-38" fmla="*/ 1999322 h 1999322"/>
              <a:gd name="connsiteX3-39" fmla="*/ 0 w 2195219"/>
              <a:gd name="connsiteY3-40" fmla="*/ 1990620 h 1999322"/>
              <a:gd name="connsiteX0-41" fmla="*/ 0 w 2152105"/>
              <a:gd name="connsiteY0-42" fmla="*/ 1323605 h 1999322"/>
              <a:gd name="connsiteX1-43" fmla="*/ 1426181 w 2152105"/>
              <a:gd name="connsiteY1-44" fmla="*/ 0 h 1999322"/>
              <a:gd name="connsiteX2-45" fmla="*/ 2152105 w 2152105"/>
              <a:gd name="connsiteY2-46" fmla="*/ 1999322 h 1999322"/>
              <a:gd name="connsiteX3-47" fmla="*/ 0 w 2152105"/>
              <a:gd name="connsiteY3-48" fmla="*/ 1323605 h 1999322"/>
              <a:gd name="connsiteX0-49" fmla="*/ 0 w 1788463"/>
              <a:gd name="connsiteY0-50" fmla="*/ 1323605 h 2405975"/>
              <a:gd name="connsiteX1-51" fmla="*/ 1426181 w 1788463"/>
              <a:gd name="connsiteY1-52" fmla="*/ 0 h 2405975"/>
              <a:gd name="connsiteX2-53" fmla="*/ 1788463 w 1788463"/>
              <a:gd name="connsiteY2-54" fmla="*/ 2405975 h 2405975"/>
              <a:gd name="connsiteX3-55" fmla="*/ 0 w 1788463"/>
              <a:gd name="connsiteY3-56" fmla="*/ 1323605 h 2405975"/>
              <a:gd name="connsiteX0-57" fmla="*/ 0 w 1953129"/>
              <a:gd name="connsiteY0-58" fmla="*/ 1323605 h 2392054"/>
              <a:gd name="connsiteX1-59" fmla="*/ 1426181 w 1953129"/>
              <a:gd name="connsiteY1-60" fmla="*/ 0 h 2392054"/>
              <a:gd name="connsiteX2-61" fmla="*/ 1953129 w 1953129"/>
              <a:gd name="connsiteY2-62" fmla="*/ 2392054 h 2392054"/>
              <a:gd name="connsiteX3-63" fmla="*/ 0 w 1953129"/>
              <a:gd name="connsiteY3-64" fmla="*/ 1323605 h 2392054"/>
              <a:gd name="connsiteX0-65" fmla="*/ 0 w 2106049"/>
              <a:gd name="connsiteY0-66" fmla="*/ 1323605 h 2500744"/>
              <a:gd name="connsiteX1-67" fmla="*/ 1426181 w 2106049"/>
              <a:gd name="connsiteY1-68" fmla="*/ 0 h 2500744"/>
              <a:gd name="connsiteX2-69" fmla="*/ 2106049 w 2106049"/>
              <a:gd name="connsiteY2-70" fmla="*/ 2500744 h 2500744"/>
              <a:gd name="connsiteX3-71" fmla="*/ 0 w 2106049"/>
              <a:gd name="connsiteY3-72" fmla="*/ 1323605 h 2500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06049" h="2500744">
                <a:moveTo>
                  <a:pt x="0" y="1323605"/>
                </a:moveTo>
                <a:lnTo>
                  <a:pt x="1426181" y="0"/>
                </a:lnTo>
                <a:lnTo>
                  <a:pt x="2106049" y="2500744"/>
                </a:lnTo>
                <a:lnTo>
                  <a:pt x="0" y="132360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 flipH="1">
            <a:off x="2371035" y="2950399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大数据的处理工具与技术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 flipH="1">
            <a:off x="4782158" y="402107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处理技术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 flipH="1">
            <a:off x="2712361" y="399412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1"/>
          <p:cNvSpPr>
            <a:spLocks noEditPoints="1"/>
          </p:cNvSpPr>
          <p:nvPr/>
        </p:nvSpPr>
        <p:spPr bwMode="auto">
          <a:xfrm>
            <a:off x="1300803" y="2890396"/>
            <a:ext cx="858197" cy="860907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30" y="-24321"/>
            <a:ext cx="1637889" cy="858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5400000">
            <a:off x="406032" y="5852094"/>
            <a:ext cx="599875" cy="1411940"/>
          </a:xfrm>
          <a:custGeom>
            <a:avLst/>
            <a:gdLst>
              <a:gd name="connsiteX0" fmla="*/ 0 w 599875"/>
              <a:gd name="connsiteY0" fmla="*/ 1693844 h 1693844"/>
              <a:gd name="connsiteX1" fmla="*/ 418537 w 599875"/>
              <a:gd name="connsiteY1" fmla="*/ 0 h 1693844"/>
              <a:gd name="connsiteX2" fmla="*/ 599875 w 599875"/>
              <a:gd name="connsiteY2" fmla="*/ 0 h 1693844"/>
              <a:gd name="connsiteX3" fmla="*/ 599875 w 599875"/>
              <a:gd name="connsiteY3" fmla="*/ 1693844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75" h="1693844">
                <a:moveTo>
                  <a:pt x="0" y="1693844"/>
                </a:moveTo>
                <a:lnTo>
                  <a:pt x="418537" y="0"/>
                </a:lnTo>
                <a:lnTo>
                  <a:pt x="599875" y="0"/>
                </a:lnTo>
                <a:lnTo>
                  <a:pt x="599875" y="16938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梯形 37"/>
          <p:cNvSpPr/>
          <p:nvPr/>
        </p:nvSpPr>
        <p:spPr>
          <a:xfrm rot="5400000">
            <a:off x="-131105" y="788099"/>
            <a:ext cx="1674149" cy="1411940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梯形 38"/>
          <p:cNvSpPr/>
          <p:nvPr/>
        </p:nvSpPr>
        <p:spPr>
          <a:xfrm rot="16200000" flipH="1">
            <a:off x="-131103" y="2191472"/>
            <a:ext cx="1674149" cy="1411941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梯形 39"/>
          <p:cNvSpPr/>
          <p:nvPr/>
        </p:nvSpPr>
        <p:spPr>
          <a:xfrm rot="5400000">
            <a:off x="-131105" y="3582486"/>
            <a:ext cx="1674149" cy="14119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梯形 40"/>
          <p:cNvSpPr/>
          <p:nvPr/>
        </p:nvSpPr>
        <p:spPr>
          <a:xfrm rot="16200000" flipH="1">
            <a:off x="-131104" y="4998214"/>
            <a:ext cx="1674149" cy="1411942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16200000" flipH="1">
            <a:off x="217373" y="-217372"/>
            <a:ext cx="977195" cy="1411942"/>
          </a:xfrm>
          <a:custGeom>
            <a:avLst/>
            <a:gdLst>
              <a:gd name="connsiteX0" fmla="*/ 0 w 977195"/>
              <a:gd name="connsiteY0" fmla="*/ 0 h 1693844"/>
              <a:gd name="connsiteX1" fmla="*/ 0 w 977195"/>
              <a:gd name="connsiteY1" fmla="*/ 1693844 h 1693844"/>
              <a:gd name="connsiteX2" fmla="*/ 977195 w 977195"/>
              <a:gd name="connsiteY2" fmla="*/ 1693844 h 1693844"/>
              <a:gd name="connsiteX3" fmla="*/ 558658 w 977195"/>
              <a:gd name="connsiteY3" fmla="*/ 0 h 16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195" h="1693844">
                <a:moveTo>
                  <a:pt x="0" y="0"/>
                </a:moveTo>
                <a:lnTo>
                  <a:pt x="0" y="1693844"/>
                </a:lnTo>
                <a:lnTo>
                  <a:pt x="977195" y="1693844"/>
                </a:lnTo>
                <a:lnTo>
                  <a:pt x="55865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2478" y="1105363"/>
            <a:ext cx="75216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just">
              <a:lnSpc>
                <a:spcPct val="150000"/>
              </a:lnSpc>
              <a:spcAft>
                <a:spcPts val="3000"/>
              </a:spcAft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Hadoop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：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是基于</a:t>
            </a:r>
            <a:r>
              <a:rPr lang="en-US" altLang="zh-CN" dirty="0" err="1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MapReduce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编程框架和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HDFS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的块处理平台。</a:t>
            </a:r>
            <a:endParaRPr lang="en-US" altLang="zh-CN" dirty="0" smtClean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marL="342900" algn="just">
              <a:lnSpc>
                <a:spcPct val="150000"/>
              </a:lnSpc>
              <a:spcAft>
                <a:spcPts val="3000"/>
              </a:spcAft>
            </a:pPr>
            <a:r>
              <a:rPr lang="zh-CN" altLang="en-US" sz="2400" b="1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优点：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出现得比较早，使用得比较成熟，应用范围广，开源</a:t>
            </a:r>
            <a:r>
              <a:rPr lang="en-US" altLang="zh-CN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; 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采用大规模廉价服务器集群，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数据的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存储和服务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也</a:t>
            </a:r>
            <a:r>
              <a:rPr lang="en-US" altLang="zh-CN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HDFS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和</a:t>
            </a:r>
            <a:r>
              <a:rPr lang="en-US" altLang="zh-CN" dirty="0" err="1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HBase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两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个层次，从而最大限度地利用机器资源</a:t>
            </a:r>
            <a:r>
              <a:rPr lang="en-US" altLang="zh-CN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; 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低成本、高可扩展性、容错性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以及无须构建预定义模式，精于数据处理和分析以及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原始数据的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存储，索引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编制、模式识别、推荐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引擎建立和分析中使用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较多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。</a:t>
            </a:r>
            <a:endParaRPr lang="en-US" altLang="zh-CN" dirty="0" smtClean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  <a:p>
            <a:pPr marL="342900" algn="just">
              <a:lnSpc>
                <a:spcPct val="150000"/>
              </a:lnSpc>
              <a:spcAft>
                <a:spcPts val="3000"/>
              </a:spcAft>
            </a:pPr>
            <a:r>
              <a:rPr lang="zh-CN" altLang="en-US" sz="2400" b="1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缺点：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追求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高吞吐率的同时也带来了批量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处理的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延迟，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且对</a:t>
            </a:r>
            <a:r>
              <a:rPr lang="en-US" altLang="zh-CN" dirty="0" err="1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MapReduce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数据处理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有很</a:t>
            </a:r>
            <a:r>
              <a:rPr lang="zh-CN" altLang="en-US" dirty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强的依赖性，大公司使用开源项目要考虑技术</a:t>
            </a:r>
            <a:r>
              <a:rPr lang="zh-CN" altLang="en-US" dirty="0" smtClean="0">
                <a:solidFill>
                  <a:srgbClr val="0000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支持、技术保密性。</a:t>
            </a:r>
            <a:endParaRPr lang="zh-CN" altLang="en-US" dirty="0">
              <a:solidFill>
                <a:srgbClr val="0000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pitchFamily="2" charset="-122"/>
            </a:endParaRPr>
          </a:p>
        </p:txBody>
      </p:sp>
      <p:sp>
        <p:nvSpPr>
          <p:cNvPr id="22" name="直角三角形 5"/>
          <p:cNvSpPr/>
          <p:nvPr/>
        </p:nvSpPr>
        <p:spPr>
          <a:xfrm rot="5400000">
            <a:off x="4831544" y="-3303471"/>
            <a:ext cx="977195" cy="7584142"/>
          </a:xfrm>
          <a:custGeom>
            <a:avLst/>
            <a:gdLst>
              <a:gd name="connsiteX0" fmla="*/ 0 w 977195"/>
              <a:gd name="connsiteY0" fmla="*/ 7321297 h 7321297"/>
              <a:gd name="connsiteX1" fmla="*/ 0 w 977195"/>
              <a:gd name="connsiteY1" fmla="*/ 0 h 7321297"/>
              <a:gd name="connsiteX2" fmla="*/ 977195 w 977195"/>
              <a:gd name="connsiteY2" fmla="*/ 7321297 h 7321297"/>
              <a:gd name="connsiteX3" fmla="*/ 0 w 977195"/>
              <a:gd name="connsiteY3" fmla="*/ 7321297 h 7321297"/>
              <a:gd name="connsiteX0-1" fmla="*/ 0 w 977195"/>
              <a:gd name="connsiteY0-2" fmla="*/ 7389653 h 7389653"/>
              <a:gd name="connsiteX1-3" fmla="*/ 0 w 977195"/>
              <a:gd name="connsiteY1-4" fmla="*/ 68356 h 7389653"/>
              <a:gd name="connsiteX2-5" fmla="*/ 389961 w 977195"/>
              <a:gd name="connsiteY2-6" fmla="*/ 81804 h 7389653"/>
              <a:gd name="connsiteX3-7" fmla="*/ 977195 w 977195"/>
              <a:gd name="connsiteY3-8" fmla="*/ 7389653 h 7389653"/>
              <a:gd name="connsiteX4" fmla="*/ 0 w 977195"/>
              <a:gd name="connsiteY4" fmla="*/ 7389653 h 7389653"/>
              <a:gd name="connsiteX0-9" fmla="*/ 0 w 977195"/>
              <a:gd name="connsiteY0-10" fmla="*/ 7321297 h 7321297"/>
              <a:gd name="connsiteX1-11" fmla="*/ 0 w 977195"/>
              <a:gd name="connsiteY1-12" fmla="*/ 0 h 7321297"/>
              <a:gd name="connsiteX2-13" fmla="*/ 389961 w 977195"/>
              <a:gd name="connsiteY2-14" fmla="*/ 13448 h 7321297"/>
              <a:gd name="connsiteX3-15" fmla="*/ 977195 w 977195"/>
              <a:gd name="connsiteY3-16" fmla="*/ 7321297 h 7321297"/>
              <a:gd name="connsiteX4-17" fmla="*/ 0 w 977195"/>
              <a:gd name="connsiteY4-18" fmla="*/ 7321297 h 7321297"/>
              <a:gd name="connsiteX0-19" fmla="*/ 0 w 977195"/>
              <a:gd name="connsiteY0-20" fmla="*/ 7321297 h 7321297"/>
              <a:gd name="connsiteX1-21" fmla="*/ 0 w 977195"/>
              <a:gd name="connsiteY1-22" fmla="*/ 0 h 7321297"/>
              <a:gd name="connsiteX2-23" fmla="*/ 389961 w 977195"/>
              <a:gd name="connsiteY2-24" fmla="*/ 13448 h 7321297"/>
              <a:gd name="connsiteX3-25" fmla="*/ 977195 w 977195"/>
              <a:gd name="connsiteY3-26" fmla="*/ 7321297 h 7321297"/>
              <a:gd name="connsiteX4-27" fmla="*/ 0 w 977195"/>
              <a:gd name="connsiteY4-28" fmla="*/ 7321297 h 7321297"/>
              <a:gd name="connsiteX0-29" fmla="*/ 0 w 977195"/>
              <a:gd name="connsiteY0-30" fmla="*/ 7321297 h 7321297"/>
              <a:gd name="connsiteX1-31" fmla="*/ 0 w 977195"/>
              <a:gd name="connsiteY1-32" fmla="*/ 0 h 7321297"/>
              <a:gd name="connsiteX2-33" fmla="*/ 376514 w 977195"/>
              <a:gd name="connsiteY2-34" fmla="*/ 1 h 7321297"/>
              <a:gd name="connsiteX3-35" fmla="*/ 977195 w 977195"/>
              <a:gd name="connsiteY3-36" fmla="*/ 7321297 h 7321297"/>
              <a:gd name="connsiteX4-37" fmla="*/ 0 w 977195"/>
              <a:gd name="connsiteY4-38" fmla="*/ 7321297 h 7321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7195" h="7321297">
                <a:moveTo>
                  <a:pt x="0" y="7321297"/>
                </a:moveTo>
                <a:lnTo>
                  <a:pt x="0" y="0"/>
                </a:lnTo>
                <a:lnTo>
                  <a:pt x="376514" y="1"/>
                </a:lnTo>
                <a:lnTo>
                  <a:pt x="977195" y="7321297"/>
                </a:lnTo>
                <a:lnTo>
                  <a:pt x="0" y="73212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28070" y="93758"/>
            <a:ext cx="6875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大数据的处理工具（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-18278" y="12451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77" y="2713115"/>
            <a:ext cx="1452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研究与现状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2870" y="3951605"/>
            <a:ext cx="12058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28862" y="547971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eaVert" wrap="square" rtlCol="0">
        <a:spAutoFit/>
      </a:bodyPr>
      <a:lstStyle>
        <a:defPPr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1956</Words>
  <Application>Microsoft Office PowerPoint</Application>
  <PresentationFormat>全屏显示(4:3)</PresentationFormat>
  <Paragraphs>155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华文中宋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chanchan pan</dc:creator>
  <cp:lastModifiedBy>hp</cp:lastModifiedBy>
  <cp:revision>351</cp:revision>
  <dcterms:created xsi:type="dcterms:W3CDTF">2015-05-07T09:32:00Z</dcterms:created>
  <dcterms:modified xsi:type="dcterms:W3CDTF">2017-03-23T17:14:16Z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