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9" r:id="rId2"/>
  </p:sldMasterIdLst>
  <p:notesMasterIdLst>
    <p:notesMasterId r:id="rId30"/>
  </p:notesMasterIdLst>
  <p:sldIdLst>
    <p:sldId id="258" r:id="rId3"/>
    <p:sldId id="308" r:id="rId4"/>
    <p:sldId id="279" r:id="rId5"/>
    <p:sldId id="286" r:id="rId6"/>
    <p:sldId id="257" r:id="rId7"/>
    <p:sldId id="280" r:id="rId8"/>
    <p:sldId id="289" r:id="rId9"/>
    <p:sldId id="290" r:id="rId10"/>
    <p:sldId id="291" r:id="rId11"/>
    <p:sldId id="292" r:id="rId12"/>
    <p:sldId id="293" r:id="rId13"/>
    <p:sldId id="311" r:id="rId14"/>
    <p:sldId id="294" r:id="rId15"/>
    <p:sldId id="295" r:id="rId16"/>
    <p:sldId id="296" r:id="rId17"/>
    <p:sldId id="297" r:id="rId18"/>
    <p:sldId id="282" r:id="rId19"/>
    <p:sldId id="298" r:id="rId20"/>
    <p:sldId id="300" r:id="rId21"/>
    <p:sldId id="302" r:id="rId22"/>
    <p:sldId id="303" r:id="rId23"/>
    <p:sldId id="304" r:id="rId24"/>
    <p:sldId id="306" r:id="rId25"/>
    <p:sldId id="305" r:id="rId26"/>
    <p:sldId id="309" r:id="rId27"/>
    <p:sldId id="310" r:id="rId28"/>
    <p:sldId id="28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B3A0"/>
    <a:srgbClr val="63BBAA"/>
    <a:srgbClr val="3E8F84"/>
    <a:srgbClr val="A67346"/>
    <a:srgbClr val="41928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p:cViewPr varScale="1">
        <p:scale>
          <a:sx n="87" d="100"/>
          <a:sy n="87" d="100"/>
        </p:scale>
        <p:origin x="-485" y="-8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9AAC1-6BAE-4DCD-BE89-F44087C22D34}" type="datetimeFigureOut">
              <a:rPr lang="zh-CN" altLang="en-US" smtClean="0"/>
              <a:pPr/>
              <a:t>2017/3/30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3B9DA6-1F8D-4F5D-B0A5-05E44FD064A7}" type="slidenum">
              <a:rPr lang="zh-CN" altLang="en-US" smtClean="0"/>
              <a:pPr/>
              <a:t>‹#›</a:t>
            </a:fld>
            <a:endParaRPr lang="zh-CN" altLang="en-US"/>
          </a:p>
        </p:txBody>
      </p:sp>
    </p:spTree>
    <p:extLst>
      <p:ext uri="{BB962C8B-B14F-4D97-AF65-F5344CB8AC3E}">
        <p14:creationId xmlns="" xmlns:p14="http://schemas.microsoft.com/office/powerpoint/2010/main" val="1687517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图片1"/>
          <p:cNvPicPr>
            <a:picLocks noChangeAspect="1"/>
          </p:cNvPicPr>
          <p:nvPr userDrawn="1"/>
        </p:nvPicPr>
        <p:blipFill>
          <a:blip r:embed="rId2"/>
          <a:srcRect b="2049"/>
          <a:stretch>
            <a:fillRect/>
          </a:stretch>
        </p:blipFill>
        <p:spPr>
          <a:xfrm>
            <a:off x="-19685" y="-4445"/>
            <a:ext cx="12217400" cy="689229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2017/3/30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图片1"/>
          <p:cNvPicPr>
            <a:picLocks noChangeAspect="1"/>
          </p:cNvPicPr>
          <p:nvPr userDrawn="1"/>
        </p:nvPicPr>
        <p:blipFill>
          <a:blip r:embed="rId2"/>
          <a:srcRect b="2049"/>
          <a:stretch>
            <a:fillRect/>
          </a:stretch>
        </p:blipFill>
        <p:spPr>
          <a:xfrm>
            <a:off x="-19685" y="-4445"/>
            <a:ext cx="12217400" cy="689229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2017/3/30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2017/3/30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2017/3/30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2017/3/30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2017/3/30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2017/3/30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2017/3/30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2017/3/30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2017/3/30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2017/3/30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2017/3/30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2017/3/30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2017/3/30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856879" y="818515"/>
            <a:ext cx="8138160" cy="5494020"/>
            <a:chOff x="3279" y="1289"/>
            <a:chExt cx="12816" cy="8652"/>
          </a:xfrm>
        </p:grpSpPr>
        <p:sp>
          <p:nvSpPr>
            <p:cNvPr id="8" name="菱形 7"/>
            <p:cNvSpPr/>
            <p:nvPr/>
          </p:nvSpPr>
          <p:spPr>
            <a:xfrm>
              <a:off x="3279" y="1289"/>
              <a:ext cx="12816" cy="8653"/>
            </a:xfrm>
            <a:prstGeom prst="diamond">
              <a:avLst/>
            </a:prstGeom>
            <a:solidFill>
              <a:schemeClr val="bg1">
                <a:alpha val="99000"/>
              </a:schemeClr>
            </a:solidFill>
            <a:ln w="12700">
              <a:solidFill>
                <a:srgbClr val="A67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菱形 1"/>
            <p:cNvSpPr/>
            <p:nvPr/>
          </p:nvSpPr>
          <p:spPr>
            <a:xfrm>
              <a:off x="3631" y="1508"/>
              <a:ext cx="12137" cy="8195"/>
            </a:xfrm>
            <a:prstGeom prst="diamond">
              <a:avLst/>
            </a:prstGeom>
            <a:solidFill>
              <a:schemeClr val="bg1">
                <a:alpha val="99000"/>
              </a:schemeClr>
            </a:solidFill>
            <a:ln w="12700">
              <a:solidFill>
                <a:srgbClr val="419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2957969" y="2721952"/>
            <a:ext cx="5883910" cy="1077218"/>
          </a:xfrm>
          <a:prstGeom prst="rect">
            <a:avLst/>
          </a:prstGeom>
          <a:noFill/>
        </p:spPr>
        <p:txBody>
          <a:bodyPr wrap="square" rtlCol="0">
            <a:spAutoFit/>
          </a:bodyPr>
          <a:lstStyle/>
          <a:p>
            <a:pPr algn="ctr"/>
            <a:r>
              <a:rPr lang="zh-CN" altLang="en-US" sz="3200" b="1" dirty="0" smtClean="0">
                <a:solidFill>
                  <a:srgbClr val="A67346"/>
                </a:solidFill>
                <a:latin typeface="微软雅黑" charset="0"/>
                <a:ea typeface="微软雅黑" charset="0"/>
              </a:rPr>
              <a:t>机器学习在遗传学</a:t>
            </a:r>
            <a:endParaRPr lang="en-US" altLang="zh-CN" sz="3200" b="1" dirty="0" smtClean="0">
              <a:solidFill>
                <a:srgbClr val="A67346"/>
              </a:solidFill>
              <a:latin typeface="微软雅黑" charset="0"/>
              <a:ea typeface="微软雅黑" charset="0"/>
            </a:endParaRPr>
          </a:p>
          <a:p>
            <a:pPr algn="ctr"/>
            <a:r>
              <a:rPr lang="zh-CN" altLang="en-US" sz="3200" b="1" dirty="0" smtClean="0">
                <a:solidFill>
                  <a:srgbClr val="A67346"/>
                </a:solidFill>
                <a:latin typeface="微软雅黑" charset="0"/>
                <a:ea typeface="微软雅黑" charset="0"/>
              </a:rPr>
              <a:t>和基因组学中的应用</a:t>
            </a:r>
            <a:endParaRPr lang="zh-CN" altLang="en-US" sz="3200" b="1" dirty="0">
              <a:solidFill>
                <a:srgbClr val="A67346"/>
              </a:solidFill>
              <a:latin typeface="微软雅黑" charset="0"/>
              <a:ea typeface="微软雅黑" charset="0"/>
            </a:endParaRPr>
          </a:p>
        </p:txBody>
      </p:sp>
      <p:sp>
        <p:nvSpPr>
          <p:cNvPr id="3075" name="文本框 3074"/>
          <p:cNvSpPr txBox="1"/>
          <p:nvPr/>
        </p:nvSpPr>
        <p:spPr>
          <a:xfrm>
            <a:off x="4869319" y="4522470"/>
            <a:ext cx="1972945" cy="584775"/>
          </a:xfrm>
          <a:prstGeom prst="rect">
            <a:avLst/>
          </a:prstGeom>
          <a:noFill/>
          <a:ln w="9525">
            <a:noFill/>
            <a:miter/>
          </a:ln>
          <a:effectLst/>
        </p:spPr>
        <p:txBody>
          <a:bodyPr vert="horz" wrap="square" anchor="t">
            <a:spAutoFit/>
          </a:bodyPr>
          <a:lstStyle/>
          <a:p>
            <a:pPr lvl="0" algn="ctr" eaLnBrk="0" latinLnBrk="0" hangingPunct="0"/>
            <a:r>
              <a:rPr lang="zh-CN" altLang="en-US" sz="1600" b="1" dirty="0" smtClean="0">
                <a:solidFill>
                  <a:srgbClr val="A67346"/>
                </a:solidFill>
                <a:latin typeface="微软雅黑" charset="0"/>
                <a:ea typeface="微软雅黑" charset="0"/>
              </a:rPr>
              <a:t>汇  报  人：龙   宇</a:t>
            </a:r>
            <a:endParaRPr lang="en-US" altLang="zh-CN" sz="1600" b="1" dirty="0" smtClean="0">
              <a:solidFill>
                <a:srgbClr val="A67346"/>
              </a:solidFill>
              <a:latin typeface="微软雅黑" charset="0"/>
              <a:ea typeface="微软雅黑" charset="0"/>
            </a:endParaRPr>
          </a:p>
          <a:p>
            <a:pPr lvl="0" algn="ctr" eaLnBrk="0" latinLnBrk="0" hangingPunct="0"/>
            <a:r>
              <a:rPr lang="zh-CN" altLang="en-US" sz="1600" b="1" dirty="0" smtClean="0">
                <a:solidFill>
                  <a:srgbClr val="A67346"/>
                </a:solidFill>
                <a:latin typeface="微软雅黑" charset="0"/>
                <a:ea typeface="微软雅黑" charset="0"/>
              </a:rPr>
              <a:t>指导老师 ：齐   琦</a:t>
            </a:r>
            <a:endParaRPr lang="en-US" altLang="zh-CN" sz="1600" b="1" dirty="0">
              <a:solidFill>
                <a:srgbClr val="A67346"/>
              </a:solidFill>
              <a:latin typeface="微软雅黑" charset="0"/>
              <a:ea typeface="微软雅黑"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7"/>
          <p:cNvSpPr>
            <a:spLocks noEditPoints="1"/>
          </p:cNvSpPr>
          <p:nvPr/>
        </p:nvSpPr>
        <p:spPr bwMode="auto">
          <a:xfrm>
            <a:off x="0" y="4493260"/>
            <a:ext cx="2633980" cy="2364740"/>
          </a:xfrm>
          <a:custGeom>
            <a:avLst/>
            <a:gdLst>
              <a:gd name="T0" fmla="*/ 543 w 907"/>
              <a:gd name="T1" fmla="*/ 696 h 814"/>
              <a:gd name="T2" fmla="*/ 592 w 907"/>
              <a:gd name="T3" fmla="*/ 745 h 814"/>
              <a:gd name="T4" fmla="*/ 138 w 907"/>
              <a:gd name="T5" fmla="*/ 449 h 814"/>
              <a:gd name="T6" fmla="*/ 126 w 907"/>
              <a:gd name="T7" fmla="*/ 433 h 814"/>
              <a:gd name="T8" fmla="*/ 223 w 907"/>
              <a:gd name="T9" fmla="*/ 405 h 814"/>
              <a:gd name="T10" fmla="*/ 383 w 907"/>
              <a:gd name="T11" fmla="*/ 427 h 814"/>
              <a:gd name="T12" fmla="*/ 391 w 907"/>
              <a:gd name="T13" fmla="*/ 441 h 814"/>
              <a:gd name="T14" fmla="*/ 345 w 907"/>
              <a:gd name="T15" fmla="*/ 441 h 814"/>
              <a:gd name="T16" fmla="*/ 197 w 907"/>
              <a:gd name="T17" fmla="*/ 433 h 814"/>
              <a:gd name="T18" fmla="*/ 138 w 907"/>
              <a:gd name="T19" fmla="*/ 370 h 814"/>
              <a:gd name="T20" fmla="*/ 126 w 907"/>
              <a:gd name="T21" fmla="*/ 354 h 814"/>
              <a:gd name="T22" fmla="*/ 223 w 907"/>
              <a:gd name="T23" fmla="*/ 326 h 814"/>
              <a:gd name="T24" fmla="*/ 383 w 907"/>
              <a:gd name="T25" fmla="*/ 348 h 814"/>
              <a:gd name="T26" fmla="*/ 391 w 907"/>
              <a:gd name="T27" fmla="*/ 362 h 814"/>
              <a:gd name="T28" fmla="*/ 345 w 907"/>
              <a:gd name="T29" fmla="*/ 362 h 814"/>
              <a:gd name="T30" fmla="*/ 197 w 907"/>
              <a:gd name="T31" fmla="*/ 354 h 814"/>
              <a:gd name="T32" fmla="*/ 138 w 907"/>
              <a:gd name="T33" fmla="*/ 299 h 814"/>
              <a:gd name="T34" fmla="*/ 126 w 907"/>
              <a:gd name="T35" fmla="*/ 281 h 814"/>
              <a:gd name="T36" fmla="*/ 223 w 907"/>
              <a:gd name="T37" fmla="*/ 255 h 814"/>
              <a:gd name="T38" fmla="*/ 383 w 907"/>
              <a:gd name="T39" fmla="*/ 275 h 814"/>
              <a:gd name="T40" fmla="*/ 391 w 907"/>
              <a:gd name="T41" fmla="*/ 291 h 814"/>
              <a:gd name="T42" fmla="*/ 345 w 907"/>
              <a:gd name="T43" fmla="*/ 289 h 814"/>
              <a:gd name="T44" fmla="*/ 197 w 907"/>
              <a:gd name="T45" fmla="*/ 283 h 814"/>
              <a:gd name="T46" fmla="*/ 138 w 907"/>
              <a:gd name="T47" fmla="*/ 225 h 814"/>
              <a:gd name="T48" fmla="*/ 126 w 907"/>
              <a:gd name="T49" fmla="*/ 206 h 814"/>
              <a:gd name="T50" fmla="*/ 223 w 907"/>
              <a:gd name="T51" fmla="*/ 178 h 814"/>
              <a:gd name="T52" fmla="*/ 383 w 907"/>
              <a:gd name="T53" fmla="*/ 200 h 814"/>
              <a:gd name="T54" fmla="*/ 391 w 907"/>
              <a:gd name="T55" fmla="*/ 214 h 814"/>
              <a:gd name="T56" fmla="*/ 345 w 907"/>
              <a:gd name="T57" fmla="*/ 214 h 814"/>
              <a:gd name="T58" fmla="*/ 197 w 907"/>
              <a:gd name="T59" fmla="*/ 206 h 814"/>
              <a:gd name="T60" fmla="*/ 138 w 907"/>
              <a:gd name="T61" fmla="*/ 156 h 814"/>
              <a:gd name="T62" fmla="*/ 126 w 907"/>
              <a:gd name="T63" fmla="*/ 138 h 814"/>
              <a:gd name="T64" fmla="*/ 223 w 907"/>
              <a:gd name="T65" fmla="*/ 111 h 814"/>
              <a:gd name="T66" fmla="*/ 383 w 907"/>
              <a:gd name="T67" fmla="*/ 131 h 814"/>
              <a:gd name="T68" fmla="*/ 391 w 907"/>
              <a:gd name="T69" fmla="*/ 148 h 814"/>
              <a:gd name="T70" fmla="*/ 345 w 907"/>
              <a:gd name="T71" fmla="*/ 146 h 814"/>
              <a:gd name="T72" fmla="*/ 197 w 907"/>
              <a:gd name="T73" fmla="*/ 140 h 814"/>
              <a:gd name="T74" fmla="*/ 877 w 907"/>
              <a:gd name="T75" fmla="*/ 125 h 814"/>
              <a:gd name="T76" fmla="*/ 905 w 907"/>
              <a:gd name="T77" fmla="*/ 156 h 814"/>
              <a:gd name="T78" fmla="*/ 899 w 907"/>
              <a:gd name="T79" fmla="*/ 702 h 814"/>
              <a:gd name="T80" fmla="*/ 626 w 907"/>
              <a:gd name="T81" fmla="*/ 721 h 814"/>
              <a:gd name="T82" fmla="*/ 620 w 907"/>
              <a:gd name="T83" fmla="*/ 806 h 814"/>
              <a:gd name="T84" fmla="*/ 492 w 907"/>
              <a:gd name="T85" fmla="*/ 808 h 814"/>
              <a:gd name="T86" fmla="*/ 468 w 907"/>
              <a:gd name="T87" fmla="*/ 810 h 814"/>
              <a:gd name="T88" fmla="*/ 31 w 907"/>
              <a:gd name="T89" fmla="*/ 719 h 814"/>
              <a:gd name="T90" fmla="*/ 0 w 907"/>
              <a:gd name="T91" fmla="*/ 690 h 814"/>
              <a:gd name="T92" fmla="*/ 9 w 907"/>
              <a:gd name="T93" fmla="*/ 138 h 814"/>
              <a:gd name="T94" fmla="*/ 33 w 907"/>
              <a:gd name="T95" fmla="*/ 67 h 814"/>
              <a:gd name="T96" fmla="*/ 102 w 907"/>
              <a:gd name="T97" fmla="*/ 26 h 814"/>
              <a:gd name="T98" fmla="*/ 260 w 907"/>
              <a:gd name="T99" fmla="*/ 0 h 814"/>
              <a:gd name="T100" fmla="*/ 381 w 907"/>
              <a:gd name="T101" fmla="*/ 18 h 814"/>
              <a:gd name="T102" fmla="*/ 527 w 907"/>
              <a:gd name="T103" fmla="*/ 16 h 814"/>
              <a:gd name="T104" fmla="*/ 652 w 907"/>
              <a:gd name="T105" fmla="*/ 0 h 814"/>
              <a:gd name="T106" fmla="*/ 806 w 907"/>
              <a:gd name="T107" fmla="*/ 28 h 814"/>
              <a:gd name="T108" fmla="*/ 869 w 907"/>
              <a:gd name="T109" fmla="*/ 67 h 814"/>
              <a:gd name="T110" fmla="*/ 626 w 907"/>
              <a:gd name="T111" fmla="*/ 557 h 814"/>
              <a:gd name="T112" fmla="*/ 816 w 907"/>
              <a:gd name="T113" fmla="*/ 593 h 814"/>
              <a:gd name="T114" fmla="*/ 652 w 907"/>
              <a:gd name="T115" fmla="*/ 53 h 814"/>
              <a:gd name="T116" fmla="*/ 260 w 907"/>
              <a:gd name="T117" fmla="*/ 53 h 814"/>
              <a:gd name="T118" fmla="*/ 130 w 907"/>
              <a:gd name="T119" fmla="*/ 73 h 814"/>
              <a:gd name="T120" fmla="*/ 130 w 907"/>
              <a:gd name="T121" fmla="*/ 575 h 814"/>
              <a:gd name="T122" fmla="*/ 260 w 907"/>
              <a:gd name="T123" fmla="*/ 557 h 814"/>
              <a:gd name="T124" fmla="*/ 424 w 907"/>
              <a:gd name="T125" fmla="*/ 91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7" h="814">
                <a:moveTo>
                  <a:pt x="496" y="73"/>
                </a:moveTo>
                <a:lnTo>
                  <a:pt x="496" y="751"/>
                </a:lnTo>
                <a:lnTo>
                  <a:pt x="533" y="702"/>
                </a:lnTo>
                <a:lnTo>
                  <a:pt x="533" y="702"/>
                </a:lnTo>
                <a:lnTo>
                  <a:pt x="539" y="698"/>
                </a:lnTo>
                <a:lnTo>
                  <a:pt x="543" y="696"/>
                </a:lnTo>
                <a:lnTo>
                  <a:pt x="551" y="698"/>
                </a:lnTo>
                <a:lnTo>
                  <a:pt x="557" y="700"/>
                </a:lnTo>
                <a:lnTo>
                  <a:pt x="557" y="700"/>
                </a:lnTo>
                <a:lnTo>
                  <a:pt x="559" y="702"/>
                </a:lnTo>
                <a:lnTo>
                  <a:pt x="559" y="702"/>
                </a:lnTo>
                <a:lnTo>
                  <a:pt x="592" y="745"/>
                </a:lnTo>
                <a:lnTo>
                  <a:pt x="592" y="46"/>
                </a:lnTo>
                <a:lnTo>
                  <a:pt x="496" y="73"/>
                </a:lnTo>
                <a:lnTo>
                  <a:pt x="496" y="73"/>
                </a:lnTo>
                <a:close/>
                <a:moveTo>
                  <a:pt x="142" y="449"/>
                </a:moveTo>
                <a:lnTo>
                  <a:pt x="142" y="449"/>
                </a:lnTo>
                <a:lnTo>
                  <a:pt x="138" y="449"/>
                </a:lnTo>
                <a:lnTo>
                  <a:pt x="132" y="449"/>
                </a:lnTo>
                <a:lnTo>
                  <a:pt x="130" y="447"/>
                </a:lnTo>
                <a:lnTo>
                  <a:pt x="126" y="443"/>
                </a:lnTo>
                <a:lnTo>
                  <a:pt x="126" y="443"/>
                </a:lnTo>
                <a:lnTo>
                  <a:pt x="126" y="437"/>
                </a:lnTo>
                <a:lnTo>
                  <a:pt x="126" y="433"/>
                </a:lnTo>
                <a:lnTo>
                  <a:pt x="130" y="429"/>
                </a:lnTo>
                <a:lnTo>
                  <a:pt x="134" y="427"/>
                </a:lnTo>
                <a:lnTo>
                  <a:pt x="134" y="427"/>
                </a:lnTo>
                <a:lnTo>
                  <a:pt x="162" y="417"/>
                </a:lnTo>
                <a:lnTo>
                  <a:pt x="193" y="409"/>
                </a:lnTo>
                <a:lnTo>
                  <a:pt x="223" y="405"/>
                </a:lnTo>
                <a:lnTo>
                  <a:pt x="254" y="405"/>
                </a:lnTo>
                <a:lnTo>
                  <a:pt x="254" y="405"/>
                </a:lnTo>
                <a:lnTo>
                  <a:pt x="286" y="405"/>
                </a:lnTo>
                <a:lnTo>
                  <a:pt x="318" y="409"/>
                </a:lnTo>
                <a:lnTo>
                  <a:pt x="351" y="417"/>
                </a:lnTo>
                <a:lnTo>
                  <a:pt x="383" y="427"/>
                </a:lnTo>
                <a:lnTo>
                  <a:pt x="383" y="427"/>
                </a:lnTo>
                <a:lnTo>
                  <a:pt x="387" y="429"/>
                </a:lnTo>
                <a:lnTo>
                  <a:pt x="389" y="433"/>
                </a:lnTo>
                <a:lnTo>
                  <a:pt x="391" y="437"/>
                </a:lnTo>
                <a:lnTo>
                  <a:pt x="391" y="441"/>
                </a:lnTo>
                <a:lnTo>
                  <a:pt x="391" y="441"/>
                </a:lnTo>
                <a:lnTo>
                  <a:pt x="389" y="445"/>
                </a:lnTo>
                <a:lnTo>
                  <a:pt x="385" y="449"/>
                </a:lnTo>
                <a:lnTo>
                  <a:pt x="381" y="449"/>
                </a:lnTo>
                <a:lnTo>
                  <a:pt x="375" y="449"/>
                </a:lnTo>
                <a:lnTo>
                  <a:pt x="375" y="449"/>
                </a:lnTo>
                <a:lnTo>
                  <a:pt x="345" y="441"/>
                </a:lnTo>
                <a:lnTo>
                  <a:pt x="314" y="433"/>
                </a:lnTo>
                <a:lnTo>
                  <a:pt x="284" y="429"/>
                </a:lnTo>
                <a:lnTo>
                  <a:pt x="254" y="429"/>
                </a:lnTo>
                <a:lnTo>
                  <a:pt x="254" y="429"/>
                </a:lnTo>
                <a:lnTo>
                  <a:pt x="225" y="429"/>
                </a:lnTo>
                <a:lnTo>
                  <a:pt x="197" y="433"/>
                </a:lnTo>
                <a:lnTo>
                  <a:pt x="168" y="441"/>
                </a:lnTo>
                <a:lnTo>
                  <a:pt x="142" y="449"/>
                </a:lnTo>
                <a:lnTo>
                  <a:pt x="142" y="449"/>
                </a:lnTo>
                <a:close/>
                <a:moveTo>
                  <a:pt x="142" y="370"/>
                </a:moveTo>
                <a:lnTo>
                  <a:pt x="142" y="370"/>
                </a:lnTo>
                <a:lnTo>
                  <a:pt x="138" y="370"/>
                </a:lnTo>
                <a:lnTo>
                  <a:pt x="132" y="370"/>
                </a:lnTo>
                <a:lnTo>
                  <a:pt x="130" y="368"/>
                </a:lnTo>
                <a:lnTo>
                  <a:pt x="126" y="364"/>
                </a:lnTo>
                <a:lnTo>
                  <a:pt x="126" y="364"/>
                </a:lnTo>
                <a:lnTo>
                  <a:pt x="126" y="358"/>
                </a:lnTo>
                <a:lnTo>
                  <a:pt x="126" y="354"/>
                </a:lnTo>
                <a:lnTo>
                  <a:pt x="130" y="350"/>
                </a:lnTo>
                <a:lnTo>
                  <a:pt x="134" y="348"/>
                </a:lnTo>
                <a:lnTo>
                  <a:pt x="134" y="348"/>
                </a:lnTo>
                <a:lnTo>
                  <a:pt x="162" y="338"/>
                </a:lnTo>
                <a:lnTo>
                  <a:pt x="193" y="330"/>
                </a:lnTo>
                <a:lnTo>
                  <a:pt x="223" y="326"/>
                </a:lnTo>
                <a:lnTo>
                  <a:pt x="254" y="324"/>
                </a:lnTo>
                <a:lnTo>
                  <a:pt x="254" y="324"/>
                </a:lnTo>
                <a:lnTo>
                  <a:pt x="286" y="326"/>
                </a:lnTo>
                <a:lnTo>
                  <a:pt x="318" y="330"/>
                </a:lnTo>
                <a:lnTo>
                  <a:pt x="351" y="338"/>
                </a:lnTo>
                <a:lnTo>
                  <a:pt x="383" y="348"/>
                </a:lnTo>
                <a:lnTo>
                  <a:pt x="383" y="348"/>
                </a:lnTo>
                <a:lnTo>
                  <a:pt x="387" y="350"/>
                </a:lnTo>
                <a:lnTo>
                  <a:pt x="389" y="354"/>
                </a:lnTo>
                <a:lnTo>
                  <a:pt x="391" y="358"/>
                </a:lnTo>
                <a:lnTo>
                  <a:pt x="391" y="362"/>
                </a:lnTo>
                <a:lnTo>
                  <a:pt x="391" y="362"/>
                </a:lnTo>
                <a:lnTo>
                  <a:pt x="389" y="366"/>
                </a:lnTo>
                <a:lnTo>
                  <a:pt x="385" y="370"/>
                </a:lnTo>
                <a:lnTo>
                  <a:pt x="381" y="370"/>
                </a:lnTo>
                <a:lnTo>
                  <a:pt x="375" y="370"/>
                </a:lnTo>
                <a:lnTo>
                  <a:pt x="375" y="370"/>
                </a:lnTo>
                <a:lnTo>
                  <a:pt x="345" y="362"/>
                </a:lnTo>
                <a:lnTo>
                  <a:pt x="314" y="354"/>
                </a:lnTo>
                <a:lnTo>
                  <a:pt x="284" y="350"/>
                </a:lnTo>
                <a:lnTo>
                  <a:pt x="254" y="350"/>
                </a:lnTo>
                <a:lnTo>
                  <a:pt x="254" y="350"/>
                </a:lnTo>
                <a:lnTo>
                  <a:pt x="225" y="350"/>
                </a:lnTo>
                <a:lnTo>
                  <a:pt x="197" y="354"/>
                </a:lnTo>
                <a:lnTo>
                  <a:pt x="168" y="360"/>
                </a:lnTo>
                <a:lnTo>
                  <a:pt x="142" y="370"/>
                </a:lnTo>
                <a:lnTo>
                  <a:pt x="142" y="370"/>
                </a:lnTo>
                <a:close/>
                <a:moveTo>
                  <a:pt x="142" y="299"/>
                </a:moveTo>
                <a:lnTo>
                  <a:pt x="142" y="299"/>
                </a:lnTo>
                <a:lnTo>
                  <a:pt x="138" y="299"/>
                </a:lnTo>
                <a:lnTo>
                  <a:pt x="132" y="297"/>
                </a:lnTo>
                <a:lnTo>
                  <a:pt x="130" y="295"/>
                </a:lnTo>
                <a:lnTo>
                  <a:pt x="126" y="291"/>
                </a:lnTo>
                <a:lnTo>
                  <a:pt x="126" y="291"/>
                </a:lnTo>
                <a:lnTo>
                  <a:pt x="126" y="287"/>
                </a:lnTo>
                <a:lnTo>
                  <a:pt x="126" y="281"/>
                </a:lnTo>
                <a:lnTo>
                  <a:pt x="130" y="277"/>
                </a:lnTo>
                <a:lnTo>
                  <a:pt x="134" y="275"/>
                </a:lnTo>
                <a:lnTo>
                  <a:pt x="134" y="275"/>
                </a:lnTo>
                <a:lnTo>
                  <a:pt x="162" y="265"/>
                </a:lnTo>
                <a:lnTo>
                  <a:pt x="193" y="259"/>
                </a:lnTo>
                <a:lnTo>
                  <a:pt x="223" y="255"/>
                </a:lnTo>
                <a:lnTo>
                  <a:pt x="254" y="253"/>
                </a:lnTo>
                <a:lnTo>
                  <a:pt x="254" y="253"/>
                </a:lnTo>
                <a:lnTo>
                  <a:pt x="286" y="255"/>
                </a:lnTo>
                <a:lnTo>
                  <a:pt x="318" y="259"/>
                </a:lnTo>
                <a:lnTo>
                  <a:pt x="351" y="265"/>
                </a:lnTo>
                <a:lnTo>
                  <a:pt x="383" y="275"/>
                </a:lnTo>
                <a:lnTo>
                  <a:pt x="383" y="275"/>
                </a:lnTo>
                <a:lnTo>
                  <a:pt x="387" y="277"/>
                </a:lnTo>
                <a:lnTo>
                  <a:pt x="389" y="281"/>
                </a:lnTo>
                <a:lnTo>
                  <a:pt x="391" y="285"/>
                </a:lnTo>
                <a:lnTo>
                  <a:pt x="391" y="291"/>
                </a:lnTo>
                <a:lnTo>
                  <a:pt x="391" y="291"/>
                </a:lnTo>
                <a:lnTo>
                  <a:pt x="389" y="295"/>
                </a:lnTo>
                <a:lnTo>
                  <a:pt x="385" y="297"/>
                </a:lnTo>
                <a:lnTo>
                  <a:pt x="381" y="299"/>
                </a:lnTo>
                <a:lnTo>
                  <a:pt x="375" y="299"/>
                </a:lnTo>
                <a:lnTo>
                  <a:pt x="375" y="299"/>
                </a:lnTo>
                <a:lnTo>
                  <a:pt x="345" y="289"/>
                </a:lnTo>
                <a:lnTo>
                  <a:pt x="314" y="283"/>
                </a:lnTo>
                <a:lnTo>
                  <a:pt x="284" y="279"/>
                </a:lnTo>
                <a:lnTo>
                  <a:pt x="254" y="277"/>
                </a:lnTo>
                <a:lnTo>
                  <a:pt x="254" y="277"/>
                </a:lnTo>
                <a:lnTo>
                  <a:pt x="225" y="279"/>
                </a:lnTo>
                <a:lnTo>
                  <a:pt x="197" y="283"/>
                </a:lnTo>
                <a:lnTo>
                  <a:pt x="168" y="289"/>
                </a:lnTo>
                <a:lnTo>
                  <a:pt x="142" y="299"/>
                </a:lnTo>
                <a:lnTo>
                  <a:pt x="142" y="299"/>
                </a:lnTo>
                <a:close/>
                <a:moveTo>
                  <a:pt x="142" y="223"/>
                </a:moveTo>
                <a:lnTo>
                  <a:pt x="142" y="223"/>
                </a:lnTo>
                <a:lnTo>
                  <a:pt x="138" y="225"/>
                </a:lnTo>
                <a:lnTo>
                  <a:pt x="132" y="223"/>
                </a:lnTo>
                <a:lnTo>
                  <a:pt x="130" y="221"/>
                </a:lnTo>
                <a:lnTo>
                  <a:pt x="126" y="216"/>
                </a:lnTo>
                <a:lnTo>
                  <a:pt x="126" y="216"/>
                </a:lnTo>
                <a:lnTo>
                  <a:pt x="126" y="210"/>
                </a:lnTo>
                <a:lnTo>
                  <a:pt x="126" y="206"/>
                </a:lnTo>
                <a:lnTo>
                  <a:pt x="130" y="202"/>
                </a:lnTo>
                <a:lnTo>
                  <a:pt x="134" y="200"/>
                </a:lnTo>
                <a:lnTo>
                  <a:pt x="134" y="200"/>
                </a:lnTo>
                <a:lnTo>
                  <a:pt x="162" y="190"/>
                </a:lnTo>
                <a:lnTo>
                  <a:pt x="193" y="182"/>
                </a:lnTo>
                <a:lnTo>
                  <a:pt x="223" y="178"/>
                </a:lnTo>
                <a:lnTo>
                  <a:pt x="254" y="178"/>
                </a:lnTo>
                <a:lnTo>
                  <a:pt x="254" y="178"/>
                </a:lnTo>
                <a:lnTo>
                  <a:pt x="286" y="178"/>
                </a:lnTo>
                <a:lnTo>
                  <a:pt x="318" y="184"/>
                </a:lnTo>
                <a:lnTo>
                  <a:pt x="351" y="190"/>
                </a:lnTo>
                <a:lnTo>
                  <a:pt x="383" y="200"/>
                </a:lnTo>
                <a:lnTo>
                  <a:pt x="383" y="200"/>
                </a:lnTo>
                <a:lnTo>
                  <a:pt x="387" y="202"/>
                </a:lnTo>
                <a:lnTo>
                  <a:pt x="389" y="206"/>
                </a:lnTo>
                <a:lnTo>
                  <a:pt x="391" y="210"/>
                </a:lnTo>
                <a:lnTo>
                  <a:pt x="391" y="214"/>
                </a:lnTo>
                <a:lnTo>
                  <a:pt x="391" y="214"/>
                </a:lnTo>
                <a:lnTo>
                  <a:pt x="389" y="221"/>
                </a:lnTo>
                <a:lnTo>
                  <a:pt x="385" y="223"/>
                </a:lnTo>
                <a:lnTo>
                  <a:pt x="381" y="225"/>
                </a:lnTo>
                <a:lnTo>
                  <a:pt x="375" y="223"/>
                </a:lnTo>
                <a:lnTo>
                  <a:pt x="375" y="223"/>
                </a:lnTo>
                <a:lnTo>
                  <a:pt x="345" y="214"/>
                </a:lnTo>
                <a:lnTo>
                  <a:pt x="314" y="208"/>
                </a:lnTo>
                <a:lnTo>
                  <a:pt x="284" y="204"/>
                </a:lnTo>
                <a:lnTo>
                  <a:pt x="254" y="202"/>
                </a:lnTo>
                <a:lnTo>
                  <a:pt x="254" y="202"/>
                </a:lnTo>
                <a:lnTo>
                  <a:pt x="225" y="204"/>
                </a:lnTo>
                <a:lnTo>
                  <a:pt x="197" y="206"/>
                </a:lnTo>
                <a:lnTo>
                  <a:pt x="168" y="214"/>
                </a:lnTo>
                <a:lnTo>
                  <a:pt x="142" y="223"/>
                </a:lnTo>
                <a:lnTo>
                  <a:pt x="142" y="223"/>
                </a:lnTo>
                <a:close/>
                <a:moveTo>
                  <a:pt x="142" y="154"/>
                </a:moveTo>
                <a:lnTo>
                  <a:pt x="142" y="154"/>
                </a:lnTo>
                <a:lnTo>
                  <a:pt x="138" y="156"/>
                </a:lnTo>
                <a:lnTo>
                  <a:pt x="132" y="154"/>
                </a:lnTo>
                <a:lnTo>
                  <a:pt x="130" y="152"/>
                </a:lnTo>
                <a:lnTo>
                  <a:pt x="126" y="148"/>
                </a:lnTo>
                <a:lnTo>
                  <a:pt x="126" y="148"/>
                </a:lnTo>
                <a:lnTo>
                  <a:pt x="126" y="144"/>
                </a:lnTo>
                <a:lnTo>
                  <a:pt x="126" y="138"/>
                </a:lnTo>
                <a:lnTo>
                  <a:pt x="130" y="134"/>
                </a:lnTo>
                <a:lnTo>
                  <a:pt x="134" y="131"/>
                </a:lnTo>
                <a:lnTo>
                  <a:pt x="134" y="131"/>
                </a:lnTo>
                <a:lnTo>
                  <a:pt x="162" y="121"/>
                </a:lnTo>
                <a:lnTo>
                  <a:pt x="193" y="115"/>
                </a:lnTo>
                <a:lnTo>
                  <a:pt x="223" y="111"/>
                </a:lnTo>
                <a:lnTo>
                  <a:pt x="254" y="109"/>
                </a:lnTo>
                <a:lnTo>
                  <a:pt x="254" y="109"/>
                </a:lnTo>
                <a:lnTo>
                  <a:pt x="286" y="111"/>
                </a:lnTo>
                <a:lnTo>
                  <a:pt x="318" y="115"/>
                </a:lnTo>
                <a:lnTo>
                  <a:pt x="351" y="121"/>
                </a:lnTo>
                <a:lnTo>
                  <a:pt x="383" y="131"/>
                </a:lnTo>
                <a:lnTo>
                  <a:pt x="383" y="131"/>
                </a:lnTo>
                <a:lnTo>
                  <a:pt x="387" y="134"/>
                </a:lnTo>
                <a:lnTo>
                  <a:pt x="389" y="138"/>
                </a:lnTo>
                <a:lnTo>
                  <a:pt x="391" y="142"/>
                </a:lnTo>
                <a:lnTo>
                  <a:pt x="391" y="148"/>
                </a:lnTo>
                <a:lnTo>
                  <a:pt x="391" y="148"/>
                </a:lnTo>
                <a:lnTo>
                  <a:pt x="389" y="152"/>
                </a:lnTo>
                <a:lnTo>
                  <a:pt x="385" y="154"/>
                </a:lnTo>
                <a:lnTo>
                  <a:pt x="381" y="156"/>
                </a:lnTo>
                <a:lnTo>
                  <a:pt x="375" y="156"/>
                </a:lnTo>
                <a:lnTo>
                  <a:pt x="375" y="156"/>
                </a:lnTo>
                <a:lnTo>
                  <a:pt x="345" y="146"/>
                </a:lnTo>
                <a:lnTo>
                  <a:pt x="314" y="140"/>
                </a:lnTo>
                <a:lnTo>
                  <a:pt x="284" y="136"/>
                </a:lnTo>
                <a:lnTo>
                  <a:pt x="254" y="134"/>
                </a:lnTo>
                <a:lnTo>
                  <a:pt x="254" y="134"/>
                </a:lnTo>
                <a:lnTo>
                  <a:pt x="225" y="136"/>
                </a:lnTo>
                <a:lnTo>
                  <a:pt x="197" y="140"/>
                </a:lnTo>
                <a:lnTo>
                  <a:pt x="168" y="146"/>
                </a:lnTo>
                <a:lnTo>
                  <a:pt x="142" y="154"/>
                </a:lnTo>
                <a:lnTo>
                  <a:pt x="142" y="154"/>
                </a:lnTo>
                <a:close/>
                <a:moveTo>
                  <a:pt x="871" y="125"/>
                </a:moveTo>
                <a:lnTo>
                  <a:pt x="871" y="125"/>
                </a:lnTo>
                <a:lnTo>
                  <a:pt x="877" y="125"/>
                </a:lnTo>
                <a:lnTo>
                  <a:pt x="885" y="129"/>
                </a:lnTo>
                <a:lnTo>
                  <a:pt x="891" y="131"/>
                </a:lnTo>
                <a:lnTo>
                  <a:pt x="895" y="138"/>
                </a:lnTo>
                <a:lnTo>
                  <a:pt x="901" y="142"/>
                </a:lnTo>
                <a:lnTo>
                  <a:pt x="903" y="150"/>
                </a:lnTo>
                <a:lnTo>
                  <a:pt x="905" y="156"/>
                </a:lnTo>
                <a:lnTo>
                  <a:pt x="907" y="164"/>
                </a:lnTo>
                <a:lnTo>
                  <a:pt x="907" y="682"/>
                </a:lnTo>
                <a:lnTo>
                  <a:pt x="907" y="682"/>
                </a:lnTo>
                <a:lnTo>
                  <a:pt x="905" y="690"/>
                </a:lnTo>
                <a:lnTo>
                  <a:pt x="903" y="696"/>
                </a:lnTo>
                <a:lnTo>
                  <a:pt x="899" y="702"/>
                </a:lnTo>
                <a:lnTo>
                  <a:pt x="895" y="708"/>
                </a:lnTo>
                <a:lnTo>
                  <a:pt x="889" y="712"/>
                </a:lnTo>
                <a:lnTo>
                  <a:pt x="883" y="716"/>
                </a:lnTo>
                <a:lnTo>
                  <a:pt x="877" y="719"/>
                </a:lnTo>
                <a:lnTo>
                  <a:pt x="869" y="721"/>
                </a:lnTo>
                <a:lnTo>
                  <a:pt x="626" y="721"/>
                </a:lnTo>
                <a:lnTo>
                  <a:pt x="626" y="793"/>
                </a:lnTo>
                <a:lnTo>
                  <a:pt x="626" y="793"/>
                </a:lnTo>
                <a:lnTo>
                  <a:pt x="626" y="793"/>
                </a:lnTo>
                <a:lnTo>
                  <a:pt x="624" y="799"/>
                </a:lnTo>
                <a:lnTo>
                  <a:pt x="620" y="806"/>
                </a:lnTo>
                <a:lnTo>
                  <a:pt x="620" y="806"/>
                </a:lnTo>
                <a:lnTo>
                  <a:pt x="614" y="808"/>
                </a:lnTo>
                <a:lnTo>
                  <a:pt x="608" y="810"/>
                </a:lnTo>
                <a:lnTo>
                  <a:pt x="602" y="808"/>
                </a:lnTo>
                <a:lnTo>
                  <a:pt x="596" y="804"/>
                </a:lnTo>
                <a:lnTo>
                  <a:pt x="545" y="741"/>
                </a:lnTo>
                <a:lnTo>
                  <a:pt x="492" y="808"/>
                </a:lnTo>
                <a:lnTo>
                  <a:pt x="492" y="808"/>
                </a:lnTo>
                <a:lnTo>
                  <a:pt x="486" y="812"/>
                </a:lnTo>
                <a:lnTo>
                  <a:pt x="478" y="814"/>
                </a:lnTo>
                <a:lnTo>
                  <a:pt x="478" y="814"/>
                </a:lnTo>
                <a:lnTo>
                  <a:pt x="472" y="814"/>
                </a:lnTo>
                <a:lnTo>
                  <a:pt x="468" y="810"/>
                </a:lnTo>
                <a:lnTo>
                  <a:pt x="464" y="804"/>
                </a:lnTo>
                <a:lnTo>
                  <a:pt x="462" y="797"/>
                </a:lnTo>
                <a:lnTo>
                  <a:pt x="462" y="721"/>
                </a:lnTo>
                <a:lnTo>
                  <a:pt x="39" y="721"/>
                </a:lnTo>
                <a:lnTo>
                  <a:pt x="39" y="721"/>
                </a:lnTo>
                <a:lnTo>
                  <a:pt x="31" y="719"/>
                </a:lnTo>
                <a:lnTo>
                  <a:pt x="23" y="716"/>
                </a:lnTo>
                <a:lnTo>
                  <a:pt x="17" y="712"/>
                </a:lnTo>
                <a:lnTo>
                  <a:pt x="11" y="708"/>
                </a:lnTo>
                <a:lnTo>
                  <a:pt x="7" y="702"/>
                </a:lnTo>
                <a:lnTo>
                  <a:pt x="3" y="696"/>
                </a:lnTo>
                <a:lnTo>
                  <a:pt x="0" y="690"/>
                </a:lnTo>
                <a:lnTo>
                  <a:pt x="0" y="682"/>
                </a:lnTo>
                <a:lnTo>
                  <a:pt x="0" y="164"/>
                </a:lnTo>
                <a:lnTo>
                  <a:pt x="0" y="164"/>
                </a:lnTo>
                <a:lnTo>
                  <a:pt x="0" y="156"/>
                </a:lnTo>
                <a:lnTo>
                  <a:pt x="3" y="150"/>
                </a:lnTo>
                <a:lnTo>
                  <a:pt x="9" y="138"/>
                </a:lnTo>
                <a:lnTo>
                  <a:pt x="21" y="129"/>
                </a:lnTo>
                <a:lnTo>
                  <a:pt x="27" y="127"/>
                </a:lnTo>
                <a:lnTo>
                  <a:pt x="33" y="125"/>
                </a:lnTo>
                <a:lnTo>
                  <a:pt x="33" y="75"/>
                </a:lnTo>
                <a:lnTo>
                  <a:pt x="33" y="75"/>
                </a:lnTo>
                <a:lnTo>
                  <a:pt x="33" y="67"/>
                </a:lnTo>
                <a:lnTo>
                  <a:pt x="37" y="61"/>
                </a:lnTo>
                <a:lnTo>
                  <a:pt x="43" y="55"/>
                </a:lnTo>
                <a:lnTo>
                  <a:pt x="49" y="51"/>
                </a:lnTo>
                <a:lnTo>
                  <a:pt x="49" y="51"/>
                </a:lnTo>
                <a:lnTo>
                  <a:pt x="75" y="38"/>
                </a:lnTo>
                <a:lnTo>
                  <a:pt x="102" y="26"/>
                </a:lnTo>
                <a:lnTo>
                  <a:pt x="128" y="18"/>
                </a:lnTo>
                <a:lnTo>
                  <a:pt x="154" y="10"/>
                </a:lnTo>
                <a:lnTo>
                  <a:pt x="181" y="6"/>
                </a:lnTo>
                <a:lnTo>
                  <a:pt x="207" y="2"/>
                </a:lnTo>
                <a:lnTo>
                  <a:pt x="233" y="0"/>
                </a:lnTo>
                <a:lnTo>
                  <a:pt x="260" y="0"/>
                </a:lnTo>
                <a:lnTo>
                  <a:pt x="260" y="0"/>
                </a:lnTo>
                <a:lnTo>
                  <a:pt x="284" y="0"/>
                </a:lnTo>
                <a:lnTo>
                  <a:pt x="308" y="2"/>
                </a:lnTo>
                <a:lnTo>
                  <a:pt x="332" y="6"/>
                </a:lnTo>
                <a:lnTo>
                  <a:pt x="357" y="12"/>
                </a:lnTo>
                <a:lnTo>
                  <a:pt x="381" y="18"/>
                </a:lnTo>
                <a:lnTo>
                  <a:pt x="403" y="26"/>
                </a:lnTo>
                <a:lnTo>
                  <a:pt x="452" y="46"/>
                </a:lnTo>
                <a:lnTo>
                  <a:pt x="452" y="46"/>
                </a:lnTo>
                <a:lnTo>
                  <a:pt x="476" y="34"/>
                </a:lnTo>
                <a:lnTo>
                  <a:pt x="503" y="24"/>
                </a:lnTo>
                <a:lnTo>
                  <a:pt x="527" y="16"/>
                </a:lnTo>
                <a:lnTo>
                  <a:pt x="553" y="10"/>
                </a:lnTo>
                <a:lnTo>
                  <a:pt x="577" y="4"/>
                </a:lnTo>
                <a:lnTo>
                  <a:pt x="604" y="2"/>
                </a:lnTo>
                <a:lnTo>
                  <a:pt x="628" y="0"/>
                </a:lnTo>
                <a:lnTo>
                  <a:pt x="652" y="0"/>
                </a:lnTo>
                <a:lnTo>
                  <a:pt x="652" y="0"/>
                </a:lnTo>
                <a:lnTo>
                  <a:pt x="679" y="0"/>
                </a:lnTo>
                <a:lnTo>
                  <a:pt x="705" y="4"/>
                </a:lnTo>
                <a:lnTo>
                  <a:pt x="729" y="8"/>
                </a:lnTo>
                <a:lnTo>
                  <a:pt x="756" y="14"/>
                </a:lnTo>
                <a:lnTo>
                  <a:pt x="780" y="20"/>
                </a:lnTo>
                <a:lnTo>
                  <a:pt x="806" y="28"/>
                </a:lnTo>
                <a:lnTo>
                  <a:pt x="830" y="38"/>
                </a:lnTo>
                <a:lnTo>
                  <a:pt x="855" y="51"/>
                </a:lnTo>
                <a:lnTo>
                  <a:pt x="855" y="51"/>
                </a:lnTo>
                <a:lnTo>
                  <a:pt x="863" y="55"/>
                </a:lnTo>
                <a:lnTo>
                  <a:pt x="867" y="61"/>
                </a:lnTo>
                <a:lnTo>
                  <a:pt x="869" y="67"/>
                </a:lnTo>
                <a:lnTo>
                  <a:pt x="871" y="75"/>
                </a:lnTo>
                <a:lnTo>
                  <a:pt x="871" y="75"/>
                </a:lnTo>
                <a:lnTo>
                  <a:pt x="871" y="125"/>
                </a:lnTo>
                <a:lnTo>
                  <a:pt x="871" y="125"/>
                </a:lnTo>
                <a:close/>
                <a:moveTo>
                  <a:pt x="626" y="557"/>
                </a:moveTo>
                <a:lnTo>
                  <a:pt x="626" y="557"/>
                </a:lnTo>
                <a:lnTo>
                  <a:pt x="652" y="557"/>
                </a:lnTo>
                <a:lnTo>
                  <a:pt x="652" y="557"/>
                </a:lnTo>
                <a:lnTo>
                  <a:pt x="695" y="559"/>
                </a:lnTo>
                <a:lnTo>
                  <a:pt x="735" y="567"/>
                </a:lnTo>
                <a:lnTo>
                  <a:pt x="776" y="577"/>
                </a:lnTo>
                <a:lnTo>
                  <a:pt x="816" y="593"/>
                </a:lnTo>
                <a:lnTo>
                  <a:pt x="816" y="91"/>
                </a:lnTo>
                <a:lnTo>
                  <a:pt x="816" y="91"/>
                </a:lnTo>
                <a:lnTo>
                  <a:pt x="776" y="75"/>
                </a:lnTo>
                <a:lnTo>
                  <a:pt x="735" y="63"/>
                </a:lnTo>
                <a:lnTo>
                  <a:pt x="693" y="55"/>
                </a:lnTo>
                <a:lnTo>
                  <a:pt x="652" y="53"/>
                </a:lnTo>
                <a:lnTo>
                  <a:pt x="652" y="53"/>
                </a:lnTo>
                <a:lnTo>
                  <a:pt x="626" y="53"/>
                </a:lnTo>
                <a:lnTo>
                  <a:pt x="626" y="557"/>
                </a:lnTo>
                <a:lnTo>
                  <a:pt x="626" y="557"/>
                </a:lnTo>
                <a:close/>
                <a:moveTo>
                  <a:pt x="260" y="53"/>
                </a:moveTo>
                <a:lnTo>
                  <a:pt x="260" y="53"/>
                </a:lnTo>
                <a:lnTo>
                  <a:pt x="237" y="53"/>
                </a:lnTo>
                <a:lnTo>
                  <a:pt x="217" y="55"/>
                </a:lnTo>
                <a:lnTo>
                  <a:pt x="195" y="57"/>
                </a:lnTo>
                <a:lnTo>
                  <a:pt x="173" y="61"/>
                </a:lnTo>
                <a:lnTo>
                  <a:pt x="152" y="67"/>
                </a:lnTo>
                <a:lnTo>
                  <a:pt x="130" y="73"/>
                </a:lnTo>
                <a:lnTo>
                  <a:pt x="108" y="81"/>
                </a:lnTo>
                <a:lnTo>
                  <a:pt x="85" y="91"/>
                </a:lnTo>
                <a:lnTo>
                  <a:pt x="85" y="593"/>
                </a:lnTo>
                <a:lnTo>
                  <a:pt x="85" y="593"/>
                </a:lnTo>
                <a:lnTo>
                  <a:pt x="108" y="583"/>
                </a:lnTo>
                <a:lnTo>
                  <a:pt x="130" y="575"/>
                </a:lnTo>
                <a:lnTo>
                  <a:pt x="152" y="569"/>
                </a:lnTo>
                <a:lnTo>
                  <a:pt x="173" y="565"/>
                </a:lnTo>
                <a:lnTo>
                  <a:pt x="195" y="561"/>
                </a:lnTo>
                <a:lnTo>
                  <a:pt x="217" y="557"/>
                </a:lnTo>
                <a:lnTo>
                  <a:pt x="260" y="557"/>
                </a:lnTo>
                <a:lnTo>
                  <a:pt x="260" y="557"/>
                </a:lnTo>
                <a:lnTo>
                  <a:pt x="302" y="559"/>
                </a:lnTo>
                <a:lnTo>
                  <a:pt x="343" y="567"/>
                </a:lnTo>
                <a:lnTo>
                  <a:pt x="383" y="577"/>
                </a:lnTo>
                <a:lnTo>
                  <a:pt x="424" y="593"/>
                </a:lnTo>
                <a:lnTo>
                  <a:pt x="424" y="91"/>
                </a:lnTo>
                <a:lnTo>
                  <a:pt x="424" y="91"/>
                </a:lnTo>
                <a:lnTo>
                  <a:pt x="383" y="75"/>
                </a:lnTo>
                <a:lnTo>
                  <a:pt x="343" y="63"/>
                </a:lnTo>
                <a:lnTo>
                  <a:pt x="300" y="55"/>
                </a:lnTo>
                <a:lnTo>
                  <a:pt x="260" y="53"/>
                </a:lnTo>
                <a:lnTo>
                  <a:pt x="260" y="53"/>
                </a:lnTo>
                <a:close/>
              </a:path>
            </a:pathLst>
          </a:custGeom>
          <a:solidFill>
            <a:srgbClr val="3E8F84"/>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1" name="文本框 60"/>
          <p:cNvSpPr txBox="1"/>
          <p:nvPr/>
        </p:nvSpPr>
        <p:spPr>
          <a:xfrm>
            <a:off x="2278185" y="1237275"/>
            <a:ext cx="9046308" cy="511807"/>
          </a:xfrm>
          <a:prstGeom prst="rect">
            <a:avLst/>
          </a:prstGeom>
          <a:noFill/>
          <a:ln>
            <a:solidFill>
              <a:schemeClr val="bg1"/>
            </a:solidFill>
          </a:ln>
          <a:effectLst/>
          <a:extLst>
            <a:ext uri="{909E8E84-426E-40DD-AFC4-6F175D3DCCD1}">
              <a14:hiddenFill xmlns=""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sz="24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机器学习方法可以有效地分为两大类：监督或非监督的学习方法。</a:t>
            </a:r>
            <a:endParaRPr lang="zh-CN" altLang="en-US" sz="2000" kern="0" noProof="0" dirty="0" smtClean="0">
              <a:ln>
                <a:noFill/>
              </a:ln>
              <a:solidFill>
                <a:schemeClr val="tx1">
                  <a:lumMod val="75000"/>
                  <a:lumOff val="25000"/>
                </a:schemeClr>
              </a:solidFill>
              <a:uLnTx/>
              <a:uFillTx/>
              <a:latin typeface="微软雅黑" pitchFamily="34" charset="-122"/>
              <a:ea typeface="微软雅黑" pitchFamily="34" charset="-122"/>
              <a:sym typeface="+mn-ea"/>
            </a:endParaRPr>
          </a:p>
        </p:txBody>
      </p:sp>
      <p:grpSp>
        <p:nvGrpSpPr>
          <p:cNvPr id="2" name="组合 12"/>
          <p:cNvGrpSpPr/>
          <p:nvPr/>
        </p:nvGrpSpPr>
        <p:grpSpPr>
          <a:xfrm>
            <a:off x="1618469" y="1368571"/>
            <a:ext cx="586740" cy="586740"/>
            <a:chOff x="1733" y="2211"/>
            <a:chExt cx="1160" cy="1160"/>
          </a:xfrm>
        </p:grpSpPr>
        <p:sp>
          <p:nvSpPr>
            <p:cNvPr id="15" name="椭圆 14"/>
            <p:cNvSpPr/>
            <p:nvPr/>
          </p:nvSpPr>
          <p:spPr>
            <a:xfrm>
              <a:off x="1733" y="2211"/>
              <a:ext cx="1161" cy="1161"/>
            </a:xfrm>
            <a:prstGeom prst="ellipse">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0" name="稻壳儿小白白(http://dwz.cn/Wu2UP)"/>
            <p:cNvSpPr>
              <a:spLocks noEditPoints="1"/>
            </p:cNvSpPr>
            <p:nvPr/>
          </p:nvSpPr>
          <p:spPr>
            <a:xfrm>
              <a:off x="1880" y="2393"/>
              <a:ext cx="733" cy="733"/>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a:solidFill>
                  <a:schemeClr val="tx1">
                    <a:lumMod val="65000"/>
                    <a:lumOff val="35000"/>
                  </a:schemeClr>
                </a:solidFill>
              </a:endParaRPr>
            </a:p>
          </p:txBody>
        </p:sp>
      </p:grpSp>
      <p:sp>
        <p:nvSpPr>
          <p:cNvPr id="9" name="文本框 15"/>
          <p:cNvSpPr txBox="1"/>
          <p:nvPr/>
        </p:nvSpPr>
        <p:spPr>
          <a:xfrm>
            <a:off x="273685" y="254976"/>
            <a:ext cx="3015615"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charset="0"/>
                <a:ea typeface="微软雅黑" charset="0"/>
                <a:sym typeface="+mn-ea"/>
              </a:rPr>
              <a:t>监督和非监督学习</a:t>
            </a:r>
            <a:endParaRPr lang="zh-CN" altLang="en-US" sz="2400" b="1" dirty="0">
              <a:solidFill>
                <a:schemeClr val="tx1">
                  <a:lumMod val="65000"/>
                  <a:lumOff val="35000"/>
                </a:schemeClr>
              </a:solidFill>
              <a:latin typeface="微软雅黑" charset="0"/>
              <a:ea typeface="微软雅黑" charset="0"/>
              <a:sym typeface="+mn-ea"/>
            </a:endParaRPr>
          </a:p>
        </p:txBody>
      </p:sp>
      <p:graphicFrame>
        <p:nvGraphicFramePr>
          <p:cNvPr id="10" name="表格 9"/>
          <p:cNvGraphicFramePr>
            <a:graphicFrameLocks noGrp="1"/>
          </p:cNvGraphicFramePr>
          <p:nvPr/>
        </p:nvGraphicFramePr>
        <p:xfrm>
          <a:off x="3043115" y="2356338"/>
          <a:ext cx="8128000" cy="2328203"/>
        </p:xfrm>
        <a:graphic>
          <a:graphicData uri="http://schemas.openxmlformats.org/drawingml/2006/table">
            <a:tbl>
              <a:tblPr firstRow="1">
                <a:tableStyleId>{22838BEF-8BB2-4498-84A7-C5851F593DF1}</a:tableStyleId>
              </a:tblPr>
              <a:tblGrid>
                <a:gridCol w="4064000"/>
                <a:gridCol w="4064000"/>
              </a:tblGrid>
              <a:tr h="1115807">
                <a:tc>
                  <a:txBody>
                    <a:bodyPr/>
                    <a:lstStyle/>
                    <a:p>
                      <a:pPr algn="ctr"/>
                      <a:r>
                        <a:rPr lang="zh-CN" altLang="en-US" b="0" dirty="0" smtClean="0">
                          <a:latin typeface="微软雅黑" pitchFamily="34" charset="-122"/>
                          <a:ea typeface="微软雅黑" pitchFamily="34" charset="-122"/>
                        </a:rPr>
                        <a:t>监督学习</a:t>
                      </a:r>
                      <a:endParaRPr lang="zh-CN" altLang="en-US" b="0" dirty="0">
                        <a:latin typeface="微软雅黑" pitchFamily="34" charset="-122"/>
                        <a:ea typeface="微软雅黑" pitchFamily="34" charset="-122"/>
                      </a:endParaRPr>
                    </a:p>
                  </a:txBody>
                  <a:tcPr anchor="ctr"/>
                </a:tc>
                <a:tc>
                  <a:txBody>
                    <a:bodyPr/>
                    <a:lstStyle/>
                    <a:p>
                      <a:pPr algn="ctr"/>
                      <a:r>
                        <a:rPr lang="zh-CN" altLang="en-US" b="0" dirty="0" smtClean="0">
                          <a:latin typeface="微软雅黑" pitchFamily="34" charset="-122"/>
                          <a:ea typeface="微软雅黑" pitchFamily="34" charset="-122"/>
                        </a:rPr>
                        <a:t>非监督学习</a:t>
                      </a:r>
                      <a:endParaRPr lang="zh-CN" altLang="en-US" b="0" dirty="0">
                        <a:latin typeface="微软雅黑" pitchFamily="34" charset="-122"/>
                        <a:ea typeface="微软雅黑" pitchFamily="34" charset="-122"/>
                      </a:endParaRPr>
                    </a:p>
                  </a:txBody>
                  <a:tcPr anchor="ctr"/>
                </a:tc>
              </a:tr>
              <a:tr h="1212396">
                <a:tc>
                  <a:txBody>
                    <a:bodyPr/>
                    <a:lstStyle/>
                    <a:p>
                      <a:pPr lvl="0" algn="l">
                        <a:lnSpc>
                          <a:spcPct val="125000"/>
                        </a:lnSpc>
                      </a:pPr>
                      <a:r>
                        <a:rPr lang="zh-CN" altLang="en-US" sz="1800" dirty="0" smtClean="0">
                          <a:latin typeface="微软雅黑" pitchFamily="34" charset="-122"/>
                          <a:ea typeface="微软雅黑" pitchFamily="34" charset="-122"/>
                        </a:rPr>
                        <a:t>    通过对</a:t>
                      </a:r>
                      <a:r>
                        <a:rPr lang="zh-CN" altLang="en-US" sz="1800" dirty="0" smtClean="0">
                          <a:solidFill>
                            <a:srgbClr val="FF0000"/>
                          </a:solidFill>
                          <a:latin typeface="微软雅黑" pitchFamily="34" charset="-122"/>
                          <a:ea typeface="微软雅黑" pitchFamily="34" charset="-122"/>
                        </a:rPr>
                        <a:t>标记</a:t>
                      </a:r>
                      <a:r>
                        <a:rPr lang="zh-CN" altLang="en-US" sz="1800" dirty="0" smtClean="0">
                          <a:latin typeface="微软雅黑" pitchFamily="34" charset="-122"/>
                          <a:ea typeface="微软雅黑" pitchFamily="34" charset="-122"/>
                        </a:rPr>
                        <a:t>的例子进行训练，然后用于对未标记的实例进行</a:t>
                      </a:r>
                      <a:r>
                        <a:rPr lang="zh-CN" altLang="en-US" sz="1800" dirty="0" smtClean="0">
                          <a:solidFill>
                            <a:srgbClr val="FF0000"/>
                          </a:solidFill>
                          <a:latin typeface="微软雅黑" pitchFamily="34" charset="-122"/>
                          <a:ea typeface="微软雅黑" pitchFamily="34" charset="-122"/>
                        </a:rPr>
                        <a:t>预测</a:t>
                      </a:r>
                      <a:r>
                        <a:rPr lang="zh-CN" altLang="en-US" sz="1800"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a:txBody>
                  <a:tcPr anchor="ctr"/>
                </a:tc>
                <a:tc>
                  <a:txBody>
                    <a:bodyPr/>
                    <a:lstStyle/>
                    <a:p>
                      <a:pPr algn="l">
                        <a:lnSpc>
                          <a:spcPct val="125000"/>
                        </a:lnSpc>
                      </a:pPr>
                      <a:r>
                        <a:rPr lang="zh-CN" altLang="en-US" sz="1800" dirty="0" smtClean="0">
                          <a:latin typeface="微软雅黑" pitchFamily="34" charset="-122"/>
                          <a:ea typeface="微软雅黑" pitchFamily="34" charset="-122"/>
                        </a:rPr>
                        <a:t>    在</a:t>
                      </a:r>
                      <a:r>
                        <a:rPr lang="zh-CN" altLang="en-US" sz="1800" dirty="0" smtClean="0">
                          <a:solidFill>
                            <a:srgbClr val="FF0000"/>
                          </a:solidFill>
                          <a:latin typeface="微软雅黑" pitchFamily="34" charset="-122"/>
                          <a:ea typeface="微软雅黑" pitchFamily="34" charset="-122"/>
                        </a:rPr>
                        <a:t>不使用标签</a:t>
                      </a:r>
                      <a:r>
                        <a:rPr lang="zh-CN" altLang="en-US" sz="1800" dirty="0" smtClean="0">
                          <a:latin typeface="微软雅黑" pitchFamily="34" charset="-122"/>
                          <a:ea typeface="微软雅黑" pitchFamily="34" charset="-122"/>
                        </a:rPr>
                        <a:t>的情况下查找数据集（</a:t>
                      </a:r>
                      <a:r>
                        <a:rPr lang="en-US" altLang="zh-CN" sz="1800" dirty="0" smtClean="0">
                          <a:solidFill>
                            <a:srgbClr val="FF0000"/>
                          </a:solidFill>
                          <a:latin typeface="微软雅黑" pitchFamily="34" charset="-122"/>
                          <a:ea typeface="微软雅黑" pitchFamily="34" charset="-122"/>
                        </a:rPr>
                        <a:t>data sets</a:t>
                      </a:r>
                      <a:r>
                        <a:rPr lang="zh-CN" altLang="en-US" sz="1800" dirty="0" smtClean="0">
                          <a:latin typeface="微软雅黑" pitchFamily="34" charset="-122"/>
                          <a:ea typeface="微软雅黑" pitchFamily="34" charset="-122"/>
                        </a:rPr>
                        <a:t>）中的结构规律</a:t>
                      </a:r>
                      <a:endParaRPr lang="zh-CN" altLang="en-US" b="1" dirty="0">
                        <a:latin typeface="微软雅黑" pitchFamily="34" charset="-122"/>
                        <a:ea typeface="微软雅黑" pitchFamily="34" charset="-122"/>
                      </a:endParaRPr>
                    </a:p>
                  </a:txBody>
                  <a:tcPr anchor="ctr"/>
                </a:tc>
              </a:tr>
            </a:tbl>
          </a:graphicData>
        </a:graphic>
      </p:graphicFrame>
      <p:sp>
        <p:nvSpPr>
          <p:cNvPr id="11" name="文本框 60"/>
          <p:cNvSpPr txBox="1"/>
          <p:nvPr/>
        </p:nvSpPr>
        <p:spPr>
          <a:xfrm>
            <a:off x="2703146" y="4959348"/>
            <a:ext cx="9046308" cy="441916"/>
          </a:xfrm>
          <a:prstGeom prst="rect">
            <a:avLst/>
          </a:prstGeom>
          <a:noFill/>
          <a:ln>
            <a:solidFill>
              <a:schemeClr val="bg1"/>
            </a:solidFill>
          </a:ln>
          <a:effectLst/>
          <a:extLst>
            <a:ext uri="{909E8E84-426E-40DD-AFC4-6F175D3DCCD1}">
              <a14:hiddenFill xmlns=""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为了描述这种差异，我们再次考虑基因定位算法。</a:t>
            </a:r>
            <a:endParaRPr lang="zh-CN" altLang="en-US" sz="2000" kern="0" noProof="0" dirty="0" smtClean="0">
              <a:ln>
                <a:noFill/>
              </a:ln>
              <a:solidFill>
                <a:schemeClr val="tx1">
                  <a:lumMod val="75000"/>
                  <a:lumOff val="25000"/>
                </a:schemeClr>
              </a:solidFill>
              <a:uLnTx/>
              <a:uFillTx/>
              <a:latin typeface="微软雅黑" pitchFamily="34" charset="-122"/>
              <a:ea typeface="微软雅黑" pitchFamily="3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7"/>
          <p:cNvSpPr>
            <a:spLocks noEditPoints="1"/>
          </p:cNvSpPr>
          <p:nvPr/>
        </p:nvSpPr>
        <p:spPr bwMode="auto">
          <a:xfrm>
            <a:off x="0" y="4493260"/>
            <a:ext cx="2633980" cy="2364740"/>
          </a:xfrm>
          <a:custGeom>
            <a:avLst/>
            <a:gdLst>
              <a:gd name="T0" fmla="*/ 543 w 907"/>
              <a:gd name="T1" fmla="*/ 696 h 814"/>
              <a:gd name="T2" fmla="*/ 592 w 907"/>
              <a:gd name="T3" fmla="*/ 745 h 814"/>
              <a:gd name="T4" fmla="*/ 138 w 907"/>
              <a:gd name="T5" fmla="*/ 449 h 814"/>
              <a:gd name="T6" fmla="*/ 126 w 907"/>
              <a:gd name="T7" fmla="*/ 433 h 814"/>
              <a:gd name="T8" fmla="*/ 223 w 907"/>
              <a:gd name="T9" fmla="*/ 405 h 814"/>
              <a:gd name="T10" fmla="*/ 383 w 907"/>
              <a:gd name="T11" fmla="*/ 427 h 814"/>
              <a:gd name="T12" fmla="*/ 391 w 907"/>
              <a:gd name="T13" fmla="*/ 441 h 814"/>
              <a:gd name="T14" fmla="*/ 345 w 907"/>
              <a:gd name="T15" fmla="*/ 441 h 814"/>
              <a:gd name="T16" fmla="*/ 197 w 907"/>
              <a:gd name="T17" fmla="*/ 433 h 814"/>
              <a:gd name="T18" fmla="*/ 138 w 907"/>
              <a:gd name="T19" fmla="*/ 370 h 814"/>
              <a:gd name="T20" fmla="*/ 126 w 907"/>
              <a:gd name="T21" fmla="*/ 354 h 814"/>
              <a:gd name="T22" fmla="*/ 223 w 907"/>
              <a:gd name="T23" fmla="*/ 326 h 814"/>
              <a:gd name="T24" fmla="*/ 383 w 907"/>
              <a:gd name="T25" fmla="*/ 348 h 814"/>
              <a:gd name="T26" fmla="*/ 391 w 907"/>
              <a:gd name="T27" fmla="*/ 362 h 814"/>
              <a:gd name="T28" fmla="*/ 345 w 907"/>
              <a:gd name="T29" fmla="*/ 362 h 814"/>
              <a:gd name="T30" fmla="*/ 197 w 907"/>
              <a:gd name="T31" fmla="*/ 354 h 814"/>
              <a:gd name="T32" fmla="*/ 138 w 907"/>
              <a:gd name="T33" fmla="*/ 299 h 814"/>
              <a:gd name="T34" fmla="*/ 126 w 907"/>
              <a:gd name="T35" fmla="*/ 281 h 814"/>
              <a:gd name="T36" fmla="*/ 223 w 907"/>
              <a:gd name="T37" fmla="*/ 255 h 814"/>
              <a:gd name="T38" fmla="*/ 383 w 907"/>
              <a:gd name="T39" fmla="*/ 275 h 814"/>
              <a:gd name="T40" fmla="*/ 391 w 907"/>
              <a:gd name="T41" fmla="*/ 291 h 814"/>
              <a:gd name="T42" fmla="*/ 345 w 907"/>
              <a:gd name="T43" fmla="*/ 289 h 814"/>
              <a:gd name="T44" fmla="*/ 197 w 907"/>
              <a:gd name="T45" fmla="*/ 283 h 814"/>
              <a:gd name="T46" fmla="*/ 138 w 907"/>
              <a:gd name="T47" fmla="*/ 225 h 814"/>
              <a:gd name="T48" fmla="*/ 126 w 907"/>
              <a:gd name="T49" fmla="*/ 206 h 814"/>
              <a:gd name="T50" fmla="*/ 223 w 907"/>
              <a:gd name="T51" fmla="*/ 178 h 814"/>
              <a:gd name="T52" fmla="*/ 383 w 907"/>
              <a:gd name="T53" fmla="*/ 200 h 814"/>
              <a:gd name="T54" fmla="*/ 391 w 907"/>
              <a:gd name="T55" fmla="*/ 214 h 814"/>
              <a:gd name="T56" fmla="*/ 345 w 907"/>
              <a:gd name="T57" fmla="*/ 214 h 814"/>
              <a:gd name="T58" fmla="*/ 197 w 907"/>
              <a:gd name="T59" fmla="*/ 206 h 814"/>
              <a:gd name="T60" fmla="*/ 138 w 907"/>
              <a:gd name="T61" fmla="*/ 156 h 814"/>
              <a:gd name="T62" fmla="*/ 126 w 907"/>
              <a:gd name="T63" fmla="*/ 138 h 814"/>
              <a:gd name="T64" fmla="*/ 223 w 907"/>
              <a:gd name="T65" fmla="*/ 111 h 814"/>
              <a:gd name="T66" fmla="*/ 383 w 907"/>
              <a:gd name="T67" fmla="*/ 131 h 814"/>
              <a:gd name="T68" fmla="*/ 391 w 907"/>
              <a:gd name="T69" fmla="*/ 148 h 814"/>
              <a:gd name="T70" fmla="*/ 345 w 907"/>
              <a:gd name="T71" fmla="*/ 146 h 814"/>
              <a:gd name="T72" fmla="*/ 197 w 907"/>
              <a:gd name="T73" fmla="*/ 140 h 814"/>
              <a:gd name="T74" fmla="*/ 877 w 907"/>
              <a:gd name="T75" fmla="*/ 125 h 814"/>
              <a:gd name="T76" fmla="*/ 905 w 907"/>
              <a:gd name="T77" fmla="*/ 156 h 814"/>
              <a:gd name="T78" fmla="*/ 899 w 907"/>
              <a:gd name="T79" fmla="*/ 702 h 814"/>
              <a:gd name="T80" fmla="*/ 626 w 907"/>
              <a:gd name="T81" fmla="*/ 721 h 814"/>
              <a:gd name="T82" fmla="*/ 620 w 907"/>
              <a:gd name="T83" fmla="*/ 806 h 814"/>
              <a:gd name="T84" fmla="*/ 492 w 907"/>
              <a:gd name="T85" fmla="*/ 808 h 814"/>
              <a:gd name="T86" fmla="*/ 468 w 907"/>
              <a:gd name="T87" fmla="*/ 810 h 814"/>
              <a:gd name="T88" fmla="*/ 31 w 907"/>
              <a:gd name="T89" fmla="*/ 719 h 814"/>
              <a:gd name="T90" fmla="*/ 0 w 907"/>
              <a:gd name="T91" fmla="*/ 690 h 814"/>
              <a:gd name="T92" fmla="*/ 9 w 907"/>
              <a:gd name="T93" fmla="*/ 138 h 814"/>
              <a:gd name="T94" fmla="*/ 33 w 907"/>
              <a:gd name="T95" fmla="*/ 67 h 814"/>
              <a:gd name="T96" fmla="*/ 102 w 907"/>
              <a:gd name="T97" fmla="*/ 26 h 814"/>
              <a:gd name="T98" fmla="*/ 260 w 907"/>
              <a:gd name="T99" fmla="*/ 0 h 814"/>
              <a:gd name="T100" fmla="*/ 381 w 907"/>
              <a:gd name="T101" fmla="*/ 18 h 814"/>
              <a:gd name="T102" fmla="*/ 527 w 907"/>
              <a:gd name="T103" fmla="*/ 16 h 814"/>
              <a:gd name="T104" fmla="*/ 652 w 907"/>
              <a:gd name="T105" fmla="*/ 0 h 814"/>
              <a:gd name="T106" fmla="*/ 806 w 907"/>
              <a:gd name="T107" fmla="*/ 28 h 814"/>
              <a:gd name="T108" fmla="*/ 869 w 907"/>
              <a:gd name="T109" fmla="*/ 67 h 814"/>
              <a:gd name="T110" fmla="*/ 626 w 907"/>
              <a:gd name="T111" fmla="*/ 557 h 814"/>
              <a:gd name="T112" fmla="*/ 816 w 907"/>
              <a:gd name="T113" fmla="*/ 593 h 814"/>
              <a:gd name="T114" fmla="*/ 652 w 907"/>
              <a:gd name="T115" fmla="*/ 53 h 814"/>
              <a:gd name="T116" fmla="*/ 260 w 907"/>
              <a:gd name="T117" fmla="*/ 53 h 814"/>
              <a:gd name="T118" fmla="*/ 130 w 907"/>
              <a:gd name="T119" fmla="*/ 73 h 814"/>
              <a:gd name="T120" fmla="*/ 130 w 907"/>
              <a:gd name="T121" fmla="*/ 575 h 814"/>
              <a:gd name="T122" fmla="*/ 260 w 907"/>
              <a:gd name="T123" fmla="*/ 557 h 814"/>
              <a:gd name="T124" fmla="*/ 424 w 907"/>
              <a:gd name="T125" fmla="*/ 91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7" h="814">
                <a:moveTo>
                  <a:pt x="496" y="73"/>
                </a:moveTo>
                <a:lnTo>
                  <a:pt x="496" y="751"/>
                </a:lnTo>
                <a:lnTo>
                  <a:pt x="533" y="702"/>
                </a:lnTo>
                <a:lnTo>
                  <a:pt x="533" y="702"/>
                </a:lnTo>
                <a:lnTo>
                  <a:pt x="539" y="698"/>
                </a:lnTo>
                <a:lnTo>
                  <a:pt x="543" y="696"/>
                </a:lnTo>
                <a:lnTo>
                  <a:pt x="551" y="698"/>
                </a:lnTo>
                <a:lnTo>
                  <a:pt x="557" y="700"/>
                </a:lnTo>
                <a:lnTo>
                  <a:pt x="557" y="700"/>
                </a:lnTo>
                <a:lnTo>
                  <a:pt x="559" y="702"/>
                </a:lnTo>
                <a:lnTo>
                  <a:pt x="559" y="702"/>
                </a:lnTo>
                <a:lnTo>
                  <a:pt x="592" y="745"/>
                </a:lnTo>
                <a:lnTo>
                  <a:pt x="592" y="46"/>
                </a:lnTo>
                <a:lnTo>
                  <a:pt x="496" y="73"/>
                </a:lnTo>
                <a:lnTo>
                  <a:pt x="496" y="73"/>
                </a:lnTo>
                <a:close/>
                <a:moveTo>
                  <a:pt x="142" y="449"/>
                </a:moveTo>
                <a:lnTo>
                  <a:pt x="142" y="449"/>
                </a:lnTo>
                <a:lnTo>
                  <a:pt x="138" y="449"/>
                </a:lnTo>
                <a:lnTo>
                  <a:pt x="132" y="449"/>
                </a:lnTo>
                <a:lnTo>
                  <a:pt x="130" y="447"/>
                </a:lnTo>
                <a:lnTo>
                  <a:pt x="126" y="443"/>
                </a:lnTo>
                <a:lnTo>
                  <a:pt x="126" y="443"/>
                </a:lnTo>
                <a:lnTo>
                  <a:pt x="126" y="437"/>
                </a:lnTo>
                <a:lnTo>
                  <a:pt x="126" y="433"/>
                </a:lnTo>
                <a:lnTo>
                  <a:pt x="130" y="429"/>
                </a:lnTo>
                <a:lnTo>
                  <a:pt x="134" y="427"/>
                </a:lnTo>
                <a:lnTo>
                  <a:pt x="134" y="427"/>
                </a:lnTo>
                <a:lnTo>
                  <a:pt x="162" y="417"/>
                </a:lnTo>
                <a:lnTo>
                  <a:pt x="193" y="409"/>
                </a:lnTo>
                <a:lnTo>
                  <a:pt x="223" y="405"/>
                </a:lnTo>
                <a:lnTo>
                  <a:pt x="254" y="405"/>
                </a:lnTo>
                <a:lnTo>
                  <a:pt x="254" y="405"/>
                </a:lnTo>
                <a:lnTo>
                  <a:pt x="286" y="405"/>
                </a:lnTo>
                <a:lnTo>
                  <a:pt x="318" y="409"/>
                </a:lnTo>
                <a:lnTo>
                  <a:pt x="351" y="417"/>
                </a:lnTo>
                <a:lnTo>
                  <a:pt x="383" y="427"/>
                </a:lnTo>
                <a:lnTo>
                  <a:pt x="383" y="427"/>
                </a:lnTo>
                <a:lnTo>
                  <a:pt x="387" y="429"/>
                </a:lnTo>
                <a:lnTo>
                  <a:pt x="389" y="433"/>
                </a:lnTo>
                <a:lnTo>
                  <a:pt x="391" y="437"/>
                </a:lnTo>
                <a:lnTo>
                  <a:pt x="391" y="441"/>
                </a:lnTo>
                <a:lnTo>
                  <a:pt x="391" y="441"/>
                </a:lnTo>
                <a:lnTo>
                  <a:pt x="389" y="445"/>
                </a:lnTo>
                <a:lnTo>
                  <a:pt x="385" y="449"/>
                </a:lnTo>
                <a:lnTo>
                  <a:pt x="381" y="449"/>
                </a:lnTo>
                <a:lnTo>
                  <a:pt x="375" y="449"/>
                </a:lnTo>
                <a:lnTo>
                  <a:pt x="375" y="449"/>
                </a:lnTo>
                <a:lnTo>
                  <a:pt x="345" y="441"/>
                </a:lnTo>
                <a:lnTo>
                  <a:pt x="314" y="433"/>
                </a:lnTo>
                <a:lnTo>
                  <a:pt x="284" y="429"/>
                </a:lnTo>
                <a:lnTo>
                  <a:pt x="254" y="429"/>
                </a:lnTo>
                <a:lnTo>
                  <a:pt x="254" y="429"/>
                </a:lnTo>
                <a:lnTo>
                  <a:pt x="225" y="429"/>
                </a:lnTo>
                <a:lnTo>
                  <a:pt x="197" y="433"/>
                </a:lnTo>
                <a:lnTo>
                  <a:pt x="168" y="441"/>
                </a:lnTo>
                <a:lnTo>
                  <a:pt x="142" y="449"/>
                </a:lnTo>
                <a:lnTo>
                  <a:pt x="142" y="449"/>
                </a:lnTo>
                <a:close/>
                <a:moveTo>
                  <a:pt x="142" y="370"/>
                </a:moveTo>
                <a:lnTo>
                  <a:pt x="142" y="370"/>
                </a:lnTo>
                <a:lnTo>
                  <a:pt x="138" y="370"/>
                </a:lnTo>
                <a:lnTo>
                  <a:pt x="132" y="370"/>
                </a:lnTo>
                <a:lnTo>
                  <a:pt x="130" y="368"/>
                </a:lnTo>
                <a:lnTo>
                  <a:pt x="126" y="364"/>
                </a:lnTo>
                <a:lnTo>
                  <a:pt x="126" y="364"/>
                </a:lnTo>
                <a:lnTo>
                  <a:pt x="126" y="358"/>
                </a:lnTo>
                <a:lnTo>
                  <a:pt x="126" y="354"/>
                </a:lnTo>
                <a:lnTo>
                  <a:pt x="130" y="350"/>
                </a:lnTo>
                <a:lnTo>
                  <a:pt x="134" y="348"/>
                </a:lnTo>
                <a:lnTo>
                  <a:pt x="134" y="348"/>
                </a:lnTo>
                <a:lnTo>
                  <a:pt x="162" y="338"/>
                </a:lnTo>
                <a:lnTo>
                  <a:pt x="193" y="330"/>
                </a:lnTo>
                <a:lnTo>
                  <a:pt x="223" y="326"/>
                </a:lnTo>
                <a:lnTo>
                  <a:pt x="254" y="324"/>
                </a:lnTo>
                <a:lnTo>
                  <a:pt x="254" y="324"/>
                </a:lnTo>
                <a:lnTo>
                  <a:pt x="286" y="326"/>
                </a:lnTo>
                <a:lnTo>
                  <a:pt x="318" y="330"/>
                </a:lnTo>
                <a:lnTo>
                  <a:pt x="351" y="338"/>
                </a:lnTo>
                <a:lnTo>
                  <a:pt x="383" y="348"/>
                </a:lnTo>
                <a:lnTo>
                  <a:pt x="383" y="348"/>
                </a:lnTo>
                <a:lnTo>
                  <a:pt x="387" y="350"/>
                </a:lnTo>
                <a:lnTo>
                  <a:pt x="389" y="354"/>
                </a:lnTo>
                <a:lnTo>
                  <a:pt x="391" y="358"/>
                </a:lnTo>
                <a:lnTo>
                  <a:pt x="391" y="362"/>
                </a:lnTo>
                <a:lnTo>
                  <a:pt x="391" y="362"/>
                </a:lnTo>
                <a:lnTo>
                  <a:pt x="389" y="366"/>
                </a:lnTo>
                <a:lnTo>
                  <a:pt x="385" y="370"/>
                </a:lnTo>
                <a:lnTo>
                  <a:pt x="381" y="370"/>
                </a:lnTo>
                <a:lnTo>
                  <a:pt x="375" y="370"/>
                </a:lnTo>
                <a:lnTo>
                  <a:pt x="375" y="370"/>
                </a:lnTo>
                <a:lnTo>
                  <a:pt x="345" y="362"/>
                </a:lnTo>
                <a:lnTo>
                  <a:pt x="314" y="354"/>
                </a:lnTo>
                <a:lnTo>
                  <a:pt x="284" y="350"/>
                </a:lnTo>
                <a:lnTo>
                  <a:pt x="254" y="350"/>
                </a:lnTo>
                <a:lnTo>
                  <a:pt x="254" y="350"/>
                </a:lnTo>
                <a:lnTo>
                  <a:pt x="225" y="350"/>
                </a:lnTo>
                <a:lnTo>
                  <a:pt x="197" y="354"/>
                </a:lnTo>
                <a:lnTo>
                  <a:pt x="168" y="360"/>
                </a:lnTo>
                <a:lnTo>
                  <a:pt x="142" y="370"/>
                </a:lnTo>
                <a:lnTo>
                  <a:pt x="142" y="370"/>
                </a:lnTo>
                <a:close/>
                <a:moveTo>
                  <a:pt x="142" y="299"/>
                </a:moveTo>
                <a:lnTo>
                  <a:pt x="142" y="299"/>
                </a:lnTo>
                <a:lnTo>
                  <a:pt x="138" y="299"/>
                </a:lnTo>
                <a:lnTo>
                  <a:pt x="132" y="297"/>
                </a:lnTo>
                <a:lnTo>
                  <a:pt x="130" y="295"/>
                </a:lnTo>
                <a:lnTo>
                  <a:pt x="126" y="291"/>
                </a:lnTo>
                <a:lnTo>
                  <a:pt x="126" y="291"/>
                </a:lnTo>
                <a:lnTo>
                  <a:pt x="126" y="287"/>
                </a:lnTo>
                <a:lnTo>
                  <a:pt x="126" y="281"/>
                </a:lnTo>
                <a:lnTo>
                  <a:pt x="130" y="277"/>
                </a:lnTo>
                <a:lnTo>
                  <a:pt x="134" y="275"/>
                </a:lnTo>
                <a:lnTo>
                  <a:pt x="134" y="275"/>
                </a:lnTo>
                <a:lnTo>
                  <a:pt x="162" y="265"/>
                </a:lnTo>
                <a:lnTo>
                  <a:pt x="193" y="259"/>
                </a:lnTo>
                <a:lnTo>
                  <a:pt x="223" y="255"/>
                </a:lnTo>
                <a:lnTo>
                  <a:pt x="254" y="253"/>
                </a:lnTo>
                <a:lnTo>
                  <a:pt x="254" y="253"/>
                </a:lnTo>
                <a:lnTo>
                  <a:pt x="286" y="255"/>
                </a:lnTo>
                <a:lnTo>
                  <a:pt x="318" y="259"/>
                </a:lnTo>
                <a:lnTo>
                  <a:pt x="351" y="265"/>
                </a:lnTo>
                <a:lnTo>
                  <a:pt x="383" y="275"/>
                </a:lnTo>
                <a:lnTo>
                  <a:pt x="383" y="275"/>
                </a:lnTo>
                <a:lnTo>
                  <a:pt x="387" y="277"/>
                </a:lnTo>
                <a:lnTo>
                  <a:pt x="389" y="281"/>
                </a:lnTo>
                <a:lnTo>
                  <a:pt x="391" y="285"/>
                </a:lnTo>
                <a:lnTo>
                  <a:pt x="391" y="291"/>
                </a:lnTo>
                <a:lnTo>
                  <a:pt x="391" y="291"/>
                </a:lnTo>
                <a:lnTo>
                  <a:pt x="389" y="295"/>
                </a:lnTo>
                <a:lnTo>
                  <a:pt x="385" y="297"/>
                </a:lnTo>
                <a:lnTo>
                  <a:pt x="381" y="299"/>
                </a:lnTo>
                <a:lnTo>
                  <a:pt x="375" y="299"/>
                </a:lnTo>
                <a:lnTo>
                  <a:pt x="375" y="299"/>
                </a:lnTo>
                <a:lnTo>
                  <a:pt x="345" y="289"/>
                </a:lnTo>
                <a:lnTo>
                  <a:pt x="314" y="283"/>
                </a:lnTo>
                <a:lnTo>
                  <a:pt x="284" y="279"/>
                </a:lnTo>
                <a:lnTo>
                  <a:pt x="254" y="277"/>
                </a:lnTo>
                <a:lnTo>
                  <a:pt x="254" y="277"/>
                </a:lnTo>
                <a:lnTo>
                  <a:pt x="225" y="279"/>
                </a:lnTo>
                <a:lnTo>
                  <a:pt x="197" y="283"/>
                </a:lnTo>
                <a:lnTo>
                  <a:pt x="168" y="289"/>
                </a:lnTo>
                <a:lnTo>
                  <a:pt x="142" y="299"/>
                </a:lnTo>
                <a:lnTo>
                  <a:pt x="142" y="299"/>
                </a:lnTo>
                <a:close/>
                <a:moveTo>
                  <a:pt x="142" y="223"/>
                </a:moveTo>
                <a:lnTo>
                  <a:pt x="142" y="223"/>
                </a:lnTo>
                <a:lnTo>
                  <a:pt x="138" y="225"/>
                </a:lnTo>
                <a:lnTo>
                  <a:pt x="132" y="223"/>
                </a:lnTo>
                <a:lnTo>
                  <a:pt x="130" y="221"/>
                </a:lnTo>
                <a:lnTo>
                  <a:pt x="126" y="216"/>
                </a:lnTo>
                <a:lnTo>
                  <a:pt x="126" y="216"/>
                </a:lnTo>
                <a:lnTo>
                  <a:pt x="126" y="210"/>
                </a:lnTo>
                <a:lnTo>
                  <a:pt x="126" y="206"/>
                </a:lnTo>
                <a:lnTo>
                  <a:pt x="130" y="202"/>
                </a:lnTo>
                <a:lnTo>
                  <a:pt x="134" y="200"/>
                </a:lnTo>
                <a:lnTo>
                  <a:pt x="134" y="200"/>
                </a:lnTo>
                <a:lnTo>
                  <a:pt x="162" y="190"/>
                </a:lnTo>
                <a:lnTo>
                  <a:pt x="193" y="182"/>
                </a:lnTo>
                <a:lnTo>
                  <a:pt x="223" y="178"/>
                </a:lnTo>
                <a:lnTo>
                  <a:pt x="254" y="178"/>
                </a:lnTo>
                <a:lnTo>
                  <a:pt x="254" y="178"/>
                </a:lnTo>
                <a:lnTo>
                  <a:pt x="286" y="178"/>
                </a:lnTo>
                <a:lnTo>
                  <a:pt x="318" y="184"/>
                </a:lnTo>
                <a:lnTo>
                  <a:pt x="351" y="190"/>
                </a:lnTo>
                <a:lnTo>
                  <a:pt x="383" y="200"/>
                </a:lnTo>
                <a:lnTo>
                  <a:pt x="383" y="200"/>
                </a:lnTo>
                <a:lnTo>
                  <a:pt x="387" y="202"/>
                </a:lnTo>
                <a:lnTo>
                  <a:pt x="389" y="206"/>
                </a:lnTo>
                <a:lnTo>
                  <a:pt x="391" y="210"/>
                </a:lnTo>
                <a:lnTo>
                  <a:pt x="391" y="214"/>
                </a:lnTo>
                <a:lnTo>
                  <a:pt x="391" y="214"/>
                </a:lnTo>
                <a:lnTo>
                  <a:pt x="389" y="221"/>
                </a:lnTo>
                <a:lnTo>
                  <a:pt x="385" y="223"/>
                </a:lnTo>
                <a:lnTo>
                  <a:pt x="381" y="225"/>
                </a:lnTo>
                <a:lnTo>
                  <a:pt x="375" y="223"/>
                </a:lnTo>
                <a:lnTo>
                  <a:pt x="375" y="223"/>
                </a:lnTo>
                <a:lnTo>
                  <a:pt x="345" y="214"/>
                </a:lnTo>
                <a:lnTo>
                  <a:pt x="314" y="208"/>
                </a:lnTo>
                <a:lnTo>
                  <a:pt x="284" y="204"/>
                </a:lnTo>
                <a:lnTo>
                  <a:pt x="254" y="202"/>
                </a:lnTo>
                <a:lnTo>
                  <a:pt x="254" y="202"/>
                </a:lnTo>
                <a:lnTo>
                  <a:pt x="225" y="204"/>
                </a:lnTo>
                <a:lnTo>
                  <a:pt x="197" y="206"/>
                </a:lnTo>
                <a:lnTo>
                  <a:pt x="168" y="214"/>
                </a:lnTo>
                <a:lnTo>
                  <a:pt x="142" y="223"/>
                </a:lnTo>
                <a:lnTo>
                  <a:pt x="142" y="223"/>
                </a:lnTo>
                <a:close/>
                <a:moveTo>
                  <a:pt x="142" y="154"/>
                </a:moveTo>
                <a:lnTo>
                  <a:pt x="142" y="154"/>
                </a:lnTo>
                <a:lnTo>
                  <a:pt x="138" y="156"/>
                </a:lnTo>
                <a:lnTo>
                  <a:pt x="132" y="154"/>
                </a:lnTo>
                <a:lnTo>
                  <a:pt x="130" y="152"/>
                </a:lnTo>
                <a:lnTo>
                  <a:pt x="126" y="148"/>
                </a:lnTo>
                <a:lnTo>
                  <a:pt x="126" y="148"/>
                </a:lnTo>
                <a:lnTo>
                  <a:pt x="126" y="144"/>
                </a:lnTo>
                <a:lnTo>
                  <a:pt x="126" y="138"/>
                </a:lnTo>
                <a:lnTo>
                  <a:pt x="130" y="134"/>
                </a:lnTo>
                <a:lnTo>
                  <a:pt x="134" y="131"/>
                </a:lnTo>
                <a:lnTo>
                  <a:pt x="134" y="131"/>
                </a:lnTo>
                <a:lnTo>
                  <a:pt x="162" y="121"/>
                </a:lnTo>
                <a:lnTo>
                  <a:pt x="193" y="115"/>
                </a:lnTo>
                <a:lnTo>
                  <a:pt x="223" y="111"/>
                </a:lnTo>
                <a:lnTo>
                  <a:pt x="254" y="109"/>
                </a:lnTo>
                <a:lnTo>
                  <a:pt x="254" y="109"/>
                </a:lnTo>
                <a:lnTo>
                  <a:pt x="286" y="111"/>
                </a:lnTo>
                <a:lnTo>
                  <a:pt x="318" y="115"/>
                </a:lnTo>
                <a:lnTo>
                  <a:pt x="351" y="121"/>
                </a:lnTo>
                <a:lnTo>
                  <a:pt x="383" y="131"/>
                </a:lnTo>
                <a:lnTo>
                  <a:pt x="383" y="131"/>
                </a:lnTo>
                <a:lnTo>
                  <a:pt x="387" y="134"/>
                </a:lnTo>
                <a:lnTo>
                  <a:pt x="389" y="138"/>
                </a:lnTo>
                <a:lnTo>
                  <a:pt x="391" y="142"/>
                </a:lnTo>
                <a:lnTo>
                  <a:pt x="391" y="148"/>
                </a:lnTo>
                <a:lnTo>
                  <a:pt x="391" y="148"/>
                </a:lnTo>
                <a:lnTo>
                  <a:pt x="389" y="152"/>
                </a:lnTo>
                <a:lnTo>
                  <a:pt x="385" y="154"/>
                </a:lnTo>
                <a:lnTo>
                  <a:pt x="381" y="156"/>
                </a:lnTo>
                <a:lnTo>
                  <a:pt x="375" y="156"/>
                </a:lnTo>
                <a:lnTo>
                  <a:pt x="375" y="156"/>
                </a:lnTo>
                <a:lnTo>
                  <a:pt x="345" y="146"/>
                </a:lnTo>
                <a:lnTo>
                  <a:pt x="314" y="140"/>
                </a:lnTo>
                <a:lnTo>
                  <a:pt x="284" y="136"/>
                </a:lnTo>
                <a:lnTo>
                  <a:pt x="254" y="134"/>
                </a:lnTo>
                <a:lnTo>
                  <a:pt x="254" y="134"/>
                </a:lnTo>
                <a:lnTo>
                  <a:pt x="225" y="136"/>
                </a:lnTo>
                <a:lnTo>
                  <a:pt x="197" y="140"/>
                </a:lnTo>
                <a:lnTo>
                  <a:pt x="168" y="146"/>
                </a:lnTo>
                <a:lnTo>
                  <a:pt x="142" y="154"/>
                </a:lnTo>
                <a:lnTo>
                  <a:pt x="142" y="154"/>
                </a:lnTo>
                <a:close/>
                <a:moveTo>
                  <a:pt x="871" y="125"/>
                </a:moveTo>
                <a:lnTo>
                  <a:pt x="871" y="125"/>
                </a:lnTo>
                <a:lnTo>
                  <a:pt x="877" y="125"/>
                </a:lnTo>
                <a:lnTo>
                  <a:pt x="885" y="129"/>
                </a:lnTo>
                <a:lnTo>
                  <a:pt x="891" y="131"/>
                </a:lnTo>
                <a:lnTo>
                  <a:pt x="895" y="138"/>
                </a:lnTo>
                <a:lnTo>
                  <a:pt x="901" y="142"/>
                </a:lnTo>
                <a:lnTo>
                  <a:pt x="903" y="150"/>
                </a:lnTo>
                <a:lnTo>
                  <a:pt x="905" y="156"/>
                </a:lnTo>
                <a:lnTo>
                  <a:pt x="907" y="164"/>
                </a:lnTo>
                <a:lnTo>
                  <a:pt x="907" y="682"/>
                </a:lnTo>
                <a:lnTo>
                  <a:pt x="907" y="682"/>
                </a:lnTo>
                <a:lnTo>
                  <a:pt x="905" y="690"/>
                </a:lnTo>
                <a:lnTo>
                  <a:pt x="903" y="696"/>
                </a:lnTo>
                <a:lnTo>
                  <a:pt x="899" y="702"/>
                </a:lnTo>
                <a:lnTo>
                  <a:pt x="895" y="708"/>
                </a:lnTo>
                <a:lnTo>
                  <a:pt x="889" y="712"/>
                </a:lnTo>
                <a:lnTo>
                  <a:pt x="883" y="716"/>
                </a:lnTo>
                <a:lnTo>
                  <a:pt x="877" y="719"/>
                </a:lnTo>
                <a:lnTo>
                  <a:pt x="869" y="721"/>
                </a:lnTo>
                <a:lnTo>
                  <a:pt x="626" y="721"/>
                </a:lnTo>
                <a:lnTo>
                  <a:pt x="626" y="793"/>
                </a:lnTo>
                <a:lnTo>
                  <a:pt x="626" y="793"/>
                </a:lnTo>
                <a:lnTo>
                  <a:pt x="626" y="793"/>
                </a:lnTo>
                <a:lnTo>
                  <a:pt x="624" y="799"/>
                </a:lnTo>
                <a:lnTo>
                  <a:pt x="620" y="806"/>
                </a:lnTo>
                <a:lnTo>
                  <a:pt x="620" y="806"/>
                </a:lnTo>
                <a:lnTo>
                  <a:pt x="614" y="808"/>
                </a:lnTo>
                <a:lnTo>
                  <a:pt x="608" y="810"/>
                </a:lnTo>
                <a:lnTo>
                  <a:pt x="602" y="808"/>
                </a:lnTo>
                <a:lnTo>
                  <a:pt x="596" y="804"/>
                </a:lnTo>
                <a:lnTo>
                  <a:pt x="545" y="741"/>
                </a:lnTo>
                <a:lnTo>
                  <a:pt x="492" y="808"/>
                </a:lnTo>
                <a:lnTo>
                  <a:pt x="492" y="808"/>
                </a:lnTo>
                <a:lnTo>
                  <a:pt x="486" y="812"/>
                </a:lnTo>
                <a:lnTo>
                  <a:pt x="478" y="814"/>
                </a:lnTo>
                <a:lnTo>
                  <a:pt x="478" y="814"/>
                </a:lnTo>
                <a:lnTo>
                  <a:pt x="472" y="814"/>
                </a:lnTo>
                <a:lnTo>
                  <a:pt x="468" y="810"/>
                </a:lnTo>
                <a:lnTo>
                  <a:pt x="464" y="804"/>
                </a:lnTo>
                <a:lnTo>
                  <a:pt x="462" y="797"/>
                </a:lnTo>
                <a:lnTo>
                  <a:pt x="462" y="721"/>
                </a:lnTo>
                <a:lnTo>
                  <a:pt x="39" y="721"/>
                </a:lnTo>
                <a:lnTo>
                  <a:pt x="39" y="721"/>
                </a:lnTo>
                <a:lnTo>
                  <a:pt x="31" y="719"/>
                </a:lnTo>
                <a:lnTo>
                  <a:pt x="23" y="716"/>
                </a:lnTo>
                <a:lnTo>
                  <a:pt x="17" y="712"/>
                </a:lnTo>
                <a:lnTo>
                  <a:pt x="11" y="708"/>
                </a:lnTo>
                <a:lnTo>
                  <a:pt x="7" y="702"/>
                </a:lnTo>
                <a:lnTo>
                  <a:pt x="3" y="696"/>
                </a:lnTo>
                <a:lnTo>
                  <a:pt x="0" y="690"/>
                </a:lnTo>
                <a:lnTo>
                  <a:pt x="0" y="682"/>
                </a:lnTo>
                <a:lnTo>
                  <a:pt x="0" y="164"/>
                </a:lnTo>
                <a:lnTo>
                  <a:pt x="0" y="164"/>
                </a:lnTo>
                <a:lnTo>
                  <a:pt x="0" y="156"/>
                </a:lnTo>
                <a:lnTo>
                  <a:pt x="3" y="150"/>
                </a:lnTo>
                <a:lnTo>
                  <a:pt x="9" y="138"/>
                </a:lnTo>
                <a:lnTo>
                  <a:pt x="21" y="129"/>
                </a:lnTo>
                <a:lnTo>
                  <a:pt x="27" y="127"/>
                </a:lnTo>
                <a:lnTo>
                  <a:pt x="33" y="125"/>
                </a:lnTo>
                <a:lnTo>
                  <a:pt x="33" y="75"/>
                </a:lnTo>
                <a:lnTo>
                  <a:pt x="33" y="75"/>
                </a:lnTo>
                <a:lnTo>
                  <a:pt x="33" y="67"/>
                </a:lnTo>
                <a:lnTo>
                  <a:pt x="37" y="61"/>
                </a:lnTo>
                <a:lnTo>
                  <a:pt x="43" y="55"/>
                </a:lnTo>
                <a:lnTo>
                  <a:pt x="49" y="51"/>
                </a:lnTo>
                <a:lnTo>
                  <a:pt x="49" y="51"/>
                </a:lnTo>
                <a:lnTo>
                  <a:pt x="75" y="38"/>
                </a:lnTo>
                <a:lnTo>
                  <a:pt x="102" y="26"/>
                </a:lnTo>
                <a:lnTo>
                  <a:pt x="128" y="18"/>
                </a:lnTo>
                <a:lnTo>
                  <a:pt x="154" y="10"/>
                </a:lnTo>
                <a:lnTo>
                  <a:pt x="181" y="6"/>
                </a:lnTo>
                <a:lnTo>
                  <a:pt x="207" y="2"/>
                </a:lnTo>
                <a:lnTo>
                  <a:pt x="233" y="0"/>
                </a:lnTo>
                <a:lnTo>
                  <a:pt x="260" y="0"/>
                </a:lnTo>
                <a:lnTo>
                  <a:pt x="260" y="0"/>
                </a:lnTo>
                <a:lnTo>
                  <a:pt x="284" y="0"/>
                </a:lnTo>
                <a:lnTo>
                  <a:pt x="308" y="2"/>
                </a:lnTo>
                <a:lnTo>
                  <a:pt x="332" y="6"/>
                </a:lnTo>
                <a:lnTo>
                  <a:pt x="357" y="12"/>
                </a:lnTo>
                <a:lnTo>
                  <a:pt x="381" y="18"/>
                </a:lnTo>
                <a:lnTo>
                  <a:pt x="403" y="26"/>
                </a:lnTo>
                <a:lnTo>
                  <a:pt x="452" y="46"/>
                </a:lnTo>
                <a:lnTo>
                  <a:pt x="452" y="46"/>
                </a:lnTo>
                <a:lnTo>
                  <a:pt x="476" y="34"/>
                </a:lnTo>
                <a:lnTo>
                  <a:pt x="503" y="24"/>
                </a:lnTo>
                <a:lnTo>
                  <a:pt x="527" y="16"/>
                </a:lnTo>
                <a:lnTo>
                  <a:pt x="553" y="10"/>
                </a:lnTo>
                <a:lnTo>
                  <a:pt x="577" y="4"/>
                </a:lnTo>
                <a:lnTo>
                  <a:pt x="604" y="2"/>
                </a:lnTo>
                <a:lnTo>
                  <a:pt x="628" y="0"/>
                </a:lnTo>
                <a:lnTo>
                  <a:pt x="652" y="0"/>
                </a:lnTo>
                <a:lnTo>
                  <a:pt x="652" y="0"/>
                </a:lnTo>
                <a:lnTo>
                  <a:pt x="679" y="0"/>
                </a:lnTo>
                <a:lnTo>
                  <a:pt x="705" y="4"/>
                </a:lnTo>
                <a:lnTo>
                  <a:pt x="729" y="8"/>
                </a:lnTo>
                <a:lnTo>
                  <a:pt x="756" y="14"/>
                </a:lnTo>
                <a:lnTo>
                  <a:pt x="780" y="20"/>
                </a:lnTo>
                <a:lnTo>
                  <a:pt x="806" y="28"/>
                </a:lnTo>
                <a:lnTo>
                  <a:pt x="830" y="38"/>
                </a:lnTo>
                <a:lnTo>
                  <a:pt x="855" y="51"/>
                </a:lnTo>
                <a:lnTo>
                  <a:pt x="855" y="51"/>
                </a:lnTo>
                <a:lnTo>
                  <a:pt x="863" y="55"/>
                </a:lnTo>
                <a:lnTo>
                  <a:pt x="867" y="61"/>
                </a:lnTo>
                <a:lnTo>
                  <a:pt x="869" y="67"/>
                </a:lnTo>
                <a:lnTo>
                  <a:pt x="871" y="75"/>
                </a:lnTo>
                <a:lnTo>
                  <a:pt x="871" y="75"/>
                </a:lnTo>
                <a:lnTo>
                  <a:pt x="871" y="125"/>
                </a:lnTo>
                <a:lnTo>
                  <a:pt x="871" y="125"/>
                </a:lnTo>
                <a:close/>
                <a:moveTo>
                  <a:pt x="626" y="557"/>
                </a:moveTo>
                <a:lnTo>
                  <a:pt x="626" y="557"/>
                </a:lnTo>
                <a:lnTo>
                  <a:pt x="652" y="557"/>
                </a:lnTo>
                <a:lnTo>
                  <a:pt x="652" y="557"/>
                </a:lnTo>
                <a:lnTo>
                  <a:pt x="695" y="559"/>
                </a:lnTo>
                <a:lnTo>
                  <a:pt x="735" y="567"/>
                </a:lnTo>
                <a:lnTo>
                  <a:pt x="776" y="577"/>
                </a:lnTo>
                <a:lnTo>
                  <a:pt x="816" y="593"/>
                </a:lnTo>
                <a:lnTo>
                  <a:pt x="816" y="91"/>
                </a:lnTo>
                <a:lnTo>
                  <a:pt x="816" y="91"/>
                </a:lnTo>
                <a:lnTo>
                  <a:pt x="776" y="75"/>
                </a:lnTo>
                <a:lnTo>
                  <a:pt x="735" y="63"/>
                </a:lnTo>
                <a:lnTo>
                  <a:pt x="693" y="55"/>
                </a:lnTo>
                <a:lnTo>
                  <a:pt x="652" y="53"/>
                </a:lnTo>
                <a:lnTo>
                  <a:pt x="652" y="53"/>
                </a:lnTo>
                <a:lnTo>
                  <a:pt x="626" y="53"/>
                </a:lnTo>
                <a:lnTo>
                  <a:pt x="626" y="557"/>
                </a:lnTo>
                <a:lnTo>
                  <a:pt x="626" y="557"/>
                </a:lnTo>
                <a:close/>
                <a:moveTo>
                  <a:pt x="260" y="53"/>
                </a:moveTo>
                <a:lnTo>
                  <a:pt x="260" y="53"/>
                </a:lnTo>
                <a:lnTo>
                  <a:pt x="237" y="53"/>
                </a:lnTo>
                <a:lnTo>
                  <a:pt x="217" y="55"/>
                </a:lnTo>
                <a:lnTo>
                  <a:pt x="195" y="57"/>
                </a:lnTo>
                <a:lnTo>
                  <a:pt x="173" y="61"/>
                </a:lnTo>
                <a:lnTo>
                  <a:pt x="152" y="67"/>
                </a:lnTo>
                <a:lnTo>
                  <a:pt x="130" y="73"/>
                </a:lnTo>
                <a:lnTo>
                  <a:pt x="108" y="81"/>
                </a:lnTo>
                <a:lnTo>
                  <a:pt x="85" y="91"/>
                </a:lnTo>
                <a:lnTo>
                  <a:pt x="85" y="593"/>
                </a:lnTo>
                <a:lnTo>
                  <a:pt x="85" y="593"/>
                </a:lnTo>
                <a:lnTo>
                  <a:pt x="108" y="583"/>
                </a:lnTo>
                <a:lnTo>
                  <a:pt x="130" y="575"/>
                </a:lnTo>
                <a:lnTo>
                  <a:pt x="152" y="569"/>
                </a:lnTo>
                <a:lnTo>
                  <a:pt x="173" y="565"/>
                </a:lnTo>
                <a:lnTo>
                  <a:pt x="195" y="561"/>
                </a:lnTo>
                <a:lnTo>
                  <a:pt x="217" y="557"/>
                </a:lnTo>
                <a:lnTo>
                  <a:pt x="260" y="557"/>
                </a:lnTo>
                <a:lnTo>
                  <a:pt x="260" y="557"/>
                </a:lnTo>
                <a:lnTo>
                  <a:pt x="302" y="559"/>
                </a:lnTo>
                <a:lnTo>
                  <a:pt x="343" y="567"/>
                </a:lnTo>
                <a:lnTo>
                  <a:pt x="383" y="577"/>
                </a:lnTo>
                <a:lnTo>
                  <a:pt x="424" y="593"/>
                </a:lnTo>
                <a:lnTo>
                  <a:pt x="424" y="91"/>
                </a:lnTo>
                <a:lnTo>
                  <a:pt x="424" y="91"/>
                </a:lnTo>
                <a:lnTo>
                  <a:pt x="383" y="75"/>
                </a:lnTo>
                <a:lnTo>
                  <a:pt x="343" y="63"/>
                </a:lnTo>
                <a:lnTo>
                  <a:pt x="300" y="55"/>
                </a:lnTo>
                <a:lnTo>
                  <a:pt x="260" y="53"/>
                </a:lnTo>
                <a:lnTo>
                  <a:pt x="260" y="53"/>
                </a:lnTo>
                <a:close/>
              </a:path>
            </a:pathLst>
          </a:custGeom>
          <a:solidFill>
            <a:srgbClr val="3E8F84"/>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1" name="文本框 60"/>
          <p:cNvSpPr txBox="1"/>
          <p:nvPr/>
        </p:nvSpPr>
        <p:spPr>
          <a:xfrm>
            <a:off x="2366107" y="815244"/>
            <a:ext cx="9046308" cy="443583"/>
          </a:xfrm>
          <a:prstGeom prst="rect">
            <a:avLst/>
          </a:prstGeom>
          <a:noFill/>
          <a:ln>
            <a:solidFill>
              <a:schemeClr val="bg1"/>
            </a:solidFill>
          </a:ln>
          <a:effectLst/>
          <a:extLst>
            <a:ext uri="{909E8E84-426E-40DD-AFC4-6F175D3DCCD1}">
              <a14:hiddenFill xmlns=""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sz="2000" dirty="0" smtClean="0">
                <a:latin typeface="微软雅黑" pitchFamily="34" charset="-122"/>
                <a:ea typeface="微软雅黑" pitchFamily="34" charset="-122"/>
              </a:rPr>
              <a:t>	</a:t>
            </a:r>
            <a:r>
              <a:rPr lang="zh-CN" altLang="en-US" sz="2000" dirty="0" smtClean="0"/>
              <a:t>最直接的方法是使用已知的基因组来帮助</a:t>
            </a:r>
            <a:r>
              <a:rPr lang="zh-CN" altLang="en-US" sz="2000" dirty="0" smtClean="0">
                <a:solidFill>
                  <a:srgbClr val="FF0000"/>
                </a:solidFill>
              </a:rPr>
              <a:t>构建预测模型</a:t>
            </a:r>
            <a:r>
              <a:rPr lang="zh-CN" altLang="en-US" sz="2000" dirty="0" smtClean="0"/>
              <a:t>。</a:t>
            </a:r>
            <a:endParaRPr lang="en-US" altLang="zh-CN" sz="2000" dirty="0" smtClean="0"/>
          </a:p>
        </p:txBody>
      </p:sp>
      <p:grpSp>
        <p:nvGrpSpPr>
          <p:cNvPr id="2" name="组合 12"/>
          <p:cNvGrpSpPr/>
          <p:nvPr/>
        </p:nvGrpSpPr>
        <p:grpSpPr>
          <a:xfrm>
            <a:off x="1618469" y="1368571"/>
            <a:ext cx="586740" cy="586740"/>
            <a:chOff x="1733" y="2211"/>
            <a:chExt cx="1160" cy="1160"/>
          </a:xfrm>
        </p:grpSpPr>
        <p:sp>
          <p:nvSpPr>
            <p:cNvPr id="15" name="椭圆 14"/>
            <p:cNvSpPr/>
            <p:nvPr/>
          </p:nvSpPr>
          <p:spPr>
            <a:xfrm>
              <a:off x="1733" y="2211"/>
              <a:ext cx="1161" cy="1161"/>
            </a:xfrm>
            <a:prstGeom prst="ellipse">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0" name="稻壳儿小白白(http://dwz.cn/Wu2UP)"/>
            <p:cNvSpPr>
              <a:spLocks noEditPoints="1"/>
            </p:cNvSpPr>
            <p:nvPr/>
          </p:nvSpPr>
          <p:spPr>
            <a:xfrm>
              <a:off x="1880" y="2393"/>
              <a:ext cx="733" cy="733"/>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a:solidFill>
                  <a:schemeClr val="tx1">
                    <a:lumMod val="65000"/>
                    <a:lumOff val="35000"/>
                  </a:schemeClr>
                </a:solidFill>
              </a:endParaRPr>
            </a:p>
          </p:txBody>
        </p:sp>
      </p:grpSp>
      <p:sp>
        <p:nvSpPr>
          <p:cNvPr id="9" name="文本框 15"/>
          <p:cNvSpPr txBox="1"/>
          <p:nvPr/>
        </p:nvSpPr>
        <p:spPr>
          <a:xfrm>
            <a:off x="273685" y="254976"/>
            <a:ext cx="3015615"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charset="0"/>
                <a:ea typeface="微软雅黑" charset="0"/>
                <a:sym typeface="+mn-ea"/>
              </a:rPr>
              <a:t>监督和非监督学习</a:t>
            </a:r>
            <a:endParaRPr lang="zh-CN" altLang="en-US" sz="2400" b="1" dirty="0">
              <a:solidFill>
                <a:schemeClr val="tx1">
                  <a:lumMod val="65000"/>
                  <a:lumOff val="35000"/>
                </a:schemeClr>
              </a:solidFill>
              <a:latin typeface="微软雅黑" charset="0"/>
              <a:ea typeface="微软雅黑" charset="0"/>
              <a:sym typeface="+mn-ea"/>
            </a:endParaRPr>
          </a:p>
        </p:txBody>
      </p:sp>
      <p:graphicFrame>
        <p:nvGraphicFramePr>
          <p:cNvPr id="12" name="表格 11"/>
          <p:cNvGraphicFramePr>
            <a:graphicFrameLocks noGrp="1"/>
          </p:cNvGraphicFramePr>
          <p:nvPr/>
        </p:nvGraphicFramePr>
        <p:xfrm>
          <a:off x="2893646" y="1450731"/>
          <a:ext cx="9002346" cy="4700910"/>
        </p:xfrm>
        <a:graphic>
          <a:graphicData uri="http://schemas.openxmlformats.org/drawingml/2006/table">
            <a:tbl>
              <a:tblPr firstRow="1">
                <a:tableStyleId>{22838BEF-8BB2-4498-84A7-C5851F593DF1}</a:tableStyleId>
              </a:tblPr>
              <a:tblGrid>
                <a:gridCol w="1423377"/>
                <a:gridCol w="7578969"/>
              </a:tblGrid>
              <a:tr h="574234">
                <a:tc>
                  <a:txBody>
                    <a:bodyPr/>
                    <a:lstStyle/>
                    <a:p>
                      <a:pPr algn="ctr"/>
                      <a:endParaRPr lang="zh-CN" altLang="en-US" b="0" dirty="0">
                        <a:latin typeface="微软雅黑" pitchFamily="34" charset="-122"/>
                        <a:ea typeface="微软雅黑" pitchFamily="34" charset="-122"/>
                      </a:endParaRPr>
                    </a:p>
                  </a:txBody>
                  <a:tcPr anchor="ctr"/>
                </a:tc>
                <a:tc>
                  <a:txBody>
                    <a:bodyPr/>
                    <a:lstStyle/>
                    <a:p>
                      <a:pPr algn="ctr"/>
                      <a:r>
                        <a:rPr lang="zh-CN" altLang="en-US" b="0" dirty="0" smtClean="0">
                          <a:latin typeface="微软雅黑" pitchFamily="34" charset="-122"/>
                          <a:ea typeface="微软雅黑" pitchFamily="34" charset="-122"/>
                        </a:rPr>
                        <a:t>使用染色体中的</a:t>
                      </a:r>
                      <a:r>
                        <a:rPr lang="en-US" altLang="zh-CN" b="0" dirty="0" smtClean="0">
                          <a:latin typeface="微软雅黑" pitchFamily="34" charset="-122"/>
                          <a:ea typeface="微软雅黑" pitchFamily="34" charset="-122"/>
                        </a:rPr>
                        <a:t>DNA</a:t>
                      </a:r>
                      <a:r>
                        <a:rPr lang="zh-CN" altLang="en-US" b="0" dirty="0" smtClean="0">
                          <a:latin typeface="微软雅黑" pitchFamily="34" charset="-122"/>
                          <a:ea typeface="微软雅黑" pitchFamily="34" charset="-122"/>
                        </a:rPr>
                        <a:t>序列作为输入</a:t>
                      </a:r>
                      <a:endParaRPr lang="zh-CN" altLang="en-US" b="0" dirty="0">
                        <a:latin typeface="微软雅黑" pitchFamily="34" charset="-122"/>
                        <a:ea typeface="微软雅黑" pitchFamily="34" charset="-122"/>
                      </a:endParaRPr>
                    </a:p>
                  </a:txBody>
                  <a:tcPr anchor="ctr"/>
                </a:tc>
              </a:tr>
              <a:tr h="699740">
                <a:tc>
                  <a:txBody>
                    <a:bodyPr/>
                    <a:lstStyle/>
                    <a:p>
                      <a:pPr algn="ctr"/>
                      <a:r>
                        <a:rPr lang="zh-CN" altLang="en-US" b="0" dirty="0" smtClean="0">
                          <a:latin typeface="微软雅黑" pitchFamily="34" charset="-122"/>
                          <a:ea typeface="微软雅黑" pitchFamily="34" charset="-122"/>
                        </a:rPr>
                        <a:t>任务</a:t>
                      </a:r>
                      <a:endParaRPr lang="zh-CN" altLang="en-US" b="0" dirty="0">
                        <a:latin typeface="微软雅黑" pitchFamily="34" charset="-122"/>
                        <a:ea typeface="微软雅黑" pitchFamily="34" charset="-122"/>
                      </a:endParaRPr>
                    </a:p>
                  </a:txBody>
                  <a:tcPr anchor="ctr"/>
                </a:tc>
                <a:tc>
                  <a:txBody>
                    <a:bodyPr/>
                    <a:lstStyle/>
                    <a:p>
                      <a:pPr algn="l">
                        <a:lnSpc>
                          <a:spcPct val="125000"/>
                        </a:lnSpc>
                      </a:pPr>
                      <a:r>
                        <a:rPr lang="zh-CN" altLang="en-US" b="0" dirty="0" smtClean="0">
                          <a:solidFill>
                            <a:srgbClr val="FF0000"/>
                          </a:solidFill>
                          <a:latin typeface="微软雅黑" pitchFamily="34" charset="-122"/>
                          <a:ea typeface="微软雅黑" pitchFamily="34" charset="-122"/>
                        </a:rPr>
                        <a:t>    预测（</a:t>
                      </a:r>
                      <a:r>
                        <a:rPr lang="en-US" altLang="zh-CN" b="0" dirty="0" smtClean="0">
                          <a:solidFill>
                            <a:srgbClr val="FF0000"/>
                          </a:solidFill>
                          <a:latin typeface="微软雅黑" pitchFamily="34" charset="-122"/>
                          <a:ea typeface="微软雅黑" pitchFamily="34" charset="-122"/>
                        </a:rPr>
                        <a:t>predict</a:t>
                      </a:r>
                      <a:r>
                        <a:rPr lang="zh-CN" altLang="en-US" b="0" dirty="0" smtClean="0">
                          <a:solidFill>
                            <a:srgbClr val="FF0000"/>
                          </a:solidFill>
                          <a:latin typeface="微软雅黑" pitchFamily="34" charset="-122"/>
                          <a:ea typeface="微软雅黑" pitchFamily="34" charset="-122"/>
                        </a:rPr>
                        <a:t>）</a:t>
                      </a:r>
                      <a:r>
                        <a:rPr lang="zh-CN" altLang="en-US" b="0" dirty="0" smtClean="0">
                          <a:latin typeface="微软雅黑" pitchFamily="34" charset="-122"/>
                          <a:ea typeface="微软雅黑" pitchFamily="34" charset="-122"/>
                        </a:rPr>
                        <a:t>染色体上所有蛋白质编码基因的位置和详细的内含子 </a:t>
                      </a:r>
                      <a:r>
                        <a:rPr lang="en-US" altLang="zh-CN" b="0" dirty="0" smtClean="0">
                          <a:latin typeface="微软雅黑" pitchFamily="34" charset="-122"/>
                          <a:ea typeface="微软雅黑" pitchFamily="34" charset="-122"/>
                        </a:rPr>
                        <a:t>- </a:t>
                      </a:r>
                      <a:r>
                        <a:rPr lang="zh-CN" altLang="en-US" b="0" dirty="0" smtClean="0">
                          <a:latin typeface="微软雅黑" pitchFamily="34" charset="-122"/>
                          <a:ea typeface="微软雅黑" pitchFamily="34" charset="-122"/>
                        </a:rPr>
                        <a:t>外显子结构</a:t>
                      </a:r>
                      <a:endParaRPr lang="zh-CN" altLang="en-US" b="0" dirty="0">
                        <a:latin typeface="微软雅黑" pitchFamily="34" charset="-122"/>
                        <a:ea typeface="微软雅黑" pitchFamily="34" charset="-122"/>
                      </a:endParaRPr>
                    </a:p>
                  </a:txBody>
                  <a:tcPr anchor="ctr"/>
                </a:tc>
              </a:tr>
              <a:tr h="1159262">
                <a:tc>
                  <a:txBody>
                    <a:bodyPr/>
                    <a:lstStyle/>
                    <a:p>
                      <a:pPr lvl="0" algn="ctr">
                        <a:lnSpc>
                          <a:spcPct val="125000"/>
                        </a:lnSpc>
                      </a:pPr>
                      <a:r>
                        <a:rPr lang="zh-CN" altLang="en-US" b="0" dirty="0" smtClean="0">
                          <a:latin typeface="微软雅黑" pitchFamily="34" charset="-122"/>
                          <a:ea typeface="微软雅黑" pitchFamily="34" charset="-122"/>
                        </a:rPr>
                        <a:t>训练集要求</a:t>
                      </a:r>
                      <a:endParaRPr lang="zh-CN" altLang="en-US" b="0" dirty="0">
                        <a:latin typeface="微软雅黑" pitchFamily="34" charset="-122"/>
                        <a:ea typeface="微软雅黑" pitchFamily="34" charset="-122"/>
                      </a:endParaRPr>
                    </a:p>
                  </a:txBody>
                  <a:tcPr anchor="ctr"/>
                </a:tc>
                <a:tc>
                  <a: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zh-CN" altLang="en-US" b="0" dirty="0" smtClean="0">
                          <a:latin typeface="微软雅黑" pitchFamily="34" charset="-122"/>
                          <a:ea typeface="微软雅黑" pitchFamily="34" charset="-122"/>
                        </a:rPr>
                        <a:t>    用于基因定位的监督学习算法需要输入指定基因开始和结束位置的标记</a:t>
                      </a:r>
                      <a:r>
                        <a:rPr lang="en-US" altLang="zh-CN" b="0" dirty="0" smtClean="0">
                          <a:latin typeface="微软雅黑" pitchFamily="34" charset="-122"/>
                          <a:ea typeface="微软雅黑" pitchFamily="34" charset="-122"/>
                        </a:rPr>
                        <a:t>DNA</a:t>
                      </a:r>
                      <a:r>
                        <a:rPr lang="zh-CN" altLang="en-US" b="0" dirty="0" smtClean="0">
                          <a:latin typeface="微软雅黑" pitchFamily="34" charset="-122"/>
                          <a:ea typeface="微软雅黑" pitchFamily="34" charset="-122"/>
                        </a:rPr>
                        <a:t>序列的训练集（给定转录起始位点（</a:t>
                      </a:r>
                      <a:r>
                        <a:rPr lang="en-US" altLang="zh-CN" b="0" dirty="0" smtClean="0">
                          <a:latin typeface="微软雅黑" pitchFamily="34" charset="-122"/>
                          <a:ea typeface="微软雅黑" pitchFamily="34" charset="-122"/>
                        </a:rPr>
                        <a:t>TSS</a:t>
                      </a:r>
                      <a:r>
                        <a:rPr lang="zh-CN" altLang="en-US" b="0" dirty="0" smtClean="0">
                          <a:latin typeface="微软雅黑" pitchFamily="34" charset="-122"/>
                          <a:ea typeface="微软雅黑" pitchFamily="34" charset="-122"/>
                        </a:rPr>
                        <a:t>）和转录终止位点），以及这些位点之间的剪接位点。</a:t>
                      </a:r>
                      <a:endParaRPr lang="zh-CN" altLang="en-US" b="0" dirty="0">
                        <a:latin typeface="微软雅黑" pitchFamily="34" charset="-122"/>
                        <a:ea typeface="微软雅黑" pitchFamily="34" charset="-122"/>
                      </a:endParaRPr>
                    </a:p>
                  </a:txBody>
                  <a:tcPr anchor="ctr"/>
                </a:tc>
              </a:tr>
              <a:tr h="1070034">
                <a:tc>
                  <a:txBody>
                    <a:bodyPr/>
                    <a:lstStyle/>
                    <a:p>
                      <a:pPr lvl="0" algn="l">
                        <a:lnSpc>
                          <a:spcPct val="125000"/>
                        </a:lnSpc>
                      </a:pPr>
                      <a:endParaRPr lang="zh-CN" altLang="en-US" b="0" dirty="0">
                        <a:latin typeface="微软雅黑" pitchFamily="34" charset="-122"/>
                        <a:ea typeface="微软雅黑" pitchFamily="34" charset="-122"/>
                      </a:endParaRPr>
                    </a:p>
                  </a:txBody>
                  <a:tcPr anchor="ctr"/>
                </a:tc>
                <a:tc>
                  <a: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zh-CN" altLang="en-US" b="0" dirty="0" smtClean="0">
                          <a:latin typeface="微软雅黑" pitchFamily="34" charset="-122"/>
                          <a:ea typeface="微软雅黑" pitchFamily="34" charset="-122"/>
                        </a:rPr>
                        <a:t>    这个模型（</a:t>
                      </a:r>
                      <a:r>
                        <a:rPr lang="en-US" altLang="zh-CN" b="0" dirty="0" smtClean="0">
                          <a:solidFill>
                            <a:srgbClr val="FF0000"/>
                          </a:solidFill>
                          <a:latin typeface="微软雅黑" pitchFamily="34" charset="-122"/>
                          <a:ea typeface="微软雅黑" pitchFamily="34" charset="-122"/>
                        </a:rPr>
                        <a:t>model</a:t>
                      </a:r>
                      <a:r>
                        <a:rPr lang="zh-CN" altLang="en-US" b="0" dirty="0" smtClean="0">
                          <a:latin typeface="微软雅黑" pitchFamily="34" charset="-122"/>
                          <a:ea typeface="微软雅黑" pitchFamily="34" charset="-122"/>
                        </a:rPr>
                        <a:t>）使用训练数据（ </a:t>
                      </a:r>
                      <a:r>
                        <a:rPr lang="en-US" altLang="zh-CN" b="0" dirty="0" smtClean="0">
                          <a:latin typeface="微软雅黑" pitchFamily="34" charset="-122"/>
                          <a:ea typeface="微软雅黑" pitchFamily="34" charset="-122"/>
                        </a:rPr>
                        <a:t>training data </a:t>
                      </a:r>
                      <a:r>
                        <a:rPr lang="zh-CN" altLang="en-US" b="0" dirty="0" smtClean="0">
                          <a:latin typeface="微软雅黑" pitchFamily="34" charset="-122"/>
                          <a:ea typeface="微软雅黑" pitchFamily="34" charset="-122"/>
                        </a:rPr>
                        <a:t>）来学习了解基因的一般性质，例如通常在供体或受体剪接位点附近发生的</a:t>
                      </a:r>
                      <a:r>
                        <a:rPr lang="en-US" altLang="zh-CN" b="0" dirty="0" smtClean="0">
                          <a:latin typeface="微软雅黑" pitchFamily="34" charset="-122"/>
                          <a:ea typeface="微软雅黑" pitchFamily="34" charset="-122"/>
                        </a:rPr>
                        <a:t>DNA</a:t>
                      </a:r>
                      <a:r>
                        <a:rPr lang="zh-CN" altLang="en-US" b="0" dirty="0" smtClean="0">
                          <a:latin typeface="微软雅黑" pitchFamily="34" charset="-122"/>
                          <a:ea typeface="微软雅黑" pitchFamily="34" charset="-122"/>
                        </a:rPr>
                        <a:t>序列模式；帧内终止密码子不应在编码外显子内出现等</a:t>
                      </a:r>
                    </a:p>
                  </a:txBody>
                  <a:tcPr anchor="ctr"/>
                </a:tc>
              </a:tr>
              <a:tr h="1070034">
                <a:tc>
                  <a:txBody>
                    <a:bodyPr/>
                    <a:lstStyle/>
                    <a:p>
                      <a:pPr lvl="0" algn="ctr">
                        <a:lnSpc>
                          <a:spcPct val="125000"/>
                        </a:lnSpc>
                      </a:pPr>
                      <a:r>
                        <a:rPr lang="zh-CN" altLang="en-US" b="0" dirty="0" smtClean="0">
                          <a:latin typeface="微软雅黑" pitchFamily="34" charset="-122"/>
                          <a:ea typeface="微软雅黑" pitchFamily="34" charset="-122"/>
                        </a:rPr>
                        <a:t>训练结果</a:t>
                      </a:r>
                      <a:endParaRPr lang="zh-CN" altLang="en-US" b="0" dirty="0">
                        <a:latin typeface="微软雅黑" pitchFamily="34" charset="-122"/>
                        <a:ea typeface="微软雅黑" pitchFamily="34" charset="-122"/>
                      </a:endParaRPr>
                    </a:p>
                  </a:txBody>
                  <a:tcPr anchor="ctr"/>
                </a:tc>
                <a:tc>
                  <a: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zh-CN" altLang="en-US" b="0" dirty="0" smtClean="0">
                          <a:latin typeface="微软雅黑" pitchFamily="34" charset="-122"/>
                          <a:ea typeface="微软雅黑" pitchFamily="34" charset="-122"/>
                        </a:rPr>
                        <a:t>    训练后的模型可以使用这些学习到的基因的属性来识别与训练集中的基因类似的其他基因。</a:t>
                      </a:r>
                    </a:p>
                  </a:txBody>
                  <a:tcPr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7"/>
          <p:cNvSpPr>
            <a:spLocks noEditPoints="1"/>
          </p:cNvSpPr>
          <p:nvPr/>
        </p:nvSpPr>
        <p:spPr bwMode="auto">
          <a:xfrm>
            <a:off x="0" y="4493260"/>
            <a:ext cx="2633980" cy="2364740"/>
          </a:xfrm>
          <a:custGeom>
            <a:avLst/>
            <a:gdLst>
              <a:gd name="T0" fmla="*/ 543 w 907"/>
              <a:gd name="T1" fmla="*/ 696 h 814"/>
              <a:gd name="T2" fmla="*/ 592 w 907"/>
              <a:gd name="T3" fmla="*/ 745 h 814"/>
              <a:gd name="T4" fmla="*/ 138 w 907"/>
              <a:gd name="T5" fmla="*/ 449 h 814"/>
              <a:gd name="T6" fmla="*/ 126 w 907"/>
              <a:gd name="T7" fmla="*/ 433 h 814"/>
              <a:gd name="T8" fmla="*/ 223 w 907"/>
              <a:gd name="T9" fmla="*/ 405 h 814"/>
              <a:gd name="T10" fmla="*/ 383 w 907"/>
              <a:gd name="T11" fmla="*/ 427 h 814"/>
              <a:gd name="T12" fmla="*/ 391 w 907"/>
              <a:gd name="T13" fmla="*/ 441 h 814"/>
              <a:gd name="T14" fmla="*/ 345 w 907"/>
              <a:gd name="T15" fmla="*/ 441 h 814"/>
              <a:gd name="T16" fmla="*/ 197 w 907"/>
              <a:gd name="T17" fmla="*/ 433 h 814"/>
              <a:gd name="T18" fmla="*/ 138 w 907"/>
              <a:gd name="T19" fmla="*/ 370 h 814"/>
              <a:gd name="T20" fmla="*/ 126 w 907"/>
              <a:gd name="T21" fmla="*/ 354 h 814"/>
              <a:gd name="T22" fmla="*/ 223 w 907"/>
              <a:gd name="T23" fmla="*/ 326 h 814"/>
              <a:gd name="T24" fmla="*/ 383 w 907"/>
              <a:gd name="T25" fmla="*/ 348 h 814"/>
              <a:gd name="T26" fmla="*/ 391 w 907"/>
              <a:gd name="T27" fmla="*/ 362 h 814"/>
              <a:gd name="T28" fmla="*/ 345 w 907"/>
              <a:gd name="T29" fmla="*/ 362 h 814"/>
              <a:gd name="T30" fmla="*/ 197 w 907"/>
              <a:gd name="T31" fmla="*/ 354 h 814"/>
              <a:gd name="T32" fmla="*/ 138 w 907"/>
              <a:gd name="T33" fmla="*/ 299 h 814"/>
              <a:gd name="T34" fmla="*/ 126 w 907"/>
              <a:gd name="T35" fmla="*/ 281 h 814"/>
              <a:gd name="T36" fmla="*/ 223 w 907"/>
              <a:gd name="T37" fmla="*/ 255 h 814"/>
              <a:gd name="T38" fmla="*/ 383 w 907"/>
              <a:gd name="T39" fmla="*/ 275 h 814"/>
              <a:gd name="T40" fmla="*/ 391 w 907"/>
              <a:gd name="T41" fmla="*/ 291 h 814"/>
              <a:gd name="T42" fmla="*/ 345 w 907"/>
              <a:gd name="T43" fmla="*/ 289 h 814"/>
              <a:gd name="T44" fmla="*/ 197 w 907"/>
              <a:gd name="T45" fmla="*/ 283 h 814"/>
              <a:gd name="T46" fmla="*/ 138 w 907"/>
              <a:gd name="T47" fmla="*/ 225 h 814"/>
              <a:gd name="T48" fmla="*/ 126 w 907"/>
              <a:gd name="T49" fmla="*/ 206 h 814"/>
              <a:gd name="T50" fmla="*/ 223 w 907"/>
              <a:gd name="T51" fmla="*/ 178 h 814"/>
              <a:gd name="T52" fmla="*/ 383 w 907"/>
              <a:gd name="T53" fmla="*/ 200 h 814"/>
              <a:gd name="T54" fmla="*/ 391 w 907"/>
              <a:gd name="T55" fmla="*/ 214 h 814"/>
              <a:gd name="T56" fmla="*/ 345 w 907"/>
              <a:gd name="T57" fmla="*/ 214 h 814"/>
              <a:gd name="T58" fmla="*/ 197 w 907"/>
              <a:gd name="T59" fmla="*/ 206 h 814"/>
              <a:gd name="T60" fmla="*/ 138 w 907"/>
              <a:gd name="T61" fmla="*/ 156 h 814"/>
              <a:gd name="T62" fmla="*/ 126 w 907"/>
              <a:gd name="T63" fmla="*/ 138 h 814"/>
              <a:gd name="T64" fmla="*/ 223 w 907"/>
              <a:gd name="T65" fmla="*/ 111 h 814"/>
              <a:gd name="T66" fmla="*/ 383 w 907"/>
              <a:gd name="T67" fmla="*/ 131 h 814"/>
              <a:gd name="T68" fmla="*/ 391 w 907"/>
              <a:gd name="T69" fmla="*/ 148 h 814"/>
              <a:gd name="T70" fmla="*/ 345 w 907"/>
              <a:gd name="T71" fmla="*/ 146 h 814"/>
              <a:gd name="T72" fmla="*/ 197 w 907"/>
              <a:gd name="T73" fmla="*/ 140 h 814"/>
              <a:gd name="T74" fmla="*/ 877 w 907"/>
              <a:gd name="T75" fmla="*/ 125 h 814"/>
              <a:gd name="T76" fmla="*/ 905 w 907"/>
              <a:gd name="T77" fmla="*/ 156 h 814"/>
              <a:gd name="T78" fmla="*/ 899 w 907"/>
              <a:gd name="T79" fmla="*/ 702 h 814"/>
              <a:gd name="T80" fmla="*/ 626 w 907"/>
              <a:gd name="T81" fmla="*/ 721 h 814"/>
              <a:gd name="T82" fmla="*/ 620 w 907"/>
              <a:gd name="T83" fmla="*/ 806 h 814"/>
              <a:gd name="T84" fmla="*/ 492 w 907"/>
              <a:gd name="T85" fmla="*/ 808 h 814"/>
              <a:gd name="T86" fmla="*/ 468 w 907"/>
              <a:gd name="T87" fmla="*/ 810 h 814"/>
              <a:gd name="T88" fmla="*/ 31 w 907"/>
              <a:gd name="T89" fmla="*/ 719 h 814"/>
              <a:gd name="T90" fmla="*/ 0 w 907"/>
              <a:gd name="T91" fmla="*/ 690 h 814"/>
              <a:gd name="T92" fmla="*/ 9 w 907"/>
              <a:gd name="T93" fmla="*/ 138 h 814"/>
              <a:gd name="T94" fmla="*/ 33 w 907"/>
              <a:gd name="T95" fmla="*/ 67 h 814"/>
              <a:gd name="T96" fmla="*/ 102 w 907"/>
              <a:gd name="T97" fmla="*/ 26 h 814"/>
              <a:gd name="T98" fmla="*/ 260 w 907"/>
              <a:gd name="T99" fmla="*/ 0 h 814"/>
              <a:gd name="T100" fmla="*/ 381 w 907"/>
              <a:gd name="T101" fmla="*/ 18 h 814"/>
              <a:gd name="T102" fmla="*/ 527 w 907"/>
              <a:gd name="T103" fmla="*/ 16 h 814"/>
              <a:gd name="T104" fmla="*/ 652 w 907"/>
              <a:gd name="T105" fmla="*/ 0 h 814"/>
              <a:gd name="T106" fmla="*/ 806 w 907"/>
              <a:gd name="T107" fmla="*/ 28 h 814"/>
              <a:gd name="T108" fmla="*/ 869 w 907"/>
              <a:gd name="T109" fmla="*/ 67 h 814"/>
              <a:gd name="T110" fmla="*/ 626 w 907"/>
              <a:gd name="T111" fmla="*/ 557 h 814"/>
              <a:gd name="T112" fmla="*/ 816 w 907"/>
              <a:gd name="T113" fmla="*/ 593 h 814"/>
              <a:gd name="T114" fmla="*/ 652 w 907"/>
              <a:gd name="T115" fmla="*/ 53 h 814"/>
              <a:gd name="T116" fmla="*/ 260 w 907"/>
              <a:gd name="T117" fmla="*/ 53 h 814"/>
              <a:gd name="T118" fmla="*/ 130 w 907"/>
              <a:gd name="T119" fmla="*/ 73 h 814"/>
              <a:gd name="T120" fmla="*/ 130 w 907"/>
              <a:gd name="T121" fmla="*/ 575 h 814"/>
              <a:gd name="T122" fmla="*/ 260 w 907"/>
              <a:gd name="T123" fmla="*/ 557 h 814"/>
              <a:gd name="T124" fmla="*/ 424 w 907"/>
              <a:gd name="T125" fmla="*/ 91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7" h="814">
                <a:moveTo>
                  <a:pt x="496" y="73"/>
                </a:moveTo>
                <a:lnTo>
                  <a:pt x="496" y="751"/>
                </a:lnTo>
                <a:lnTo>
                  <a:pt x="533" y="702"/>
                </a:lnTo>
                <a:lnTo>
                  <a:pt x="533" y="702"/>
                </a:lnTo>
                <a:lnTo>
                  <a:pt x="539" y="698"/>
                </a:lnTo>
                <a:lnTo>
                  <a:pt x="543" y="696"/>
                </a:lnTo>
                <a:lnTo>
                  <a:pt x="551" y="698"/>
                </a:lnTo>
                <a:lnTo>
                  <a:pt x="557" y="700"/>
                </a:lnTo>
                <a:lnTo>
                  <a:pt x="557" y="700"/>
                </a:lnTo>
                <a:lnTo>
                  <a:pt x="559" y="702"/>
                </a:lnTo>
                <a:lnTo>
                  <a:pt x="559" y="702"/>
                </a:lnTo>
                <a:lnTo>
                  <a:pt x="592" y="745"/>
                </a:lnTo>
                <a:lnTo>
                  <a:pt x="592" y="46"/>
                </a:lnTo>
                <a:lnTo>
                  <a:pt x="496" y="73"/>
                </a:lnTo>
                <a:lnTo>
                  <a:pt x="496" y="73"/>
                </a:lnTo>
                <a:close/>
                <a:moveTo>
                  <a:pt x="142" y="449"/>
                </a:moveTo>
                <a:lnTo>
                  <a:pt x="142" y="449"/>
                </a:lnTo>
                <a:lnTo>
                  <a:pt x="138" y="449"/>
                </a:lnTo>
                <a:lnTo>
                  <a:pt x="132" y="449"/>
                </a:lnTo>
                <a:lnTo>
                  <a:pt x="130" y="447"/>
                </a:lnTo>
                <a:lnTo>
                  <a:pt x="126" y="443"/>
                </a:lnTo>
                <a:lnTo>
                  <a:pt x="126" y="443"/>
                </a:lnTo>
                <a:lnTo>
                  <a:pt x="126" y="437"/>
                </a:lnTo>
                <a:lnTo>
                  <a:pt x="126" y="433"/>
                </a:lnTo>
                <a:lnTo>
                  <a:pt x="130" y="429"/>
                </a:lnTo>
                <a:lnTo>
                  <a:pt x="134" y="427"/>
                </a:lnTo>
                <a:lnTo>
                  <a:pt x="134" y="427"/>
                </a:lnTo>
                <a:lnTo>
                  <a:pt x="162" y="417"/>
                </a:lnTo>
                <a:lnTo>
                  <a:pt x="193" y="409"/>
                </a:lnTo>
                <a:lnTo>
                  <a:pt x="223" y="405"/>
                </a:lnTo>
                <a:lnTo>
                  <a:pt x="254" y="405"/>
                </a:lnTo>
                <a:lnTo>
                  <a:pt x="254" y="405"/>
                </a:lnTo>
                <a:lnTo>
                  <a:pt x="286" y="405"/>
                </a:lnTo>
                <a:lnTo>
                  <a:pt x="318" y="409"/>
                </a:lnTo>
                <a:lnTo>
                  <a:pt x="351" y="417"/>
                </a:lnTo>
                <a:lnTo>
                  <a:pt x="383" y="427"/>
                </a:lnTo>
                <a:lnTo>
                  <a:pt x="383" y="427"/>
                </a:lnTo>
                <a:lnTo>
                  <a:pt x="387" y="429"/>
                </a:lnTo>
                <a:lnTo>
                  <a:pt x="389" y="433"/>
                </a:lnTo>
                <a:lnTo>
                  <a:pt x="391" y="437"/>
                </a:lnTo>
                <a:lnTo>
                  <a:pt x="391" y="441"/>
                </a:lnTo>
                <a:lnTo>
                  <a:pt x="391" y="441"/>
                </a:lnTo>
                <a:lnTo>
                  <a:pt x="389" y="445"/>
                </a:lnTo>
                <a:lnTo>
                  <a:pt x="385" y="449"/>
                </a:lnTo>
                <a:lnTo>
                  <a:pt x="381" y="449"/>
                </a:lnTo>
                <a:lnTo>
                  <a:pt x="375" y="449"/>
                </a:lnTo>
                <a:lnTo>
                  <a:pt x="375" y="449"/>
                </a:lnTo>
                <a:lnTo>
                  <a:pt x="345" y="441"/>
                </a:lnTo>
                <a:lnTo>
                  <a:pt x="314" y="433"/>
                </a:lnTo>
                <a:lnTo>
                  <a:pt x="284" y="429"/>
                </a:lnTo>
                <a:lnTo>
                  <a:pt x="254" y="429"/>
                </a:lnTo>
                <a:lnTo>
                  <a:pt x="254" y="429"/>
                </a:lnTo>
                <a:lnTo>
                  <a:pt x="225" y="429"/>
                </a:lnTo>
                <a:lnTo>
                  <a:pt x="197" y="433"/>
                </a:lnTo>
                <a:lnTo>
                  <a:pt x="168" y="441"/>
                </a:lnTo>
                <a:lnTo>
                  <a:pt x="142" y="449"/>
                </a:lnTo>
                <a:lnTo>
                  <a:pt x="142" y="449"/>
                </a:lnTo>
                <a:close/>
                <a:moveTo>
                  <a:pt x="142" y="370"/>
                </a:moveTo>
                <a:lnTo>
                  <a:pt x="142" y="370"/>
                </a:lnTo>
                <a:lnTo>
                  <a:pt x="138" y="370"/>
                </a:lnTo>
                <a:lnTo>
                  <a:pt x="132" y="370"/>
                </a:lnTo>
                <a:lnTo>
                  <a:pt x="130" y="368"/>
                </a:lnTo>
                <a:lnTo>
                  <a:pt x="126" y="364"/>
                </a:lnTo>
                <a:lnTo>
                  <a:pt x="126" y="364"/>
                </a:lnTo>
                <a:lnTo>
                  <a:pt x="126" y="358"/>
                </a:lnTo>
                <a:lnTo>
                  <a:pt x="126" y="354"/>
                </a:lnTo>
                <a:lnTo>
                  <a:pt x="130" y="350"/>
                </a:lnTo>
                <a:lnTo>
                  <a:pt x="134" y="348"/>
                </a:lnTo>
                <a:lnTo>
                  <a:pt x="134" y="348"/>
                </a:lnTo>
                <a:lnTo>
                  <a:pt x="162" y="338"/>
                </a:lnTo>
                <a:lnTo>
                  <a:pt x="193" y="330"/>
                </a:lnTo>
                <a:lnTo>
                  <a:pt x="223" y="326"/>
                </a:lnTo>
                <a:lnTo>
                  <a:pt x="254" y="324"/>
                </a:lnTo>
                <a:lnTo>
                  <a:pt x="254" y="324"/>
                </a:lnTo>
                <a:lnTo>
                  <a:pt x="286" y="326"/>
                </a:lnTo>
                <a:lnTo>
                  <a:pt x="318" y="330"/>
                </a:lnTo>
                <a:lnTo>
                  <a:pt x="351" y="338"/>
                </a:lnTo>
                <a:lnTo>
                  <a:pt x="383" y="348"/>
                </a:lnTo>
                <a:lnTo>
                  <a:pt x="383" y="348"/>
                </a:lnTo>
                <a:lnTo>
                  <a:pt x="387" y="350"/>
                </a:lnTo>
                <a:lnTo>
                  <a:pt x="389" y="354"/>
                </a:lnTo>
                <a:lnTo>
                  <a:pt x="391" y="358"/>
                </a:lnTo>
                <a:lnTo>
                  <a:pt x="391" y="362"/>
                </a:lnTo>
                <a:lnTo>
                  <a:pt x="391" y="362"/>
                </a:lnTo>
                <a:lnTo>
                  <a:pt x="389" y="366"/>
                </a:lnTo>
                <a:lnTo>
                  <a:pt x="385" y="370"/>
                </a:lnTo>
                <a:lnTo>
                  <a:pt x="381" y="370"/>
                </a:lnTo>
                <a:lnTo>
                  <a:pt x="375" y="370"/>
                </a:lnTo>
                <a:lnTo>
                  <a:pt x="375" y="370"/>
                </a:lnTo>
                <a:lnTo>
                  <a:pt x="345" y="362"/>
                </a:lnTo>
                <a:lnTo>
                  <a:pt x="314" y="354"/>
                </a:lnTo>
                <a:lnTo>
                  <a:pt x="284" y="350"/>
                </a:lnTo>
                <a:lnTo>
                  <a:pt x="254" y="350"/>
                </a:lnTo>
                <a:lnTo>
                  <a:pt x="254" y="350"/>
                </a:lnTo>
                <a:lnTo>
                  <a:pt x="225" y="350"/>
                </a:lnTo>
                <a:lnTo>
                  <a:pt x="197" y="354"/>
                </a:lnTo>
                <a:lnTo>
                  <a:pt x="168" y="360"/>
                </a:lnTo>
                <a:lnTo>
                  <a:pt x="142" y="370"/>
                </a:lnTo>
                <a:lnTo>
                  <a:pt x="142" y="370"/>
                </a:lnTo>
                <a:close/>
                <a:moveTo>
                  <a:pt x="142" y="299"/>
                </a:moveTo>
                <a:lnTo>
                  <a:pt x="142" y="299"/>
                </a:lnTo>
                <a:lnTo>
                  <a:pt x="138" y="299"/>
                </a:lnTo>
                <a:lnTo>
                  <a:pt x="132" y="297"/>
                </a:lnTo>
                <a:lnTo>
                  <a:pt x="130" y="295"/>
                </a:lnTo>
                <a:lnTo>
                  <a:pt x="126" y="291"/>
                </a:lnTo>
                <a:lnTo>
                  <a:pt x="126" y="291"/>
                </a:lnTo>
                <a:lnTo>
                  <a:pt x="126" y="287"/>
                </a:lnTo>
                <a:lnTo>
                  <a:pt x="126" y="281"/>
                </a:lnTo>
                <a:lnTo>
                  <a:pt x="130" y="277"/>
                </a:lnTo>
                <a:lnTo>
                  <a:pt x="134" y="275"/>
                </a:lnTo>
                <a:lnTo>
                  <a:pt x="134" y="275"/>
                </a:lnTo>
                <a:lnTo>
                  <a:pt x="162" y="265"/>
                </a:lnTo>
                <a:lnTo>
                  <a:pt x="193" y="259"/>
                </a:lnTo>
                <a:lnTo>
                  <a:pt x="223" y="255"/>
                </a:lnTo>
                <a:lnTo>
                  <a:pt x="254" y="253"/>
                </a:lnTo>
                <a:lnTo>
                  <a:pt x="254" y="253"/>
                </a:lnTo>
                <a:lnTo>
                  <a:pt x="286" y="255"/>
                </a:lnTo>
                <a:lnTo>
                  <a:pt x="318" y="259"/>
                </a:lnTo>
                <a:lnTo>
                  <a:pt x="351" y="265"/>
                </a:lnTo>
                <a:lnTo>
                  <a:pt x="383" y="275"/>
                </a:lnTo>
                <a:lnTo>
                  <a:pt x="383" y="275"/>
                </a:lnTo>
                <a:lnTo>
                  <a:pt x="387" y="277"/>
                </a:lnTo>
                <a:lnTo>
                  <a:pt x="389" y="281"/>
                </a:lnTo>
                <a:lnTo>
                  <a:pt x="391" y="285"/>
                </a:lnTo>
                <a:lnTo>
                  <a:pt x="391" y="291"/>
                </a:lnTo>
                <a:lnTo>
                  <a:pt x="391" y="291"/>
                </a:lnTo>
                <a:lnTo>
                  <a:pt x="389" y="295"/>
                </a:lnTo>
                <a:lnTo>
                  <a:pt x="385" y="297"/>
                </a:lnTo>
                <a:lnTo>
                  <a:pt x="381" y="299"/>
                </a:lnTo>
                <a:lnTo>
                  <a:pt x="375" y="299"/>
                </a:lnTo>
                <a:lnTo>
                  <a:pt x="375" y="299"/>
                </a:lnTo>
                <a:lnTo>
                  <a:pt x="345" y="289"/>
                </a:lnTo>
                <a:lnTo>
                  <a:pt x="314" y="283"/>
                </a:lnTo>
                <a:lnTo>
                  <a:pt x="284" y="279"/>
                </a:lnTo>
                <a:lnTo>
                  <a:pt x="254" y="277"/>
                </a:lnTo>
                <a:lnTo>
                  <a:pt x="254" y="277"/>
                </a:lnTo>
                <a:lnTo>
                  <a:pt x="225" y="279"/>
                </a:lnTo>
                <a:lnTo>
                  <a:pt x="197" y="283"/>
                </a:lnTo>
                <a:lnTo>
                  <a:pt x="168" y="289"/>
                </a:lnTo>
                <a:lnTo>
                  <a:pt x="142" y="299"/>
                </a:lnTo>
                <a:lnTo>
                  <a:pt x="142" y="299"/>
                </a:lnTo>
                <a:close/>
                <a:moveTo>
                  <a:pt x="142" y="223"/>
                </a:moveTo>
                <a:lnTo>
                  <a:pt x="142" y="223"/>
                </a:lnTo>
                <a:lnTo>
                  <a:pt x="138" y="225"/>
                </a:lnTo>
                <a:lnTo>
                  <a:pt x="132" y="223"/>
                </a:lnTo>
                <a:lnTo>
                  <a:pt x="130" y="221"/>
                </a:lnTo>
                <a:lnTo>
                  <a:pt x="126" y="216"/>
                </a:lnTo>
                <a:lnTo>
                  <a:pt x="126" y="216"/>
                </a:lnTo>
                <a:lnTo>
                  <a:pt x="126" y="210"/>
                </a:lnTo>
                <a:lnTo>
                  <a:pt x="126" y="206"/>
                </a:lnTo>
                <a:lnTo>
                  <a:pt x="130" y="202"/>
                </a:lnTo>
                <a:lnTo>
                  <a:pt x="134" y="200"/>
                </a:lnTo>
                <a:lnTo>
                  <a:pt x="134" y="200"/>
                </a:lnTo>
                <a:lnTo>
                  <a:pt x="162" y="190"/>
                </a:lnTo>
                <a:lnTo>
                  <a:pt x="193" y="182"/>
                </a:lnTo>
                <a:lnTo>
                  <a:pt x="223" y="178"/>
                </a:lnTo>
                <a:lnTo>
                  <a:pt x="254" y="178"/>
                </a:lnTo>
                <a:lnTo>
                  <a:pt x="254" y="178"/>
                </a:lnTo>
                <a:lnTo>
                  <a:pt x="286" y="178"/>
                </a:lnTo>
                <a:lnTo>
                  <a:pt x="318" y="184"/>
                </a:lnTo>
                <a:lnTo>
                  <a:pt x="351" y="190"/>
                </a:lnTo>
                <a:lnTo>
                  <a:pt x="383" y="200"/>
                </a:lnTo>
                <a:lnTo>
                  <a:pt x="383" y="200"/>
                </a:lnTo>
                <a:lnTo>
                  <a:pt x="387" y="202"/>
                </a:lnTo>
                <a:lnTo>
                  <a:pt x="389" y="206"/>
                </a:lnTo>
                <a:lnTo>
                  <a:pt x="391" y="210"/>
                </a:lnTo>
                <a:lnTo>
                  <a:pt x="391" y="214"/>
                </a:lnTo>
                <a:lnTo>
                  <a:pt x="391" y="214"/>
                </a:lnTo>
                <a:lnTo>
                  <a:pt x="389" y="221"/>
                </a:lnTo>
                <a:lnTo>
                  <a:pt x="385" y="223"/>
                </a:lnTo>
                <a:lnTo>
                  <a:pt x="381" y="225"/>
                </a:lnTo>
                <a:lnTo>
                  <a:pt x="375" y="223"/>
                </a:lnTo>
                <a:lnTo>
                  <a:pt x="375" y="223"/>
                </a:lnTo>
                <a:lnTo>
                  <a:pt x="345" y="214"/>
                </a:lnTo>
                <a:lnTo>
                  <a:pt x="314" y="208"/>
                </a:lnTo>
                <a:lnTo>
                  <a:pt x="284" y="204"/>
                </a:lnTo>
                <a:lnTo>
                  <a:pt x="254" y="202"/>
                </a:lnTo>
                <a:lnTo>
                  <a:pt x="254" y="202"/>
                </a:lnTo>
                <a:lnTo>
                  <a:pt x="225" y="204"/>
                </a:lnTo>
                <a:lnTo>
                  <a:pt x="197" y="206"/>
                </a:lnTo>
                <a:lnTo>
                  <a:pt x="168" y="214"/>
                </a:lnTo>
                <a:lnTo>
                  <a:pt x="142" y="223"/>
                </a:lnTo>
                <a:lnTo>
                  <a:pt x="142" y="223"/>
                </a:lnTo>
                <a:close/>
                <a:moveTo>
                  <a:pt x="142" y="154"/>
                </a:moveTo>
                <a:lnTo>
                  <a:pt x="142" y="154"/>
                </a:lnTo>
                <a:lnTo>
                  <a:pt x="138" y="156"/>
                </a:lnTo>
                <a:lnTo>
                  <a:pt x="132" y="154"/>
                </a:lnTo>
                <a:lnTo>
                  <a:pt x="130" y="152"/>
                </a:lnTo>
                <a:lnTo>
                  <a:pt x="126" y="148"/>
                </a:lnTo>
                <a:lnTo>
                  <a:pt x="126" y="148"/>
                </a:lnTo>
                <a:lnTo>
                  <a:pt x="126" y="144"/>
                </a:lnTo>
                <a:lnTo>
                  <a:pt x="126" y="138"/>
                </a:lnTo>
                <a:lnTo>
                  <a:pt x="130" y="134"/>
                </a:lnTo>
                <a:lnTo>
                  <a:pt x="134" y="131"/>
                </a:lnTo>
                <a:lnTo>
                  <a:pt x="134" y="131"/>
                </a:lnTo>
                <a:lnTo>
                  <a:pt x="162" y="121"/>
                </a:lnTo>
                <a:lnTo>
                  <a:pt x="193" y="115"/>
                </a:lnTo>
                <a:lnTo>
                  <a:pt x="223" y="111"/>
                </a:lnTo>
                <a:lnTo>
                  <a:pt x="254" y="109"/>
                </a:lnTo>
                <a:lnTo>
                  <a:pt x="254" y="109"/>
                </a:lnTo>
                <a:lnTo>
                  <a:pt x="286" y="111"/>
                </a:lnTo>
                <a:lnTo>
                  <a:pt x="318" y="115"/>
                </a:lnTo>
                <a:lnTo>
                  <a:pt x="351" y="121"/>
                </a:lnTo>
                <a:lnTo>
                  <a:pt x="383" y="131"/>
                </a:lnTo>
                <a:lnTo>
                  <a:pt x="383" y="131"/>
                </a:lnTo>
                <a:lnTo>
                  <a:pt x="387" y="134"/>
                </a:lnTo>
                <a:lnTo>
                  <a:pt x="389" y="138"/>
                </a:lnTo>
                <a:lnTo>
                  <a:pt x="391" y="142"/>
                </a:lnTo>
                <a:lnTo>
                  <a:pt x="391" y="148"/>
                </a:lnTo>
                <a:lnTo>
                  <a:pt x="391" y="148"/>
                </a:lnTo>
                <a:lnTo>
                  <a:pt x="389" y="152"/>
                </a:lnTo>
                <a:lnTo>
                  <a:pt x="385" y="154"/>
                </a:lnTo>
                <a:lnTo>
                  <a:pt x="381" y="156"/>
                </a:lnTo>
                <a:lnTo>
                  <a:pt x="375" y="156"/>
                </a:lnTo>
                <a:lnTo>
                  <a:pt x="375" y="156"/>
                </a:lnTo>
                <a:lnTo>
                  <a:pt x="345" y="146"/>
                </a:lnTo>
                <a:lnTo>
                  <a:pt x="314" y="140"/>
                </a:lnTo>
                <a:lnTo>
                  <a:pt x="284" y="136"/>
                </a:lnTo>
                <a:lnTo>
                  <a:pt x="254" y="134"/>
                </a:lnTo>
                <a:lnTo>
                  <a:pt x="254" y="134"/>
                </a:lnTo>
                <a:lnTo>
                  <a:pt x="225" y="136"/>
                </a:lnTo>
                <a:lnTo>
                  <a:pt x="197" y="140"/>
                </a:lnTo>
                <a:lnTo>
                  <a:pt x="168" y="146"/>
                </a:lnTo>
                <a:lnTo>
                  <a:pt x="142" y="154"/>
                </a:lnTo>
                <a:lnTo>
                  <a:pt x="142" y="154"/>
                </a:lnTo>
                <a:close/>
                <a:moveTo>
                  <a:pt x="871" y="125"/>
                </a:moveTo>
                <a:lnTo>
                  <a:pt x="871" y="125"/>
                </a:lnTo>
                <a:lnTo>
                  <a:pt x="877" y="125"/>
                </a:lnTo>
                <a:lnTo>
                  <a:pt x="885" y="129"/>
                </a:lnTo>
                <a:lnTo>
                  <a:pt x="891" y="131"/>
                </a:lnTo>
                <a:lnTo>
                  <a:pt x="895" y="138"/>
                </a:lnTo>
                <a:lnTo>
                  <a:pt x="901" y="142"/>
                </a:lnTo>
                <a:lnTo>
                  <a:pt x="903" y="150"/>
                </a:lnTo>
                <a:lnTo>
                  <a:pt x="905" y="156"/>
                </a:lnTo>
                <a:lnTo>
                  <a:pt x="907" y="164"/>
                </a:lnTo>
                <a:lnTo>
                  <a:pt x="907" y="682"/>
                </a:lnTo>
                <a:lnTo>
                  <a:pt x="907" y="682"/>
                </a:lnTo>
                <a:lnTo>
                  <a:pt x="905" y="690"/>
                </a:lnTo>
                <a:lnTo>
                  <a:pt x="903" y="696"/>
                </a:lnTo>
                <a:lnTo>
                  <a:pt x="899" y="702"/>
                </a:lnTo>
                <a:lnTo>
                  <a:pt x="895" y="708"/>
                </a:lnTo>
                <a:lnTo>
                  <a:pt x="889" y="712"/>
                </a:lnTo>
                <a:lnTo>
                  <a:pt x="883" y="716"/>
                </a:lnTo>
                <a:lnTo>
                  <a:pt x="877" y="719"/>
                </a:lnTo>
                <a:lnTo>
                  <a:pt x="869" y="721"/>
                </a:lnTo>
                <a:lnTo>
                  <a:pt x="626" y="721"/>
                </a:lnTo>
                <a:lnTo>
                  <a:pt x="626" y="793"/>
                </a:lnTo>
                <a:lnTo>
                  <a:pt x="626" y="793"/>
                </a:lnTo>
                <a:lnTo>
                  <a:pt x="626" y="793"/>
                </a:lnTo>
                <a:lnTo>
                  <a:pt x="624" y="799"/>
                </a:lnTo>
                <a:lnTo>
                  <a:pt x="620" y="806"/>
                </a:lnTo>
                <a:lnTo>
                  <a:pt x="620" y="806"/>
                </a:lnTo>
                <a:lnTo>
                  <a:pt x="614" y="808"/>
                </a:lnTo>
                <a:lnTo>
                  <a:pt x="608" y="810"/>
                </a:lnTo>
                <a:lnTo>
                  <a:pt x="602" y="808"/>
                </a:lnTo>
                <a:lnTo>
                  <a:pt x="596" y="804"/>
                </a:lnTo>
                <a:lnTo>
                  <a:pt x="545" y="741"/>
                </a:lnTo>
                <a:lnTo>
                  <a:pt x="492" y="808"/>
                </a:lnTo>
                <a:lnTo>
                  <a:pt x="492" y="808"/>
                </a:lnTo>
                <a:lnTo>
                  <a:pt x="486" y="812"/>
                </a:lnTo>
                <a:lnTo>
                  <a:pt x="478" y="814"/>
                </a:lnTo>
                <a:lnTo>
                  <a:pt x="478" y="814"/>
                </a:lnTo>
                <a:lnTo>
                  <a:pt x="472" y="814"/>
                </a:lnTo>
                <a:lnTo>
                  <a:pt x="468" y="810"/>
                </a:lnTo>
                <a:lnTo>
                  <a:pt x="464" y="804"/>
                </a:lnTo>
                <a:lnTo>
                  <a:pt x="462" y="797"/>
                </a:lnTo>
                <a:lnTo>
                  <a:pt x="462" y="721"/>
                </a:lnTo>
                <a:lnTo>
                  <a:pt x="39" y="721"/>
                </a:lnTo>
                <a:lnTo>
                  <a:pt x="39" y="721"/>
                </a:lnTo>
                <a:lnTo>
                  <a:pt x="31" y="719"/>
                </a:lnTo>
                <a:lnTo>
                  <a:pt x="23" y="716"/>
                </a:lnTo>
                <a:lnTo>
                  <a:pt x="17" y="712"/>
                </a:lnTo>
                <a:lnTo>
                  <a:pt x="11" y="708"/>
                </a:lnTo>
                <a:lnTo>
                  <a:pt x="7" y="702"/>
                </a:lnTo>
                <a:lnTo>
                  <a:pt x="3" y="696"/>
                </a:lnTo>
                <a:lnTo>
                  <a:pt x="0" y="690"/>
                </a:lnTo>
                <a:lnTo>
                  <a:pt x="0" y="682"/>
                </a:lnTo>
                <a:lnTo>
                  <a:pt x="0" y="164"/>
                </a:lnTo>
                <a:lnTo>
                  <a:pt x="0" y="164"/>
                </a:lnTo>
                <a:lnTo>
                  <a:pt x="0" y="156"/>
                </a:lnTo>
                <a:lnTo>
                  <a:pt x="3" y="150"/>
                </a:lnTo>
                <a:lnTo>
                  <a:pt x="9" y="138"/>
                </a:lnTo>
                <a:lnTo>
                  <a:pt x="21" y="129"/>
                </a:lnTo>
                <a:lnTo>
                  <a:pt x="27" y="127"/>
                </a:lnTo>
                <a:lnTo>
                  <a:pt x="33" y="125"/>
                </a:lnTo>
                <a:lnTo>
                  <a:pt x="33" y="75"/>
                </a:lnTo>
                <a:lnTo>
                  <a:pt x="33" y="75"/>
                </a:lnTo>
                <a:lnTo>
                  <a:pt x="33" y="67"/>
                </a:lnTo>
                <a:lnTo>
                  <a:pt x="37" y="61"/>
                </a:lnTo>
                <a:lnTo>
                  <a:pt x="43" y="55"/>
                </a:lnTo>
                <a:lnTo>
                  <a:pt x="49" y="51"/>
                </a:lnTo>
                <a:lnTo>
                  <a:pt x="49" y="51"/>
                </a:lnTo>
                <a:lnTo>
                  <a:pt x="75" y="38"/>
                </a:lnTo>
                <a:lnTo>
                  <a:pt x="102" y="26"/>
                </a:lnTo>
                <a:lnTo>
                  <a:pt x="128" y="18"/>
                </a:lnTo>
                <a:lnTo>
                  <a:pt x="154" y="10"/>
                </a:lnTo>
                <a:lnTo>
                  <a:pt x="181" y="6"/>
                </a:lnTo>
                <a:lnTo>
                  <a:pt x="207" y="2"/>
                </a:lnTo>
                <a:lnTo>
                  <a:pt x="233" y="0"/>
                </a:lnTo>
                <a:lnTo>
                  <a:pt x="260" y="0"/>
                </a:lnTo>
                <a:lnTo>
                  <a:pt x="260" y="0"/>
                </a:lnTo>
                <a:lnTo>
                  <a:pt x="284" y="0"/>
                </a:lnTo>
                <a:lnTo>
                  <a:pt x="308" y="2"/>
                </a:lnTo>
                <a:lnTo>
                  <a:pt x="332" y="6"/>
                </a:lnTo>
                <a:lnTo>
                  <a:pt x="357" y="12"/>
                </a:lnTo>
                <a:lnTo>
                  <a:pt x="381" y="18"/>
                </a:lnTo>
                <a:lnTo>
                  <a:pt x="403" y="26"/>
                </a:lnTo>
                <a:lnTo>
                  <a:pt x="452" y="46"/>
                </a:lnTo>
                <a:lnTo>
                  <a:pt x="452" y="46"/>
                </a:lnTo>
                <a:lnTo>
                  <a:pt x="476" y="34"/>
                </a:lnTo>
                <a:lnTo>
                  <a:pt x="503" y="24"/>
                </a:lnTo>
                <a:lnTo>
                  <a:pt x="527" y="16"/>
                </a:lnTo>
                <a:lnTo>
                  <a:pt x="553" y="10"/>
                </a:lnTo>
                <a:lnTo>
                  <a:pt x="577" y="4"/>
                </a:lnTo>
                <a:lnTo>
                  <a:pt x="604" y="2"/>
                </a:lnTo>
                <a:lnTo>
                  <a:pt x="628" y="0"/>
                </a:lnTo>
                <a:lnTo>
                  <a:pt x="652" y="0"/>
                </a:lnTo>
                <a:lnTo>
                  <a:pt x="652" y="0"/>
                </a:lnTo>
                <a:lnTo>
                  <a:pt x="679" y="0"/>
                </a:lnTo>
                <a:lnTo>
                  <a:pt x="705" y="4"/>
                </a:lnTo>
                <a:lnTo>
                  <a:pt x="729" y="8"/>
                </a:lnTo>
                <a:lnTo>
                  <a:pt x="756" y="14"/>
                </a:lnTo>
                <a:lnTo>
                  <a:pt x="780" y="20"/>
                </a:lnTo>
                <a:lnTo>
                  <a:pt x="806" y="28"/>
                </a:lnTo>
                <a:lnTo>
                  <a:pt x="830" y="38"/>
                </a:lnTo>
                <a:lnTo>
                  <a:pt x="855" y="51"/>
                </a:lnTo>
                <a:lnTo>
                  <a:pt x="855" y="51"/>
                </a:lnTo>
                <a:lnTo>
                  <a:pt x="863" y="55"/>
                </a:lnTo>
                <a:lnTo>
                  <a:pt x="867" y="61"/>
                </a:lnTo>
                <a:lnTo>
                  <a:pt x="869" y="67"/>
                </a:lnTo>
                <a:lnTo>
                  <a:pt x="871" y="75"/>
                </a:lnTo>
                <a:lnTo>
                  <a:pt x="871" y="75"/>
                </a:lnTo>
                <a:lnTo>
                  <a:pt x="871" y="125"/>
                </a:lnTo>
                <a:lnTo>
                  <a:pt x="871" y="125"/>
                </a:lnTo>
                <a:close/>
                <a:moveTo>
                  <a:pt x="626" y="557"/>
                </a:moveTo>
                <a:lnTo>
                  <a:pt x="626" y="557"/>
                </a:lnTo>
                <a:lnTo>
                  <a:pt x="652" y="557"/>
                </a:lnTo>
                <a:lnTo>
                  <a:pt x="652" y="557"/>
                </a:lnTo>
                <a:lnTo>
                  <a:pt x="695" y="559"/>
                </a:lnTo>
                <a:lnTo>
                  <a:pt x="735" y="567"/>
                </a:lnTo>
                <a:lnTo>
                  <a:pt x="776" y="577"/>
                </a:lnTo>
                <a:lnTo>
                  <a:pt x="816" y="593"/>
                </a:lnTo>
                <a:lnTo>
                  <a:pt x="816" y="91"/>
                </a:lnTo>
                <a:lnTo>
                  <a:pt x="816" y="91"/>
                </a:lnTo>
                <a:lnTo>
                  <a:pt x="776" y="75"/>
                </a:lnTo>
                <a:lnTo>
                  <a:pt x="735" y="63"/>
                </a:lnTo>
                <a:lnTo>
                  <a:pt x="693" y="55"/>
                </a:lnTo>
                <a:lnTo>
                  <a:pt x="652" y="53"/>
                </a:lnTo>
                <a:lnTo>
                  <a:pt x="652" y="53"/>
                </a:lnTo>
                <a:lnTo>
                  <a:pt x="626" y="53"/>
                </a:lnTo>
                <a:lnTo>
                  <a:pt x="626" y="557"/>
                </a:lnTo>
                <a:lnTo>
                  <a:pt x="626" y="557"/>
                </a:lnTo>
                <a:close/>
                <a:moveTo>
                  <a:pt x="260" y="53"/>
                </a:moveTo>
                <a:lnTo>
                  <a:pt x="260" y="53"/>
                </a:lnTo>
                <a:lnTo>
                  <a:pt x="237" y="53"/>
                </a:lnTo>
                <a:lnTo>
                  <a:pt x="217" y="55"/>
                </a:lnTo>
                <a:lnTo>
                  <a:pt x="195" y="57"/>
                </a:lnTo>
                <a:lnTo>
                  <a:pt x="173" y="61"/>
                </a:lnTo>
                <a:lnTo>
                  <a:pt x="152" y="67"/>
                </a:lnTo>
                <a:lnTo>
                  <a:pt x="130" y="73"/>
                </a:lnTo>
                <a:lnTo>
                  <a:pt x="108" y="81"/>
                </a:lnTo>
                <a:lnTo>
                  <a:pt x="85" y="91"/>
                </a:lnTo>
                <a:lnTo>
                  <a:pt x="85" y="593"/>
                </a:lnTo>
                <a:lnTo>
                  <a:pt x="85" y="593"/>
                </a:lnTo>
                <a:lnTo>
                  <a:pt x="108" y="583"/>
                </a:lnTo>
                <a:lnTo>
                  <a:pt x="130" y="575"/>
                </a:lnTo>
                <a:lnTo>
                  <a:pt x="152" y="569"/>
                </a:lnTo>
                <a:lnTo>
                  <a:pt x="173" y="565"/>
                </a:lnTo>
                <a:lnTo>
                  <a:pt x="195" y="561"/>
                </a:lnTo>
                <a:lnTo>
                  <a:pt x="217" y="557"/>
                </a:lnTo>
                <a:lnTo>
                  <a:pt x="260" y="557"/>
                </a:lnTo>
                <a:lnTo>
                  <a:pt x="260" y="557"/>
                </a:lnTo>
                <a:lnTo>
                  <a:pt x="302" y="559"/>
                </a:lnTo>
                <a:lnTo>
                  <a:pt x="343" y="567"/>
                </a:lnTo>
                <a:lnTo>
                  <a:pt x="383" y="577"/>
                </a:lnTo>
                <a:lnTo>
                  <a:pt x="424" y="593"/>
                </a:lnTo>
                <a:lnTo>
                  <a:pt x="424" y="91"/>
                </a:lnTo>
                <a:lnTo>
                  <a:pt x="424" y="91"/>
                </a:lnTo>
                <a:lnTo>
                  <a:pt x="383" y="75"/>
                </a:lnTo>
                <a:lnTo>
                  <a:pt x="343" y="63"/>
                </a:lnTo>
                <a:lnTo>
                  <a:pt x="300" y="55"/>
                </a:lnTo>
                <a:lnTo>
                  <a:pt x="260" y="53"/>
                </a:lnTo>
                <a:lnTo>
                  <a:pt x="260" y="53"/>
                </a:lnTo>
                <a:close/>
              </a:path>
            </a:pathLst>
          </a:custGeom>
          <a:solidFill>
            <a:srgbClr val="3E8F84"/>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grpSp>
        <p:nvGrpSpPr>
          <p:cNvPr id="2" name="组合 12"/>
          <p:cNvGrpSpPr/>
          <p:nvPr/>
        </p:nvGrpSpPr>
        <p:grpSpPr>
          <a:xfrm>
            <a:off x="1618469" y="1368571"/>
            <a:ext cx="586740" cy="586740"/>
            <a:chOff x="1733" y="2211"/>
            <a:chExt cx="1160" cy="1160"/>
          </a:xfrm>
        </p:grpSpPr>
        <p:sp>
          <p:nvSpPr>
            <p:cNvPr id="15" name="椭圆 14"/>
            <p:cNvSpPr/>
            <p:nvPr/>
          </p:nvSpPr>
          <p:spPr>
            <a:xfrm>
              <a:off x="1733" y="2211"/>
              <a:ext cx="1161" cy="1161"/>
            </a:xfrm>
            <a:prstGeom prst="ellipse">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0" name="稻壳儿小白白(http://dwz.cn/Wu2UP)"/>
            <p:cNvSpPr>
              <a:spLocks noEditPoints="1"/>
            </p:cNvSpPr>
            <p:nvPr/>
          </p:nvSpPr>
          <p:spPr>
            <a:xfrm>
              <a:off x="1880" y="2393"/>
              <a:ext cx="733" cy="733"/>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a:solidFill>
                  <a:schemeClr val="tx1">
                    <a:lumMod val="65000"/>
                    <a:lumOff val="35000"/>
                  </a:schemeClr>
                </a:solidFill>
              </a:endParaRPr>
            </a:p>
          </p:txBody>
        </p:sp>
      </p:grpSp>
      <p:sp>
        <p:nvSpPr>
          <p:cNvPr id="9" name="文本框 15"/>
          <p:cNvSpPr txBox="1"/>
          <p:nvPr/>
        </p:nvSpPr>
        <p:spPr>
          <a:xfrm>
            <a:off x="273685" y="254976"/>
            <a:ext cx="3015615"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charset="0"/>
                <a:ea typeface="微软雅黑" charset="0"/>
                <a:sym typeface="+mn-ea"/>
              </a:rPr>
              <a:t>监督和非监督学习</a:t>
            </a:r>
            <a:endParaRPr lang="zh-CN" altLang="en-US" sz="2400" b="1" dirty="0">
              <a:solidFill>
                <a:schemeClr val="tx1">
                  <a:lumMod val="65000"/>
                  <a:lumOff val="35000"/>
                </a:schemeClr>
              </a:solidFill>
              <a:latin typeface="微软雅黑" charset="0"/>
              <a:ea typeface="微软雅黑" charset="0"/>
              <a:sym typeface="+mn-ea"/>
            </a:endParaRPr>
          </a:p>
        </p:txBody>
      </p:sp>
      <p:pic>
        <p:nvPicPr>
          <p:cNvPr id="1026" name="Picture 2"/>
          <p:cNvPicPr>
            <a:picLocks noChangeAspect="1" noChangeArrowheads="1"/>
          </p:cNvPicPr>
          <p:nvPr/>
        </p:nvPicPr>
        <p:blipFill>
          <a:blip r:embed="rId2"/>
          <a:srcRect/>
          <a:stretch>
            <a:fillRect/>
          </a:stretch>
        </p:blipFill>
        <p:spPr bwMode="auto">
          <a:xfrm>
            <a:off x="2909277" y="408892"/>
            <a:ext cx="6392985" cy="644910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7"/>
          <p:cNvSpPr>
            <a:spLocks noEditPoints="1"/>
          </p:cNvSpPr>
          <p:nvPr/>
        </p:nvSpPr>
        <p:spPr bwMode="auto">
          <a:xfrm>
            <a:off x="0" y="4493260"/>
            <a:ext cx="2633980" cy="2364740"/>
          </a:xfrm>
          <a:custGeom>
            <a:avLst/>
            <a:gdLst>
              <a:gd name="T0" fmla="*/ 543 w 907"/>
              <a:gd name="T1" fmla="*/ 696 h 814"/>
              <a:gd name="T2" fmla="*/ 592 w 907"/>
              <a:gd name="T3" fmla="*/ 745 h 814"/>
              <a:gd name="T4" fmla="*/ 138 w 907"/>
              <a:gd name="T5" fmla="*/ 449 h 814"/>
              <a:gd name="T6" fmla="*/ 126 w 907"/>
              <a:gd name="T7" fmla="*/ 433 h 814"/>
              <a:gd name="T8" fmla="*/ 223 w 907"/>
              <a:gd name="T9" fmla="*/ 405 h 814"/>
              <a:gd name="T10" fmla="*/ 383 w 907"/>
              <a:gd name="T11" fmla="*/ 427 h 814"/>
              <a:gd name="T12" fmla="*/ 391 w 907"/>
              <a:gd name="T13" fmla="*/ 441 h 814"/>
              <a:gd name="T14" fmla="*/ 345 w 907"/>
              <a:gd name="T15" fmla="*/ 441 h 814"/>
              <a:gd name="T16" fmla="*/ 197 w 907"/>
              <a:gd name="T17" fmla="*/ 433 h 814"/>
              <a:gd name="T18" fmla="*/ 138 w 907"/>
              <a:gd name="T19" fmla="*/ 370 h 814"/>
              <a:gd name="T20" fmla="*/ 126 w 907"/>
              <a:gd name="T21" fmla="*/ 354 h 814"/>
              <a:gd name="T22" fmla="*/ 223 w 907"/>
              <a:gd name="T23" fmla="*/ 326 h 814"/>
              <a:gd name="T24" fmla="*/ 383 w 907"/>
              <a:gd name="T25" fmla="*/ 348 h 814"/>
              <a:gd name="T26" fmla="*/ 391 w 907"/>
              <a:gd name="T27" fmla="*/ 362 h 814"/>
              <a:gd name="T28" fmla="*/ 345 w 907"/>
              <a:gd name="T29" fmla="*/ 362 h 814"/>
              <a:gd name="T30" fmla="*/ 197 w 907"/>
              <a:gd name="T31" fmla="*/ 354 h 814"/>
              <a:gd name="T32" fmla="*/ 138 w 907"/>
              <a:gd name="T33" fmla="*/ 299 h 814"/>
              <a:gd name="T34" fmla="*/ 126 w 907"/>
              <a:gd name="T35" fmla="*/ 281 h 814"/>
              <a:gd name="T36" fmla="*/ 223 w 907"/>
              <a:gd name="T37" fmla="*/ 255 h 814"/>
              <a:gd name="T38" fmla="*/ 383 w 907"/>
              <a:gd name="T39" fmla="*/ 275 h 814"/>
              <a:gd name="T40" fmla="*/ 391 w 907"/>
              <a:gd name="T41" fmla="*/ 291 h 814"/>
              <a:gd name="T42" fmla="*/ 345 w 907"/>
              <a:gd name="T43" fmla="*/ 289 h 814"/>
              <a:gd name="T44" fmla="*/ 197 w 907"/>
              <a:gd name="T45" fmla="*/ 283 h 814"/>
              <a:gd name="T46" fmla="*/ 138 w 907"/>
              <a:gd name="T47" fmla="*/ 225 h 814"/>
              <a:gd name="T48" fmla="*/ 126 w 907"/>
              <a:gd name="T49" fmla="*/ 206 h 814"/>
              <a:gd name="T50" fmla="*/ 223 w 907"/>
              <a:gd name="T51" fmla="*/ 178 h 814"/>
              <a:gd name="T52" fmla="*/ 383 w 907"/>
              <a:gd name="T53" fmla="*/ 200 h 814"/>
              <a:gd name="T54" fmla="*/ 391 w 907"/>
              <a:gd name="T55" fmla="*/ 214 h 814"/>
              <a:gd name="T56" fmla="*/ 345 w 907"/>
              <a:gd name="T57" fmla="*/ 214 h 814"/>
              <a:gd name="T58" fmla="*/ 197 w 907"/>
              <a:gd name="T59" fmla="*/ 206 h 814"/>
              <a:gd name="T60" fmla="*/ 138 w 907"/>
              <a:gd name="T61" fmla="*/ 156 h 814"/>
              <a:gd name="T62" fmla="*/ 126 w 907"/>
              <a:gd name="T63" fmla="*/ 138 h 814"/>
              <a:gd name="T64" fmla="*/ 223 w 907"/>
              <a:gd name="T65" fmla="*/ 111 h 814"/>
              <a:gd name="T66" fmla="*/ 383 w 907"/>
              <a:gd name="T67" fmla="*/ 131 h 814"/>
              <a:gd name="T68" fmla="*/ 391 w 907"/>
              <a:gd name="T69" fmla="*/ 148 h 814"/>
              <a:gd name="T70" fmla="*/ 345 w 907"/>
              <a:gd name="T71" fmla="*/ 146 h 814"/>
              <a:gd name="T72" fmla="*/ 197 w 907"/>
              <a:gd name="T73" fmla="*/ 140 h 814"/>
              <a:gd name="T74" fmla="*/ 877 w 907"/>
              <a:gd name="T75" fmla="*/ 125 h 814"/>
              <a:gd name="T76" fmla="*/ 905 w 907"/>
              <a:gd name="T77" fmla="*/ 156 h 814"/>
              <a:gd name="T78" fmla="*/ 899 w 907"/>
              <a:gd name="T79" fmla="*/ 702 h 814"/>
              <a:gd name="T80" fmla="*/ 626 w 907"/>
              <a:gd name="T81" fmla="*/ 721 h 814"/>
              <a:gd name="T82" fmla="*/ 620 w 907"/>
              <a:gd name="T83" fmla="*/ 806 h 814"/>
              <a:gd name="T84" fmla="*/ 492 w 907"/>
              <a:gd name="T85" fmla="*/ 808 h 814"/>
              <a:gd name="T86" fmla="*/ 468 w 907"/>
              <a:gd name="T87" fmla="*/ 810 h 814"/>
              <a:gd name="T88" fmla="*/ 31 w 907"/>
              <a:gd name="T89" fmla="*/ 719 h 814"/>
              <a:gd name="T90" fmla="*/ 0 w 907"/>
              <a:gd name="T91" fmla="*/ 690 h 814"/>
              <a:gd name="T92" fmla="*/ 9 w 907"/>
              <a:gd name="T93" fmla="*/ 138 h 814"/>
              <a:gd name="T94" fmla="*/ 33 w 907"/>
              <a:gd name="T95" fmla="*/ 67 h 814"/>
              <a:gd name="T96" fmla="*/ 102 w 907"/>
              <a:gd name="T97" fmla="*/ 26 h 814"/>
              <a:gd name="T98" fmla="*/ 260 w 907"/>
              <a:gd name="T99" fmla="*/ 0 h 814"/>
              <a:gd name="T100" fmla="*/ 381 w 907"/>
              <a:gd name="T101" fmla="*/ 18 h 814"/>
              <a:gd name="T102" fmla="*/ 527 w 907"/>
              <a:gd name="T103" fmla="*/ 16 h 814"/>
              <a:gd name="T104" fmla="*/ 652 w 907"/>
              <a:gd name="T105" fmla="*/ 0 h 814"/>
              <a:gd name="T106" fmla="*/ 806 w 907"/>
              <a:gd name="T107" fmla="*/ 28 h 814"/>
              <a:gd name="T108" fmla="*/ 869 w 907"/>
              <a:gd name="T109" fmla="*/ 67 h 814"/>
              <a:gd name="T110" fmla="*/ 626 w 907"/>
              <a:gd name="T111" fmla="*/ 557 h 814"/>
              <a:gd name="T112" fmla="*/ 816 w 907"/>
              <a:gd name="T113" fmla="*/ 593 h 814"/>
              <a:gd name="T114" fmla="*/ 652 w 907"/>
              <a:gd name="T115" fmla="*/ 53 h 814"/>
              <a:gd name="T116" fmla="*/ 260 w 907"/>
              <a:gd name="T117" fmla="*/ 53 h 814"/>
              <a:gd name="T118" fmla="*/ 130 w 907"/>
              <a:gd name="T119" fmla="*/ 73 h 814"/>
              <a:gd name="T120" fmla="*/ 130 w 907"/>
              <a:gd name="T121" fmla="*/ 575 h 814"/>
              <a:gd name="T122" fmla="*/ 260 w 907"/>
              <a:gd name="T123" fmla="*/ 557 h 814"/>
              <a:gd name="T124" fmla="*/ 424 w 907"/>
              <a:gd name="T125" fmla="*/ 91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7" h="814">
                <a:moveTo>
                  <a:pt x="496" y="73"/>
                </a:moveTo>
                <a:lnTo>
                  <a:pt x="496" y="751"/>
                </a:lnTo>
                <a:lnTo>
                  <a:pt x="533" y="702"/>
                </a:lnTo>
                <a:lnTo>
                  <a:pt x="533" y="702"/>
                </a:lnTo>
                <a:lnTo>
                  <a:pt x="539" y="698"/>
                </a:lnTo>
                <a:lnTo>
                  <a:pt x="543" y="696"/>
                </a:lnTo>
                <a:lnTo>
                  <a:pt x="551" y="698"/>
                </a:lnTo>
                <a:lnTo>
                  <a:pt x="557" y="700"/>
                </a:lnTo>
                <a:lnTo>
                  <a:pt x="557" y="700"/>
                </a:lnTo>
                <a:lnTo>
                  <a:pt x="559" y="702"/>
                </a:lnTo>
                <a:lnTo>
                  <a:pt x="559" y="702"/>
                </a:lnTo>
                <a:lnTo>
                  <a:pt x="592" y="745"/>
                </a:lnTo>
                <a:lnTo>
                  <a:pt x="592" y="46"/>
                </a:lnTo>
                <a:lnTo>
                  <a:pt x="496" y="73"/>
                </a:lnTo>
                <a:lnTo>
                  <a:pt x="496" y="73"/>
                </a:lnTo>
                <a:close/>
                <a:moveTo>
                  <a:pt x="142" y="449"/>
                </a:moveTo>
                <a:lnTo>
                  <a:pt x="142" y="449"/>
                </a:lnTo>
                <a:lnTo>
                  <a:pt x="138" y="449"/>
                </a:lnTo>
                <a:lnTo>
                  <a:pt x="132" y="449"/>
                </a:lnTo>
                <a:lnTo>
                  <a:pt x="130" y="447"/>
                </a:lnTo>
                <a:lnTo>
                  <a:pt x="126" y="443"/>
                </a:lnTo>
                <a:lnTo>
                  <a:pt x="126" y="443"/>
                </a:lnTo>
                <a:lnTo>
                  <a:pt x="126" y="437"/>
                </a:lnTo>
                <a:lnTo>
                  <a:pt x="126" y="433"/>
                </a:lnTo>
                <a:lnTo>
                  <a:pt x="130" y="429"/>
                </a:lnTo>
                <a:lnTo>
                  <a:pt x="134" y="427"/>
                </a:lnTo>
                <a:lnTo>
                  <a:pt x="134" y="427"/>
                </a:lnTo>
                <a:lnTo>
                  <a:pt x="162" y="417"/>
                </a:lnTo>
                <a:lnTo>
                  <a:pt x="193" y="409"/>
                </a:lnTo>
                <a:lnTo>
                  <a:pt x="223" y="405"/>
                </a:lnTo>
                <a:lnTo>
                  <a:pt x="254" y="405"/>
                </a:lnTo>
                <a:lnTo>
                  <a:pt x="254" y="405"/>
                </a:lnTo>
                <a:lnTo>
                  <a:pt x="286" y="405"/>
                </a:lnTo>
                <a:lnTo>
                  <a:pt x="318" y="409"/>
                </a:lnTo>
                <a:lnTo>
                  <a:pt x="351" y="417"/>
                </a:lnTo>
                <a:lnTo>
                  <a:pt x="383" y="427"/>
                </a:lnTo>
                <a:lnTo>
                  <a:pt x="383" y="427"/>
                </a:lnTo>
                <a:lnTo>
                  <a:pt x="387" y="429"/>
                </a:lnTo>
                <a:lnTo>
                  <a:pt x="389" y="433"/>
                </a:lnTo>
                <a:lnTo>
                  <a:pt x="391" y="437"/>
                </a:lnTo>
                <a:lnTo>
                  <a:pt x="391" y="441"/>
                </a:lnTo>
                <a:lnTo>
                  <a:pt x="391" y="441"/>
                </a:lnTo>
                <a:lnTo>
                  <a:pt x="389" y="445"/>
                </a:lnTo>
                <a:lnTo>
                  <a:pt x="385" y="449"/>
                </a:lnTo>
                <a:lnTo>
                  <a:pt x="381" y="449"/>
                </a:lnTo>
                <a:lnTo>
                  <a:pt x="375" y="449"/>
                </a:lnTo>
                <a:lnTo>
                  <a:pt x="375" y="449"/>
                </a:lnTo>
                <a:lnTo>
                  <a:pt x="345" y="441"/>
                </a:lnTo>
                <a:lnTo>
                  <a:pt x="314" y="433"/>
                </a:lnTo>
                <a:lnTo>
                  <a:pt x="284" y="429"/>
                </a:lnTo>
                <a:lnTo>
                  <a:pt x="254" y="429"/>
                </a:lnTo>
                <a:lnTo>
                  <a:pt x="254" y="429"/>
                </a:lnTo>
                <a:lnTo>
                  <a:pt x="225" y="429"/>
                </a:lnTo>
                <a:lnTo>
                  <a:pt x="197" y="433"/>
                </a:lnTo>
                <a:lnTo>
                  <a:pt x="168" y="441"/>
                </a:lnTo>
                <a:lnTo>
                  <a:pt x="142" y="449"/>
                </a:lnTo>
                <a:lnTo>
                  <a:pt x="142" y="449"/>
                </a:lnTo>
                <a:close/>
                <a:moveTo>
                  <a:pt x="142" y="370"/>
                </a:moveTo>
                <a:lnTo>
                  <a:pt x="142" y="370"/>
                </a:lnTo>
                <a:lnTo>
                  <a:pt x="138" y="370"/>
                </a:lnTo>
                <a:lnTo>
                  <a:pt x="132" y="370"/>
                </a:lnTo>
                <a:lnTo>
                  <a:pt x="130" y="368"/>
                </a:lnTo>
                <a:lnTo>
                  <a:pt x="126" y="364"/>
                </a:lnTo>
                <a:lnTo>
                  <a:pt x="126" y="364"/>
                </a:lnTo>
                <a:lnTo>
                  <a:pt x="126" y="358"/>
                </a:lnTo>
                <a:lnTo>
                  <a:pt x="126" y="354"/>
                </a:lnTo>
                <a:lnTo>
                  <a:pt x="130" y="350"/>
                </a:lnTo>
                <a:lnTo>
                  <a:pt x="134" y="348"/>
                </a:lnTo>
                <a:lnTo>
                  <a:pt x="134" y="348"/>
                </a:lnTo>
                <a:lnTo>
                  <a:pt x="162" y="338"/>
                </a:lnTo>
                <a:lnTo>
                  <a:pt x="193" y="330"/>
                </a:lnTo>
                <a:lnTo>
                  <a:pt x="223" y="326"/>
                </a:lnTo>
                <a:lnTo>
                  <a:pt x="254" y="324"/>
                </a:lnTo>
                <a:lnTo>
                  <a:pt x="254" y="324"/>
                </a:lnTo>
                <a:lnTo>
                  <a:pt x="286" y="326"/>
                </a:lnTo>
                <a:lnTo>
                  <a:pt x="318" y="330"/>
                </a:lnTo>
                <a:lnTo>
                  <a:pt x="351" y="338"/>
                </a:lnTo>
                <a:lnTo>
                  <a:pt x="383" y="348"/>
                </a:lnTo>
                <a:lnTo>
                  <a:pt x="383" y="348"/>
                </a:lnTo>
                <a:lnTo>
                  <a:pt x="387" y="350"/>
                </a:lnTo>
                <a:lnTo>
                  <a:pt x="389" y="354"/>
                </a:lnTo>
                <a:lnTo>
                  <a:pt x="391" y="358"/>
                </a:lnTo>
                <a:lnTo>
                  <a:pt x="391" y="362"/>
                </a:lnTo>
                <a:lnTo>
                  <a:pt x="391" y="362"/>
                </a:lnTo>
                <a:lnTo>
                  <a:pt x="389" y="366"/>
                </a:lnTo>
                <a:lnTo>
                  <a:pt x="385" y="370"/>
                </a:lnTo>
                <a:lnTo>
                  <a:pt x="381" y="370"/>
                </a:lnTo>
                <a:lnTo>
                  <a:pt x="375" y="370"/>
                </a:lnTo>
                <a:lnTo>
                  <a:pt x="375" y="370"/>
                </a:lnTo>
                <a:lnTo>
                  <a:pt x="345" y="362"/>
                </a:lnTo>
                <a:lnTo>
                  <a:pt x="314" y="354"/>
                </a:lnTo>
                <a:lnTo>
                  <a:pt x="284" y="350"/>
                </a:lnTo>
                <a:lnTo>
                  <a:pt x="254" y="350"/>
                </a:lnTo>
                <a:lnTo>
                  <a:pt x="254" y="350"/>
                </a:lnTo>
                <a:lnTo>
                  <a:pt x="225" y="350"/>
                </a:lnTo>
                <a:lnTo>
                  <a:pt x="197" y="354"/>
                </a:lnTo>
                <a:lnTo>
                  <a:pt x="168" y="360"/>
                </a:lnTo>
                <a:lnTo>
                  <a:pt x="142" y="370"/>
                </a:lnTo>
                <a:lnTo>
                  <a:pt x="142" y="370"/>
                </a:lnTo>
                <a:close/>
                <a:moveTo>
                  <a:pt x="142" y="299"/>
                </a:moveTo>
                <a:lnTo>
                  <a:pt x="142" y="299"/>
                </a:lnTo>
                <a:lnTo>
                  <a:pt x="138" y="299"/>
                </a:lnTo>
                <a:lnTo>
                  <a:pt x="132" y="297"/>
                </a:lnTo>
                <a:lnTo>
                  <a:pt x="130" y="295"/>
                </a:lnTo>
                <a:lnTo>
                  <a:pt x="126" y="291"/>
                </a:lnTo>
                <a:lnTo>
                  <a:pt x="126" y="291"/>
                </a:lnTo>
                <a:lnTo>
                  <a:pt x="126" y="287"/>
                </a:lnTo>
                <a:lnTo>
                  <a:pt x="126" y="281"/>
                </a:lnTo>
                <a:lnTo>
                  <a:pt x="130" y="277"/>
                </a:lnTo>
                <a:lnTo>
                  <a:pt x="134" y="275"/>
                </a:lnTo>
                <a:lnTo>
                  <a:pt x="134" y="275"/>
                </a:lnTo>
                <a:lnTo>
                  <a:pt x="162" y="265"/>
                </a:lnTo>
                <a:lnTo>
                  <a:pt x="193" y="259"/>
                </a:lnTo>
                <a:lnTo>
                  <a:pt x="223" y="255"/>
                </a:lnTo>
                <a:lnTo>
                  <a:pt x="254" y="253"/>
                </a:lnTo>
                <a:lnTo>
                  <a:pt x="254" y="253"/>
                </a:lnTo>
                <a:lnTo>
                  <a:pt x="286" y="255"/>
                </a:lnTo>
                <a:lnTo>
                  <a:pt x="318" y="259"/>
                </a:lnTo>
                <a:lnTo>
                  <a:pt x="351" y="265"/>
                </a:lnTo>
                <a:lnTo>
                  <a:pt x="383" y="275"/>
                </a:lnTo>
                <a:lnTo>
                  <a:pt x="383" y="275"/>
                </a:lnTo>
                <a:lnTo>
                  <a:pt x="387" y="277"/>
                </a:lnTo>
                <a:lnTo>
                  <a:pt x="389" y="281"/>
                </a:lnTo>
                <a:lnTo>
                  <a:pt x="391" y="285"/>
                </a:lnTo>
                <a:lnTo>
                  <a:pt x="391" y="291"/>
                </a:lnTo>
                <a:lnTo>
                  <a:pt x="391" y="291"/>
                </a:lnTo>
                <a:lnTo>
                  <a:pt x="389" y="295"/>
                </a:lnTo>
                <a:lnTo>
                  <a:pt x="385" y="297"/>
                </a:lnTo>
                <a:lnTo>
                  <a:pt x="381" y="299"/>
                </a:lnTo>
                <a:lnTo>
                  <a:pt x="375" y="299"/>
                </a:lnTo>
                <a:lnTo>
                  <a:pt x="375" y="299"/>
                </a:lnTo>
                <a:lnTo>
                  <a:pt x="345" y="289"/>
                </a:lnTo>
                <a:lnTo>
                  <a:pt x="314" y="283"/>
                </a:lnTo>
                <a:lnTo>
                  <a:pt x="284" y="279"/>
                </a:lnTo>
                <a:lnTo>
                  <a:pt x="254" y="277"/>
                </a:lnTo>
                <a:lnTo>
                  <a:pt x="254" y="277"/>
                </a:lnTo>
                <a:lnTo>
                  <a:pt x="225" y="279"/>
                </a:lnTo>
                <a:lnTo>
                  <a:pt x="197" y="283"/>
                </a:lnTo>
                <a:lnTo>
                  <a:pt x="168" y="289"/>
                </a:lnTo>
                <a:lnTo>
                  <a:pt x="142" y="299"/>
                </a:lnTo>
                <a:lnTo>
                  <a:pt x="142" y="299"/>
                </a:lnTo>
                <a:close/>
                <a:moveTo>
                  <a:pt x="142" y="223"/>
                </a:moveTo>
                <a:lnTo>
                  <a:pt x="142" y="223"/>
                </a:lnTo>
                <a:lnTo>
                  <a:pt x="138" y="225"/>
                </a:lnTo>
                <a:lnTo>
                  <a:pt x="132" y="223"/>
                </a:lnTo>
                <a:lnTo>
                  <a:pt x="130" y="221"/>
                </a:lnTo>
                <a:lnTo>
                  <a:pt x="126" y="216"/>
                </a:lnTo>
                <a:lnTo>
                  <a:pt x="126" y="216"/>
                </a:lnTo>
                <a:lnTo>
                  <a:pt x="126" y="210"/>
                </a:lnTo>
                <a:lnTo>
                  <a:pt x="126" y="206"/>
                </a:lnTo>
                <a:lnTo>
                  <a:pt x="130" y="202"/>
                </a:lnTo>
                <a:lnTo>
                  <a:pt x="134" y="200"/>
                </a:lnTo>
                <a:lnTo>
                  <a:pt x="134" y="200"/>
                </a:lnTo>
                <a:lnTo>
                  <a:pt x="162" y="190"/>
                </a:lnTo>
                <a:lnTo>
                  <a:pt x="193" y="182"/>
                </a:lnTo>
                <a:lnTo>
                  <a:pt x="223" y="178"/>
                </a:lnTo>
                <a:lnTo>
                  <a:pt x="254" y="178"/>
                </a:lnTo>
                <a:lnTo>
                  <a:pt x="254" y="178"/>
                </a:lnTo>
                <a:lnTo>
                  <a:pt x="286" y="178"/>
                </a:lnTo>
                <a:lnTo>
                  <a:pt x="318" y="184"/>
                </a:lnTo>
                <a:lnTo>
                  <a:pt x="351" y="190"/>
                </a:lnTo>
                <a:lnTo>
                  <a:pt x="383" y="200"/>
                </a:lnTo>
                <a:lnTo>
                  <a:pt x="383" y="200"/>
                </a:lnTo>
                <a:lnTo>
                  <a:pt x="387" y="202"/>
                </a:lnTo>
                <a:lnTo>
                  <a:pt x="389" y="206"/>
                </a:lnTo>
                <a:lnTo>
                  <a:pt x="391" y="210"/>
                </a:lnTo>
                <a:lnTo>
                  <a:pt x="391" y="214"/>
                </a:lnTo>
                <a:lnTo>
                  <a:pt x="391" y="214"/>
                </a:lnTo>
                <a:lnTo>
                  <a:pt x="389" y="221"/>
                </a:lnTo>
                <a:lnTo>
                  <a:pt x="385" y="223"/>
                </a:lnTo>
                <a:lnTo>
                  <a:pt x="381" y="225"/>
                </a:lnTo>
                <a:lnTo>
                  <a:pt x="375" y="223"/>
                </a:lnTo>
                <a:lnTo>
                  <a:pt x="375" y="223"/>
                </a:lnTo>
                <a:lnTo>
                  <a:pt x="345" y="214"/>
                </a:lnTo>
                <a:lnTo>
                  <a:pt x="314" y="208"/>
                </a:lnTo>
                <a:lnTo>
                  <a:pt x="284" y="204"/>
                </a:lnTo>
                <a:lnTo>
                  <a:pt x="254" y="202"/>
                </a:lnTo>
                <a:lnTo>
                  <a:pt x="254" y="202"/>
                </a:lnTo>
                <a:lnTo>
                  <a:pt x="225" y="204"/>
                </a:lnTo>
                <a:lnTo>
                  <a:pt x="197" y="206"/>
                </a:lnTo>
                <a:lnTo>
                  <a:pt x="168" y="214"/>
                </a:lnTo>
                <a:lnTo>
                  <a:pt x="142" y="223"/>
                </a:lnTo>
                <a:lnTo>
                  <a:pt x="142" y="223"/>
                </a:lnTo>
                <a:close/>
                <a:moveTo>
                  <a:pt x="142" y="154"/>
                </a:moveTo>
                <a:lnTo>
                  <a:pt x="142" y="154"/>
                </a:lnTo>
                <a:lnTo>
                  <a:pt x="138" y="156"/>
                </a:lnTo>
                <a:lnTo>
                  <a:pt x="132" y="154"/>
                </a:lnTo>
                <a:lnTo>
                  <a:pt x="130" y="152"/>
                </a:lnTo>
                <a:lnTo>
                  <a:pt x="126" y="148"/>
                </a:lnTo>
                <a:lnTo>
                  <a:pt x="126" y="148"/>
                </a:lnTo>
                <a:lnTo>
                  <a:pt x="126" y="144"/>
                </a:lnTo>
                <a:lnTo>
                  <a:pt x="126" y="138"/>
                </a:lnTo>
                <a:lnTo>
                  <a:pt x="130" y="134"/>
                </a:lnTo>
                <a:lnTo>
                  <a:pt x="134" y="131"/>
                </a:lnTo>
                <a:lnTo>
                  <a:pt x="134" y="131"/>
                </a:lnTo>
                <a:lnTo>
                  <a:pt x="162" y="121"/>
                </a:lnTo>
                <a:lnTo>
                  <a:pt x="193" y="115"/>
                </a:lnTo>
                <a:lnTo>
                  <a:pt x="223" y="111"/>
                </a:lnTo>
                <a:lnTo>
                  <a:pt x="254" y="109"/>
                </a:lnTo>
                <a:lnTo>
                  <a:pt x="254" y="109"/>
                </a:lnTo>
                <a:lnTo>
                  <a:pt x="286" y="111"/>
                </a:lnTo>
                <a:lnTo>
                  <a:pt x="318" y="115"/>
                </a:lnTo>
                <a:lnTo>
                  <a:pt x="351" y="121"/>
                </a:lnTo>
                <a:lnTo>
                  <a:pt x="383" y="131"/>
                </a:lnTo>
                <a:lnTo>
                  <a:pt x="383" y="131"/>
                </a:lnTo>
                <a:lnTo>
                  <a:pt x="387" y="134"/>
                </a:lnTo>
                <a:lnTo>
                  <a:pt x="389" y="138"/>
                </a:lnTo>
                <a:lnTo>
                  <a:pt x="391" y="142"/>
                </a:lnTo>
                <a:lnTo>
                  <a:pt x="391" y="148"/>
                </a:lnTo>
                <a:lnTo>
                  <a:pt x="391" y="148"/>
                </a:lnTo>
                <a:lnTo>
                  <a:pt x="389" y="152"/>
                </a:lnTo>
                <a:lnTo>
                  <a:pt x="385" y="154"/>
                </a:lnTo>
                <a:lnTo>
                  <a:pt x="381" y="156"/>
                </a:lnTo>
                <a:lnTo>
                  <a:pt x="375" y="156"/>
                </a:lnTo>
                <a:lnTo>
                  <a:pt x="375" y="156"/>
                </a:lnTo>
                <a:lnTo>
                  <a:pt x="345" y="146"/>
                </a:lnTo>
                <a:lnTo>
                  <a:pt x="314" y="140"/>
                </a:lnTo>
                <a:lnTo>
                  <a:pt x="284" y="136"/>
                </a:lnTo>
                <a:lnTo>
                  <a:pt x="254" y="134"/>
                </a:lnTo>
                <a:lnTo>
                  <a:pt x="254" y="134"/>
                </a:lnTo>
                <a:lnTo>
                  <a:pt x="225" y="136"/>
                </a:lnTo>
                <a:lnTo>
                  <a:pt x="197" y="140"/>
                </a:lnTo>
                <a:lnTo>
                  <a:pt x="168" y="146"/>
                </a:lnTo>
                <a:lnTo>
                  <a:pt x="142" y="154"/>
                </a:lnTo>
                <a:lnTo>
                  <a:pt x="142" y="154"/>
                </a:lnTo>
                <a:close/>
                <a:moveTo>
                  <a:pt x="871" y="125"/>
                </a:moveTo>
                <a:lnTo>
                  <a:pt x="871" y="125"/>
                </a:lnTo>
                <a:lnTo>
                  <a:pt x="877" y="125"/>
                </a:lnTo>
                <a:lnTo>
                  <a:pt x="885" y="129"/>
                </a:lnTo>
                <a:lnTo>
                  <a:pt x="891" y="131"/>
                </a:lnTo>
                <a:lnTo>
                  <a:pt x="895" y="138"/>
                </a:lnTo>
                <a:lnTo>
                  <a:pt x="901" y="142"/>
                </a:lnTo>
                <a:lnTo>
                  <a:pt x="903" y="150"/>
                </a:lnTo>
                <a:lnTo>
                  <a:pt x="905" y="156"/>
                </a:lnTo>
                <a:lnTo>
                  <a:pt x="907" y="164"/>
                </a:lnTo>
                <a:lnTo>
                  <a:pt x="907" y="682"/>
                </a:lnTo>
                <a:lnTo>
                  <a:pt x="907" y="682"/>
                </a:lnTo>
                <a:lnTo>
                  <a:pt x="905" y="690"/>
                </a:lnTo>
                <a:lnTo>
                  <a:pt x="903" y="696"/>
                </a:lnTo>
                <a:lnTo>
                  <a:pt x="899" y="702"/>
                </a:lnTo>
                <a:lnTo>
                  <a:pt x="895" y="708"/>
                </a:lnTo>
                <a:lnTo>
                  <a:pt x="889" y="712"/>
                </a:lnTo>
                <a:lnTo>
                  <a:pt x="883" y="716"/>
                </a:lnTo>
                <a:lnTo>
                  <a:pt x="877" y="719"/>
                </a:lnTo>
                <a:lnTo>
                  <a:pt x="869" y="721"/>
                </a:lnTo>
                <a:lnTo>
                  <a:pt x="626" y="721"/>
                </a:lnTo>
                <a:lnTo>
                  <a:pt x="626" y="793"/>
                </a:lnTo>
                <a:lnTo>
                  <a:pt x="626" y="793"/>
                </a:lnTo>
                <a:lnTo>
                  <a:pt x="626" y="793"/>
                </a:lnTo>
                <a:lnTo>
                  <a:pt x="624" y="799"/>
                </a:lnTo>
                <a:lnTo>
                  <a:pt x="620" y="806"/>
                </a:lnTo>
                <a:lnTo>
                  <a:pt x="620" y="806"/>
                </a:lnTo>
                <a:lnTo>
                  <a:pt x="614" y="808"/>
                </a:lnTo>
                <a:lnTo>
                  <a:pt x="608" y="810"/>
                </a:lnTo>
                <a:lnTo>
                  <a:pt x="602" y="808"/>
                </a:lnTo>
                <a:lnTo>
                  <a:pt x="596" y="804"/>
                </a:lnTo>
                <a:lnTo>
                  <a:pt x="545" y="741"/>
                </a:lnTo>
                <a:lnTo>
                  <a:pt x="492" y="808"/>
                </a:lnTo>
                <a:lnTo>
                  <a:pt x="492" y="808"/>
                </a:lnTo>
                <a:lnTo>
                  <a:pt x="486" y="812"/>
                </a:lnTo>
                <a:lnTo>
                  <a:pt x="478" y="814"/>
                </a:lnTo>
                <a:lnTo>
                  <a:pt x="478" y="814"/>
                </a:lnTo>
                <a:lnTo>
                  <a:pt x="472" y="814"/>
                </a:lnTo>
                <a:lnTo>
                  <a:pt x="468" y="810"/>
                </a:lnTo>
                <a:lnTo>
                  <a:pt x="464" y="804"/>
                </a:lnTo>
                <a:lnTo>
                  <a:pt x="462" y="797"/>
                </a:lnTo>
                <a:lnTo>
                  <a:pt x="462" y="721"/>
                </a:lnTo>
                <a:lnTo>
                  <a:pt x="39" y="721"/>
                </a:lnTo>
                <a:lnTo>
                  <a:pt x="39" y="721"/>
                </a:lnTo>
                <a:lnTo>
                  <a:pt x="31" y="719"/>
                </a:lnTo>
                <a:lnTo>
                  <a:pt x="23" y="716"/>
                </a:lnTo>
                <a:lnTo>
                  <a:pt x="17" y="712"/>
                </a:lnTo>
                <a:lnTo>
                  <a:pt x="11" y="708"/>
                </a:lnTo>
                <a:lnTo>
                  <a:pt x="7" y="702"/>
                </a:lnTo>
                <a:lnTo>
                  <a:pt x="3" y="696"/>
                </a:lnTo>
                <a:lnTo>
                  <a:pt x="0" y="690"/>
                </a:lnTo>
                <a:lnTo>
                  <a:pt x="0" y="682"/>
                </a:lnTo>
                <a:lnTo>
                  <a:pt x="0" y="164"/>
                </a:lnTo>
                <a:lnTo>
                  <a:pt x="0" y="164"/>
                </a:lnTo>
                <a:lnTo>
                  <a:pt x="0" y="156"/>
                </a:lnTo>
                <a:lnTo>
                  <a:pt x="3" y="150"/>
                </a:lnTo>
                <a:lnTo>
                  <a:pt x="9" y="138"/>
                </a:lnTo>
                <a:lnTo>
                  <a:pt x="21" y="129"/>
                </a:lnTo>
                <a:lnTo>
                  <a:pt x="27" y="127"/>
                </a:lnTo>
                <a:lnTo>
                  <a:pt x="33" y="125"/>
                </a:lnTo>
                <a:lnTo>
                  <a:pt x="33" y="75"/>
                </a:lnTo>
                <a:lnTo>
                  <a:pt x="33" y="75"/>
                </a:lnTo>
                <a:lnTo>
                  <a:pt x="33" y="67"/>
                </a:lnTo>
                <a:lnTo>
                  <a:pt x="37" y="61"/>
                </a:lnTo>
                <a:lnTo>
                  <a:pt x="43" y="55"/>
                </a:lnTo>
                <a:lnTo>
                  <a:pt x="49" y="51"/>
                </a:lnTo>
                <a:lnTo>
                  <a:pt x="49" y="51"/>
                </a:lnTo>
                <a:lnTo>
                  <a:pt x="75" y="38"/>
                </a:lnTo>
                <a:lnTo>
                  <a:pt x="102" y="26"/>
                </a:lnTo>
                <a:lnTo>
                  <a:pt x="128" y="18"/>
                </a:lnTo>
                <a:lnTo>
                  <a:pt x="154" y="10"/>
                </a:lnTo>
                <a:lnTo>
                  <a:pt x="181" y="6"/>
                </a:lnTo>
                <a:lnTo>
                  <a:pt x="207" y="2"/>
                </a:lnTo>
                <a:lnTo>
                  <a:pt x="233" y="0"/>
                </a:lnTo>
                <a:lnTo>
                  <a:pt x="260" y="0"/>
                </a:lnTo>
                <a:lnTo>
                  <a:pt x="260" y="0"/>
                </a:lnTo>
                <a:lnTo>
                  <a:pt x="284" y="0"/>
                </a:lnTo>
                <a:lnTo>
                  <a:pt x="308" y="2"/>
                </a:lnTo>
                <a:lnTo>
                  <a:pt x="332" y="6"/>
                </a:lnTo>
                <a:lnTo>
                  <a:pt x="357" y="12"/>
                </a:lnTo>
                <a:lnTo>
                  <a:pt x="381" y="18"/>
                </a:lnTo>
                <a:lnTo>
                  <a:pt x="403" y="26"/>
                </a:lnTo>
                <a:lnTo>
                  <a:pt x="452" y="46"/>
                </a:lnTo>
                <a:lnTo>
                  <a:pt x="452" y="46"/>
                </a:lnTo>
                <a:lnTo>
                  <a:pt x="476" y="34"/>
                </a:lnTo>
                <a:lnTo>
                  <a:pt x="503" y="24"/>
                </a:lnTo>
                <a:lnTo>
                  <a:pt x="527" y="16"/>
                </a:lnTo>
                <a:lnTo>
                  <a:pt x="553" y="10"/>
                </a:lnTo>
                <a:lnTo>
                  <a:pt x="577" y="4"/>
                </a:lnTo>
                <a:lnTo>
                  <a:pt x="604" y="2"/>
                </a:lnTo>
                <a:lnTo>
                  <a:pt x="628" y="0"/>
                </a:lnTo>
                <a:lnTo>
                  <a:pt x="652" y="0"/>
                </a:lnTo>
                <a:lnTo>
                  <a:pt x="652" y="0"/>
                </a:lnTo>
                <a:lnTo>
                  <a:pt x="679" y="0"/>
                </a:lnTo>
                <a:lnTo>
                  <a:pt x="705" y="4"/>
                </a:lnTo>
                <a:lnTo>
                  <a:pt x="729" y="8"/>
                </a:lnTo>
                <a:lnTo>
                  <a:pt x="756" y="14"/>
                </a:lnTo>
                <a:lnTo>
                  <a:pt x="780" y="20"/>
                </a:lnTo>
                <a:lnTo>
                  <a:pt x="806" y="28"/>
                </a:lnTo>
                <a:lnTo>
                  <a:pt x="830" y="38"/>
                </a:lnTo>
                <a:lnTo>
                  <a:pt x="855" y="51"/>
                </a:lnTo>
                <a:lnTo>
                  <a:pt x="855" y="51"/>
                </a:lnTo>
                <a:lnTo>
                  <a:pt x="863" y="55"/>
                </a:lnTo>
                <a:lnTo>
                  <a:pt x="867" y="61"/>
                </a:lnTo>
                <a:lnTo>
                  <a:pt x="869" y="67"/>
                </a:lnTo>
                <a:lnTo>
                  <a:pt x="871" y="75"/>
                </a:lnTo>
                <a:lnTo>
                  <a:pt x="871" y="75"/>
                </a:lnTo>
                <a:lnTo>
                  <a:pt x="871" y="125"/>
                </a:lnTo>
                <a:lnTo>
                  <a:pt x="871" y="125"/>
                </a:lnTo>
                <a:close/>
                <a:moveTo>
                  <a:pt x="626" y="557"/>
                </a:moveTo>
                <a:lnTo>
                  <a:pt x="626" y="557"/>
                </a:lnTo>
                <a:lnTo>
                  <a:pt x="652" y="557"/>
                </a:lnTo>
                <a:lnTo>
                  <a:pt x="652" y="557"/>
                </a:lnTo>
                <a:lnTo>
                  <a:pt x="695" y="559"/>
                </a:lnTo>
                <a:lnTo>
                  <a:pt x="735" y="567"/>
                </a:lnTo>
                <a:lnTo>
                  <a:pt x="776" y="577"/>
                </a:lnTo>
                <a:lnTo>
                  <a:pt x="816" y="593"/>
                </a:lnTo>
                <a:lnTo>
                  <a:pt x="816" y="91"/>
                </a:lnTo>
                <a:lnTo>
                  <a:pt x="816" y="91"/>
                </a:lnTo>
                <a:lnTo>
                  <a:pt x="776" y="75"/>
                </a:lnTo>
                <a:lnTo>
                  <a:pt x="735" y="63"/>
                </a:lnTo>
                <a:lnTo>
                  <a:pt x="693" y="55"/>
                </a:lnTo>
                <a:lnTo>
                  <a:pt x="652" y="53"/>
                </a:lnTo>
                <a:lnTo>
                  <a:pt x="652" y="53"/>
                </a:lnTo>
                <a:lnTo>
                  <a:pt x="626" y="53"/>
                </a:lnTo>
                <a:lnTo>
                  <a:pt x="626" y="557"/>
                </a:lnTo>
                <a:lnTo>
                  <a:pt x="626" y="557"/>
                </a:lnTo>
                <a:close/>
                <a:moveTo>
                  <a:pt x="260" y="53"/>
                </a:moveTo>
                <a:lnTo>
                  <a:pt x="260" y="53"/>
                </a:lnTo>
                <a:lnTo>
                  <a:pt x="237" y="53"/>
                </a:lnTo>
                <a:lnTo>
                  <a:pt x="217" y="55"/>
                </a:lnTo>
                <a:lnTo>
                  <a:pt x="195" y="57"/>
                </a:lnTo>
                <a:lnTo>
                  <a:pt x="173" y="61"/>
                </a:lnTo>
                <a:lnTo>
                  <a:pt x="152" y="67"/>
                </a:lnTo>
                <a:lnTo>
                  <a:pt x="130" y="73"/>
                </a:lnTo>
                <a:lnTo>
                  <a:pt x="108" y="81"/>
                </a:lnTo>
                <a:lnTo>
                  <a:pt x="85" y="91"/>
                </a:lnTo>
                <a:lnTo>
                  <a:pt x="85" y="593"/>
                </a:lnTo>
                <a:lnTo>
                  <a:pt x="85" y="593"/>
                </a:lnTo>
                <a:lnTo>
                  <a:pt x="108" y="583"/>
                </a:lnTo>
                <a:lnTo>
                  <a:pt x="130" y="575"/>
                </a:lnTo>
                <a:lnTo>
                  <a:pt x="152" y="569"/>
                </a:lnTo>
                <a:lnTo>
                  <a:pt x="173" y="565"/>
                </a:lnTo>
                <a:lnTo>
                  <a:pt x="195" y="561"/>
                </a:lnTo>
                <a:lnTo>
                  <a:pt x="217" y="557"/>
                </a:lnTo>
                <a:lnTo>
                  <a:pt x="260" y="557"/>
                </a:lnTo>
                <a:lnTo>
                  <a:pt x="260" y="557"/>
                </a:lnTo>
                <a:lnTo>
                  <a:pt x="302" y="559"/>
                </a:lnTo>
                <a:lnTo>
                  <a:pt x="343" y="567"/>
                </a:lnTo>
                <a:lnTo>
                  <a:pt x="383" y="577"/>
                </a:lnTo>
                <a:lnTo>
                  <a:pt x="424" y="593"/>
                </a:lnTo>
                <a:lnTo>
                  <a:pt x="424" y="91"/>
                </a:lnTo>
                <a:lnTo>
                  <a:pt x="424" y="91"/>
                </a:lnTo>
                <a:lnTo>
                  <a:pt x="383" y="75"/>
                </a:lnTo>
                <a:lnTo>
                  <a:pt x="343" y="63"/>
                </a:lnTo>
                <a:lnTo>
                  <a:pt x="300" y="55"/>
                </a:lnTo>
                <a:lnTo>
                  <a:pt x="260" y="53"/>
                </a:lnTo>
                <a:lnTo>
                  <a:pt x="260" y="53"/>
                </a:lnTo>
                <a:close/>
              </a:path>
            </a:pathLst>
          </a:custGeom>
          <a:solidFill>
            <a:srgbClr val="3E8F84"/>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4" name="文本框 63"/>
          <p:cNvSpPr txBox="1"/>
          <p:nvPr/>
        </p:nvSpPr>
        <p:spPr>
          <a:xfrm>
            <a:off x="2489200" y="917575"/>
            <a:ext cx="8817708" cy="1823576"/>
          </a:xfrm>
          <a:prstGeom prst="rect">
            <a:avLst/>
          </a:prstGeom>
          <a:noFill/>
          <a:ln>
            <a:solidFill>
              <a:schemeClr val="bg1"/>
            </a:solidFill>
          </a:ln>
          <a:effectLst/>
          <a:extLst>
            <a:ext uri="{909E8E84-426E-40DD-AFC4-6F175D3DCCD1}">
              <a14:hiddenFill xmlns=""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 当存在标签的训练集不可用时，我们就需要非监督学习。</a:t>
            </a:r>
            <a:endParaRPr lang="en-US" altLang="zh-CN" dirty="0" smtClean="0">
              <a:latin typeface="微软雅黑" pitchFamily="34" charset="-122"/>
              <a:ea typeface="微软雅黑" pitchFamily="34" charset="-122"/>
            </a:endParaRPr>
          </a:p>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例如，考虑到解释表观基因组数据集的异质集合，例如由</a:t>
            </a:r>
            <a:r>
              <a:rPr lang="en-US" altLang="zh-CN" dirty="0" smtClean="0">
                <a:latin typeface="微软雅黑" pitchFamily="34" charset="-122"/>
                <a:ea typeface="微软雅黑" pitchFamily="34" charset="-122"/>
              </a:rPr>
              <a:t>the Encyclopedia of DNA Elements Consortium</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Roadmap </a:t>
            </a:r>
            <a:r>
              <a:rPr lang="en-US" altLang="zh-CN" dirty="0" err="1" smtClean="0">
                <a:latin typeface="微软雅黑" pitchFamily="34" charset="-122"/>
                <a:ea typeface="微软雅黑" pitchFamily="34" charset="-122"/>
              </a:rPr>
              <a:t>Epigenomics</a:t>
            </a:r>
            <a:r>
              <a:rPr lang="en-US" altLang="zh-CN" dirty="0" smtClean="0">
                <a:latin typeface="微软雅黑" pitchFamily="34" charset="-122"/>
                <a:ea typeface="微软雅黑" pitchFamily="34" charset="-122"/>
              </a:rPr>
              <a:t> Project</a:t>
            </a:r>
            <a:r>
              <a:rPr lang="zh-CN" altLang="en-US" dirty="0" smtClean="0">
                <a:latin typeface="微软雅黑" pitchFamily="34" charset="-122"/>
                <a:ea typeface="微软雅黑" pitchFamily="34" charset="-122"/>
              </a:rPr>
              <a:t>生成的数据集。</a:t>
            </a:r>
            <a:endParaRPr lang="en-US" altLang="zh-CN" dirty="0" smtClean="0">
              <a:latin typeface="微软雅黑" pitchFamily="34" charset="-122"/>
              <a:ea typeface="微软雅黑" pitchFamily="34" charset="-122"/>
            </a:endParaRPr>
          </a:p>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如果我们有兴趣发现什么类型的标签（</a:t>
            </a:r>
            <a:r>
              <a:rPr lang="en-US" altLang="zh-CN" dirty="0" smtClean="0">
                <a:latin typeface="微软雅黑" pitchFamily="34" charset="-122"/>
                <a:ea typeface="微软雅黑" pitchFamily="34" charset="-122"/>
              </a:rPr>
              <a:t>label</a:t>
            </a:r>
            <a:r>
              <a:rPr lang="zh-CN" altLang="en-US" dirty="0" smtClean="0">
                <a:latin typeface="微软雅黑" pitchFamily="34" charset="-122"/>
                <a:ea typeface="微软雅黑" pitchFamily="34" charset="-122"/>
              </a:rPr>
              <a:t>）可以最好地解释数据，而不是在数据上强加一组预先设定的标签，那么我们必须使用</a:t>
            </a:r>
            <a:r>
              <a:rPr lang="zh-CN" altLang="en-US" dirty="0" smtClean="0">
                <a:solidFill>
                  <a:srgbClr val="FF0000"/>
                </a:solidFill>
                <a:latin typeface="微软雅黑" pitchFamily="34" charset="-122"/>
                <a:ea typeface="微软雅黑" pitchFamily="34" charset="-122"/>
              </a:rPr>
              <a:t>非监督学习</a:t>
            </a:r>
            <a:r>
              <a:rPr lang="zh-CN" altLang="en-US" dirty="0" smtClean="0">
                <a:latin typeface="微软雅黑" pitchFamily="34" charset="-122"/>
                <a:ea typeface="微软雅黑" pitchFamily="34" charset="-122"/>
              </a:rPr>
              <a:t>而不是监督学习。</a:t>
            </a:r>
          </a:p>
        </p:txBody>
      </p:sp>
      <p:grpSp>
        <p:nvGrpSpPr>
          <p:cNvPr id="2" name="组合 23"/>
          <p:cNvGrpSpPr/>
          <p:nvPr/>
        </p:nvGrpSpPr>
        <p:grpSpPr>
          <a:xfrm>
            <a:off x="1750353" y="1312643"/>
            <a:ext cx="586740" cy="586740"/>
            <a:chOff x="1648" y="5039"/>
            <a:chExt cx="1160" cy="1160"/>
          </a:xfrm>
        </p:grpSpPr>
        <p:sp>
          <p:nvSpPr>
            <p:cNvPr id="25" name="椭圆 24"/>
            <p:cNvSpPr/>
            <p:nvPr/>
          </p:nvSpPr>
          <p:spPr>
            <a:xfrm>
              <a:off x="1648" y="5039"/>
              <a:ext cx="1161" cy="1161"/>
            </a:xfrm>
            <a:prstGeom prst="ellipse">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7" name="稻壳儿小白白(http://dwz.cn/Wu2UP)"/>
            <p:cNvSpPr>
              <a:spLocks noEditPoints="1"/>
            </p:cNvSpPr>
            <p:nvPr/>
          </p:nvSpPr>
          <p:spPr>
            <a:xfrm>
              <a:off x="1757" y="5184"/>
              <a:ext cx="744" cy="637"/>
            </a:xfrm>
            <a:custGeom>
              <a:avLst/>
              <a:gdLst/>
              <a:ahLst/>
              <a:cxnLst>
                <a:cxn ang="0">
                  <a:pos x="48184" y="283619"/>
                </a:cxn>
                <a:cxn ang="0">
                  <a:pos x="41301" y="283619"/>
                </a:cxn>
                <a:cxn ang="0">
                  <a:pos x="6883" y="283619"/>
                </a:cxn>
                <a:cxn ang="0">
                  <a:pos x="0" y="283619"/>
                </a:cxn>
                <a:cxn ang="0">
                  <a:pos x="0" y="242114"/>
                </a:cxn>
                <a:cxn ang="0">
                  <a:pos x="6883" y="242114"/>
                </a:cxn>
                <a:cxn ang="0">
                  <a:pos x="41301" y="242114"/>
                </a:cxn>
                <a:cxn ang="0">
                  <a:pos x="48184" y="242114"/>
                </a:cxn>
                <a:cxn ang="0">
                  <a:pos x="48184" y="283619"/>
                </a:cxn>
                <a:cxn ang="0">
                  <a:pos x="117018" y="283619"/>
                </a:cxn>
                <a:cxn ang="0">
                  <a:pos x="117018" y="283619"/>
                </a:cxn>
                <a:cxn ang="0">
                  <a:pos x="75718" y="283619"/>
                </a:cxn>
                <a:cxn ang="0">
                  <a:pos x="75718" y="283619"/>
                </a:cxn>
                <a:cxn ang="0">
                  <a:pos x="75718" y="221361"/>
                </a:cxn>
                <a:cxn ang="0">
                  <a:pos x="75718" y="214444"/>
                </a:cxn>
                <a:cxn ang="0">
                  <a:pos x="117018" y="214444"/>
                </a:cxn>
                <a:cxn ang="0">
                  <a:pos x="117018" y="221361"/>
                </a:cxn>
                <a:cxn ang="0">
                  <a:pos x="117018" y="283619"/>
                </a:cxn>
                <a:cxn ang="0">
                  <a:pos x="192736" y="283619"/>
                </a:cxn>
                <a:cxn ang="0">
                  <a:pos x="185852" y="283619"/>
                </a:cxn>
                <a:cxn ang="0">
                  <a:pos x="151435" y="283619"/>
                </a:cxn>
                <a:cxn ang="0">
                  <a:pos x="144552" y="283619"/>
                </a:cxn>
                <a:cxn ang="0">
                  <a:pos x="144552" y="172938"/>
                </a:cxn>
                <a:cxn ang="0">
                  <a:pos x="151435" y="166021"/>
                </a:cxn>
                <a:cxn ang="0">
                  <a:pos x="185852" y="166021"/>
                </a:cxn>
                <a:cxn ang="0">
                  <a:pos x="192736" y="172938"/>
                </a:cxn>
                <a:cxn ang="0">
                  <a:pos x="192736" y="283619"/>
                </a:cxn>
                <a:cxn ang="0">
                  <a:pos x="261570" y="283619"/>
                </a:cxn>
                <a:cxn ang="0">
                  <a:pos x="254686" y="283619"/>
                </a:cxn>
                <a:cxn ang="0">
                  <a:pos x="220269" y="283619"/>
                </a:cxn>
                <a:cxn ang="0">
                  <a:pos x="213386" y="283619"/>
                </a:cxn>
                <a:cxn ang="0">
                  <a:pos x="213386" y="103763"/>
                </a:cxn>
                <a:cxn ang="0">
                  <a:pos x="220269" y="96846"/>
                </a:cxn>
                <a:cxn ang="0">
                  <a:pos x="254686" y="96846"/>
                </a:cxn>
                <a:cxn ang="0">
                  <a:pos x="261570" y="103763"/>
                </a:cxn>
                <a:cxn ang="0">
                  <a:pos x="261570" y="283619"/>
                </a:cxn>
                <a:cxn ang="0">
                  <a:pos x="330404" y="283619"/>
                </a:cxn>
                <a:cxn ang="0">
                  <a:pos x="323521" y="283619"/>
                </a:cxn>
                <a:cxn ang="0">
                  <a:pos x="289104" y="283619"/>
                </a:cxn>
                <a:cxn ang="0">
                  <a:pos x="282220" y="283619"/>
                </a:cxn>
                <a:cxn ang="0">
                  <a:pos x="282220" y="6918"/>
                </a:cxn>
                <a:cxn ang="0">
                  <a:pos x="289104" y="0"/>
                </a:cxn>
                <a:cxn ang="0">
                  <a:pos x="323521" y="0"/>
                </a:cxn>
                <a:cxn ang="0">
                  <a:pos x="330404" y="6918"/>
                </a:cxn>
                <a:cxn ang="0">
                  <a:pos x="330404" y="283619"/>
                </a:cxn>
              </a:cxnLst>
              <a:rect l="0" t="0" r="0" b="0"/>
              <a:pathLst>
                <a:path w="48" h="41">
                  <a:moveTo>
                    <a:pt x="7" y="41"/>
                  </a:moveTo>
                  <a:cubicBezTo>
                    <a:pt x="7" y="41"/>
                    <a:pt x="7" y="41"/>
                    <a:pt x="6" y="41"/>
                  </a:cubicBezTo>
                  <a:cubicBezTo>
                    <a:pt x="1" y="41"/>
                    <a:pt x="1" y="41"/>
                    <a:pt x="1" y="41"/>
                  </a:cubicBezTo>
                  <a:cubicBezTo>
                    <a:pt x="1" y="41"/>
                    <a:pt x="0" y="41"/>
                    <a:pt x="0" y="41"/>
                  </a:cubicBezTo>
                  <a:cubicBezTo>
                    <a:pt x="0" y="35"/>
                    <a:pt x="0" y="35"/>
                    <a:pt x="0" y="35"/>
                  </a:cubicBezTo>
                  <a:cubicBezTo>
                    <a:pt x="0" y="35"/>
                    <a:pt x="1" y="35"/>
                    <a:pt x="1" y="35"/>
                  </a:cubicBezTo>
                  <a:cubicBezTo>
                    <a:pt x="6" y="35"/>
                    <a:pt x="6" y="35"/>
                    <a:pt x="6" y="35"/>
                  </a:cubicBezTo>
                  <a:cubicBezTo>
                    <a:pt x="7" y="35"/>
                    <a:pt x="7" y="35"/>
                    <a:pt x="7" y="35"/>
                  </a:cubicBezTo>
                  <a:lnTo>
                    <a:pt x="7" y="41"/>
                  </a:lnTo>
                  <a:close/>
                  <a:moveTo>
                    <a:pt x="17" y="41"/>
                  </a:moveTo>
                  <a:cubicBezTo>
                    <a:pt x="17" y="41"/>
                    <a:pt x="17" y="41"/>
                    <a:pt x="17" y="41"/>
                  </a:cubicBezTo>
                  <a:cubicBezTo>
                    <a:pt x="11" y="41"/>
                    <a:pt x="11" y="41"/>
                    <a:pt x="11" y="41"/>
                  </a:cubicBezTo>
                  <a:cubicBezTo>
                    <a:pt x="11" y="41"/>
                    <a:pt x="11" y="41"/>
                    <a:pt x="11" y="41"/>
                  </a:cubicBezTo>
                  <a:cubicBezTo>
                    <a:pt x="11" y="32"/>
                    <a:pt x="11" y="32"/>
                    <a:pt x="11" y="32"/>
                  </a:cubicBezTo>
                  <a:cubicBezTo>
                    <a:pt x="11" y="32"/>
                    <a:pt x="11" y="31"/>
                    <a:pt x="11" y="31"/>
                  </a:cubicBezTo>
                  <a:cubicBezTo>
                    <a:pt x="17" y="31"/>
                    <a:pt x="17" y="31"/>
                    <a:pt x="17" y="31"/>
                  </a:cubicBezTo>
                  <a:cubicBezTo>
                    <a:pt x="17" y="31"/>
                    <a:pt x="17" y="32"/>
                    <a:pt x="17" y="32"/>
                  </a:cubicBezTo>
                  <a:lnTo>
                    <a:pt x="17" y="41"/>
                  </a:lnTo>
                  <a:close/>
                  <a:moveTo>
                    <a:pt x="28" y="41"/>
                  </a:moveTo>
                  <a:cubicBezTo>
                    <a:pt x="28" y="41"/>
                    <a:pt x="27" y="41"/>
                    <a:pt x="27" y="41"/>
                  </a:cubicBezTo>
                  <a:cubicBezTo>
                    <a:pt x="22" y="41"/>
                    <a:pt x="22" y="41"/>
                    <a:pt x="22" y="41"/>
                  </a:cubicBezTo>
                  <a:cubicBezTo>
                    <a:pt x="21" y="41"/>
                    <a:pt x="21" y="41"/>
                    <a:pt x="21" y="41"/>
                  </a:cubicBezTo>
                  <a:cubicBezTo>
                    <a:pt x="21" y="25"/>
                    <a:pt x="21" y="25"/>
                    <a:pt x="21" y="25"/>
                  </a:cubicBezTo>
                  <a:cubicBezTo>
                    <a:pt x="21" y="25"/>
                    <a:pt x="21" y="24"/>
                    <a:pt x="22" y="24"/>
                  </a:cubicBezTo>
                  <a:cubicBezTo>
                    <a:pt x="27" y="24"/>
                    <a:pt x="27" y="24"/>
                    <a:pt x="27" y="24"/>
                  </a:cubicBezTo>
                  <a:cubicBezTo>
                    <a:pt x="27" y="24"/>
                    <a:pt x="28" y="25"/>
                    <a:pt x="28" y="25"/>
                  </a:cubicBezTo>
                  <a:lnTo>
                    <a:pt x="28" y="41"/>
                  </a:lnTo>
                  <a:close/>
                  <a:moveTo>
                    <a:pt x="38" y="41"/>
                  </a:moveTo>
                  <a:cubicBezTo>
                    <a:pt x="38" y="41"/>
                    <a:pt x="38" y="41"/>
                    <a:pt x="37" y="41"/>
                  </a:cubicBezTo>
                  <a:cubicBezTo>
                    <a:pt x="32" y="41"/>
                    <a:pt x="32" y="41"/>
                    <a:pt x="32" y="41"/>
                  </a:cubicBezTo>
                  <a:cubicBezTo>
                    <a:pt x="32" y="41"/>
                    <a:pt x="31" y="41"/>
                    <a:pt x="31" y="41"/>
                  </a:cubicBezTo>
                  <a:cubicBezTo>
                    <a:pt x="31" y="15"/>
                    <a:pt x="31" y="15"/>
                    <a:pt x="31" y="15"/>
                  </a:cubicBezTo>
                  <a:cubicBezTo>
                    <a:pt x="31" y="14"/>
                    <a:pt x="32" y="14"/>
                    <a:pt x="32" y="14"/>
                  </a:cubicBezTo>
                  <a:cubicBezTo>
                    <a:pt x="37" y="14"/>
                    <a:pt x="37" y="14"/>
                    <a:pt x="37" y="14"/>
                  </a:cubicBezTo>
                  <a:cubicBezTo>
                    <a:pt x="38" y="14"/>
                    <a:pt x="38" y="14"/>
                    <a:pt x="38" y="15"/>
                  </a:cubicBezTo>
                  <a:lnTo>
                    <a:pt x="38" y="41"/>
                  </a:lnTo>
                  <a:close/>
                  <a:moveTo>
                    <a:pt x="48" y="41"/>
                  </a:moveTo>
                  <a:cubicBezTo>
                    <a:pt x="48" y="41"/>
                    <a:pt x="48" y="41"/>
                    <a:pt x="47" y="41"/>
                  </a:cubicBezTo>
                  <a:cubicBezTo>
                    <a:pt x="42" y="41"/>
                    <a:pt x="42" y="41"/>
                    <a:pt x="42" y="41"/>
                  </a:cubicBezTo>
                  <a:cubicBezTo>
                    <a:pt x="42" y="41"/>
                    <a:pt x="41" y="41"/>
                    <a:pt x="41" y="41"/>
                  </a:cubicBezTo>
                  <a:cubicBezTo>
                    <a:pt x="41" y="1"/>
                    <a:pt x="41" y="1"/>
                    <a:pt x="41" y="1"/>
                  </a:cubicBezTo>
                  <a:cubicBezTo>
                    <a:pt x="41" y="1"/>
                    <a:pt x="42" y="0"/>
                    <a:pt x="42" y="0"/>
                  </a:cubicBezTo>
                  <a:cubicBezTo>
                    <a:pt x="47" y="0"/>
                    <a:pt x="47" y="0"/>
                    <a:pt x="47" y="0"/>
                  </a:cubicBezTo>
                  <a:cubicBezTo>
                    <a:pt x="48" y="0"/>
                    <a:pt x="48" y="1"/>
                    <a:pt x="48" y="1"/>
                  </a:cubicBezTo>
                  <a:lnTo>
                    <a:pt x="48" y="41"/>
                  </a:lnTo>
                  <a:close/>
                </a:path>
              </a:pathLst>
            </a:custGeom>
            <a:solidFill>
              <a:schemeClr val="bg1"/>
            </a:solidFill>
            <a:ln w="9525">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endParaRPr>
            </a:p>
          </p:txBody>
        </p:sp>
      </p:grpSp>
      <p:sp>
        <p:nvSpPr>
          <p:cNvPr id="17" name="文本框 15"/>
          <p:cNvSpPr txBox="1"/>
          <p:nvPr/>
        </p:nvSpPr>
        <p:spPr>
          <a:xfrm>
            <a:off x="273685" y="254976"/>
            <a:ext cx="3015615"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charset="0"/>
                <a:ea typeface="微软雅黑" charset="0"/>
                <a:sym typeface="+mn-ea"/>
              </a:rPr>
              <a:t>非监督学习</a:t>
            </a:r>
            <a:endParaRPr lang="zh-CN" altLang="en-US" sz="2400" b="1" dirty="0">
              <a:solidFill>
                <a:schemeClr val="tx1">
                  <a:lumMod val="65000"/>
                  <a:lumOff val="35000"/>
                </a:schemeClr>
              </a:solidFill>
              <a:latin typeface="微软雅黑" charset="0"/>
              <a:ea typeface="微软雅黑" charset="0"/>
              <a:sym typeface="+mn-ea"/>
            </a:endParaRPr>
          </a:p>
        </p:txBody>
      </p:sp>
      <p:graphicFrame>
        <p:nvGraphicFramePr>
          <p:cNvPr id="10" name="表格 9"/>
          <p:cNvGraphicFramePr>
            <a:graphicFrameLocks noGrp="1"/>
          </p:cNvGraphicFramePr>
          <p:nvPr/>
        </p:nvGraphicFramePr>
        <p:xfrm>
          <a:off x="2726591" y="2850118"/>
          <a:ext cx="8430847" cy="3107206"/>
        </p:xfrm>
        <a:graphic>
          <a:graphicData uri="http://schemas.openxmlformats.org/drawingml/2006/table">
            <a:tbl>
              <a:tblPr firstRow="1">
                <a:tableStyleId>{22838BEF-8BB2-4498-84A7-C5851F593DF1}</a:tableStyleId>
              </a:tblPr>
              <a:tblGrid>
                <a:gridCol w="1832089"/>
                <a:gridCol w="6598758"/>
              </a:tblGrid>
              <a:tr h="694594">
                <a:tc>
                  <a:txBody>
                    <a:bodyPr/>
                    <a:lstStyle/>
                    <a:p>
                      <a:pPr algn="ctr"/>
                      <a:r>
                        <a:rPr lang="zh-CN" altLang="en-US" b="0" dirty="0" smtClean="0">
                          <a:latin typeface="微软雅黑" pitchFamily="34" charset="-122"/>
                          <a:ea typeface="微软雅黑" pitchFamily="34" charset="-122"/>
                        </a:rPr>
                        <a:t>输入</a:t>
                      </a:r>
                      <a:endParaRPr lang="zh-CN" altLang="en-US" b="0" dirty="0">
                        <a:latin typeface="微软雅黑" pitchFamily="34" charset="-122"/>
                        <a:ea typeface="微软雅黑" pitchFamily="34" charset="-122"/>
                      </a:endParaRPr>
                    </a:p>
                  </a:txBody>
                  <a:tcPr anchor="ctr"/>
                </a:tc>
                <a:tc>
                  <a:txBody>
                    <a:bodyPr/>
                    <a:lstStyle/>
                    <a:p>
                      <a:pPr algn="l"/>
                      <a:r>
                        <a:rPr lang="zh-CN" altLang="en-US" b="0" dirty="0" smtClean="0">
                          <a:latin typeface="微软雅黑" pitchFamily="34" charset="-122"/>
                          <a:ea typeface="微软雅黑" pitchFamily="34" charset="-122"/>
                        </a:rPr>
                        <a:t>    机器学习算法仅使用</a:t>
                      </a:r>
                      <a:r>
                        <a:rPr lang="zh-CN" altLang="en-US" b="0" dirty="0" smtClean="0">
                          <a:solidFill>
                            <a:srgbClr val="FF0000"/>
                          </a:solidFill>
                          <a:latin typeface="微软雅黑" pitchFamily="34" charset="-122"/>
                          <a:ea typeface="微软雅黑" pitchFamily="34" charset="-122"/>
                        </a:rPr>
                        <a:t>未标记</a:t>
                      </a:r>
                      <a:r>
                        <a:rPr lang="zh-CN" altLang="en-US" b="0" dirty="0" smtClean="0">
                          <a:latin typeface="微软雅黑" pitchFamily="34" charset="-122"/>
                          <a:ea typeface="微软雅黑" pitchFamily="34" charset="-122"/>
                        </a:rPr>
                        <a:t>的数据和用来分配的一定数量的不同标签</a:t>
                      </a:r>
                      <a:endParaRPr lang="zh-CN" altLang="en-US" b="0" dirty="0">
                        <a:latin typeface="微软雅黑" pitchFamily="34" charset="-122"/>
                        <a:ea typeface="微软雅黑" pitchFamily="34" charset="-122"/>
                      </a:endParaRPr>
                    </a:p>
                  </a:txBody>
                  <a:tcPr anchor="ctr"/>
                </a:tc>
              </a:tr>
              <a:tr h="545124">
                <a:tc>
                  <a:txBody>
                    <a:bodyPr/>
                    <a:lstStyle/>
                    <a:p>
                      <a:pPr lvl="0" algn="ctr">
                        <a:lnSpc>
                          <a:spcPct val="125000"/>
                        </a:lnSpc>
                      </a:pPr>
                      <a:r>
                        <a:rPr lang="zh-CN" altLang="en-US" b="0" dirty="0" smtClean="0">
                          <a:latin typeface="微软雅黑" pitchFamily="34" charset="-122"/>
                          <a:ea typeface="微软雅黑" pitchFamily="34" charset="-122"/>
                        </a:rPr>
                        <a:t>操作</a:t>
                      </a:r>
                      <a:endParaRPr lang="zh-CN" altLang="en-US" b="0" dirty="0">
                        <a:latin typeface="微软雅黑" pitchFamily="34" charset="-122"/>
                        <a:ea typeface="微软雅黑" pitchFamily="34" charset="-122"/>
                      </a:endParaRPr>
                    </a:p>
                  </a:txBody>
                  <a:tcPr anchor="ctr"/>
                </a:tc>
                <a:tc>
                  <a:txBody>
                    <a:bodyPr/>
                    <a:lstStyle/>
                    <a:p>
                      <a:pPr algn="l">
                        <a:lnSpc>
                          <a:spcPct val="125000"/>
                        </a:lnSpc>
                      </a:pPr>
                      <a:r>
                        <a:rPr lang="zh-CN" altLang="en-US" dirty="0" smtClean="0">
                          <a:latin typeface="微软雅黑" pitchFamily="34" charset="-122"/>
                          <a:ea typeface="微软雅黑" pitchFamily="34" charset="-122"/>
                        </a:rPr>
                        <a:t>    然后将基因组自动分割成段，并为每个段分配一个标签</a:t>
                      </a:r>
                      <a:endParaRPr lang="zh-CN" altLang="en-US" b="1" dirty="0">
                        <a:latin typeface="微软雅黑" pitchFamily="34" charset="-122"/>
                        <a:ea typeface="微软雅黑" pitchFamily="34" charset="-122"/>
                      </a:endParaRPr>
                    </a:p>
                  </a:txBody>
                  <a:tcPr anchor="ctr"/>
                </a:tc>
              </a:tr>
              <a:tr h="545124">
                <a:tc>
                  <a:txBody>
                    <a:bodyPr/>
                    <a:lstStyle/>
                    <a:p>
                      <a:pPr lvl="0" algn="ctr">
                        <a:lnSpc>
                          <a:spcPct val="125000"/>
                        </a:lnSpc>
                      </a:pPr>
                      <a:r>
                        <a:rPr lang="zh-CN" altLang="en-US" b="0" dirty="0" smtClean="0">
                          <a:latin typeface="微软雅黑" pitchFamily="34" charset="-122"/>
                          <a:ea typeface="微软雅黑" pitchFamily="34" charset="-122"/>
                        </a:rPr>
                        <a:t>目标</a:t>
                      </a:r>
                      <a:endParaRPr lang="zh-CN" altLang="en-US" b="0" dirty="0">
                        <a:latin typeface="微软雅黑" pitchFamily="34" charset="-122"/>
                        <a:ea typeface="微软雅黑" pitchFamily="34" charset="-122"/>
                      </a:endParaRPr>
                    </a:p>
                  </a:txBody>
                  <a:tcPr anchor="ctr"/>
                </a:tc>
                <a:tc>
                  <a:txBody>
                    <a:bodyPr/>
                    <a:lstStyle/>
                    <a:p>
                      <a:pPr algn="l">
                        <a:lnSpc>
                          <a:spcPct val="125000"/>
                        </a:lnSpc>
                      </a:pPr>
                      <a:r>
                        <a:rPr lang="zh-CN" altLang="en-US" dirty="0" smtClean="0">
                          <a:latin typeface="微软雅黑" pitchFamily="34" charset="-122"/>
                          <a:ea typeface="微软雅黑" pitchFamily="34" charset="-122"/>
                        </a:rPr>
                        <a:t>    将相同的标签分配给具有相似数据的段</a:t>
                      </a:r>
                      <a:endParaRPr lang="zh-CN" altLang="en-US" b="1" dirty="0">
                        <a:latin typeface="微软雅黑" pitchFamily="34" charset="-122"/>
                        <a:ea typeface="微软雅黑" pitchFamily="34" charset="-122"/>
                      </a:endParaRPr>
                    </a:p>
                  </a:txBody>
                  <a:tcPr anchor="ctr"/>
                </a:tc>
              </a:tr>
              <a:tr h="545124">
                <a:tc>
                  <a:txBody>
                    <a:bodyPr/>
                    <a:lstStyle/>
                    <a:p>
                      <a:pPr lvl="0" algn="ctr">
                        <a:lnSpc>
                          <a:spcPct val="125000"/>
                        </a:lnSpc>
                      </a:pPr>
                      <a:r>
                        <a:rPr lang="zh-CN" altLang="en-US" b="0" dirty="0" smtClean="0">
                          <a:latin typeface="微软雅黑" pitchFamily="34" charset="-122"/>
                          <a:ea typeface="微软雅黑" pitchFamily="34" charset="-122"/>
                        </a:rPr>
                        <a:t>补充步骤</a:t>
                      </a:r>
                      <a:endParaRPr lang="zh-CN" altLang="en-US" b="0" dirty="0">
                        <a:latin typeface="微软雅黑" pitchFamily="34" charset="-122"/>
                        <a:ea typeface="微软雅黑" pitchFamily="34" charset="-122"/>
                      </a:endParaRPr>
                    </a:p>
                  </a:txBody>
                  <a:tcPr anchor="ctr"/>
                </a:tc>
                <a:tc>
                  <a:txBody>
                    <a:bodyPr/>
                    <a:lstStyle/>
                    <a:p>
                      <a:pPr algn="l">
                        <a:lnSpc>
                          <a:spcPct val="125000"/>
                        </a:lnSpc>
                      </a:pPr>
                      <a:r>
                        <a:rPr lang="zh-CN" altLang="en-US" dirty="0" smtClean="0">
                          <a:latin typeface="微软雅黑" pitchFamily="34" charset="-122"/>
                          <a:ea typeface="微软雅黑" pitchFamily="34" charset="-122"/>
                        </a:rPr>
                        <a:t>    必须手动将语义分配给每个标签</a:t>
                      </a:r>
                      <a:endParaRPr lang="zh-CN" altLang="en-US" b="1" dirty="0">
                        <a:latin typeface="微软雅黑" pitchFamily="34" charset="-122"/>
                        <a:ea typeface="微软雅黑" pitchFamily="34" charset="-122"/>
                      </a:endParaRPr>
                    </a:p>
                  </a:txBody>
                  <a:tcPr anchor="ctr"/>
                </a:tc>
              </a:tr>
              <a:tr h="545124">
                <a:tc>
                  <a:txBody>
                    <a:bodyPr/>
                    <a:lstStyle/>
                    <a:p>
                      <a:pPr lvl="0" algn="ctr">
                        <a:lnSpc>
                          <a:spcPct val="125000"/>
                        </a:lnSpc>
                      </a:pPr>
                      <a:r>
                        <a:rPr lang="zh-CN" altLang="en-US" b="0" dirty="0" smtClean="0">
                          <a:latin typeface="微软雅黑" pitchFamily="34" charset="-122"/>
                          <a:ea typeface="微软雅黑" pitchFamily="34" charset="-122"/>
                        </a:rPr>
                        <a:t>条件</a:t>
                      </a:r>
                      <a:endParaRPr lang="zh-CN" altLang="en-US" b="0" dirty="0">
                        <a:latin typeface="微软雅黑" pitchFamily="34" charset="-122"/>
                        <a:ea typeface="微软雅黑" pitchFamily="34" charset="-122"/>
                      </a:endParaRPr>
                    </a:p>
                  </a:txBody>
                  <a:tcPr anchor="ctr"/>
                </a:tc>
                <a:tc>
                  <a:txBody>
                    <a:bodyPr/>
                    <a:lstStyle/>
                    <a:p>
                      <a:pPr algn="l">
                        <a:lnSpc>
                          <a:spcPct val="125000"/>
                        </a:lnSpc>
                      </a:pPr>
                      <a:r>
                        <a:rPr lang="zh-CN" altLang="en-US" b="0" dirty="0" smtClean="0">
                          <a:latin typeface="微软雅黑" pitchFamily="34" charset="-122"/>
                          <a:ea typeface="微软雅黑" pitchFamily="34" charset="-122"/>
                        </a:rPr>
                        <a:t>    当标记的例子不可用并具有识别潜在的新类型的基因组元素的能力，提供此训练是有必要的。</a:t>
                      </a:r>
                      <a:endParaRPr lang="zh-CN" altLang="en-US" b="0" dirty="0">
                        <a:latin typeface="微软雅黑" pitchFamily="34" charset="-122"/>
                        <a:ea typeface="微软雅黑" pitchFamily="34" charset="-122"/>
                      </a:endParaRPr>
                    </a:p>
                  </a:txBody>
                  <a:tcPr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7"/>
          <p:cNvSpPr>
            <a:spLocks noEditPoints="1"/>
          </p:cNvSpPr>
          <p:nvPr/>
        </p:nvSpPr>
        <p:spPr bwMode="auto">
          <a:xfrm>
            <a:off x="0" y="4493260"/>
            <a:ext cx="2633980" cy="2364740"/>
          </a:xfrm>
          <a:custGeom>
            <a:avLst/>
            <a:gdLst>
              <a:gd name="T0" fmla="*/ 543 w 907"/>
              <a:gd name="T1" fmla="*/ 696 h 814"/>
              <a:gd name="T2" fmla="*/ 592 w 907"/>
              <a:gd name="T3" fmla="*/ 745 h 814"/>
              <a:gd name="T4" fmla="*/ 138 w 907"/>
              <a:gd name="T5" fmla="*/ 449 h 814"/>
              <a:gd name="T6" fmla="*/ 126 w 907"/>
              <a:gd name="T7" fmla="*/ 433 h 814"/>
              <a:gd name="T8" fmla="*/ 223 w 907"/>
              <a:gd name="T9" fmla="*/ 405 h 814"/>
              <a:gd name="T10" fmla="*/ 383 w 907"/>
              <a:gd name="T11" fmla="*/ 427 h 814"/>
              <a:gd name="T12" fmla="*/ 391 w 907"/>
              <a:gd name="T13" fmla="*/ 441 h 814"/>
              <a:gd name="T14" fmla="*/ 345 w 907"/>
              <a:gd name="T15" fmla="*/ 441 h 814"/>
              <a:gd name="T16" fmla="*/ 197 w 907"/>
              <a:gd name="T17" fmla="*/ 433 h 814"/>
              <a:gd name="T18" fmla="*/ 138 w 907"/>
              <a:gd name="T19" fmla="*/ 370 h 814"/>
              <a:gd name="T20" fmla="*/ 126 w 907"/>
              <a:gd name="T21" fmla="*/ 354 h 814"/>
              <a:gd name="T22" fmla="*/ 223 w 907"/>
              <a:gd name="T23" fmla="*/ 326 h 814"/>
              <a:gd name="T24" fmla="*/ 383 w 907"/>
              <a:gd name="T25" fmla="*/ 348 h 814"/>
              <a:gd name="T26" fmla="*/ 391 w 907"/>
              <a:gd name="T27" fmla="*/ 362 h 814"/>
              <a:gd name="T28" fmla="*/ 345 w 907"/>
              <a:gd name="T29" fmla="*/ 362 h 814"/>
              <a:gd name="T30" fmla="*/ 197 w 907"/>
              <a:gd name="T31" fmla="*/ 354 h 814"/>
              <a:gd name="T32" fmla="*/ 138 w 907"/>
              <a:gd name="T33" fmla="*/ 299 h 814"/>
              <a:gd name="T34" fmla="*/ 126 w 907"/>
              <a:gd name="T35" fmla="*/ 281 h 814"/>
              <a:gd name="T36" fmla="*/ 223 w 907"/>
              <a:gd name="T37" fmla="*/ 255 h 814"/>
              <a:gd name="T38" fmla="*/ 383 w 907"/>
              <a:gd name="T39" fmla="*/ 275 h 814"/>
              <a:gd name="T40" fmla="*/ 391 w 907"/>
              <a:gd name="T41" fmla="*/ 291 h 814"/>
              <a:gd name="T42" fmla="*/ 345 w 907"/>
              <a:gd name="T43" fmla="*/ 289 h 814"/>
              <a:gd name="T44" fmla="*/ 197 w 907"/>
              <a:gd name="T45" fmla="*/ 283 h 814"/>
              <a:gd name="T46" fmla="*/ 138 w 907"/>
              <a:gd name="T47" fmla="*/ 225 h 814"/>
              <a:gd name="T48" fmla="*/ 126 w 907"/>
              <a:gd name="T49" fmla="*/ 206 h 814"/>
              <a:gd name="T50" fmla="*/ 223 w 907"/>
              <a:gd name="T51" fmla="*/ 178 h 814"/>
              <a:gd name="T52" fmla="*/ 383 w 907"/>
              <a:gd name="T53" fmla="*/ 200 h 814"/>
              <a:gd name="T54" fmla="*/ 391 w 907"/>
              <a:gd name="T55" fmla="*/ 214 h 814"/>
              <a:gd name="T56" fmla="*/ 345 w 907"/>
              <a:gd name="T57" fmla="*/ 214 h 814"/>
              <a:gd name="T58" fmla="*/ 197 w 907"/>
              <a:gd name="T59" fmla="*/ 206 h 814"/>
              <a:gd name="T60" fmla="*/ 138 w 907"/>
              <a:gd name="T61" fmla="*/ 156 h 814"/>
              <a:gd name="T62" fmla="*/ 126 w 907"/>
              <a:gd name="T63" fmla="*/ 138 h 814"/>
              <a:gd name="T64" fmla="*/ 223 w 907"/>
              <a:gd name="T65" fmla="*/ 111 h 814"/>
              <a:gd name="T66" fmla="*/ 383 w 907"/>
              <a:gd name="T67" fmla="*/ 131 h 814"/>
              <a:gd name="T68" fmla="*/ 391 w 907"/>
              <a:gd name="T69" fmla="*/ 148 h 814"/>
              <a:gd name="T70" fmla="*/ 345 w 907"/>
              <a:gd name="T71" fmla="*/ 146 h 814"/>
              <a:gd name="T72" fmla="*/ 197 w 907"/>
              <a:gd name="T73" fmla="*/ 140 h 814"/>
              <a:gd name="T74" fmla="*/ 877 w 907"/>
              <a:gd name="T75" fmla="*/ 125 h 814"/>
              <a:gd name="T76" fmla="*/ 905 w 907"/>
              <a:gd name="T77" fmla="*/ 156 h 814"/>
              <a:gd name="T78" fmla="*/ 899 w 907"/>
              <a:gd name="T79" fmla="*/ 702 h 814"/>
              <a:gd name="T80" fmla="*/ 626 w 907"/>
              <a:gd name="T81" fmla="*/ 721 h 814"/>
              <a:gd name="T82" fmla="*/ 620 w 907"/>
              <a:gd name="T83" fmla="*/ 806 h 814"/>
              <a:gd name="T84" fmla="*/ 492 w 907"/>
              <a:gd name="T85" fmla="*/ 808 h 814"/>
              <a:gd name="T86" fmla="*/ 468 w 907"/>
              <a:gd name="T87" fmla="*/ 810 h 814"/>
              <a:gd name="T88" fmla="*/ 31 w 907"/>
              <a:gd name="T89" fmla="*/ 719 h 814"/>
              <a:gd name="T90" fmla="*/ 0 w 907"/>
              <a:gd name="T91" fmla="*/ 690 h 814"/>
              <a:gd name="T92" fmla="*/ 9 w 907"/>
              <a:gd name="T93" fmla="*/ 138 h 814"/>
              <a:gd name="T94" fmla="*/ 33 w 907"/>
              <a:gd name="T95" fmla="*/ 67 h 814"/>
              <a:gd name="T96" fmla="*/ 102 w 907"/>
              <a:gd name="T97" fmla="*/ 26 h 814"/>
              <a:gd name="T98" fmla="*/ 260 w 907"/>
              <a:gd name="T99" fmla="*/ 0 h 814"/>
              <a:gd name="T100" fmla="*/ 381 w 907"/>
              <a:gd name="T101" fmla="*/ 18 h 814"/>
              <a:gd name="T102" fmla="*/ 527 w 907"/>
              <a:gd name="T103" fmla="*/ 16 h 814"/>
              <a:gd name="T104" fmla="*/ 652 w 907"/>
              <a:gd name="T105" fmla="*/ 0 h 814"/>
              <a:gd name="T106" fmla="*/ 806 w 907"/>
              <a:gd name="T107" fmla="*/ 28 h 814"/>
              <a:gd name="T108" fmla="*/ 869 w 907"/>
              <a:gd name="T109" fmla="*/ 67 h 814"/>
              <a:gd name="T110" fmla="*/ 626 w 907"/>
              <a:gd name="T111" fmla="*/ 557 h 814"/>
              <a:gd name="T112" fmla="*/ 816 w 907"/>
              <a:gd name="T113" fmla="*/ 593 h 814"/>
              <a:gd name="T114" fmla="*/ 652 w 907"/>
              <a:gd name="T115" fmla="*/ 53 h 814"/>
              <a:gd name="T116" fmla="*/ 260 w 907"/>
              <a:gd name="T117" fmla="*/ 53 h 814"/>
              <a:gd name="T118" fmla="*/ 130 w 907"/>
              <a:gd name="T119" fmla="*/ 73 h 814"/>
              <a:gd name="T120" fmla="*/ 130 w 907"/>
              <a:gd name="T121" fmla="*/ 575 h 814"/>
              <a:gd name="T122" fmla="*/ 260 w 907"/>
              <a:gd name="T123" fmla="*/ 557 h 814"/>
              <a:gd name="T124" fmla="*/ 424 w 907"/>
              <a:gd name="T125" fmla="*/ 91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7" h="814">
                <a:moveTo>
                  <a:pt x="496" y="73"/>
                </a:moveTo>
                <a:lnTo>
                  <a:pt x="496" y="751"/>
                </a:lnTo>
                <a:lnTo>
                  <a:pt x="533" y="702"/>
                </a:lnTo>
                <a:lnTo>
                  <a:pt x="533" y="702"/>
                </a:lnTo>
                <a:lnTo>
                  <a:pt x="539" y="698"/>
                </a:lnTo>
                <a:lnTo>
                  <a:pt x="543" y="696"/>
                </a:lnTo>
                <a:lnTo>
                  <a:pt x="551" y="698"/>
                </a:lnTo>
                <a:lnTo>
                  <a:pt x="557" y="700"/>
                </a:lnTo>
                <a:lnTo>
                  <a:pt x="557" y="700"/>
                </a:lnTo>
                <a:lnTo>
                  <a:pt x="559" y="702"/>
                </a:lnTo>
                <a:lnTo>
                  <a:pt x="559" y="702"/>
                </a:lnTo>
                <a:lnTo>
                  <a:pt x="592" y="745"/>
                </a:lnTo>
                <a:lnTo>
                  <a:pt x="592" y="46"/>
                </a:lnTo>
                <a:lnTo>
                  <a:pt x="496" y="73"/>
                </a:lnTo>
                <a:lnTo>
                  <a:pt x="496" y="73"/>
                </a:lnTo>
                <a:close/>
                <a:moveTo>
                  <a:pt x="142" y="449"/>
                </a:moveTo>
                <a:lnTo>
                  <a:pt x="142" y="449"/>
                </a:lnTo>
                <a:lnTo>
                  <a:pt x="138" y="449"/>
                </a:lnTo>
                <a:lnTo>
                  <a:pt x="132" y="449"/>
                </a:lnTo>
                <a:lnTo>
                  <a:pt x="130" y="447"/>
                </a:lnTo>
                <a:lnTo>
                  <a:pt x="126" y="443"/>
                </a:lnTo>
                <a:lnTo>
                  <a:pt x="126" y="443"/>
                </a:lnTo>
                <a:lnTo>
                  <a:pt x="126" y="437"/>
                </a:lnTo>
                <a:lnTo>
                  <a:pt x="126" y="433"/>
                </a:lnTo>
                <a:lnTo>
                  <a:pt x="130" y="429"/>
                </a:lnTo>
                <a:lnTo>
                  <a:pt x="134" y="427"/>
                </a:lnTo>
                <a:lnTo>
                  <a:pt x="134" y="427"/>
                </a:lnTo>
                <a:lnTo>
                  <a:pt x="162" y="417"/>
                </a:lnTo>
                <a:lnTo>
                  <a:pt x="193" y="409"/>
                </a:lnTo>
                <a:lnTo>
                  <a:pt x="223" y="405"/>
                </a:lnTo>
                <a:lnTo>
                  <a:pt x="254" y="405"/>
                </a:lnTo>
                <a:lnTo>
                  <a:pt x="254" y="405"/>
                </a:lnTo>
                <a:lnTo>
                  <a:pt x="286" y="405"/>
                </a:lnTo>
                <a:lnTo>
                  <a:pt x="318" y="409"/>
                </a:lnTo>
                <a:lnTo>
                  <a:pt x="351" y="417"/>
                </a:lnTo>
                <a:lnTo>
                  <a:pt x="383" y="427"/>
                </a:lnTo>
                <a:lnTo>
                  <a:pt x="383" y="427"/>
                </a:lnTo>
                <a:lnTo>
                  <a:pt x="387" y="429"/>
                </a:lnTo>
                <a:lnTo>
                  <a:pt x="389" y="433"/>
                </a:lnTo>
                <a:lnTo>
                  <a:pt x="391" y="437"/>
                </a:lnTo>
                <a:lnTo>
                  <a:pt x="391" y="441"/>
                </a:lnTo>
                <a:lnTo>
                  <a:pt x="391" y="441"/>
                </a:lnTo>
                <a:lnTo>
                  <a:pt x="389" y="445"/>
                </a:lnTo>
                <a:lnTo>
                  <a:pt x="385" y="449"/>
                </a:lnTo>
                <a:lnTo>
                  <a:pt x="381" y="449"/>
                </a:lnTo>
                <a:lnTo>
                  <a:pt x="375" y="449"/>
                </a:lnTo>
                <a:lnTo>
                  <a:pt x="375" y="449"/>
                </a:lnTo>
                <a:lnTo>
                  <a:pt x="345" y="441"/>
                </a:lnTo>
                <a:lnTo>
                  <a:pt x="314" y="433"/>
                </a:lnTo>
                <a:lnTo>
                  <a:pt x="284" y="429"/>
                </a:lnTo>
                <a:lnTo>
                  <a:pt x="254" y="429"/>
                </a:lnTo>
                <a:lnTo>
                  <a:pt x="254" y="429"/>
                </a:lnTo>
                <a:lnTo>
                  <a:pt x="225" y="429"/>
                </a:lnTo>
                <a:lnTo>
                  <a:pt x="197" y="433"/>
                </a:lnTo>
                <a:lnTo>
                  <a:pt x="168" y="441"/>
                </a:lnTo>
                <a:lnTo>
                  <a:pt x="142" y="449"/>
                </a:lnTo>
                <a:lnTo>
                  <a:pt x="142" y="449"/>
                </a:lnTo>
                <a:close/>
                <a:moveTo>
                  <a:pt x="142" y="370"/>
                </a:moveTo>
                <a:lnTo>
                  <a:pt x="142" y="370"/>
                </a:lnTo>
                <a:lnTo>
                  <a:pt x="138" y="370"/>
                </a:lnTo>
                <a:lnTo>
                  <a:pt x="132" y="370"/>
                </a:lnTo>
                <a:lnTo>
                  <a:pt x="130" y="368"/>
                </a:lnTo>
                <a:lnTo>
                  <a:pt x="126" y="364"/>
                </a:lnTo>
                <a:lnTo>
                  <a:pt x="126" y="364"/>
                </a:lnTo>
                <a:lnTo>
                  <a:pt x="126" y="358"/>
                </a:lnTo>
                <a:lnTo>
                  <a:pt x="126" y="354"/>
                </a:lnTo>
                <a:lnTo>
                  <a:pt x="130" y="350"/>
                </a:lnTo>
                <a:lnTo>
                  <a:pt x="134" y="348"/>
                </a:lnTo>
                <a:lnTo>
                  <a:pt x="134" y="348"/>
                </a:lnTo>
                <a:lnTo>
                  <a:pt x="162" y="338"/>
                </a:lnTo>
                <a:lnTo>
                  <a:pt x="193" y="330"/>
                </a:lnTo>
                <a:lnTo>
                  <a:pt x="223" y="326"/>
                </a:lnTo>
                <a:lnTo>
                  <a:pt x="254" y="324"/>
                </a:lnTo>
                <a:lnTo>
                  <a:pt x="254" y="324"/>
                </a:lnTo>
                <a:lnTo>
                  <a:pt x="286" y="326"/>
                </a:lnTo>
                <a:lnTo>
                  <a:pt x="318" y="330"/>
                </a:lnTo>
                <a:lnTo>
                  <a:pt x="351" y="338"/>
                </a:lnTo>
                <a:lnTo>
                  <a:pt x="383" y="348"/>
                </a:lnTo>
                <a:lnTo>
                  <a:pt x="383" y="348"/>
                </a:lnTo>
                <a:lnTo>
                  <a:pt x="387" y="350"/>
                </a:lnTo>
                <a:lnTo>
                  <a:pt x="389" y="354"/>
                </a:lnTo>
                <a:lnTo>
                  <a:pt x="391" y="358"/>
                </a:lnTo>
                <a:lnTo>
                  <a:pt x="391" y="362"/>
                </a:lnTo>
                <a:lnTo>
                  <a:pt x="391" y="362"/>
                </a:lnTo>
                <a:lnTo>
                  <a:pt x="389" y="366"/>
                </a:lnTo>
                <a:lnTo>
                  <a:pt x="385" y="370"/>
                </a:lnTo>
                <a:lnTo>
                  <a:pt x="381" y="370"/>
                </a:lnTo>
                <a:lnTo>
                  <a:pt x="375" y="370"/>
                </a:lnTo>
                <a:lnTo>
                  <a:pt x="375" y="370"/>
                </a:lnTo>
                <a:lnTo>
                  <a:pt x="345" y="362"/>
                </a:lnTo>
                <a:lnTo>
                  <a:pt x="314" y="354"/>
                </a:lnTo>
                <a:lnTo>
                  <a:pt x="284" y="350"/>
                </a:lnTo>
                <a:lnTo>
                  <a:pt x="254" y="350"/>
                </a:lnTo>
                <a:lnTo>
                  <a:pt x="254" y="350"/>
                </a:lnTo>
                <a:lnTo>
                  <a:pt x="225" y="350"/>
                </a:lnTo>
                <a:lnTo>
                  <a:pt x="197" y="354"/>
                </a:lnTo>
                <a:lnTo>
                  <a:pt x="168" y="360"/>
                </a:lnTo>
                <a:lnTo>
                  <a:pt x="142" y="370"/>
                </a:lnTo>
                <a:lnTo>
                  <a:pt x="142" y="370"/>
                </a:lnTo>
                <a:close/>
                <a:moveTo>
                  <a:pt x="142" y="299"/>
                </a:moveTo>
                <a:lnTo>
                  <a:pt x="142" y="299"/>
                </a:lnTo>
                <a:lnTo>
                  <a:pt x="138" y="299"/>
                </a:lnTo>
                <a:lnTo>
                  <a:pt x="132" y="297"/>
                </a:lnTo>
                <a:lnTo>
                  <a:pt x="130" y="295"/>
                </a:lnTo>
                <a:lnTo>
                  <a:pt x="126" y="291"/>
                </a:lnTo>
                <a:lnTo>
                  <a:pt x="126" y="291"/>
                </a:lnTo>
                <a:lnTo>
                  <a:pt x="126" y="287"/>
                </a:lnTo>
                <a:lnTo>
                  <a:pt x="126" y="281"/>
                </a:lnTo>
                <a:lnTo>
                  <a:pt x="130" y="277"/>
                </a:lnTo>
                <a:lnTo>
                  <a:pt x="134" y="275"/>
                </a:lnTo>
                <a:lnTo>
                  <a:pt x="134" y="275"/>
                </a:lnTo>
                <a:lnTo>
                  <a:pt x="162" y="265"/>
                </a:lnTo>
                <a:lnTo>
                  <a:pt x="193" y="259"/>
                </a:lnTo>
                <a:lnTo>
                  <a:pt x="223" y="255"/>
                </a:lnTo>
                <a:lnTo>
                  <a:pt x="254" y="253"/>
                </a:lnTo>
                <a:lnTo>
                  <a:pt x="254" y="253"/>
                </a:lnTo>
                <a:lnTo>
                  <a:pt x="286" y="255"/>
                </a:lnTo>
                <a:lnTo>
                  <a:pt x="318" y="259"/>
                </a:lnTo>
                <a:lnTo>
                  <a:pt x="351" y="265"/>
                </a:lnTo>
                <a:lnTo>
                  <a:pt x="383" y="275"/>
                </a:lnTo>
                <a:lnTo>
                  <a:pt x="383" y="275"/>
                </a:lnTo>
                <a:lnTo>
                  <a:pt x="387" y="277"/>
                </a:lnTo>
                <a:lnTo>
                  <a:pt x="389" y="281"/>
                </a:lnTo>
                <a:lnTo>
                  <a:pt x="391" y="285"/>
                </a:lnTo>
                <a:lnTo>
                  <a:pt x="391" y="291"/>
                </a:lnTo>
                <a:lnTo>
                  <a:pt x="391" y="291"/>
                </a:lnTo>
                <a:lnTo>
                  <a:pt x="389" y="295"/>
                </a:lnTo>
                <a:lnTo>
                  <a:pt x="385" y="297"/>
                </a:lnTo>
                <a:lnTo>
                  <a:pt x="381" y="299"/>
                </a:lnTo>
                <a:lnTo>
                  <a:pt x="375" y="299"/>
                </a:lnTo>
                <a:lnTo>
                  <a:pt x="375" y="299"/>
                </a:lnTo>
                <a:lnTo>
                  <a:pt x="345" y="289"/>
                </a:lnTo>
                <a:lnTo>
                  <a:pt x="314" y="283"/>
                </a:lnTo>
                <a:lnTo>
                  <a:pt x="284" y="279"/>
                </a:lnTo>
                <a:lnTo>
                  <a:pt x="254" y="277"/>
                </a:lnTo>
                <a:lnTo>
                  <a:pt x="254" y="277"/>
                </a:lnTo>
                <a:lnTo>
                  <a:pt x="225" y="279"/>
                </a:lnTo>
                <a:lnTo>
                  <a:pt x="197" y="283"/>
                </a:lnTo>
                <a:lnTo>
                  <a:pt x="168" y="289"/>
                </a:lnTo>
                <a:lnTo>
                  <a:pt x="142" y="299"/>
                </a:lnTo>
                <a:lnTo>
                  <a:pt x="142" y="299"/>
                </a:lnTo>
                <a:close/>
                <a:moveTo>
                  <a:pt x="142" y="223"/>
                </a:moveTo>
                <a:lnTo>
                  <a:pt x="142" y="223"/>
                </a:lnTo>
                <a:lnTo>
                  <a:pt x="138" y="225"/>
                </a:lnTo>
                <a:lnTo>
                  <a:pt x="132" y="223"/>
                </a:lnTo>
                <a:lnTo>
                  <a:pt x="130" y="221"/>
                </a:lnTo>
                <a:lnTo>
                  <a:pt x="126" y="216"/>
                </a:lnTo>
                <a:lnTo>
                  <a:pt x="126" y="216"/>
                </a:lnTo>
                <a:lnTo>
                  <a:pt x="126" y="210"/>
                </a:lnTo>
                <a:lnTo>
                  <a:pt x="126" y="206"/>
                </a:lnTo>
                <a:lnTo>
                  <a:pt x="130" y="202"/>
                </a:lnTo>
                <a:lnTo>
                  <a:pt x="134" y="200"/>
                </a:lnTo>
                <a:lnTo>
                  <a:pt x="134" y="200"/>
                </a:lnTo>
                <a:lnTo>
                  <a:pt x="162" y="190"/>
                </a:lnTo>
                <a:lnTo>
                  <a:pt x="193" y="182"/>
                </a:lnTo>
                <a:lnTo>
                  <a:pt x="223" y="178"/>
                </a:lnTo>
                <a:lnTo>
                  <a:pt x="254" y="178"/>
                </a:lnTo>
                <a:lnTo>
                  <a:pt x="254" y="178"/>
                </a:lnTo>
                <a:lnTo>
                  <a:pt x="286" y="178"/>
                </a:lnTo>
                <a:lnTo>
                  <a:pt x="318" y="184"/>
                </a:lnTo>
                <a:lnTo>
                  <a:pt x="351" y="190"/>
                </a:lnTo>
                <a:lnTo>
                  <a:pt x="383" y="200"/>
                </a:lnTo>
                <a:lnTo>
                  <a:pt x="383" y="200"/>
                </a:lnTo>
                <a:lnTo>
                  <a:pt x="387" y="202"/>
                </a:lnTo>
                <a:lnTo>
                  <a:pt x="389" y="206"/>
                </a:lnTo>
                <a:lnTo>
                  <a:pt x="391" y="210"/>
                </a:lnTo>
                <a:lnTo>
                  <a:pt x="391" y="214"/>
                </a:lnTo>
                <a:lnTo>
                  <a:pt x="391" y="214"/>
                </a:lnTo>
                <a:lnTo>
                  <a:pt x="389" y="221"/>
                </a:lnTo>
                <a:lnTo>
                  <a:pt x="385" y="223"/>
                </a:lnTo>
                <a:lnTo>
                  <a:pt x="381" y="225"/>
                </a:lnTo>
                <a:lnTo>
                  <a:pt x="375" y="223"/>
                </a:lnTo>
                <a:lnTo>
                  <a:pt x="375" y="223"/>
                </a:lnTo>
                <a:lnTo>
                  <a:pt x="345" y="214"/>
                </a:lnTo>
                <a:lnTo>
                  <a:pt x="314" y="208"/>
                </a:lnTo>
                <a:lnTo>
                  <a:pt x="284" y="204"/>
                </a:lnTo>
                <a:lnTo>
                  <a:pt x="254" y="202"/>
                </a:lnTo>
                <a:lnTo>
                  <a:pt x="254" y="202"/>
                </a:lnTo>
                <a:lnTo>
                  <a:pt x="225" y="204"/>
                </a:lnTo>
                <a:lnTo>
                  <a:pt x="197" y="206"/>
                </a:lnTo>
                <a:lnTo>
                  <a:pt x="168" y="214"/>
                </a:lnTo>
                <a:lnTo>
                  <a:pt x="142" y="223"/>
                </a:lnTo>
                <a:lnTo>
                  <a:pt x="142" y="223"/>
                </a:lnTo>
                <a:close/>
                <a:moveTo>
                  <a:pt x="142" y="154"/>
                </a:moveTo>
                <a:lnTo>
                  <a:pt x="142" y="154"/>
                </a:lnTo>
                <a:lnTo>
                  <a:pt x="138" y="156"/>
                </a:lnTo>
                <a:lnTo>
                  <a:pt x="132" y="154"/>
                </a:lnTo>
                <a:lnTo>
                  <a:pt x="130" y="152"/>
                </a:lnTo>
                <a:lnTo>
                  <a:pt x="126" y="148"/>
                </a:lnTo>
                <a:lnTo>
                  <a:pt x="126" y="148"/>
                </a:lnTo>
                <a:lnTo>
                  <a:pt x="126" y="144"/>
                </a:lnTo>
                <a:lnTo>
                  <a:pt x="126" y="138"/>
                </a:lnTo>
                <a:lnTo>
                  <a:pt x="130" y="134"/>
                </a:lnTo>
                <a:lnTo>
                  <a:pt x="134" y="131"/>
                </a:lnTo>
                <a:lnTo>
                  <a:pt x="134" y="131"/>
                </a:lnTo>
                <a:lnTo>
                  <a:pt x="162" y="121"/>
                </a:lnTo>
                <a:lnTo>
                  <a:pt x="193" y="115"/>
                </a:lnTo>
                <a:lnTo>
                  <a:pt x="223" y="111"/>
                </a:lnTo>
                <a:lnTo>
                  <a:pt x="254" y="109"/>
                </a:lnTo>
                <a:lnTo>
                  <a:pt x="254" y="109"/>
                </a:lnTo>
                <a:lnTo>
                  <a:pt x="286" y="111"/>
                </a:lnTo>
                <a:lnTo>
                  <a:pt x="318" y="115"/>
                </a:lnTo>
                <a:lnTo>
                  <a:pt x="351" y="121"/>
                </a:lnTo>
                <a:lnTo>
                  <a:pt x="383" y="131"/>
                </a:lnTo>
                <a:lnTo>
                  <a:pt x="383" y="131"/>
                </a:lnTo>
                <a:lnTo>
                  <a:pt x="387" y="134"/>
                </a:lnTo>
                <a:lnTo>
                  <a:pt x="389" y="138"/>
                </a:lnTo>
                <a:lnTo>
                  <a:pt x="391" y="142"/>
                </a:lnTo>
                <a:lnTo>
                  <a:pt x="391" y="148"/>
                </a:lnTo>
                <a:lnTo>
                  <a:pt x="391" y="148"/>
                </a:lnTo>
                <a:lnTo>
                  <a:pt x="389" y="152"/>
                </a:lnTo>
                <a:lnTo>
                  <a:pt x="385" y="154"/>
                </a:lnTo>
                <a:lnTo>
                  <a:pt x="381" y="156"/>
                </a:lnTo>
                <a:lnTo>
                  <a:pt x="375" y="156"/>
                </a:lnTo>
                <a:lnTo>
                  <a:pt x="375" y="156"/>
                </a:lnTo>
                <a:lnTo>
                  <a:pt x="345" y="146"/>
                </a:lnTo>
                <a:lnTo>
                  <a:pt x="314" y="140"/>
                </a:lnTo>
                <a:lnTo>
                  <a:pt x="284" y="136"/>
                </a:lnTo>
                <a:lnTo>
                  <a:pt x="254" y="134"/>
                </a:lnTo>
                <a:lnTo>
                  <a:pt x="254" y="134"/>
                </a:lnTo>
                <a:lnTo>
                  <a:pt x="225" y="136"/>
                </a:lnTo>
                <a:lnTo>
                  <a:pt x="197" y="140"/>
                </a:lnTo>
                <a:lnTo>
                  <a:pt x="168" y="146"/>
                </a:lnTo>
                <a:lnTo>
                  <a:pt x="142" y="154"/>
                </a:lnTo>
                <a:lnTo>
                  <a:pt x="142" y="154"/>
                </a:lnTo>
                <a:close/>
                <a:moveTo>
                  <a:pt x="871" y="125"/>
                </a:moveTo>
                <a:lnTo>
                  <a:pt x="871" y="125"/>
                </a:lnTo>
                <a:lnTo>
                  <a:pt x="877" y="125"/>
                </a:lnTo>
                <a:lnTo>
                  <a:pt x="885" y="129"/>
                </a:lnTo>
                <a:lnTo>
                  <a:pt x="891" y="131"/>
                </a:lnTo>
                <a:lnTo>
                  <a:pt x="895" y="138"/>
                </a:lnTo>
                <a:lnTo>
                  <a:pt x="901" y="142"/>
                </a:lnTo>
                <a:lnTo>
                  <a:pt x="903" y="150"/>
                </a:lnTo>
                <a:lnTo>
                  <a:pt x="905" y="156"/>
                </a:lnTo>
                <a:lnTo>
                  <a:pt x="907" y="164"/>
                </a:lnTo>
                <a:lnTo>
                  <a:pt x="907" y="682"/>
                </a:lnTo>
                <a:lnTo>
                  <a:pt x="907" y="682"/>
                </a:lnTo>
                <a:lnTo>
                  <a:pt x="905" y="690"/>
                </a:lnTo>
                <a:lnTo>
                  <a:pt x="903" y="696"/>
                </a:lnTo>
                <a:lnTo>
                  <a:pt x="899" y="702"/>
                </a:lnTo>
                <a:lnTo>
                  <a:pt x="895" y="708"/>
                </a:lnTo>
                <a:lnTo>
                  <a:pt x="889" y="712"/>
                </a:lnTo>
                <a:lnTo>
                  <a:pt x="883" y="716"/>
                </a:lnTo>
                <a:lnTo>
                  <a:pt x="877" y="719"/>
                </a:lnTo>
                <a:lnTo>
                  <a:pt x="869" y="721"/>
                </a:lnTo>
                <a:lnTo>
                  <a:pt x="626" y="721"/>
                </a:lnTo>
                <a:lnTo>
                  <a:pt x="626" y="793"/>
                </a:lnTo>
                <a:lnTo>
                  <a:pt x="626" y="793"/>
                </a:lnTo>
                <a:lnTo>
                  <a:pt x="626" y="793"/>
                </a:lnTo>
                <a:lnTo>
                  <a:pt x="624" y="799"/>
                </a:lnTo>
                <a:lnTo>
                  <a:pt x="620" y="806"/>
                </a:lnTo>
                <a:lnTo>
                  <a:pt x="620" y="806"/>
                </a:lnTo>
                <a:lnTo>
                  <a:pt x="614" y="808"/>
                </a:lnTo>
                <a:lnTo>
                  <a:pt x="608" y="810"/>
                </a:lnTo>
                <a:lnTo>
                  <a:pt x="602" y="808"/>
                </a:lnTo>
                <a:lnTo>
                  <a:pt x="596" y="804"/>
                </a:lnTo>
                <a:lnTo>
                  <a:pt x="545" y="741"/>
                </a:lnTo>
                <a:lnTo>
                  <a:pt x="492" y="808"/>
                </a:lnTo>
                <a:lnTo>
                  <a:pt x="492" y="808"/>
                </a:lnTo>
                <a:lnTo>
                  <a:pt x="486" y="812"/>
                </a:lnTo>
                <a:lnTo>
                  <a:pt x="478" y="814"/>
                </a:lnTo>
                <a:lnTo>
                  <a:pt x="478" y="814"/>
                </a:lnTo>
                <a:lnTo>
                  <a:pt x="472" y="814"/>
                </a:lnTo>
                <a:lnTo>
                  <a:pt x="468" y="810"/>
                </a:lnTo>
                <a:lnTo>
                  <a:pt x="464" y="804"/>
                </a:lnTo>
                <a:lnTo>
                  <a:pt x="462" y="797"/>
                </a:lnTo>
                <a:lnTo>
                  <a:pt x="462" y="721"/>
                </a:lnTo>
                <a:lnTo>
                  <a:pt x="39" y="721"/>
                </a:lnTo>
                <a:lnTo>
                  <a:pt x="39" y="721"/>
                </a:lnTo>
                <a:lnTo>
                  <a:pt x="31" y="719"/>
                </a:lnTo>
                <a:lnTo>
                  <a:pt x="23" y="716"/>
                </a:lnTo>
                <a:lnTo>
                  <a:pt x="17" y="712"/>
                </a:lnTo>
                <a:lnTo>
                  <a:pt x="11" y="708"/>
                </a:lnTo>
                <a:lnTo>
                  <a:pt x="7" y="702"/>
                </a:lnTo>
                <a:lnTo>
                  <a:pt x="3" y="696"/>
                </a:lnTo>
                <a:lnTo>
                  <a:pt x="0" y="690"/>
                </a:lnTo>
                <a:lnTo>
                  <a:pt x="0" y="682"/>
                </a:lnTo>
                <a:lnTo>
                  <a:pt x="0" y="164"/>
                </a:lnTo>
                <a:lnTo>
                  <a:pt x="0" y="164"/>
                </a:lnTo>
                <a:lnTo>
                  <a:pt x="0" y="156"/>
                </a:lnTo>
                <a:lnTo>
                  <a:pt x="3" y="150"/>
                </a:lnTo>
                <a:lnTo>
                  <a:pt x="9" y="138"/>
                </a:lnTo>
                <a:lnTo>
                  <a:pt x="21" y="129"/>
                </a:lnTo>
                <a:lnTo>
                  <a:pt x="27" y="127"/>
                </a:lnTo>
                <a:lnTo>
                  <a:pt x="33" y="125"/>
                </a:lnTo>
                <a:lnTo>
                  <a:pt x="33" y="75"/>
                </a:lnTo>
                <a:lnTo>
                  <a:pt x="33" y="75"/>
                </a:lnTo>
                <a:lnTo>
                  <a:pt x="33" y="67"/>
                </a:lnTo>
                <a:lnTo>
                  <a:pt x="37" y="61"/>
                </a:lnTo>
                <a:lnTo>
                  <a:pt x="43" y="55"/>
                </a:lnTo>
                <a:lnTo>
                  <a:pt x="49" y="51"/>
                </a:lnTo>
                <a:lnTo>
                  <a:pt x="49" y="51"/>
                </a:lnTo>
                <a:lnTo>
                  <a:pt x="75" y="38"/>
                </a:lnTo>
                <a:lnTo>
                  <a:pt x="102" y="26"/>
                </a:lnTo>
                <a:lnTo>
                  <a:pt x="128" y="18"/>
                </a:lnTo>
                <a:lnTo>
                  <a:pt x="154" y="10"/>
                </a:lnTo>
                <a:lnTo>
                  <a:pt x="181" y="6"/>
                </a:lnTo>
                <a:lnTo>
                  <a:pt x="207" y="2"/>
                </a:lnTo>
                <a:lnTo>
                  <a:pt x="233" y="0"/>
                </a:lnTo>
                <a:lnTo>
                  <a:pt x="260" y="0"/>
                </a:lnTo>
                <a:lnTo>
                  <a:pt x="260" y="0"/>
                </a:lnTo>
                <a:lnTo>
                  <a:pt x="284" y="0"/>
                </a:lnTo>
                <a:lnTo>
                  <a:pt x="308" y="2"/>
                </a:lnTo>
                <a:lnTo>
                  <a:pt x="332" y="6"/>
                </a:lnTo>
                <a:lnTo>
                  <a:pt x="357" y="12"/>
                </a:lnTo>
                <a:lnTo>
                  <a:pt x="381" y="18"/>
                </a:lnTo>
                <a:lnTo>
                  <a:pt x="403" y="26"/>
                </a:lnTo>
                <a:lnTo>
                  <a:pt x="452" y="46"/>
                </a:lnTo>
                <a:lnTo>
                  <a:pt x="452" y="46"/>
                </a:lnTo>
                <a:lnTo>
                  <a:pt x="476" y="34"/>
                </a:lnTo>
                <a:lnTo>
                  <a:pt x="503" y="24"/>
                </a:lnTo>
                <a:lnTo>
                  <a:pt x="527" y="16"/>
                </a:lnTo>
                <a:lnTo>
                  <a:pt x="553" y="10"/>
                </a:lnTo>
                <a:lnTo>
                  <a:pt x="577" y="4"/>
                </a:lnTo>
                <a:lnTo>
                  <a:pt x="604" y="2"/>
                </a:lnTo>
                <a:lnTo>
                  <a:pt x="628" y="0"/>
                </a:lnTo>
                <a:lnTo>
                  <a:pt x="652" y="0"/>
                </a:lnTo>
                <a:lnTo>
                  <a:pt x="652" y="0"/>
                </a:lnTo>
                <a:lnTo>
                  <a:pt x="679" y="0"/>
                </a:lnTo>
                <a:lnTo>
                  <a:pt x="705" y="4"/>
                </a:lnTo>
                <a:lnTo>
                  <a:pt x="729" y="8"/>
                </a:lnTo>
                <a:lnTo>
                  <a:pt x="756" y="14"/>
                </a:lnTo>
                <a:lnTo>
                  <a:pt x="780" y="20"/>
                </a:lnTo>
                <a:lnTo>
                  <a:pt x="806" y="28"/>
                </a:lnTo>
                <a:lnTo>
                  <a:pt x="830" y="38"/>
                </a:lnTo>
                <a:lnTo>
                  <a:pt x="855" y="51"/>
                </a:lnTo>
                <a:lnTo>
                  <a:pt x="855" y="51"/>
                </a:lnTo>
                <a:lnTo>
                  <a:pt x="863" y="55"/>
                </a:lnTo>
                <a:lnTo>
                  <a:pt x="867" y="61"/>
                </a:lnTo>
                <a:lnTo>
                  <a:pt x="869" y="67"/>
                </a:lnTo>
                <a:lnTo>
                  <a:pt x="871" y="75"/>
                </a:lnTo>
                <a:lnTo>
                  <a:pt x="871" y="75"/>
                </a:lnTo>
                <a:lnTo>
                  <a:pt x="871" y="125"/>
                </a:lnTo>
                <a:lnTo>
                  <a:pt x="871" y="125"/>
                </a:lnTo>
                <a:close/>
                <a:moveTo>
                  <a:pt x="626" y="557"/>
                </a:moveTo>
                <a:lnTo>
                  <a:pt x="626" y="557"/>
                </a:lnTo>
                <a:lnTo>
                  <a:pt x="652" y="557"/>
                </a:lnTo>
                <a:lnTo>
                  <a:pt x="652" y="557"/>
                </a:lnTo>
                <a:lnTo>
                  <a:pt x="695" y="559"/>
                </a:lnTo>
                <a:lnTo>
                  <a:pt x="735" y="567"/>
                </a:lnTo>
                <a:lnTo>
                  <a:pt x="776" y="577"/>
                </a:lnTo>
                <a:lnTo>
                  <a:pt x="816" y="593"/>
                </a:lnTo>
                <a:lnTo>
                  <a:pt x="816" y="91"/>
                </a:lnTo>
                <a:lnTo>
                  <a:pt x="816" y="91"/>
                </a:lnTo>
                <a:lnTo>
                  <a:pt x="776" y="75"/>
                </a:lnTo>
                <a:lnTo>
                  <a:pt x="735" y="63"/>
                </a:lnTo>
                <a:lnTo>
                  <a:pt x="693" y="55"/>
                </a:lnTo>
                <a:lnTo>
                  <a:pt x="652" y="53"/>
                </a:lnTo>
                <a:lnTo>
                  <a:pt x="652" y="53"/>
                </a:lnTo>
                <a:lnTo>
                  <a:pt x="626" y="53"/>
                </a:lnTo>
                <a:lnTo>
                  <a:pt x="626" y="557"/>
                </a:lnTo>
                <a:lnTo>
                  <a:pt x="626" y="557"/>
                </a:lnTo>
                <a:close/>
                <a:moveTo>
                  <a:pt x="260" y="53"/>
                </a:moveTo>
                <a:lnTo>
                  <a:pt x="260" y="53"/>
                </a:lnTo>
                <a:lnTo>
                  <a:pt x="237" y="53"/>
                </a:lnTo>
                <a:lnTo>
                  <a:pt x="217" y="55"/>
                </a:lnTo>
                <a:lnTo>
                  <a:pt x="195" y="57"/>
                </a:lnTo>
                <a:lnTo>
                  <a:pt x="173" y="61"/>
                </a:lnTo>
                <a:lnTo>
                  <a:pt x="152" y="67"/>
                </a:lnTo>
                <a:lnTo>
                  <a:pt x="130" y="73"/>
                </a:lnTo>
                <a:lnTo>
                  <a:pt x="108" y="81"/>
                </a:lnTo>
                <a:lnTo>
                  <a:pt x="85" y="91"/>
                </a:lnTo>
                <a:lnTo>
                  <a:pt x="85" y="593"/>
                </a:lnTo>
                <a:lnTo>
                  <a:pt x="85" y="593"/>
                </a:lnTo>
                <a:lnTo>
                  <a:pt x="108" y="583"/>
                </a:lnTo>
                <a:lnTo>
                  <a:pt x="130" y="575"/>
                </a:lnTo>
                <a:lnTo>
                  <a:pt x="152" y="569"/>
                </a:lnTo>
                <a:lnTo>
                  <a:pt x="173" y="565"/>
                </a:lnTo>
                <a:lnTo>
                  <a:pt x="195" y="561"/>
                </a:lnTo>
                <a:lnTo>
                  <a:pt x="217" y="557"/>
                </a:lnTo>
                <a:lnTo>
                  <a:pt x="260" y="557"/>
                </a:lnTo>
                <a:lnTo>
                  <a:pt x="260" y="557"/>
                </a:lnTo>
                <a:lnTo>
                  <a:pt x="302" y="559"/>
                </a:lnTo>
                <a:lnTo>
                  <a:pt x="343" y="567"/>
                </a:lnTo>
                <a:lnTo>
                  <a:pt x="383" y="577"/>
                </a:lnTo>
                <a:lnTo>
                  <a:pt x="424" y="593"/>
                </a:lnTo>
                <a:lnTo>
                  <a:pt x="424" y="91"/>
                </a:lnTo>
                <a:lnTo>
                  <a:pt x="424" y="91"/>
                </a:lnTo>
                <a:lnTo>
                  <a:pt x="383" y="75"/>
                </a:lnTo>
                <a:lnTo>
                  <a:pt x="343" y="63"/>
                </a:lnTo>
                <a:lnTo>
                  <a:pt x="300" y="55"/>
                </a:lnTo>
                <a:lnTo>
                  <a:pt x="260" y="53"/>
                </a:lnTo>
                <a:lnTo>
                  <a:pt x="260" y="53"/>
                </a:lnTo>
                <a:close/>
              </a:path>
            </a:pathLst>
          </a:custGeom>
          <a:solidFill>
            <a:srgbClr val="3E8F84"/>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1" name="文本框 60"/>
          <p:cNvSpPr txBox="1"/>
          <p:nvPr/>
        </p:nvSpPr>
        <p:spPr>
          <a:xfrm>
            <a:off x="2462823" y="278913"/>
            <a:ext cx="9046308" cy="511807"/>
          </a:xfrm>
          <a:prstGeom prst="rect">
            <a:avLst/>
          </a:prstGeom>
          <a:noFill/>
          <a:ln>
            <a:solidFill>
              <a:schemeClr val="bg1"/>
            </a:solidFill>
          </a:ln>
          <a:effectLst/>
          <a:extLst>
            <a:ext uri="{909E8E84-426E-40DD-AFC4-6F175D3DCCD1}">
              <a14:hiddenFill xmlns=""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sz="24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监督和无监督学习的折中是半监督学习。</a:t>
            </a:r>
            <a:endParaRPr lang="en-US" altLang="zh-CN" sz="2000" dirty="0" smtClean="0">
              <a:latin typeface="微软雅黑" pitchFamily="34" charset="-122"/>
              <a:ea typeface="微软雅黑" pitchFamily="34" charset="-122"/>
            </a:endParaRPr>
          </a:p>
        </p:txBody>
      </p:sp>
      <p:grpSp>
        <p:nvGrpSpPr>
          <p:cNvPr id="2" name="组合 12"/>
          <p:cNvGrpSpPr/>
          <p:nvPr/>
        </p:nvGrpSpPr>
        <p:grpSpPr>
          <a:xfrm>
            <a:off x="1618469" y="1368571"/>
            <a:ext cx="586740" cy="586740"/>
            <a:chOff x="1733" y="2211"/>
            <a:chExt cx="1160" cy="1160"/>
          </a:xfrm>
        </p:grpSpPr>
        <p:sp>
          <p:nvSpPr>
            <p:cNvPr id="15" name="椭圆 14"/>
            <p:cNvSpPr/>
            <p:nvPr/>
          </p:nvSpPr>
          <p:spPr>
            <a:xfrm>
              <a:off x="1733" y="2211"/>
              <a:ext cx="1161" cy="1161"/>
            </a:xfrm>
            <a:prstGeom prst="ellipse">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0" name="稻壳儿小白白(http://dwz.cn/Wu2UP)"/>
            <p:cNvSpPr>
              <a:spLocks noEditPoints="1"/>
            </p:cNvSpPr>
            <p:nvPr/>
          </p:nvSpPr>
          <p:spPr>
            <a:xfrm>
              <a:off x="1880" y="2393"/>
              <a:ext cx="733" cy="733"/>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a:solidFill>
                  <a:schemeClr val="tx1">
                    <a:lumMod val="65000"/>
                    <a:lumOff val="35000"/>
                  </a:schemeClr>
                </a:solidFill>
              </a:endParaRPr>
            </a:p>
          </p:txBody>
        </p:sp>
      </p:grpSp>
      <p:sp>
        <p:nvSpPr>
          <p:cNvPr id="9" name="文本框 15"/>
          <p:cNvSpPr txBox="1"/>
          <p:nvPr/>
        </p:nvSpPr>
        <p:spPr>
          <a:xfrm>
            <a:off x="273685" y="254976"/>
            <a:ext cx="3015615"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charset="0"/>
                <a:ea typeface="微软雅黑" charset="0"/>
                <a:sym typeface="+mn-ea"/>
              </a:rPr>
              <a:t>半监督学习</a:t>
            </a:r>
            <a:endParaRPr lang="zh-CN" altLang="en-US" sz="2400" b="1" dirty="0">
              <a:solidFill>
                <a:schemeClr val="tx1">
                  <a:lumMod val="65000"/>
                  <a:lumOff val="35000"/>
                </a:schemeClr>
              </a:solidFill>
              <a:latin typeface="微软雅黑" charset="0"/>
              <a:ea typeface="微软雅黑" charset="0"/>
              <a:sym typeface="+mn-ea"/>
            </a:endParaRPr>
          </a:p>
        </p:txBody>
      </p:sp>
      <p:graphicFrame>
        <p:nvGraphicFramePr>
          <p:cNvPr id="12" name="表格 11"/>
          <p:cNvGraphicFramePr>
            <a:graphicFrameLocks noGrp="1"/>
          </p:cNvGraphicFramePr>
          <p:nvPr/>
        </p:nvGraphicFramePr>
        <p:xfrm>
          <a:off x="2366103" y="870439"/>
          <a:ext cx="9617811" cy="5445335"/>
        </p:xfrm>
        <a:graphic>
          <a:graphicData uri="http://schemas.openxmlformats.org/drawingml/2006/table">
            <a:tbl>
              <a:tblPr firstRow="1">
                <a:tableStyleId>{22838BEF-8BB2-4498-84A7-C5851F593DF1}</a:tableStyleId>
              </a:tblPr>
              <a:tblGrid>
                <a:gridCol w="2179616"/>
                <a:gridCol w="2629289"/>
                <a:gridCol w="4808906"/>
              </a:tblGrid>
              <a:tr h="393275">
                <a:tc gridSpan="2">
                  <a:txBody>
                    <a:bodyPr/>
                    <a:lstStyle/>
                    <a:p>
                      <a:pPr algn="ctr"/>
                      <a:r>
                        <a:rPr lang="zh-CN" altLang="en-US" sz="1800" b="0" dirty="0" smtClean="0">
                          <a:latin typeface="微软雅黑" pitchFamily="34" charset="-122"/>
                          <a:ea typeface="微软雅黑" pitchFamily="34" charset="-122"/>
                        </a:rPr>
                        <a:t>监督学习</a:t>
                      </a:r>
                      <a:endParaRPr lang="zh-CN" altLang="en-US" sz="1800" b="0" dirty="0">
                        <a:latin typeface="微软雅黑" pitchFamily="34" charset="-122"/>
                        <a:ea typeface="微软雅黑" pitchFamily="34" charset="-122"/>
                      </a:endParaRPr>
                    </a:p>
                  </a:txBody>
                  <a:tcPr anchor="ctr"/>
                </a:tc>
                <a:tc hMerge="1">
                  <a:txBody>
                    <a:bodyPr/>
                    <a:lstStyle/>
                    <a:p>
                      <a:endParaRPr lang="zh-CN" altLang="en-US"/>
                    </a:p>
                  </a:txBody>
                  <a:tcPr/>
                </a:tc>
                <a:tc>
                  <a:txBody>
                    <a:bodyPr/>
                    <a:lstStyle/>
                    <a:p>
                      <a:pPr algn="ctr"/>
                      <a:r>
                        <a:rPr lang="zh-CN" altLang="en-US" sz="1800" b="0" dirty="0" smtClean="0">
                          <a:latin typeface="微软雅黑" pitchFamily="34" charset="-122"/>
                          <a:ea typeface="微软雅黑" pitchFamily="34" charset="-122"/>
                        </a:rPr>
                        <a:t>非监督学习</a:t>
                      </a:r>
                      <a:endParaRPr lang="zh-CN" altLang="en-US" sz="1800" b="0" dirty="0">
                        <a:latin typeface="微软雅黑" pitchFamily="34" charset="-122"/>
                        <a:ea typeface="微软雅黑" pitchFamily="34" charset="-122"/>
                      </a:endParaRPr>
                    </a:p>
                  </a:txBody>
                  <a:tcPr anchor="ctr"/>
                </a:tc>
              </a:tr>
              <a:tr h="714254">
                <a:tc gridSpan="2">
                  <a:txBody>
                    <a:bodyPr/>
                    <a:lstStyle/>
                    <a:p>
                      <a:pPr lvl="0" algn="l">
                        <a:lnSpc>
                          <a:spcPct val="125000"/>
                        </a:lnSpc>
                      </a:pPr>
                      <a:r>
                        <a:rPr lang="zh-CN" altLang="en-US" sz="1800" dirty="0" smtClean="0">
                          <a:latin typeface="微软雅黑" pitchFamily="34" charset="-122"/>
                          <a:ea typeface="微软雅黑" pitchFamily="34" charset="-122"/>
                        </a:rPr>
                        <a:t>    算法接收输入数据点的集合作为输入，每个数据点都具有相关的标签。</a:t>
                      </a:r>
                      <a:endParaRPr lang="zh-CN" altLang="en-US" sz="1800" b="1" dirty="0">
                        <a:latin typeface="微软雅黑" pitchFamily="34" charset="-122"/>
                        <a:ea typeface="微软雅黑" pitchFamily="34" charset="-122"/>
                      </a:endParaRPr>
                    </a:p>
                  </a:txBody>
                  <a:tcPr anchor="ctr"/>
                </a:tc>
                <a:tc hMerge="1">
                  <a:txBody>
                    <a:bodyPr/>
                    <a:lstStyle/>
                    <a:p>
                      <a:endParaRPr lang="zh-CN" altLang="en-US"/>
                    </a:p>
                  </a:txBody>
                  <a:tcPr/>
                </a:tc>
                <a:tc>
                  <a:txBody>
                    <a:bodyPr/>
                    <a:lstStyle/>
                    <a:p>
                      <a:pPr algn="l">
                        <a:lnSpc>
                          <a:spcPct val="125000"/>
                        </a:lnSpc>
                      </a:pPr>
                      <a:r>
                        <a:rPr lang="zh-CN" altLang="en-US" sz="1800" dirty="0" smtClean="0">
                          <a:latin typeface="微软雅黑" pitchFamily="34" charset="-122"/>
                          <a:ea typeface="微软雅黑" pitchFamily="34" charset="-122"/>
                        </a:rPr>
                        <a:t>算法接收数据点的集合，但没有标签</a:t>
                      </a:r>
                      <a:endParaRPr lang="zh-CN" altLang="en-US" sz="1800" b="1" dirty="0">
                        <a:latin typeface="微软雅黑" pitchFamily="34" charset="-122"/>
                        <a:ea typeface="微软雅黑" pitchFamily="34" charset="-122"/>
                      </a:endParaRPr>
                    </a:p>
                  </a:txBody>
                  <a:tcPr anchor="ctr"/>
                </a:tc>
              </a:tr>
              <a:tr h="417899">
                <a:tc gridSpan="3">
                  <a:txBody>
                    <a:bodyPr/>
                    <a:lstStyle/>
                    <a:p>
                      <a:pPr lvl="0" algn="ctr">
                        <a:lnSpc>
                          <a:spcPct val="125000"/>
                        </a:lnSpc>
                      </a:pPr>
                      <a:r>
                        <a:rPr lang="zh-CN" altLang="en-US" sz="1800" dirty="0" smtClean="0">
                          <a:solidFill>
                            <a:srgbClr val="FF0000"/>
                          </a:solidFill>
                          <a:latin typeface="微软雅黑" pitchFamily="34" charset="-122"/>
                          <a:ea typeface="微软雅黑" pitchFamily="34" charset="-122"/>
                        </a:rPr>
                        <a:t>半监督学习</a:t>
                      </a:r>
                      <a:endParaRPr lang="zh-CN" altLang="en-US" sz="1800" b="1" dirty="0">
                        <a:solidFill>
                          <a:srgbClr val="FF0000"/>
                        </a:solidFill>
                        <a:latin typeface="微软雅黑" pitchFamily="34" charset="-122"/>
                        <a:ea typeface="微软雅黑" pitchFamily="34" charset="-122"/>
                      </a:endParaRPr>
                    </a:p>
                  </a:txBody>
                  <a:tcPr anchor="ctr"/>
                </a:tc>
                <a:tc hMerge="1">
                  <a:txBody>
                    <a:bodyPr/>
                    <a:lstStyle/>
                    <a:p>
                      <a:endParaRPr lang="zh-CN" altLang="en-US"/>
                    </a:p>
                  </a:txBody>
                  <a:tcPr/>
                </a:tc>
                <a:tc hMerge="1">
                  <a:txBody>
                    <a:bodyPr/>
                    <a:lstStyle/>
                    <a:p>
                      <a:pPr algn="l">
                        <a:lnSpc>
                          <a:spcPct val="125000"/>
                        </a:lnSpc>
                      </a:pPr>
                      <a:endParaRPr lang="zh-CN" altLang="en-US" b="1" dirty="0">
                        <a:latin typeface="微软雅黑" pitchFamily="34" charset="-122"/>
                        <a:ea typeface="微软雅黑" pitchFamily="34" charset="-122"/>
                      </a:endParaRPr>
                    </a:p>
                  </a:txBody>
                  <a:tcPr anchor="ctr"/>
                </a:tc>
              </a:tr>
              <a:tr h="685486">
                <a:tc gridSpan="3">
                  <a:txBody>
                    <a:bodyPr/>
                    <a:lstStyle/>
                    <a:p>
                      <a:pPr lvl="0" algn="l">
                        <a:lnSpc>
                          <a:spcPct val="125000"/>
                        </a:lnSpc>
                      </a:pPr>
                      <a:r>
                        <a:rPr lang="zh-CN" altLang="en-US" sz="1800" baseline="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两种方法的混合：算法接收数据点的集合，但这些数据点只有一部分（子集）具有相关联的标签。</a:t>
                      </a:r>
                      <a:endParaRPr lang="zh-CN" altLang="en-US" sz="1800" b="1" dirty="0">
                        <a:latin typeface="微软雅黑" pitchFamily="34" charset="-122"/>
                        <a:ea typeface="微软雅黑" pitchFamily="34" charset="-122"/>
                      </a:endParaRPr>
                    </a:p>
                  </a:txBody>
                  <a:tcPr anchor="ctr"/>
                </a:tc>
                <a:tc hMerge="1">
                  <a:txBody>
                    <a:bodyPr/>
                    <a:lstStyle/>
                    <a:p>
                      <a:endParaRPr lang="zh-CN" altLang="en-US"/>
                    </a:p>
                  </a:txBody>
                  <a:tcPr/>
                </a:tc>
                <a:tc hMerge="1">
                  <a:txBody>
                    <a:bodyPr/>
                    <a:lstStyle/>
                    <a:p>
                      <a:pPr algn="l">
                        <a:lnSpc>
                          <a:spcPct val="125000"/>
                        </a:lnSpc>
                      </a:pPr>
                      <a:endParaRPr lang="zh-CN" altLang="en-US" b="1" dirty="0">
                        <a:latin typeface="微软雅黑" pitchFamily="34" charset="-122"/>
                        <a:ea typeface="微软雅黑" pitchFamily="34" charset="-122"/>
                      </a:endParaRPr>
                    </a:p>
                  </a:txBody>
                  <a:tcPr anchor="ctr"/>
                </a:tc>
              </a:tr>
              <a:tr h="730381">
                <a:tc gridSpan="3">
                  <a:txBody>
                    <a:bodyPr/>
                    <a:lstStyle/>
                    <a:p>
                      <a:pPr lvl="0" algn="l">
                        <a:lnSpc>
                          <a:spcPct val="125000"/>
                        </a:lnSpc>
                      </a:pPr>
                      <a:r>
                        <a:rPr lang="zh-CN" altLang="en-US" sz="1800" dirty="0" smtClean="0">
                          <a:latin typeface="微软雅黑" pitchFamily="34" charset="-122"/>
                          <a:ea typeface="微软雅黑" pitchFamily="34" charset="-122"/>
                        </a:rPr>
                        <a:t>    在实践中，基因定位系统</a:t>
                      </a:r>
                      <a:r>
                        <a:rPr lang="zh-CN" altLang="en-US" sz="1800" dirty="0" smtClean="0">
                          <a:solidFill>
                            <a:srgbClr val="FF0000"/>
                          </a:solidFill>
                          <a:latin typeface="微软雅黑" pitchFamily="34" charset="-122"/>
                          <a:ea typeface="微软雅黑" pitchFamily="34" charset="-122"/>
                        </a:rPr>
                        <a:t>通常使用半监督方法</a:t>
                      </a:r>
                      <a:r>
                        <a:rPr lang="zh-CN" altLang="en-US" sz="1800" dirty="0" smtClean="0">
                          <a:latin typeface="微软雅黑" pitchFamily="34" charset="-122"/>
                          <a:ea typeface="微软雅黑" pitchFamily="34" charset="-122"/>
                        </a:rPr>
                        <a:t>进行训练，其中输入是注释基因和未标记的全基因组序列的集合</a:t>
                      </a:r>
                      <a:endParaRPr lang="zh-CN" altLang="en-US" sz="1800" b="1" dirty="0">
                        <a:latin typeface="微软雅黑" pitchFamily="34" charset="-122"/>
                        <a:ea typeface="微软雅黑" pitchFamily="34" charset="-122"/>
                      </a:endParaRPr>
                    </a:p>
                  </a:txBody>
                  <a:tcPr anchor="ctr"/>
                </a:tc>
                <a:tc hMerge="1">
                  <a:txBody>
                    <a:bodyPr/>
                    <a:lstStyle/>
                    <a:p>
                      <a:endParaRPr lang="zh-CN" altLang="en-US"/>
                    </a:p>
                  </a:txBody>
                  <a:tcPr/>
                </a:tc>
                <a:tc hMerge="1">
                  <a:txBody>
                    <a:bodyPr/>
                    <a:lstStyle/>
                    <a:p>
                      <a:endParaRPr lang="zh-CN" altLang="en-US"/>
                    </a:p>
                  </a:txBody>
                  <a:tcPr/>
                </a:tc>
              </a:tr>
              <a:tr h="275078">
                <a:tc rowSpan="3">
                  <a:txBody>
                    <a:bodyPr/>
                    <a:lstStyle/>
                    <a:p>
                      <a:pPr algn="ctr">
                        <a:lnSpc>
                          <a:spcPct val="125000"/>
                        </a:lnSpc>
                      </a:pPr>
                      <a:r>
                        <a:rPr lang="zh-CN" altLang="en-US" sz="1800" dirty="0" smtClean="0">
                          <a:latin typeface="微软雅黑" pitchFamily="34" charset="-122"/>
                          <a:ea typeface="微软雅黑" pitchFamily="34" charset="-122"/>
                        </a:rPr>
                        <a:t>学习过程</a:t>
                      </a:r>
                      <a:endParaRPr lang="zh-CN" altLang="en-US" sz="1800" kern="0" noProof="0" dirty="0" smtClean="0">
                        <a:ln>
                          <a:noFill/>
                        </a:ln>
                        <a:solidFill>
                          <a:schemeClr val="tx1">
                            <a:lumMod val="75000"/>
                            <a:lumOff val="25000"/>
                          </a:schemeClr>
                        </a:solidFill>
                        <a:uLnTx/>
                        <a:uFillTx/>
                        <a:latin typeface="微软雅黑" pitchFamily="34" charset="-122"/>
                        <a:ea typeface="微软雅黑" pitchFamily="34" charset="-122"/>
                        <a:sym typeface="+mn-ea"/>
                      </a:endParaRPr>
                    </a:p>
                  </a:txBody>
                  <a:tcPr anchor="ctr"/>
                </a:tc>
                <a:tc gridSpan="2">
                  <a:txBody>
                    <a:bodyPr/>
                    <a:lstStyle/>
                    <a:p>
                      <a:pPr>
                        <a:lnSpc>
                          <a:spcPct val="125000"/>
                        </a:lnSpc>
                      </a:pPr>
                      <a:r>
                        <a:rPr lang="zh-CN" altLang="en-US" sz="1800" dirty="0" smtClean="0">
                          <a:latin typeface="微软雅黑" pitchFamily="34" charset="-122"/>
                          <a:ea typeface="微软雅黑" pitchFamily="34" charset="-122"/>
                        </a:rPr>
                        <a:t>    首先基于训练数据集中有标记的数据子集构建一个初始基因定位模型</a:t>
                      </a:r>
                      <a:endParaRPr lang="zh-CN" altLang="en-US" sz="1800" kern="0" noProof="0" dirty="0" smtClean="0">
                        <a:ln>
                          <a:noFill/>
                        </a:ln>
                        <a:solidFill>
                          <a:schemeClr val="tx1">
                            <a:lumMod val="75000"/>
                            <a:lumOff val="25000"/>
                          </a:schemeClr>
                        </a:solidFill>
                        <a:uLnTx/>
                        <a:uFillTx/>
                        <a:latin typeface="微软雅黑" pitchFamily="34" charset="-122"/>
                        <a:ea typeface="微软雅黑" pitchFamily="34" charset="-122"/>
                        <a:sym typeface="+mn-ea"/>
                      </a:endParaRPr>
                    </a:p>
                  </a:txBody>
                  <a:tcPr anchor="ctr"/>
                </a:tc>
                <a:tc hMerge="1">
                  <a:txBody>
                    <a:bodyPr/>
                    <a:lstStyle/>
                    <a:p>
                      <a:pPr>
                        <a:lnSpc>
                          <a:spcPct val="125000"/>
                        </a:lnSpc>
                      </a:pPr>
                      <a:endParaRPr lang="zh-CN" altLang="en-US" sz="2000" kern="0" noProof="0" dirty="0" smtClean="0">
                        <a:ln>
                          <a:noFill/>
                        </a:ln>
                        <a:solidFill>
                          <a:schemeClr val="tx1">
                            <a:lumMod val="75000"/>
                            <a:lumOff val="25000"/>
                          </a:schemeClr>
                        </a:solidFill>
                        <a:uLnTx/>
                        <a:uFillTx/>
                        <a:latin typeface="微软雅黑" pitchFamily="34" charset="-122"/>
                        <a:ea typeface="微软雅黑" pitchFamily="34" charset="-122"/>
                        <a:sym typeface="+mn-ea"/>
                      </a:endParaRPr>
                    </a:p>
                  </a:txBody>
                  <a:tcPr anchor="ctr"/>
                </a:tc>
              </a:tr>
              <a:tr h="337687">
                <a:tc vMerge="1">
                  <a:txBody>
                    <a:bodyPr/>
                    <a:lstStyle/>
                    <a:p>
                      <a:endParaRPr lang="zh-CN" altLang="en-US"/>
                    </a:p>
                  </a:txBody>
                  <a:tcPr/>
                </a:tc>
                <a:tc gridSpan="2">
                  <a:txBody>
                    <a:bodyPr/>
                    <a:lstStyle/>
                    <a:p>
                      <a:pPr>
                        <a:lnSpc>
                          <a:spcPct val="125000"/>
                        </a:lnSpc>
                      </a:pPr>
                      <a:r>
                        <a:rPr lang="zh-CN" altLang="en-US" sz="1800" dirty="0" smtClean="0">
                          <a:latin typeface="微软雅黑" pitchFamily="34" charset="-122"/>
                          <a:ea typeface="微软雅黑" pitchFamily="34" charset="-122"/>
                        </a:rPr>
                        <a:t>    接下来，该模型用于扫描基因组，并且在整个基因组中分配暂定标签</a:t>
                      </a:r>
                      <a:endParaRPr lang="zh-CN" altLang="en-US" sz="1800" kern="0" noProof="0" dirty="0" smtClean="0">
                        <a:ln>
                          <a:noFill/>
                        </a:ln>
                        <a:solidFill>
                          <a:schemeClr val="tx1">
                            <a:lumMod val="75000"/>
                            <a:lumOff val="25000"/>
                          </a:schemeClr>
                        </a:solidFill>
                        <a:uLnTx/>
                        <a:uFillTx/>
                        <a:latin typeface="微软雅黑" pitchFamily="34" charset="-122"/>
                        <a:ea typeface="微软雅黑" pitchFamily="34" charset="-122"/>
                        <a:sym typeface="+mn-ea"/>
                      </a:endParaRPr>
                    </a:p>
                  </a:txBody>
                  <a:tcPr anchor="ctr"/>
                </a:tc>
                <a:tc hMerge="1">
                  <a:txBody>
                    <a:bodyPr/>
                    <a:lstStyle/>
                    <a:p>
                      <a:pPr>
                        <a:lnSpc>
                          <a:spcPct val="125000"/>
                        </a:lnSpc>
                      </a:pPr>
                      <a:endParaRPr lang="zh-CN" altLang="en-US" sz="2000" kern="0" noProof="0" dirty="0" smtClean="0">
                        <a:ln>
                          <a:noFill/>
                        </a:ln>
                        <a:solidFill>
                          <a:schemeClr val="tx1">
                            <a:lumMod val="75000"/>
                            <a:lumOff val="25000"/>
                          </a:schemeClr>
                        </a:solidFill>
                        <a:uLnTx/>
                        <a:uFillTx/>
                        <a:latin typeface="微软雅黑" pitchFamily="34" charset="-122"/>
                        <a:ea typeface="微软雅黑" pitchFamily="34" charset="-122"/>
                        <a:sym typeface="+mn-ea"/>
                      </a:endParaRPr>
                    </a:p>
                  </a:txBody>
                  <a:tcPr anchor="ctr"/>
                </a:tc>
              </a:tr>
              <a:tr h="306383">
                <a:tc vMerge="1">
                  <a:txBody>
                    <a:bodyPr/>
                    <a:lstStyle/>
                    <a:p>
                      <a:endParaRPr lang="zh-CN" altLang="en-US"/>
                    </a:p>
                  </a:txBody>
                  <a:tcPr/>
                </a:tc>
                <a:tc gridSpan="2">
                  <a:txBody>
                    <a:bodyPr/>
                    <a:lstStyle/>
                    <a:p>
                      <a:r>
                        <a:rPr lang="zh-CN" altLang="en-US" sz="1800" dirty="0" smtClean="0">
                          <a:latin typeface="微软雅黑" pitchFamily="34" charset="-122"/>
                          <a:ea typeface="微软雅黑" pitchFamily="34" charset="-122"/>
                        </a:rPr>
                        <a:t>    然后可以使用这些暂定标签来改进所学习的模型，并且该过程重复迭代，直到没有发现新的基因。</a:t>
                      </a:r>
                      <a:endParaRPr lang="zh-CN" altLang="en-US" sz="1800" dirty="0"/>
                    </a:p>
                  </a:txBody>
                  <a:tcPr anchor="ctr"/>
                </a:tc>
                <a:tc hMerge="1">
                  <a:txBody>
                    <a:bodyPr/>
                    <a:lstStyle/>
                    <a:p>
                      <a:pPr>
                        <a:lnSpc>
                          <a:spcPct val="125000"/>
                        </a:lnSpc>
                      </a:pPr>
                      <a:endParaRPr lang="zh-CN" altLang="en-US" sz="2000" kern="0" noProof="0" dirty="0" smtClean="0">
                        <a:ln>
                          <a:noFill/>
                        </a:ln>
                        <a:solidFill>
                          <a:schemeClr val="tx1">
                            <a:lumMod val="75000"/>
                            <a:lumOff val="25000"/>
                          </a:schemeClr>
                        </a:solidFill>
                        <a:uLnTx/>
                        <a:uFillTx/>
                        <a:latin typeface="微软雅黑" pitchFamily="34" charset="-122"/>
                        <a:ea typeface="微软雅黑" pitchFamily="34" charset="-122"/>
                        <a:sym typeface="+mn-ea"/>
                      </a:endParaRPr>
                    </a:p>
                  </a:txBody>
                  <a:tcPr anchor="ctr"/>
                </a:tc>
              </a:tr>
              <a:tr h="306383">
                <a:tc gridSpan="3">
                  <a: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zh-CN" altLang="en-US" sz="1800" dirty="0" smtClean="0">
                          <a:latin typeface="微软雅黑" pitchFamily="34" charset="-122"/>
                          <a:ea typeface="微软雅黑" pitchFamily="34" charset="-122"/>
                        </a:rPr>
                        <a:t>    半监督方法可以比全监督的方法工作地更好，因为该模型能够从更大的一组基因集合（基因组中的所有基因）中学习，而不仅仅是已经被鉴定为高置信度的基因组子集。</a:t>
                      </a:r>
                      <a:endParaRPr lang="zh-CN" altLang="en-US" sz="1800" kern="0" noProof="0" dirty="0" smtClean="0">
                        <a:ln>
                          <a:noFill/>
                        </a:ln>
                        <a:solidFill>
                          <a:schemeClr val="tx1">
                            <a:lumMod val="75000"/>
                            <a:lumOff val="25000"/>
                          </a:schemeClr>
                        </a:solidFill>
                        <a:uLnTx/>
                        <a:uFillTx/>
                        <a:latin typeface="微软雅黑" pitchFamily="34" charset="-122"/>
                        <a:ea typeface="微软雅黑" pitchFamily="34" charset="-122"/>
                        <a:sym typeface="+mn-ea"/>
                      </a:endParaRPr>
                    </a:p>
                  </a:txBody>
                  <a:tcPr anchor="ctr"/>
                </a:tc>
                <a:tc hMerge="1">
                  <a:txBody>
                    <a:bodyPr/>
                    <a:lstStyle/>
                    <a:p>
                      <a:endParaRPr lang="zh-CN" altLang="en-US" sz="1800" dirty="0"/>
                    </a:p>
                  </a:txBody>
                  <a:tcPr anchor="ctr"/>
                </a:tc>
                <a:tc hMerge="1">
                  <a:txBody>
                    <a:bodyPr/>
                    <a:lstStyle/>
                    <a:p>
                      <a:endParaRPr lang="zh-CN" altLang="en-US"/>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7"/>
          <p:cNvSpPr>
            <a:spLocks noEditPoints="1"/>
          </p:cNvSpPr>
          <p:nvPr/>
        </p:nvSpPr>
        <p:spPr bwMode="auto">
          <a:xfrm>
            <a:off x="0" y="4493260"/>
            <a:ext cx="2633980" cy="2364740"/>
          </a:xfrm>
          <a:custGeom>
            <a:avLst/>
            <a:gdLst>
              <a:gd name="T0" fmla="*/ 543 w 907"/>
              <a:gd name="T1" fmla="*/ 696 h 814"/>
              <a:gd name="T2" fmla="*/ 592 w 907"/>
              <a:gd name="T3" fmla="*/ 745 h 814"/>
              <a:gd name="T4" fmla="*/ 138 w 907"/>
              <a:gd name="T5" fmla="*/ 449 h 814"/>
              <a:gd name="T6" fmla="*/ 126 w 907"/>
              <a:gd name="T7" fmla="*/ 433 h 814"/>
              <a:gd name="T8" fmla="*/ 223 w 907"/>
              <a:gd name="T9" fmla="*/ 405 h 814"/>
              <a:gd name="T10" fmla="*/ 383 w 907"/>
              <a:gd name="T11" fmla="*/ 427 h 814"/>
              <a:gd name="T12" fmla="*/ 391 w 907"/>
              <a:gd name="T13" fmla="*/ 441 h 814"/>
              <a:gd name="T14" fmla="*/ 345 w 907"/>
              <a:gd name="T15" fmla="*/ 441 h 814"/>
              <a:gd name="T16" fmla="*/ 197 w 907"/>
              <a:gd name="T17" fmla="*/ 433 h 814"/>
              <a:gd name="T18" fmla="*/ 138 w 907"/>
              <a:gd name="T19" fmla="*/ 370 h 814"/>
              <a:gd name="T20" fmla="*/ 126 w 907"/>
              <a:gd name="T21" fmla="*/ 354 h 814"/>
              <a:gd name="T22" fmla="*/ 223 w 907"/>
              <a:gd name="T23" fmla="*/ 326 h 814"/>
              <a:gd name="T24" fmla="*/ 383 w 907"/>
              <a:gd name="T25" fmla="*/ 348 h 814"/>
              <a:gd name="T26" fmla="*/ 391 w 907"/>
              <a:gd name="T27" fmla="*/ 362 h 814"/>
              <a:gd name="T28" fmla="*/ 345 w 907"/>
              <a:gd name="T29" fmla="*/ 362 h 814"/>
              <a:gd name="T30" fmla="*/ 197 w 907"/>
              <a:gd name="T31" fmla="*/ 354 h 814"/>
              <a:gd name="T32" fmla="*/ 138 w 907"/>
              <a:gd name="T33" fmla="*/ 299 h 814"/>
              <a:gd name="T34" fmla="*/ 126 w 907"/>
              <a:gd name="T35" fmla="*/ 281 h 814"/>
              <a:gd name="T36" fmla="*/ 223 w 907"/>
              <a:gd name="T37" fmla="*/ 255 h 814"/>
              <a:gd name="T38" fmla="*/ 383 w 907"/>
              <a:gd name="T39" fmla="*/ 275 h 814"/>
              <a:gd name="T40" fmla="*/ 391 w 907"/>
              <a:gd name="T41" fmla="*/ 291 h 814"/>
              <a:gd name="T42" fmla="*/ 345 w 907"/>
              <a:gd name="T43" fmla="*/ 289 h 814"/>
              <a:gd name="T44" fmla="*/ 197 w 907"/>
              <a:gd name="T45" fmla="*/ 283 h 814"/>
              <a:gd name="T46" fmla="*/ 138 w 907"/>
              <a:gd name="T47" fmla="*/ 225 h 814"/>
              <a:gd name="T48" fmla="*/ 126 w 907"/>
              <a:gd name="T49" fmla="*/ 206 h 814"/>
              <a:gd name="T50" fmla="*/ 223 w 907"/>
              <a:gd name="T51" fmla="*/ 178 h 814"/>
              <a:gd name="T52" fmla="*/ 383 w 907"/>
              <a:gd name="T53" fmla="*/ 200 h 814"/>
              <a:gd name="T54" fmla="*/ 391 w 907"/>
              <a:gd name="T55" fmla="*/ 214 h 814"/>
              <a:gd name="T56" fmla="*/ 345 w 907"/>
              <a:gd name="T57" fmla="*/ 214 h 814"/>
              <a:gd name="T58" fmla="*/ 197 w 907"/>
              <a:gd name="T59" fmla="*/ 206 h 814"/>
              <a:gd name="T60" fmla="*/ 138 w 907"/>
              <a:gd name="T61" fmla="*/ 156 h 814"/>
              <a:gd name="T62" fmla="*/ 126 w 907"/>
              <a:gd name="T63" fmla="*/ 138 h 814"/>
              <a:gd name="T64" fmla="*/ 223 w 907"/>
              <a:gd name="T65" fmla="*/ 111 h 814"/>
              <a:gd name="T66" fmla="*/ 383 w 907"/>
              <a:gd name="T67" fmla="*/ 131 h 814"/>
              <a:gd name="T68" fmla="*/ 391 w 907"/>
              <a:gd name="T69" fmla="*/ 148 h 814"/>
              <a:gd name="T70" fmla="*/ 345 w 907"/>
              <a:gd name="T71" fmla="*/ 146 h 814"/>
              <a:gd name="T72" fmla="*/ 197 w 907"/>
              <a:gd name="T73" fmla="*/ 140 h 814"/>
              <a:gd name="T74" fmla="*/ 877 w 907"/>
              <a:gd name="T75" fmla="*/ 125 h 814"/>
              <a:gd name="T76" fmla="*/ 905 w 907"/>
              <a:gd name="T77" fmla="*/ 156 h 814"/>
              <a:gd name="T78" fmla="*/ 899 w 907"/>
              <a:gd name="T79" fmla="*/ 702 h 814"/>
              <a:gd name="T80" fmla="*/ 626 w 907"/>
              <a:gd name="T81" fmla="*/ 721 h 814"/>
              <a:gd name="T82" fmla="*/ 620 w 907"/>
              <a:gd name="T83" fmla="*/ 806 h 814"/>
              <a:gd name="T84" fmla="*/ 492 w 907"/>
              <a:gd name="T85" fmla="*/ 808 h 814"/>
              <a:gd name="T86" fmla="*/ 468 w 907"/>
              <a:gd name="T87" fmla="*/ 810 h 814"/>
              <a:gd name="T88" fmla="*/ 31 w 907"/>
              <a:gd name="T89" fmla="*/ 719 h 814"/>
              <a:gd name="T90" fmla="*/ 0 w 907"/>
              <a:gd name="T91" fmla="*/ 690 h 814"/>
              <a:gd name="T92" fmla="*/ 9 w 907"/>
              <a:gd name="T93" fmla="*/ 138 h 814"/>
              <a:gd name="T94" fmla="*/ 33 w 907"/>
              <a:gd name="T95" fmla="*/ 67 h 814"/>
              <a:gd name="T96" fmla="*/ 102 w 907"/>
              <a:gd name="T97" fmla="*/ 26 h 814"/>
              <a:gd name="T98" fmla="*/ 260 w 907"/>
              <a:gd name="T99" fmla="*/ 0 h 814"/>
              <a:gd name="T100" fmla="*/ 381 w 907"/>
              <a:gd name="T101" fmla="*/ 18 h 814"/>
              <a:gd name="T102" fmla="*/ 527 w 907"/>
              <a:gd name="T103" fmla="*/ 16 h 814"/>
              <a:gd name="T104" fmla="*/ 652 w 907"/>
              <a:gd name="T105" fmla="*/ 0 h 814"/>
              <a:gd name="T106" fmla="*/ 806 w 907"/>
              <a:gd name="T107" fmla="*/ 28 h 814"/>
              <a:gd name="T108" fmla="*/ 869 w 907"/>
              <a:gd name="T109" fmla="*/ 67 h 814"/>
              <a:gd name="T110" fmla="*/ 626 w 907"/>
              <a:gd name="T111" fmla="*/ 557 h 814"/>
              <a:gd name="T112" fmla="*/ 816 w 907"/>
              <a:gd name="T113" fmla="*/ 593 h 814"/>
              <a:gd name="T114" fmla="*/ 652 w 907"/>
              <a:gd name="T115" fmla="*/ 53 h 814"/>
              <a:gd name="T116" fmla="*/ 260 w 907"/>
              <a:gd name="T117" fmla="*/ 53 h 814"/>
              <a:gd name="T118" fmla="*/ 130 w 907"/>
              <a:gd name="T119" fmla="*/ 73 h 814"/>
              <a:gd name="T120" fmla="*/ 130 w 907"/>
              <a:gd name="T121" fmla="*/ 575 h 814"/>
              <a:gd name="T122" fmla="*/ 260 w 907"/>
              <a:gd name="T123" fmla="*/ 557 h 814"/>
              <a:gd name="T124" fmla="*/ 424 w 907"/>
              <a:gd name="T125" fmla="*/ 91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7" h="814">
                <a:moveTo>
                  <a:pt x="496" y="73"/>
                </a:moveTo>
                <a:lnTo>
                  <a:pt x="496" y="751"/>
                </a:lnTo>
                <a:lnTo>
                  <a:pt x="533" y="702"/>
                </a:lnTo>
                <a:lnTo>
                  <a:pt x="533" y="702"/>
                </a:lnTo>
                <a:lnTo>
                  <a:pt x="539" y="698"/>
                </a:lnTo>
                <a:lnTo>
                  <a:pt x="543" y="696"/>
                </a:lnTo>
                <a:lnTo>
                  <a:pt x="551" y="698"/>
                </a:lnTo>
                <a:lnTo>
                  <a:pt x="557" y="700"/>
                </a:lnTo>
                <a:lnTo>
                  <a:pt x="557" y="700"/>
                </a:lnTo>
                <a:lnTo>
                  <a:pt x="559" y="702"/>
                </a:lnTo>
                <a:lnTo>
                  <a:pt x="559" y="702"/>
                </a:lnTo>
                <a:lnTo>
                  <a:pt x="592" y="745"/>
                </a:lnTo>
                <a:lnTo>
                  <a:pt x="592" y="46"/>
                </a:lnTo>
                <a:lnTo>
                  <a:pt x="496" y="73"/>
                </a:lnTo>
                <a:lnTo>
                  <a:pt x="496" y="73"/>
                </a:lnTo>
                <a:close/>
                <a:moveTo>
                  <a:pt x="142" y="449"/>
                </a:moveTo>
                <a:lnTo>
                  <a:pt x="142" y="449"/>
                </a:lnTo>
                <a:lnTo>
                  <a:pt x="138" y="449"/>
                </a:lnTo>
                <a:lnTo>
                  <a:pt x="132" y="449"/>
                </a:lnTo>
                <a:lnTo>
                  <a:pt x="130" y="447"/>
                </a:lnTo>
                <a:lnTo>
                  <a:pt x="126" y="443"/>
                </a:lnTo>
                <a:lnTo>
                  <a:pt x="126" y="443"/>
                </a:lnTo>
                <a:lnTo>
                  <a:pt x="126" y="437"/>
                </a:lnTo>
                <a:lnTo>
                  <a:pt x="126" y="433"/>
                </a:lnTo>
                <a:lnTo>
                  <a:pt x="130" y="429"/>
                </a:lnTo>
                <a:lnTo>
                  <a:pt x="134" y="427"/>
                </a:lnTo>
                <a:lnTo>
                  <a:pt x="134" y="427"/>
                </a:lnTo>
                <a:lnTo>
                  <a:pt x="162" y="417"/>
                </a:lnTo>
                <a:lnTo>
                  <a:pt x="193" y="409"/>
                </a:lnTo>
                <a:lnTo>
                  <a:pt x="223" y="405"/>
                </a:lnTo>
                <a:lnTo>
                  <a:pt x="254" y="405"/>
                </a:lnTo>
                <a:lnTo>
                  <a:pt x="254" y="405"/>
                </a:lnTo>
                <a:lnTo>
                  <a:pt x="286" y="405"/>
                </a:lnTo>
                <a:lnTo>
                  <a:pt x="318" y="409"/>
                </a:lnTo>
                <a:lnTo>
                  <a:pt x="351" y="417"/>
                </a:lnTo>
                <a:lnTo>
                  <a:pt x="383" y="427"/>
                </a:lnTo>
                <a:lnTo>
                  <a:pt x="383" y="427"/>
                </a:lnTo>
                <a:lnTo>
                  <a:pt x="387" y="429"/>
                </a:lnTo>
                <a:lnTo>
                  <a:pt x="389" y="433"/>
                </a:lnTo>
                <a:lnTo>
                  <a:pt x="391" y="437"/>
                </a:lnTo>
                <a:lnTo>
                  <a:pt x="391" y="441"/>
                </a:lnTo>
                <a:lnTo>
                  <a:pt x="391" y="441"/>
                </a:lnTo>
                <a:lnTo>
                  <a:pt x="389" y="445"/>
                </a:lnTo>
                <a:lnTo>
                  <a:pt x="385" y="449"/>
                </a:lnTo>
                <a:lnTo>
                  <a:pt x="381" y="449"/>
                </a:lnTo>
                <a:lnTo>
                  <a:pt x="375" y="449"/>
                </a:lnTo>
                <a:lnTo>
                  <a:pt x="375" y="449"/>
                </a:lnTo>
                <a:lnTo>
                  <a:pt x="345" y="441"/>
                </a:lnTo>
                <a:lnTo>
                  <a:pt x="314" y="433"/>
                </a:lnTo>
                <a:lnTo>
                  <a:pt x="284" y="429"/>
                </a:lnTo>
                <a:lnTo>
                  <a:pt x="254" y="429"/>
                </a:lnTo>
                <a:lnTo>
                  <a:pt x="254" y="429"/>
                </a:lnTo>
                <a:lnTo>
                  <a:pt x="225" y="429"/>
                </a:lnTo>
                <a:lnTo>
                  <a:pt x="197" y="433"/>
                </a:lnTo>
                <a:lnTo>
                  <a:pt x="168" y="441"/>
                </a:lnTo>
                <a:lnTo>
                  <a:pt x="142" y="449"/>
                </a:lnTo>
                <a:lnTo>
                  <a:pt x="142" y="449"/>
                </a:lnTo>
                <a:close/>
                <a:moveTo>
                  <a:pt x="142" y="370"/>
                </a:moveTo>
                <a:lnTo>
                  <a:pt x="142" y="370"/>
                </a:lnTo>
                <a:lnTo>
                  <a:pt x="138" y="370"/>
                </a:lnTo>
                <a:lnTo>
                  <a:pt x="132" y="370"/>
                </a:lnTo>
                <a:lnTo>
                  <a:pt x="130" y="368"/>
                </a:lnTo>
                <a:lnTo>
                  <a:pt x="126" y="364"/>
                </a:lnTo>
                <a:lnTo>
                  <a:pt x="126" y="364"/>
                </a:lnTo>
                <a:lnTo>
                  <a:pt x="126" y="358"/>
                </a:lnTo>
                <a:lnTo>
                  <a:pt x="126" y="354"/>
                </a:lnTo>
                <a:lnTo>
                  <a:pt x="130" y="350"/>
                </a:lnTo>
                <a:lnTo>
                  <a:pt x="134" y="348"/>
                </a:lnTo>
                <a:lnTo>
                  <a:pt x="134" y="348"/>
                </a:lnTo>
                <a:lnTo>
                  <a:pt x="162" y="338"/>
                </a:lnTo>
                <a:lnTo>
                  <a:pt x="193" y="330"/>
                </a:lnTo>
                <a:lnTo>
                  <a:pt x="223" y="326"/>
                </a:lnTo>
                <a:lnTo>
                  <a:pt x="254" y="324"/>
                </a:lnTo>
                <a:lnTo>
                  <a:pt x="254" y="324"/>
                </a:lnTo>
                <a:lnTo>
                  <a:pt x="286" y="326"/>
                </a:lnTo>
                <a:lnTo>
                  <a:pt x="318" y="330"/>
                </a:lnTo>
                <a:lnTo>
                  <a:pt x="351" y="338"/>
                </a:lnTo>
                <a:lnTo>
                  <a:pt x="383" y="348"/>
                </a:lnTo>
                <a:lnTo>
                  <a:pt x="383" y="348"/>
                </a:lnTo>
                <a:lnTo>
                  <a:pt x="387" y="350"/>
                </a:lnTo>
                <a:lnTo>
                  <a:pt x="389" y="354"/>
                </a:lnTo>
                <a:lnTo>
                  <a:pt x="391" y="358"/>
                </a:lnTo>
                <a:lnTo>
                  <a:pt x="391" y="362"/>
                </a:lnTo>
                <a:lnTo>
                  <a:pt x="391" y="362"/>
                </a:lnTo>
                <a:lnTo>
                  <a:pt x="389" y="366"/>
                </a:lnTo>
                <a:lnTo>
                  <a:pt x="385" y="370"/>
                </a:lnTo>
                <a:lnTo>
                  <a:pt x="381" y="370"/>
                </a:lnTo>
                <a:lnTo>
                  <a:pt x="375" y="370"/>
                </a:lnTo>
                <a:lnTo>
                  <a:pt x="375" y="370"/>
                </a:lnTo>
                <a:lnTo>
                  <a:pt x="345" y="362"/>
                </a:lnTo>
                <a:lnTo>
                  <a:pt x="314" y="354"/>
                </a:lnTo>
                <a:lnTo>
                  <a:pt x="284" y="350"/>
                </a:lnTo>
                <a:lnTo>
                  <a:pt x="254" y="350"/>
                </a:lnTo>
                <a:lnTo>
                  <a:pt x="254" y="350"/>
                </a:lnTo>
                <a:lnTo>
                  <a:pt x="225" y="350"/>
                </a:lnTo>
                <a:lnTo>
                  <a:pt x="197" y="354"/>
                </a:lnTo>
                <a:lnTo>
                  <a:pt x="168" y="360"/>
                </a:lnTo>
                <a:lnTo>
                  <a:pt x="142" y="370"/>
                </a:lnTo>
                <a:lnTo>
                  <a:pt x="142" y="370"/>
                </a:lnTo>
                <a:close/>
                <a:moveTo>
                  <a:pt x="142" y="299"/>
                </a:moveTo>
                <a:lnTo>
                  <a:pt x="142" y="299"/>
                </a:lnTo>
                <a:lnTo>
                  <a:pt x="138" y="299"/>
                </a:lnTo>
                <a:lnTo>
                  <a:pt x="132" y="297"/>
                </a:lnTo>
                <a:lnTo>
                  <a:pt x="130" y="295"/>
                </a:lnTo>
                <a:lnTo>
                  <a:pt x="126" y="291"/>
                </a:lnTo>
                <a:lnTo>
                  <a:pt x="126" y="291"/>
                </a:lnTo>
                <a:lnTo>
                  <a:pt x="126" y="287"/>
                </a:lnTo>
                <a:lnTo>
                  <a:pt x="126" y="281"/>
                </a:lnTo>
                <a:lnTo>
                  <a:pt x="130" y="277"/>
                </a:lnTo>
                <a:lnTo>
                  <a:pt x="134" y="275"/>
                </a:lnTo>
                <a:lnTo>
                  <a:pt x="134" y="275"/>
                </a:lnTo>
                <a:lnTo>
                  <a:pt x="162" y="265"/>
                </a:lnTo>
                <a:lnTo>
                  <a:pt x="193" y="259"/>
                </a:lnTo>
                <a:lnTo>
                  <a:pt x="223" y="255"/>
                </a:lnTo>
                <a:lnTo>
                  <a:pt x="254" y="253"/>
                </a:lnTo>
                <a:lnTo>
                  <a:pt x="254" y="253"/>
                </a:lnTo>
                <a:lnTo>
                  <a:pt x="286" y="255"/>
                </a:lnTo>
                <a:lnTo>
                  <a:pt x="318" y="259"/>
                </a:lnTo>
                <a:lnTo>
                  <a:pt x="351" y="265"/>
                </a:lnTo>
                <a:lnTo>
                  <a:pt x="383" y="275"/>
                </a:lnTo>
                <a:lnTo>
                  <a:pt x="383" y="275"/>
                </a:lnTo>
                <a:lnTo>
                  <a:pt x="387" y="277"/>
                </a:lnTo>
                <a:lnTo>
                  <a:pt x="389" y="281"/>
                </a:lnTo>
                <a:lnTo>
                  <a:pt x="391" y="285"/>
                </a:lnTo>
                <a:lnTo>
                  <a:pt x="391" y="291"/>
                </a:lnTo>
                <a:lnTo>
                  <a:pt x="391" y="291"/>
                </a:lnTo>
                <a:lnTo>
                  <a:pt x="389" y="295"/>
                </a:lnTo>
                <a:lnTo>
                  <a:pt x="385" y="297"/>
                </a:lnTo>
                <a:lnTo>
                  <a:pt x="381" y="299"/>
                </a:lnTo>
                <a:lnTo>
                  <a:pt x="375" y="299"/>
                </a:lnTo>
                <a:lnTo>
                  <a:pt x="375" y="299"/>
                </a:lnTo>
                <a:lnTo>
                  <a:pt x="345" y="289"/>
                </a:lnTo>
                <a:lnTo>
                  <a:pt x="314" y="283"/>
                </a:lnTo>
                <a:lnTo>
                  <a:pt x="284" y="279"/>
                </a:lnTo>
                <a:lnTo>
                  <a:pt x="254" y="277"/>
                </a:lnTo>
                <a:lnTo>
                  <a:pt x="254" y="277"/>
                </a:lnTo>
                <a:lnTo>
                  <a:pt x="225" y="279"/>
                </a:lnTo>
                <a:lnTo>
                  <a:pt x="197" y="283"/>
                </a:lnTo>
                <a:lnTo>
                  <a:pt x="168" y="289"/>
                </a:lnTo>
                <a:lnTo>
                  <a:pt x="142" y="299"/>
                </a:lnTo>
                <a:lnTo>
                  <a:pt x="142" y="299"/>
                </a:lnTo>
                <a:close/>
                <a:moveTo>
                  <a:pt x="142" y="223"/>
                </a:moveTo>
                <a:lnTo>
                  <a:pt x="142" y="223"/>
                </a:lnTo>
                <a:lnTo>
                  <a:pt x="138" y="225"/>
                </a:lnTo>
                <a:lnTo>
                  <a:pt x="132" y="223"/>
                </a:lnTo>
                <a:lnTo>
                  <a:pt x="130" y="221"/>
                </a:lnTo>
                <a:lnTo>
                  <a:pt x="126" y="216"/>
                </a:lnTo>
                <a:lnTo>
                  <a:pt x="126" y="216"/>
                </a:lnTo>
                <a:lnTo>
                  <a:pt x="126" y="210"/>
                </a:lnTo>
                <a:lnTo>
                  <a:pt x="126" y="206"/>
                </a:lnTo>
                <a:lnTo>
                  <a:pt x="130" y="202"/>
                </a:lnTo>
                <a:lnTo>
                  <a:pt x="134" y="200"/>
                </a:lnTo>
                <a:lnTo>
                  <a:pt x="134" y="200"/>
                </a:lnTo>
                <a:lnTo>
                  <a:pt x="162" y="190"/>
                </a:lnTo>
                <a:lnTo>
                  <a:pt x="193" y="182"/>
                </a:lnTo>
                <a:lnTo>
                  <a:pt x="223" y="178"/>
                </a:lnTo>
                <a:lnTo>
                  <a:pt x="254" y="178"/>
                </a:lnTo>
                <a:lnTo>
                  <a:pt x="254" y="178"/>
                </a:lnTo>
                <a:lnTo>
                  <a:pt x="286" y="178"/>
                </a:lnTo>
                <a:lnTo>
                  <a:pt x="318" y="184"/>
                </a:lnTo>
                <a:lnTo>
                  <a:pt x="351" y="190"/>
                </a:lnTo>
                <a:lnTo>
                  <a:pt x="383" y="200"/>
                </a:lnTo>
                <a:lnTo>
                  <a:pt x="383" y="200"/>
                </a:lnTo>
                <a:lnTo>
                  <a:pt x="387" y="202"/>
                </a:lnTo>
                <a:lnTo>
                  <a:pt x="389" y="206"/>
                </a:lnTo>
                <a:lnTo>
                  <a:pt x="391" y="210"/>
                </a:lnTo>
                <a:lnTo>
                  <a:pt x="391" y="214"/>
                </a:lnTo>
                <a:lnTo>
                  <a:pt x="391" y="214"/>
                </a:lnTo>
                <a:lnTo>
                  <a:pt x="389" y="221"/>
                </a:lnTo>
                <a:lnTo>
                  <a:pt x="385" y="223"/>
                </a:lnTo>
                <a:lnTo>
                  <a:pt x="381" y="225"/>
                </a:lnTo>
                <a:lnTo>
                  <a:pt x="375" y="223"/>
                </a:lnTo>
                <a:lnTo>
                  <a:pt x="375" y="223"/>
                </a:lnTo>
                <a:lnTo>
                  <a:pt x="345" y="214"/>
                </a:lnTo>
                <a:lnTo>
                  <a:pt x="314" y="208"/>
                </a:lnTo>
                <a:lnTo>
                  <a:pt x="284" y="204"/>
                </a:lnTo>
                <a:lnTo>
                  <a:pt x="254" y="202"/>
                </a:lnTo>
                <a:lnTo>
                  <a:pt x="254" y="202"/>
                </a:lnTo>
                <a:lnTo>
                  <a:pt x="225" y="204"/>
                </a:lnTo>
                <a:lnTo>
                  <a:pt x="197" y="206"/>
                </a:lnTo>
                <a:lnTo>
                  <a:pt x="168" y="214"/>
                </a:lnTo>
                <a:lnTo>
                  <a:pt x="142" y="223"/>
                </a:lnTo>
                <a:lnTo>
                  <a:pt x="142" y="223"/>
                </a:lnTo>
                <a:close/>
                <a:moveTo>
                  <a:pt x="142" y="154"/>
                </a:moveTo>
                <a:lnTo>
                  <a:pt x="142" y="154"/>
                </a:lnTo>
                <a:lnTo>
                  <a:pt x="138" y="156"/>
                </a:lnTo>
                <a:lnTo>
                  <a:pt x="132" y="154"/>
                </a:lnTo>
                <a:lnTo>
                  <a:pt x="130" y="152"/>
                </a:lnTo>
                <a:lnTo>
                  <a:pt x="126" y="148"/>
                </a:lnTo>
                <a:lnTo>
                  <a:pt x="126" y="148"/>
                </a:lnTo>
                <a:lnTo>
                  <a:pt x="126" y="144"/>
                </a:lnTo>
                <a:lnTo>
                  <a:pt x="126" y="138"/>
                </a:lnTo>
                <a:lnTo>
                  <a:pt x="130" y="134"/>
                </a:lnTo>
                <a:lnTo>
                  <a:pt x="134" y="131"/>
                </a:lnTo>
                <a:lnTo>
                  <a:pt x="134" y="131"/>
                </a:lnTo>
                <a:lnTo>
                  <a:pt x="162" y="121"/>
                </a:lnTo>
                <a:lnTo>
                  <a:pt x="193" y="115"/>
                </a:lnTo>
                <a:lnTo>
                  <a:pt x="223" y="111"/>
                </a:lnTo>
                <a:lnTo>
                  <a:pt x="254" y="109"/>
                </a:lnTo>
                <a:lnTo>
                  <a:pt x="254" y="109"/>
                </a:lnTo>
                <a:lnTo>
                  <a:pt x="286" y="111"/>
                </a:lnTo>
                <a:lnTo>
                  <a:pt x="318" y="115"/>
                </a:lnTo>
                <a:lnTo>
                  <a:pt x="351" y="121"/>
                </a:lnTo>
                <a:lnTo>
                  <a:pt x="383" y="131"/>
                </a:lnTo>
                <a:lnTo>
                  <a:pt x="383" y="131"/>
                </a:lnTo>
                <a:lnTo>
                  <a:pt x="387" y="134"/>
                </a:lnTo>
                <a:lnTo>
                  <a:pt x="389" y="138"/>
                </a:lnTo>
                <a:lnTo>
                  <a:pt x="391" y="142"/>
                </a:lnTo>
                <a:lnTo>
                  <a:pt x="391" y="148"/>
                </a:lnTo>
                <a:lnTo>
                  <a:pt x="391" y="148"/>
                </a:lnTo>
                <a:lnTo>
                  <a:pt x="389" y="152"/>
                </a:lnTo>
                <a:lnTo>
                  <a:pt x="385" y="154"/>
                </a:lnTo>
                <a:lnTo>
                  <a:pt x="381" y="156"/>
                </a:lnTo>
                <a:lnTo>
                  <a:pt x="375" y="156"/>
                </a:lnTo>
                <a:lnTo>
                  <a:pt x="375" y="156"/>
                </a:lnTo>
                <a:lnTo>
                  <a:pt x="345" y="146"/>
                </a:lnTo>
                <a:lnTo>
                  <a:pt x="314" y="140"/>
                </a:lnTo>
                <a:lnTo>
                  <a:pt x="284" y="136"/>
                </a:lnTo>
                <a:lnTo>
                  <a:pt x="254" y="134"/>
                </a:lnTo>
                <a:lnTo>
                  <a:pt x="254" y="134"/>
                </a:lnTo>
                <a:lnTo>
                  <a:pt x="225" y="136"/>
                </a:lnTo>
                <a:lnTo>
                  <a:pt x="197" y="140"/>
                </a:lnTo>
                <a:lnTo>
                  <a:pt x="168" y="146"/>
                </a:lnTo>
                <a:lnTo>
                  <a:pt x="142" y="154"/>
                </a:lnTo>
                <a:lnTo>
                  <a:pt x="142" y="154"/>
                </a:lnTo>
                <a:close/>
                <a:moveTo>
                  <a:pt x="871" y="125"/>
                </a:moveTo>
                <a:lnTo>
                  <a:pt x="871" y="125"/>
                </a:lnTo>
                <a:lnTo>
                  <a:pt x="877" y="125"/>
                </a:lnTo>
                <a:lnTo>
                  <a:pt x="885" y="129"/>
                </a:lnTo>
                <a:lnTo>
                  <a:pt x="891" y="131"/>
                </a:lnTo>
                <a:lnTo>
                  <a:pt x="895" y="138"/>
                </a:lnTo>
                <a:lnTo>
                  <a:pt x="901" y="142"/>
                </a:lnTo>
                <a:lnTo>
                  <a:pt x="903" y="150"/>
                </a:lnTo>
                <a:lnTo>
                  <a:pt x="905" y="156"/>
                </a:lnTo>
                <a:lnTo>
                  <a:pt x="907" y="164"/>
                </a:lnTo>
                <a:lnTo>
                  <a:pt x="907" y="682"/>
                </a:lnTo>
                <a:lnTo>
                  <a:pt x="907" y="682"/>
                </a:lnTo>
                <a:lnTo>
                  <a:pt x="905" y="690"/>
                </a:lnTo>
                <a:lnTo>
                  <a:pt x="903" y="696"/>
                </a:lnTo>
                <a:lnTo>
                  <a:pt x="899" y="702"/>
                </a:lnTo>
                <a:lnTo>
                  <a:pt x="895" y="708"/>
                </a:lnTo>
                <a:lnTo>
                  <a:pt x="889" y="712"/>
                </a:lnTo>
                <a:lnTo>
                  <a:pt x="883" y="716"/>
                </a:lnTo>
                <a:lnTo>
                  <a:pt x="877" y="719"/>
                </a:lnTo>
                <a:lnTo>
                  <a:pt x="869" y="721"/>
                </a:lnTo>
                <a:lnTo>
                  <a:pt x="626" y="721"/>
                </a:lnTo>
                <a:lnTo>
                  <a:pt x="626" y="793"/>
                </a:lnTo>
                <a:lnTo>
                  <a:pt x="626" y="793"/>
                </a:lnTo>
                <a:lnTo>
                  <a:pt x="626" y="793"/>
                </a:lnTo>
                <a:lnTo>
                  <a:pt x="624" y="799"/>
                </a:lnTo>
                <a:lnTo>
                  <a:pt x="620" y="806"/>
                </a:lnTo>
                <a:lnTo>
                  <a:pt x="620" y="806"/>
                </a:lnTo>
                <a:lnTo>
                  <a:pt x="614" y="808"/>
                </a:lnTo>
                <a:lnTo>
                  <a:pt x="608" y="810"/>
                </a:lnTo>
                <a:lnTo>
                  <a:pt x="602" y="808"/>
                </a:lnTo>
                <a:lnTo>
                  <a:pt x="596" y="804"/>
                </a:lnTo>
                <a:lnTo>
                  <a:pt x="545" y="741"/>
                </a:lnTo>
                <a:lnTo>
                  <a:pt x="492" y="808"/>
                </a:lnTo>
                <a:lnTo>
                  <a:pt x="492" y="808"/>
                </a:lnTo>
                <a:lnTo>
                  <a:pt x="486" y="812"/>
                </a:lnTo>
                <a:lnTo>
                  <a:pt x="478" y="814"/>
                </a:lnTo>
                <a:lnTo>
                  <a:pt x="478" y="814"/>
                </a:lnTo>
                <a:lnTo>
                  <a:pt x="472" y="814"/>
                </a:lnTo>
                <a:lnTo>
                  <a:pt x="468" y="810"/>
                </a:lnTo>
                <a:lnTo>
                  <a:pt x="464" y="804"/>
                </a:lnTo>
                <a:lnTo>
                  <a:pt x="462" y="797"/>
                </a:lnTo>
                <a:lnTo>
                  <a:pt x="462" y="721"/>
                </a:lnTo>
                <a:lnTo>
                  <a:pt x="39" y="721"/>
                </a:lnTo>
                <a:lnTo>
                  <a:pt x="39" y="721"/>
                </a:lnTo>
                <a:lnTo>
                  <a:pt x="31" y="719"/>
                </a:lnTo>
                <a:lnTo>
                  <a:pt x="23" y="716"/>
                </a:lnTo>
                <a:lnTo>
                  <a:pt x="17" y="712"/>
                </a:lnTo>
                <a:lnTo>
                  <a:pt x="11" y="708"/>
                </a:lnTo>
                <a:lnTo>
                  <a:pt x="7" y="702"/>
                </a:lnTo>
                <a:lnTo>
                  <a:pt x="3" y="696"/>
                </a:lnTo>
                <a:lnTo>
                  <a:pt x="0" y="690"/>
                </a:lnTo>
                <a:lnTo>
                  <a:pt x="0" y="682"/>
                </a:lnTo>
                <a:lnTo>
                  <a:pt x="0" y="164"/>
                </a:lnTo>
                <a:lnTo>
                  <a:pt x="0" y="164"/>
                </a:lnTo>
                <a:lnTo>
                  <a:pt x="0" y="156"/>
                </a:lnTo>
                <a:lnTo>
                  <a:pt x="3" y="150"/>
                </a:lnTo>
                <a:lnTo>
                  <a:pt x="9" y="138"/>
                </a:lnTo>
                <a:lnTo>
                  <a:pt x="21" y="129"/>
                </a:lnTo>
                <a:lnTo>
                  <a:pt x="27" y="127"/>
                </a:lnTo>
                <a:lnTo>
                  <a:pt x="33" y="125"/>
                </a:lnTo>
                <a:lnTo>
                  <a:pt x="33" y="75"/>
                </a:lnTo>
                <a:lnTo>
                  <a:pt x="33" y="75"/>
                </a:lnTo>
                <a:lnTo>
                  <a:pt x="33" y="67"/>
                </a:lnTo>
                <a:lnTo>
                  <a:pt x="37" y="61"/>
                </a:lnTo>
                <a:lnTo>
                  <a:pt x="43" y="55"/>
                </a:lnTo>
                <a:lnTo>
                  <a:pt x="49" y="51"/>
                </a:lnTo>
                <a:lnTo>
                  <a:pt x="49" y="51"/>
                </a:lnTo>
                <a:lnTo>
                  <a:pt x="75" y="38"/>
                </a:lnTo>
                <a:lnTo>
                  <a:pt x="102" y="26"/>
                </a:lnTo>
                <a:lnTo>
                  <a:pt x="128" y="18"/>
                </a:lnTo>
                <a:lnTo>
                  <a:pt x="154" y="10"/>
                </a:lnTo>
                <a:lnTo>
                  <a:pt x="181" y="6"/>
                </a:lnTo>
                <a:lnTo>
                  <a:pt x="207" y="2"/>
                </a:lnTo>
                <a:lnTo>
                  <a:pt x="233" y="0"/>
                </a:lnTo>
                <a:lnTo>
                  <a:pt x="260" y="0"/>
                </a:lnTo>
                <a:lnTo>
                  <a:pt x="260" y="0"/>
                </a:lnTo>
                <a:lnTo>
                  <a:pt x="284" y="0"/>
                </a:lnTo>
                <a:lnTo>
                  <a:pt x="308" y="2"/>
                </a:lnTo>
                <a:lnTo>
                  <a:pt x="332" y="6"/>
                </a:lnTo>
                <a:lnTo>
                  <a:pt x="357" y="12"/>
                </a:lnTo>
                <a:lnTo>
                  <a:pt x="381" y="18"/>
                </a:lnTo>
                <a:lnTo>
                  <a:pt x="403" y="26"/>
                </a:lnTo>
                <a:lnTo>
                  <a:pt x="452" y="46"/>
                </a:lnTo>
                <a:lnTo>
                  <a:pt x="452" y="46"/>
                </a:lnTo>
                <a:lnTo>
                  <a:pt x="476" y="34"/>
                </a:lnTo>
                <a:lnTo>
                  <a:pt x="503" y="24"/>
                </a:lnTo>
                <a:lnTo>
                  <a:pt x="527" y="16"/>
                </a:lnTo>
                <a:lnTo>
                  <a:pt x="553" y="10"/>
                </a:lnTo>
                <a:lnTo>
                  <a:pt x="577" y="4"/>
                </a:lnTo>
                <a:lnTo>
                  <a:pt x="604" y="2"/>
                </a:lnTo>
                <a:lnTo>
                  <a:pt x="628" y="0"/>
                </a:lnTo>
                <a:lnTo>
                  <a:pt x="652" y="0"/>
                </a:lnTo>
                <a:lnTo>
                  <a:pt x="652" y="0"/>
                </a:lnTo>
                <a:lnTo>
                  <a:pt x="679" y="0"/>
                </a:lnTo>
                <a:lnTo>
                  <a:pt x="705" y="4"/>
                </a:lnTo>
                <a:lnTo>
                  <a:pt x="729" y="8"/>
                </a:lnTo>
                <a:lnTo>
                  <a:pt x="756" y="14"/>
                </a:lnTo>
                <a:lnTo>
                  <a:pt x="780" y="20"/>
                </a:lnTo>
                <a:lnTo>
                  <a:pt x="806" y="28"/>
                </a:lnTo>
                <a:lnTo>
                  <a:pt x="830" y="38"/>
                </a:lnTo>
                <a:lnTo>
                  <a:pt x="855" y="51"/>
                </a:lnTo>
                <a:lnTo>
                  <a:pt x="855" y="51"/>
                </a:lnTo>
                <a:lnTo>
                  <a:pt x="863" y="55"/>
                </a:lnTo>
                <a:lnTo>
                  <a:pt x="867" y="61"/>
                </a:lnTo>
                <a:lnTo>
                  <a:pt x="869" y="67"/>
                </a:lnTo>
                <a:lnTo>
                  <a:pt x="871" y="75"/>
                </a:lnTo>
                <a:lnTo>
                  <a:pt x="871" y="75"/>
                </a:lnTo>
                <a:lnTo>
                  <a:pt x="871" y="125"/>
                </a:lnTo>
                <a:lnTo>
                  <a:pt x="871" y="125"/>
                </a:lnTo>
                <a:close/>
                <a:moveTo>
                  <a:pt x="626" y="557"/>
                </a:moveTo>
                <a:lnTo>
                  <a:pt x="626" y="557"/>
                </a:lnTo>
                <a:lnTo>
                  <a:pt x="652" y="557"/>
                </a:lnTo>
                <a:lnTo>
                  <a:pt x="652" y="557"/>
                </a:lnTo>
                <a:lnTo>
                  <a:pt x="695" y="559"/>
                </a:lnTo>
                <a:lnTo>
                  <a:pt x="735" y="567"/>
                </a:lnTo>
                <a:lnTo>
                  <a:pt x="776" y="577"/>
                </a:lnTo>
                <a:lnTo>
                  <a:pt x="816" y="593"/>
                </a:lnTo>
                <a:lnTo>
                  <a:pt x="816" y="91"/>
                </a:lnTo>
                <a:lnTo>
                  <a:pt x="816" y="91"/>
                </a:lnTo>
                <a:lnTo>
                  <a:pt x="776" y="75"/>
                </a:lnTo>
                <a:lnTo>
                  <a:pt x="735" y="63"/>
                </a:lnTo>
                <a:lnTo>
                  <a:pt x="693" y="55"/>
                </a:lnTo>
                <a:lnTo>
                  <a:pt x="652" y="53"/>
                </a:lnTo>
                <a:lnTo>
                  <a:pt x="652" y="53"/>
                </a:lnTo>
                <a:lnTo>
                  <a:pt x="626" y="53"/>
                </a:lnTo>
                <a:lnTo>
                  <a:pt x="626" y="557"/>
                </a:lnTo>
                <a:lnTo>
                  <a:pt x="626" y="557"/>
                </a:lnTo>
                <a:close/>
                <a:moveTo>
                  <a:pt x="260" y="53"/>
                </a:moveTo>
                <a:lnTo>
                  <a:pt x="260" y="53"/>
                </a:lnTo>
                <a:lnTo>
                  <a:pt x="237" y="53"/>
                </a:lnTo>
                <a:lnTo>
                  <a:pt x="217" y="55"/>
                </a:lnTo>
                <a:lnTo>
                  <a:pt x="195" y="57"/>
                </a:lnTo>
                <a:lnTo>
                  <a:pt x="173" y="61"/>
                </a:lnTo>
                <a:lnTo>
                  <a:pt x="152" y="67"/>
                </a:lnTo>
                <a:lnTo>
                  <a:pt x="130" y="73"/>
                </a:lnTo>
                <a:lnTo>
                  <a:pt x="108" y="81"/>
                </a:lnTo>
                <a:lnTo>
                  <a:pt x="85" y="91"/>
                </a:lnTo>
                <a:lnTo>
                  <a:pt x="85" y="593"/>
                </a:lnTo>
                <a:lnTo>
                  <a:pt x="85" y="593"/>
                </a:lnTo>
                <a:lnTo>
                  <a:pt x="108" y="583"/>
                </a:lnTo>
                <a:lnTo>
                  <a:pt x="130" y="575"/>
                </a:lnTo>
                <a:lnTo>
                  <a:pt x="152" y="569"/>
                </a:lnTo>
                <a:lnTo>
                  <a:pt x="173" y="565"/>
                </a:lnTo>
                <a:lnTo>
                  <a:pt x="195" y="561"/>
                </a:lnTo>
                <a:lnTo>
                  <a:pt x="217" y="557"/>
                </a:lnTo>
                <a:lnTo>
                  <a:pt x="260" y="557"/>
                </a:lnTo>
                <a:lnTo>
                  <a:pt x="260" y="557"/>
                </a:lnTo>
                <a:lnTo>
                  <a:pt x="302" y="559"/>
                </a:lnTo>
                <a:lnTo>
                  <a:pt x="343" y="567"/>
                </a:lnTo>
                <a:lnTo>
                  <a:pt x="383" y="577"/>
                </a:lnTo>
                <a:lnTo>
                  <a:pt x="424" y="593"/>
                </a:lnTo>
                <a:lnTo>
                  <a:pt x="424" y="91"/>
                </a:lnTo>
                <a:lnTo>
                  <a:pt x="424" y="91"/>
                </a:lnTo>
                <a:lnTo>
                  <a:pt x="383" y="75"/>
                </a:lnTo>
                <a:lnTo>
                  <a:pt x="343" y="63"/>
                </a:lnTo>
                <a:lnTo>
                  <a:pt x="300" y="55"/>
                </a:lnTo>
                <a:lnTo>
                  <a:pt x="260" y="53"/>
                </a:lnTo>
                <a:lnTo>
                  <a:pt x="260" y="53"/>
                </a:lnTo>
                <a:close/>
              </a:path>
            </a:pathLst>
          </a:custGeom>
          <a:solidFill>
            <a:srgbClr val="3E8F84"/>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4" name="文本框 63"/>
          <p:cNvSpPr txBox="1"/>
          <p:nvPr/>
        </p:nvSpPr>
        <p:spPr>
          <a:xfrm>
            <a:off x="2937609" y="1673713"/>
            <a:ext cx="8008815" cy="3901068"/>
          </a:xfrm>
          <a:prstGeom prst="rect">
            <a:avLst/>
          </a:prstGeom>
          <a:noFill/>
          <a:ln>
            <a:solidFill>
              <a:schemeClr val="bg1"/>
            </a:solidFill>
          </a:ln>
          <a:effectLst/>
          <a:extLst>
            <a:ext uri="{909E8E84-426E-40DD-AFC4-6F175D3DCCD1}">
              <a14:hiddenFill xmlns=""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当面对一个新的机器学习任务时，首先要考虑的问题是使用监督的，非监督的或半监督的方法来学习。</a:t>
            </a:r>
            <a:endParaRPr lang="en-US" altLang="zh-CN" dirty="0" smtClean="0">
              <a:latin typeface="微软雅黑" pitchFamily="34" charset="-122"/>
              <a:ea typeface="微软雅黑" pitchFamily="34" charset="-122"/>
            </a:endParaRPr>
          </a:p>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在某些情况下，选择是有限的：如果没有标签（</a:t>
            </a:r>
            <a:r>
              <a:rPr lang="en-US" altLang="zh-CN" dirty="0" smtClean="0">
                <a:latin typeface="微软雅黑" pitchFamily="34" charset="-122"/>
                <a:ea typeface="微软雅黑" pitchFamily="34" charset="-122"/>
              </a:rPr>
              <a:t>label</a:t>
            </a:r>
            <a:r>
              <a:rPr lang="zh-CN" altLang="en-US" dirty="0" smtClean="0">
                <a:latin typeface="微软雅黑" pitchFamily="34" charset="-122"/>
                <a:ea typeface="微软雅黑" pitchFamily="34" charset="-122"/>
              </a:rPr>
              <a:t>）可用，则只有无监督的学习可以采纳；当标签可用时，监督方法并不总是最好的选择。</a:t>
            </a:r>
            <a:endParaRPr lang="en-US" altLang="zh-CN" dirty="0" smtClean="0">
              <a:latin typeface="微软雅黑" pitchFamily="34" charset="-122"/>
              <a:ea typeface="微软雅黑" pitchFamily="34" charset="-122"/>
            </a:endParaRPr>
          </a:p>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因为每个</a:t>
            </a:r>
            <a:r>
              <a:rPr lang="zh-CN" altLang="en-US" dirty="0" smtClean="0">
                <a:solidFill>
                  <a:srgbClr val="FF0000"/>
                </a:solidFill>
                <a:latin typeface="微软雅黑" pitchFamily="34" charset="-122"/>
                <a:ea typeface="微软雅黑" pitchFamily="34" charset="-122"/>
              </a:rPr>
              <a:t>监督学习</a:t>
            </a:r>
            <a:r>
              <a:rPr lang="zh-CN" altLang="en-US" dirty="0" smtClean="0">
                <a:latin typeface="微软雅黑" pitchFamily="34" charset="-122"/>
                <a:ea typeface="微软雅黑" pitchFamily="34" charset="-122"/>
              </a:rPr>
              <a:t>方法都存在一个隐含的假设：负责生成</a:t>
            </a:r>
            <a:r>
              <a:rPr lang="zh-CN" altLang="en-US" dirty="0" smtClean="0">
                <a:solidFill>
                  <a:srgbClr val="FF0000"/>
                </a:solidFill>
                <a:latin typeface="微软雅黑" pitchFamily="34" charset="-122"/>
                <a:ea typeface="微软雅黑" pitchFamily="34" charset="-122"/>
              </a:rPr>
              <a:t>训练</a:t>
            </a:r>
            <a:r>
              <a:rPr lang="zh-CN" altLang="en-US" dirty="0" smtClean="0">
                <a:latin typeface="微软雅黑" pitchFamily="34" charset="-122"/>
                <a:ea typeface="微软雅黑" pitchFamily="34" charset="-122"/>
              </a:rPr>
              <a:t>数据集（</a:t>
            </a:r>
            <a:r>
              <a:rPr lang="en-US" altLang="zh-CN" dirty="0" smtClean="0">
                <a:latin typeface="微软雅黑" pitchFamily="34" charset="-122"/>
                <a:ea typeface="微软雅黑" pitchFamily="34" charset="-122"/>
              </a:rPr>
              <a:t> training data set </a:t>
            </a:r>
            <a:r>
              <a:rPr lang="zh-CN" altLang="en-US" dirty="0" smtClean="0">
                <a:latin typeface="微软雅黑" pitchFamily="34" charset="-122"/>
                <a:ea typeface="微软雅黑" pitchFamily="34" charset="-122"/>
              </a:rPr>
              <a:t>）的分配与负责生成</a:t>
            </a:r>
            <a:r>
              <a:rPr lang="zh-CN" altLang="en-US" dirty="0" smtClean="0">
                <a:solidFill>
                  <a:srgbClr val="FF0000"/>
                </a:solidFill>
                <a:latin typeface="微软雅黑" pitchFamily="34" charset="-122"/>
                <a:ea typeface="微软雅黑" pitchFamily="34" charset="-122"/>
              </a:rPr>
              <a:t>测试</a:t>
            </a:r>
            <a:r>
              <a:rPr lang="zh-CN" altLang="en-US" dirty="0" smtClean="0">
                <a:latin typeface="微软雅黑" pitchFamily="34" charset="-122"/>
                <a:ea typeface="微软雅黑" pitchFamily="34" charset="-122"/>
              </a:rPr>
              <a:t>数据集（</a:t>
            </a:r>
            <a:r>
              <a:rPr lang="en-US" altLang="zh-CN" dirty="0" smtClean="0">
                <a:latin typeface="微软雅黑" pitchFamily="34" charset="-122"/>
                <a:ea typeface="微软雅黑" pitchFamily="34" charset="-122"/>
              </a:rPr>
              <a:t> test data set </a:t>
            </a:r>
            <a:r>
              <a:rPr lang="zh-CN" altLang="en-US" dirty="0" smtClean="0">
                <a:latin typeface="微软雅黑" pitchFamily="34" charset="-122"/>
                <a:ea typeface="微软雅黑" pitchFamily="34" charset="-122"/>
              </a:rPr>
              <a:t>）的分配是相同的。例如，如果采用单个标签数据集，并将其</a:t>
            </a:r>
            <a:r>
              <a:rPr lang="zh-CN" altLang="en-US" dirty="0" smtClean="0">
                <a:solidFill>
                  <a:srgbClr val="FF0000"/>
                </a:solidFill>
                <a:latin typeface="微软雅黑" pitchFamily="34" charset="-122"/>
                <a:ea typeface="微软雅黑" pitchFamily="34" charset="-122"/>
              </a:rPr>
              <a:t>随机</a:t>
            </a:r>
            <a:r>
              <a:rPr lang="zh-CN" altLang="en-US" dirty="0" smtClean="0">
                <a:latin typeface="微软雅黑" pitchFamily="34" charset="-122"/>
                <a:ea typeface="微软雅黑" pitchFamily="34" charset="-122"/>
              </a:rPr>
              <a:t>细分为训练集和测试集，则该假设就得到成立。</a:t>
            </a:r>
            <a:endParaRPr lang="en-US" altLang="zh-CN" dirty="0" smtClean="0">
              <a:latin typeface="微软雅黑" pitchFamily="34" charset="-122"/>
              <a:ea typeface="微软雅黑" pitchFamily="34" charset="-122"/>
            </a:endParaRPr>
          </a:p>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然而，经常会出现以下情况：在训练集上训练某一个算法，训练模型最终实际应用到的测试集数据与该训练集数据不同。使用一组通过</a:t>
            </a:r>
            <a:r>
              <a:rPr lang="zh-CN" altLang="en-US" dirty="0" smtClean="0">
                <a:solidFill>
                  <a:srgbClr val="FF0000"/>
                </a:solidFill>
                <a:latin typeface="微软雅黑" pitchFamily="34" charset="-122"/>
                <a:ea typeface="微软雅黑" pitchFamily="34" charset="-122"/>
              </a:rPr>
              <a:t>人类</a:t>
            </a:r>
            <a:r>
              <a:rPr lang="zh-CN" altLang="en-US" dirty="0" smtClean="0">
                <a:latin typeface="微软雅黑" pitchFamily="34" charset="-122"/>
                <a:ea typeface="微软雅黑" pitchFamily="34" charset="-122"/>
              </a:rPr>
              <a:t>基因训练的基因定位器在</a:t>
            </a:r>
            <a:r>
              <a:rPr lang="zh-CN" altLang="en-US" dirty="0" smtClean="0">
                <a:solidFill>
                  <a:srgbClr val="FF0000"/>
                </a:solidFill>
                <a:latin typeface="微软雅黑" pitchFamily="34" charset="-122"/>
                <a:ea typeface="微软雅黑" pitchFamily="34" charset="-122"/>
              </a:rPr>
              <a:t>小鼠</a:t>
            </a:r>
            <a:r>
              <a:rPr lang="zh-CN" altLang="en-US" dirty="0" smtClean="0">
                <a:latin typeface="微软雅黑" pitchFamily="34" charset="-122"/>
                <a:ea typeface="微软雅黑" pitchFamily="34" charset="-122"/>
              </a:rPr>
              <a:t>基因组中寻找基因并不会很好地发挥作用。</a:t>
            </a:r>
          </a:p>
        </p:txBody>
      </p:sp>
      <p:grpSp>
        <p:nvGrpSpPr>
          <p:cNvPr id="2" name="组合 23"/>
          <p:cNvGrpSpPr/>
          <p:nvPr/>
        </p:nvGrpSpPr>
        <p:grpSpPr>
          <a:xfrm>
            <a:off x="1750353" y="1312643"/>
            <a:ext cx="586740" cy="586740"/>
            <a:chOff x="1648" y="5039"/>
            <a:chExt cx="1160" cy="1160"/>
          </a:xfrm>
        </p:grpSpPr>
        <p:sp>
          <p:nvSpPr>
            <p:cNvPr id="25" name="椭圆 24"/>
            <p:cNvSpPr/>
            <p:nvPr/>
          </p:nvSpPr>
          <p:spPr>
            <a:xfrm>
              <a:off x="1648" y="5039"/>
              <a:ext cx="1161" cy="1161"/>
            </a:xfrm>
            <a:prstGeom prst="ellipse">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7" name="稻壳儿小白白(http://dwz.cn/Wu2UP)"/>
            <p:cNvSpPr>
              <a:spLocks noEditPoints="1"/>
            </p:cNvSpPr>
            <p:nvPr/>
          </p:nvSpPr>
          <p:spPr>
            <a:xfrm>
              <a:off x="1757" y="5184"/>
              <a:ext cx="744" cy="637"/>
            </a:xfrm>
            <a:custGeom>
              <a:avLst/>
              <a:gdLst/>
              <a:ahLst/>
              <a:cxnLst>
                <a:cxn ang="0">
                  <a:pos x="48184" y="283619"/>
                </a:cxn>
                <a:cxn ang="0">
                  <a:pos x="41301" y="283619"/>
                </a:cxn>
                <a:cxn ang="0">
                  <a:pos x="6883" y="283619"/>
                </a:cxn>
                <a:cxn ang="0">
                  <a:pos x="0" y="283619"/>
                </a:cxn>
                <a:cxn ang="0">
                  <a:pos x="0" y="242114"/>
                </a:cxn>
                <a:cxn ang="0">
                  <a:pos x="6883" y="242114"/>
                </a:cxn>
                <a:cxn ang="0">
                  <a:pos x="41301" y="242114"/>
                </a:cxn>
                <a:cxn ang="0">
                  <a:pos x="48184" y="242114"/>
                </a:cxn>
                <a:cxn ang="0">
                  <a:pos x="48184" y="283619"/>
                </a:cxn>
                <a:cxn ang="0">
                  <a:pos x="117018" y="283619"/>
                </a:cxn>
                <a:cxn ang="0">
                  <a:pos x="117018" y="283619"/>
                </a:cxn>
                <a:cxn ang="0">
                  <a:pos x="75718" y="283619"/>
                </a:cxn>
                <a:cxn ang="0">
                  <a:pos x="75718" y="283619"/>
                </a:cxn>
                <a:cxn ang="0">
                  <a:pos x="75718" y="221361"/>
                </a:cxn>
                <a:cxn ang="0">
                  <a:pos x="75718" y="214444"/>
                </a:cxn>
                <a:cxn ang="0">
                  <a:pos x="117018" y="214444"/>
                </a:cxn>
                <a:cxn ang="0">
                  <a:pos x="117018" y="221361"/>
                </a:cxn>
                <a:cxn ang="0">
                  <a:pos x="117018" y="283619"/>
                </a:cxn>
                <a:cxn ang="0">
                  <a:pos x="192736" y="283619"/>
                </a:cxn>
                <a:cxn ang="0">
                  <a:pos x="185852" y="283619"/>
                </a:cxn>
                <a:cxn ang="0">
                  <a:pos x="151435" y="283619"/>
                </a:cxn>
                <a:cxn ang="0">
                  <a:pos x="144552" y="283619"/>
                </a:cxn>
                <a:cxn ang="0">
                  <a:pos x="144552" y="172938"/>
                </a:cxn>
                <a:cxn ang="0">
                  <a:pos x="151435" y="166021"/>
                </a:cxn>
                <a:cxn ang="0">
                  <a:pos x="185852" y="166021"/>
                </a:cxn>
                <a:cxn ang="0">
                  <a:pos x="192736" y="172938"/>
                </a:cxn>
                <a:cxn ang="0">
                  <a:pos x="192736" y="283619"/>
                </a:cxn>
                <a:cxn ang="0">
                  <a:pos x="261570" y="283619"/>
                </a:cxn>
                <a:cxn ang="0">
                  <a:pos x="254686" y="283619"/>
                </a:cxn>
                <a:cxn ang="0">
                  <a:pos x="220269" y="283619"/>
                </a:cxn>
                <a:cxn ang="0">
                  <a:pos x="213386" y="283619"/>
                </a:cxn>
                <a:cxn ang="0">
                  <a:pos x="213386" y="103763"/>
                </a:cxn>
                <a:cxn ang="0">
                  <a:pos x="220269" y="96846"/>
                </a:cxn>
                <a:cxn ang="0">
                  <a:pos x="254686" y="96846"/>
                </a:cxn>
                <a:cxn ang="0">
                  <a:pos x="261570" y="103763"/>
                </a:cxn>
                <a:cxn ang="0">
                  <a:pos x="261570" y="283619"/>
                </a:cxn>
                <a:cxn ang="0">
                  <a:pos x="330404" y="283619"/>
                </a:cxn>
                <a:cxn ang="0">
                  <a:pos x="323521" y="283619"/>
                </a:cxn>
                <a:cxn ang="0">
                  <a:pos x="289104" y="283619"/>
                </a:cxn>
                <a:cxn ang="0">
                  <a:pos x="282220" y="283619"/>
                </a:cxn>
                <a:cxn ang="0">
                  <a:pos x="282220" y="6918"/>
                </a:cxn>
                <a:cxn ang="0">
                  <a:pos x="289104" y="0"/>
                </a:cxn>
                <a:cxn ang="0">
                  <a:pos x="323521" y="0"/>
                </a:cxn>
                <a:cxn ang="0">
                  <a:pos x="330404" y="6918"/>
                </a:cxn>
                <a:cxn ang="0">
                  <a:pos x="330404" y="283619"/>
                </a:cxn>
              </a:cxnLst>
              <a:rect l="0" t="0" r="0" b="0"/>
              <a:pathLst>
                <a:path w="48" h="41">
                  <a:moveTo>
                    <a:pt x="7" y="41"/>
                  </a:moveTo>
                  <a:cubicBezTo>
                    <a:pt x="7" y="41"/>
                    <a:pt x="7" y="41"/>
                    <a:pt x="6" y="41"/>
                  </a:cubicBezTo>
                  <a:cubicBezTo>
                    <a:pt x="1" y="41"/>
                    <a:pt x="1" y="41"/>
                    <a:pt x="1" y="41"/>
                  </a:cubicBezTo>
                  <a:cubicBezTo>
                    <a:pt x="1" y="41"/>
                    <a:pt x="0" y="41"/>
                    <a:pt x="0" y="41"/>
                  </a:cubicBezTo>
                  <a:cubicBezTo>
                    <a:pt x="0" y="35"/>
                    <a:pt x="0" y="35"/>
                    <a:pt x="0" y="35"/>
                  </a:cubicBezTo>
                  <a:cubicBezTo>
                    <a:pt x="0" y="35"/>
                    <a:pt x="1" y="35"/>
                    <a:pt x="1" y="35"/>
                  </a:cubicBezTo>
                  <a:cubicBezTo>
                    <a:pt x="6" y="35"/>
                    <a:pt x="6" y="35"/>
                    <a:pt x="6" y="35"/>
                  </a:cubicBezTo>
                  <a:cubicBezTo>
                    <a:pt x="7" y="35"/>
                    <a:pt x="7" y="35"/>
                    <a:pt x="7" y="35"/>
                  </a:cubicBezTo>
                  <a:lnTo>
                    <a:pt x="7" y="41"/>
                  </a:lnTo>
                  <a:close/>
                  <a:moveTo>
                    <a:pt x="17" y="41"/>
                  </a:moveTo>
                  <a:cubicBezTo>
                    <a:pt x="17" y="41"/>
                    <a:pt x="17" y="41"/>
                    <a:pt x="17" y="41"/>
                  </a:cubicBezTo>
                  <a:cubicBezTo>
                    <a:pt x="11" y="41"/>
                    <a:pt x="11" y="41"/>
                    <a:pt x="11" y="41"/>
                  </a:cubicBezTo>
                  <a:cubicBezTo>
                    <a:pt x="11" y="41"/>
                    <a:pt x="11" y="41"/>
                    <a:pt x="11" y="41"/>
                  </a:cubicBezTo>
                  <a:cubicBezTo>
                    <a:pt x="11" y="32"/>
                    <a:pt x="11" y="32"/>
                    <a:pt x="11" y="32"/>
                  </a:cubicBezTo>
                  <a:cubicBezTo>
                    <a:pt x="11" y="32"/>
                    <a:pt x="11" y="31"/>
                    <a:pt x="11" y="31"/>
                  </a:cubicBezTo>
                  <a:cubicBezTo>
                    <a:pt x="17" y="31"/>
                    <a:pt x="17" y="31"/>
                    <a:pt x="17" y="31"/>
                  </a:cubicBezTo>
                  <a:cubicBezTo>
                    <a:pt x="17" y="31"/>
                    <a:pt x="17" y="32"/>
                    <a:pt x="17" y="32"/>
                  </a:cubicBezTo>
                  <a:lnTo>
                    <a:pt x="17" y="41"/>
                  </a:lnTo>
                  <a:close/>
                  <a:moveTo>
                    <a:pt x="28" y="41"/>
                  </a:moveTo>
                  <a:cubicBezTo>
                    <a:pt x="28" y="41"/>
                    <a:pt x="27" y="41"/>
                    <a:pt x="27" y="41"/>
                  </a:cubicBezTo>
                  <a:cubicBezTo>
                    <a:pt x="22" y="41"/>
                    <a:pt x="22" y="41"/>
                    <a:pt x="22" y="41"/>
                  </a:cubicBezTo>
                  <a:cubicBezTo>
                    <a:pt x="21" y="41"/>
                    <a:pt x="21" y="41"/>
                    <a:pt x="21" y="41"/>
                  </a:cubicBezTo>
                  <a:cubicBezTo>
                    <a:pt x="21" y="25"/>
                    <a:pt x="21" y="25"/>
                    <a:pt x="21" y="25"/>
                  </a:cubicBezTo>
                  <a:cubicBezTo>
                    <a:pt x="21" y="25"/>
                    <a:pt x="21" y="24"/>
                    <a:pt x="22" y="24"/>
                  </a:cubicBezTo>
                  <a:cubicBezTo>
                    <a:pt x="27" y="24"/>
                    <a:pt x="27" y="24"/>
                    <a:pt x="27" y="24"/>
                  </a:cubicBezTo>
                  <a:cubicBezTo>
                    <a:pt x="27" y="24"/>
                    <a:pt x="28" y="25"/>
                    <a:pt x="28" y="25"/>
                  </a:cubicBezTo>
                  <a:lnTo>
                    <a:pt x="28" y="41"/>
                  </a:lnTo>
                  <a:close/>
                  <a:moveTo>
                    <a:pt x="38" y="41"/>
                  </a:moveTo>
                  <a:cubicBezTo>
                    <a:pt x="38" y="41"/>
                    <a:pt x="38" y="41"/>
                    <a:pt x="37" y="41"/>
                  </a:cubicBezTo>
                  <a:cubicBezTo>
                    <a:pt x="32" y="41"/>
                    <a:pt x="32" y="41"/>
                    <a:pt x="32" y="41"/>
                  </a:cubicBezTo>
                  <a:cubicBezTo>
                    <a:pt x="32" y="41"/>
                    <a:pt x="31" y="41"/>
                    <a:pt x="31" y="41"/>
                  </a:cubicBezTo>
                  <a:cubicBezTo>
                    <a:pt x="31" y="15"/>
                    <a:pt x="31" y="15"/>
                    <a:pt x="31" y="15"/>
                  </a:cubicBezTo>
                  <a:cubicBezTo>
                    <a:pt x="31" y="14"/>
                    <a:pt x="32" y="14"/>
                    <a:pt x="32" y="14"/>
                  </a:cubicBezTo>
                  <a:cubicBezTo>
                    <a:pt x="37" y="14"/>
                    <a:pt x="37" y="14"/>
                    <a:pt x="37" y="14"/>
                  </a:cubicBezTo>
                  <a:cubicBezTo>
                    <a:pt x="38" y="14"/>
                    <a:pt x="38" y="14"/>
                    <a:pt x="38" y="15"/>
                  </a:cubicBezTo>
                  <a:lnTo>
                    <a:pt x="38" y="41"/>
                  </a:lnTo>
                  <a:close/>
                  <a:moveTo>
                    <a:pt x="48" y="41"/>
                  </a:moveTo>
                  <a:cubicBezTo>
                    <a:pt x="48" y="41"/>
                    <a:pt x="48" y="41"/>
                    <a:pt x="47" y="41"/>
                  </a:cubicBezTo>
                  <a:cubicBezTo>
                    <a:pt x="42" y="41"/>
                    <a:pt x="42" y="41"/>
                    <a:pt x="42" y="41"/>
                  </a:cubicBezTo>
                  <a:cubicBezTo>
                    <a:pt x="42" y="41"/>
                    <a:pt x="41" y="41"/>
                    <a:pt x="41" y="41"/>
                  </a:cubicBezTo>
                  <a:cubicBezTo>
                    <a:pt x="41" y="1"/>
                    <a:pt x="41" y="1"/>
                    <a:pt x="41" y="1"/>
                  </a:cubicBezTo>
                  <a:cubicBezTo>
                    <a:pt x="41" y="1"/>
                    <a:pt x="42" y="0"/>
                    <a:pt x="42" y="0"/>
                  </a:cubicBezTo>
                  <a:cubicBezTo>
                    <a:pt x="47" y="0"/>
                    <a:pt x="47" y="0"/>
                    <a:pt x="47" y="0"/>
                  </a:cubicBezTo>
                  <a:cubicBezTo>
                    <a:pt x="48" y="0"/>
                    <a:pt x="48" y="1"/>
                    <a:pt x="48" y="1"/>
                  </a:cubicBezTo>
                  <a:lnTo>
                    <a:pt x="48" y="41"/>
                  </a:lnTo>
                  <a:close/>
                </a:path>
              </a:pathLst>
            </a:custGeom>
            <a:solidFill>
              <a:schemeClr val="bg1"/>
            </a:solidFill>
            <a:ln w="9525">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endParaRPr>
            </a:p>
          </p:txBody>
        </p:sp>
      </p:grpSp>
      <p:sp>
        <p:nvSpPr>
          <p:cNvPr id="17" name="文本框 15"/>
          <p:cNvSpPr txBox="1"/>
          <p:nvPr/>
        </p:nvSpPr>
        <p:spPr>
          <a:xfrm>
            <a:off x="273685" y="254976"/>
            <a:ext cx="4808269"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选择使用哪种方法</a:t>
            </a:r>
            <a:endParaRPr lang="zh-CN" altLang="en-US" sz="2400" dirty="0">
              <a:latin typeface="微软雅黑" pitchFamily="34" charset="-122"/>
              <a:ea typeface="微软雅黑"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7"/>
          <p:cNvSpPr>
            <a:spLocks noEditPoints="1"/>
          </p:cNvSpPr>
          <p:nvPr/>
        </p:nvSpPr>
        <p:spPr bwMode="auto">
          <a:xfrm>
            <a:off x="0" y="4493260"/>
            <a:ext cx="2633980" cy="2364740"/>
          </a:xfrm>
          <a:custGeom>
            <a:avLst/>
            <a:gdLst>
              <a:gd name="T0" fmla="*/ 543 w 907"/>
              <a:gd name="T1" fmla="*/ 696 h 814"/>
              <a:gd name="T2" fmla="*/ 592 w 907"/>
              <a:gd name="T3" fmla="*/ 745 h 814"/>
              <a:gd name="T4" fmla="*/ 138 w 907"/>
              <a:gd name="T5" fmla="*/ 449 h 814"/>
              <a:gd name="T6" fmla="*/ 126 w 907"/>
              <a:gd name="T7" fmla="*/ 433 h 814"/>
              <a:gd name="T8" fmla="*/ 223 w 907"/>
              <a:gd name="T9" fmla="*/ 405 h 814"/>
              <a:gd name="T10" fmla="*/ 383 w 907"/>
              <a:gd name="T11" fmla="*/ 427 h 814"/>
              <a:gd name="T12" fmla="*/ 391 w 907"/>
              <a:gd name="T13" fmla="*/ 441 h 814"/>
              <a:gd name="T14" fmla="*/ 345 w 907"/>
              <a:gd name="T15" fmla="*/ 441 h 814"/>
              <a:gd name="T16" fmla="*/ 197 w 907"/>
              <a:gd name="T17" fmla="*/ 433 h 814"/>
              <a:gd name="T18" fmla="*/ 138 w 907"/>
              <a:gd name="T19" fmla="*/ 370 h 814"/>
              <a:gd name="T20" fmla="*/ 126 w 907"/>
              <a:gd name="T21" fmla="*/ 354 h 814"/>
              <a:gd name="T22" fmla="*/ 223 w 907"/>
              <a:gd name="T23" fmla="*/ 326 h 814"/>
              <a:gd name="T24" fmla="*/ 383 w 907"/>
              <a:gd name="T25" fmla="*/ 348 h 814"/>
              <a:gd name="T26" fmla="*/ 391 w 907"/>
              <a:gd name="T27" fmla="*/ 362 h 814"/>
              <a:gd name="T28" fmla="*/ 345 w 907"/>
              <a:gd name="T29" fmla="*/ 362 h 814"/>
              <a:gd name="T30" fmla="*/ 197 w 907"/>
              <a:gd name="T31" fmla="*/ 354 h 814"/>
              <a:gd name="T32" fmla="*/ 138 w 907"/>
              <a:gd name="T33" fmla="*/ 299 h 814"/>
              <a:gd name="T34" fmla="*/ 126 w 907"/>
              <a:gd name="T35" fmla="*/ 281 h 814"/>
              <a:gd name="T36" fmla="*/ 223 w 907"/>
              <a:gd name="T37" fmla="*/ 255 h 814"/>
              <a:gd name="T38" fmla="*/ 383 w 907"/>
              <a:gd name="T39" fmla="*/ 275 h 814"/>
              <a:gd name="T40" fmla="*/ 391 w 907"/>
              <a:gd name="T41" fmla="*/ 291 h 814"/>
              <a:gd name="T42" fmla="*/ 345 w 907"/>
              <a:gd name="T43" fmla="*/ 289 h 814"/>
              <a:gd name="T44" fmla="*/ 197 w 907"/>
              <a:gd name="T45" fmla="*/ 283 h 814"/>
              <a:gd name="T46" fmla="*/ 138 w 907"/>
              <a:gd name="T47" fmla="*/ 225 h 814"/>
              <a:gd name="T48" fmla="*/ 126 w 907"/>
              <a:gd name="T49" fmla="*/ 206 h 814"/>
              <a:gd name="T50" fmla="*/ 223 w 907"/>
              <a:gd name="T51" fmla="*/ 178 h 814"/>
              <a:gd name="T52" fmla="*/ 383 w 907"/>
              <a:gd name="T53" fmla="*/ 200 h 814"/>
              <a:gd name="T54" fmla="*/ 391 w 907"/>
              <a:gd name="T55" fmla="*/ 214 h 814"/>
              <a:gd name="T56" fmla="*/ 345 w 907"/>
              <a:gd name="T57" fmla="*/ 214 h 814"/>
              <a:gd name="T58" fmla="*/ 197 w 907"/>
              <a:gd name="T59" fmla="*/ 206 h 814"/>
              <a:gd name="T60" fmla="*/ 138 w 907"/>
              <a:gd name="T61" fmla="*/ 156 h 814"/>
              <a:gd name="T62" fmla="*/ 126 w 907"/>
              <a:gd name="T63" fmla="*/ 138 h 814"/>
              <a:gd name="T64" fmla="*/ 223 w 907"/>
              <a:gd name="T65" fmla="*/ 111 h 814"/>
              <a:gd name="T66" fmla="*/ 383 w 907"/>
              <a:gd name="T67" fmla="*/ 131 h 814"/>
              <a:gd name="T68" fmla="*/ 391 w 907"/>
              <a:gd name="T69" fmla="*/ 148 h 814"/>
              <a:gd name="T70" fmla="*/ 345 w 907"/>
              <a:gd name="T71" fmla="*/ 146 h 814"/>
              <a:gd name="T72" fmla="*/ 197 w 907"/>
              <a:gd name="T73" fmla="*/ 140 h 814"/>
              <a:gd name="T74" fmla="*/ 877 w 907"/>
              <a:gd name="T75" fmla="*/ 125 h 814"/>
              <a:gd name="T76" fmla="*/ 905 w 907"/>
              <a:gd name="T77" fmla="*/ 156 h 814"/>
              <a:gd name="T78" fmla="*/ 899 w 907"/>
              <a:gd name="T79" fmla="*/ 702 h 814"/>
              <a:gd name="T80" fmla="*/ 626 w 907"/>
              <a:gd name="T81" fmla="*/ 721 h 814"/>
              <a:gd name="T82" fmla="*/ 620 w 907"/>
              <a:gd name="T83" fmla="*/ 806 h 814"/>
              <a:gd name="T84" fmla="*/ 492 w 907"/>
              <a:gd name="T85" fmla="*/ 808 h 814"/>
              <a:gd name="T86" fmla="*/ 468 w 907"/>
              <a:gd name="T87" fmla="*/ 810 h 814"/>
              <a:gd name="T88" fmla="*/ 31 w 907"/>
              <a:gd name="T89" fmla="*/ 719 h 814"/>
              <a:gd name="T90" fmla="*/ 0 w 907"/>
              <a:gd name="T91" fmla="*/ 690 h 814"/>
              <a:gd name="T92" fmla="*/ 9 w 907"/>
              <a:gd name="T93" fmla="*/ 138 h 814"/>
              <a:gd name="T94" fmla="*/ 33 w 907"/>
              <a:gd name="T95" fmla="*/ 67 h 814"/>
              <a:gd name="T96" fmla="*/ 102 w 907"/>
              <a:gd name="T97" fmla="*/ 26 h 814"/>
              <a:gd name="T98" fmla="*/ 260 w 907"/>
              <a:gd name="T99" fmla="*/ 0 h 814"/>
              <a:gd name="T100" fmla="*/ 381 w 907"/>
              <a:gd name="T101" fmla="*/ 18 h 814"/>
              <a:gd name="T102" fmla="*/ 527 w 907"/>
              <a:gd name="T103" fmla="*/ 16 h 814"/>
              <a:gd name="T104" fmla="*/ 652 w 907"/>
              <a:gd name="T105" fmla="*/ 0 h 814"/>
              <a:gd name="T106" fmla="*/ 806 w 907"/>
              <a:gd name="T107" fmla="*/ 28 h 814"/>
              <a:gd name="T108" fmla="*/ 869 w 907"/>
              <a:gd name="T109" fmla="*/ 67 h 814"/>
              <a:gd name="T110" fmla="*/ 626 w 907"/>
              <a:gd name="T111" fmla="*/ 557 h 814"/>
              <a:gd name="T112" fmla="*/ 816 w 907"/>
              <a:gd name="T113" fmla="*/ 593 h 814"/>
              <a:gd name="T114" fmla="*/ 652 w 907"/>
              <a:gd name="T115" fmla="*/ 53 h 814"/>
              <a:gd name="T116" fmla="*/ 260 w 907"/>
              <a:gd name="T117" fmla="*/ 53 h 814"/>
              <a:gd name="T118" fmla="*/ 130 w 907"/>
              <a:gd name="T119" fmla="*/ 73 h 814"/>
              <a:gd name="T120" fmla="*/ 130 w 907"/>
              <a:gd name="T121" fmla="*/ 575 h 814"/>
              <a:gd name="T122" fmla="*/ 260 w 907"/>
              <a:gd name="T123" fmla="*/ 557 h 814"/>
              <a:gd name="T124" fmla="*/ 424 w 907"/>
              <a:gd name="T125" fmla="*/ 91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7" h="814">
                <a:moveTo>
                  <a:pt x="496" y="73"/>
                </a:moveTo>
                <a:lnTo>
                  <a:pt x="496" y="751"/>
                </a:lnTo>
                <a:lnTo>
                  <a:pt x="533" y="702"/>
                </a:lnTo>
                <a:lnTo>
                  <a:pt x="533" y="702"/>
                </a:lnTo>
                <a:lnTo>
                  <a:pt x="539" y="698"/>
                </a:lnTo>
                <a:lnTo>
                  <a:pt x="543" y="696"/>
                </a:lnTo>
                <a:lnTo>
                  <a:pt x="551" y="698"/>
                </a:lnTo>
                <a:lnTo>
                  <a:pt x="557" y="700"/>
                </a:lnTo>
                <a:lnTo>
                  <a:pt x="557" y="700"/>
                </a:lnTo>
                <a:lnTo>
                  <a:pt x="559" y="702"/>
                </a:lnTo>
                <a:lnTo>
                  <a:pt x="559" y="702"/>
                </a:lnTo>
                <a:lnTo>
                  <a:pt x="592" y="745"/>
                </a:lnTo>
                <a:lnTo>
                  <a:pt x="592" y="46"/>
                </a:lnTo>
                <a:lnTo>
                  <a:pt x="496" y="73"/>
                </a:lnTo>
                <a:lnTo>
                  <a:pt x="496" y="73"/>
                </a:lnTo>
                <a:close/>
                <a:moveTo>
                  <a:pt x="142" y="449"/>
                </a:moveTo>
                <a:lnTo>
                  <a:pt x="142" y="449"/>
                </a:lnTo>
                <a:lnTo>
                  <a:pt x="138" y="449"/>
                </a:lnTo>
                <a:lnTo>
                  <a:pt x="132" y="449"/>
                </a:lnTo>
                <a:lnTo>
                  <a:pt x="130" y="447"/>
                </a:lnTo>
                <a:lnTo>
                  <a:pt x="126" y="443"/>
                </a:lnTo>
                <a:lnTo>
                  <a:pt x="126" y="443"/>
                </a:lnTo>
                <a:lnTo>
                  <a:pt x="126" y="437"/>
                </a:lnTo>
                <a:lnTo>
                  <a:pt x="126" y="433"/>
                </a:lnTo>
                <a:lnTo>
                  <a:pt x="130" y="429"/>
                </a:lnTo>
                <a:lnTo>
                  <a:pt x="134" y="427"/>
                </a:lnTo>
                <a:lnTo>
                  <a:pt x="134" y="427"/>
                </a:lnTo>
                <a:lnTo>
                  <a:pt x="162" y="417"/>
                </a:lnTo>
                <a:lnTo>
                  <a:pt x="193" y="409"/>
                </a:lnTo>
                <a:lnTo>
                  <a:pt x="223" y="405"/>
                </a:lnTo>
                <a:lnTo>
                  <a:pt x="254" y="405"/>
                </a:lnTo>
                <a:lnTo>
                  <a:pt x="254" y="405"/>
                </a:lnTo>
                <a:lnTo>
                  <a:pt x="286" y="405"/>
                </a:lnTo>
                <a:lnTo>
                  <a:pt x="318" y="409"/>
                </a:lnTo>
                <a:lnTo>
                  <a:pt x="351" y="417"/>
                </a:lnTo>
                <a:lnTo>
                  <a:pt x="383" y="427"/>
                </a:lnTo>
                <a:lnTo>
                  <a:pt x="383" y="427"/>
                </a:lnTo>
                <a:lnTo>
                  <a:pt x="387" y="429"/>
                </a:lnTo>
                <a:lnTo>
                  <a:pt x="389" y="433"/>
                </a:lnTo>
                <a:lnTo>
                  <a:pt x="391" y="437"/>
                </a:lnTo>
                <a:lnTo>
                  <a:pt x="391" y="441"/>
                </a:lnTo>
                <a:lnTo>
                  <a:pt x="391" y="441"/>
                </a:lnTo>
                <a:lnTo>
                  <a:pt x="389" y="445"/>
                </a:lnTo>
                <a:lnTo>
                  <a:pt x="385" y="449"/>
                </a:lnTo>
                <a:lnTo>
                  <a:pt x="381" y="449"/>
                </a:lnTo>
                <a:lnTo>
                  <a:pt x="375" y="449"/>
                </a:lnTo>
                <a:lnTo>
                  <a:pt x="375" y="449"/>
                </a:lnTo>
                <a:lnTo>
                  <a:pt x="345" y="441"/>
                </a:lnTo>
                <a:lnTo>
                  <a:pt x="314" y="433"/>
                </a:lnTo>
                <a:lnTo>
                  <a:pt x="284" y="429"/>
                </a:lnTo>
                <a:lnTo>
                  <a:pt x="254" y="429"/>
                </a:lnTo>
                <a:lnTo>
                  <a:pt x="254" y="429"/>
                </a:lnTo>
                <a:lnTo>
                  <a:pt x="225" y="429"/>
                </a:lnTo>
                <a:lnTo>
                  <a:pt x="197" y="433"/>
                </a:lnTo>
                <a:lnTo>
                  <a:pt x="168" y="441"/>
                </a:lnTo>
                <a:lnTo>
                  <a:pt x="142" y="449"/>
                </a:lnTo>
                <a:lnTo>
                  <a:pt x="142" y="449"/>
                </a:lnTo>
                <a:close/>
                <a:moveTo>
                  <a:pt x="142" y="370"/>
                </a:moveTo>
                <a:lnTo>
                  <a:pt x="142" y="370"/>
                </a:lnTo>
                <a:lnTo>
                  <a:pt x="138" y="370"/>
                </a:lnTo>
                <a:lnTo>
                  <a:pt x="132" y="370"/>
                </a:lnTo>
                <a:lnTo>
                  <a:pt x="130" y="368"/>
                </a:lnTo>
                <a:lnTo>
                  <a:pt x="126" y="364"/>
                </a:lnTo>
                <a:lnTo>
                  <a:pt x="126" y="364"/>
                </a:lnTo>
                <a:lnTo>
                  <a:pt x="126" y="358"/>
                </a:lnTo>
                <a:lnTo>
                  <a:pt x="126" y="354"/>
                </a:lnTo>
                <a:lnTo>
                  <a:pt x="130" y="350"/>
                </a:lnTo>
                <a:lnTo>
                  <a:pt x="134" y="348"/>
                </a:lnTo>
                <a:lnTo>
                  <a:pt x="134" y="348"/>
                </a:lnTo>
                <a:lnTo>
                  <a:pt x="162" y="338"/>
                </a:lnTo>
                <a:lnTo>
                  <a:pt x="193" y="330"/>
                </a:lnTo>
                <a:lnTo>
                  <a:pt x="223" y="326"/>
                </a:lnTo>
                <a:lnTo>
                  <a:pt x="254" y="324"/>
                </a:lnTo>
                <a:lnTo>
                  <a:pt x="254" y="324"/>
                </a:lnTo>
                <a:lnTo>
                  <a:pt x="286" y="326"/>
                </a:lnTo>
                <a:lnTo>
                  <a:pt x="318" y="330"/>
                </a:lnTo>
                <a:lnTo>
                  <a:pt x="351" y="338"/>
                </a:lnTo>
                <a:lnTo>
                  <a:pt x="383" y="348"/>
                </a:lnTo>
                <a:lnTo>
                  <a:pt x="383" y="348"/>
                </a:lnTo>
                <a:lnTo>
                  <a:pt x="387" y="350"/>
                </a:lnTo>
                <a:lnTo>
                  <a:pt x="389" y="354"/>
                </a:lnTo>
                <a:lnTo>
                  <a:pt x="391" y="358"/>
                </a:lnTo>
                <a:lnTo>
                  <a:pt x="391" y="362"/>
                </a:lnTo>
                <a:lnTo>
                  <a:pt x="391" y="362"/>
                </a:lnTo>
                <a:lnTo>
                  <a:pt x="389" y="366"/>
                </a:lnTo>
                <a:lnTo>
                  <a:pt x="385" y="370"/>
                </a:lnTo>
                <a:lnTo>
                  <a:pt x="381" y="370"/>
                </a:lnTo>
                <a:lnTo>
                  <a:pt x="375" y="370"/>
                </a:lnTo>
                <a:lnTo>
                  <a:pt x="375" y="370"/>
                </a:lnTo>
                <a:lnTo>
                  <a:pt x="345" y="362"/>
                </a:lnTo>
                <a:lnTo>
                  <a:pt x="314" y="354"/>
                </a:lnTo>
                <a:lnTo>
                  <a:pt x="284" y="350"/>
                </a:lnTo>
                <a:lnTo>
                  <a:pt x="254" y="350"/>
                </a:lnTo>
                <a:lnTo>
                  <a:pt x="254" y="350"/>
                </a:lnTo>
                <a:lnTo>
                  <a:pt x="225" y="350"/>
                </a:lnTo>
                <a:lnTo>
                  <a:pt x="197" y="354"/>
                </a:lnTo>
                <a:lnTo>
                  <a:pt x="168" y="360"/>
                </a:lnTo>
                <a:lnTo>
                  <a:pt x="142" y="370"/>
                </a:lnTo>
                <a:lnTo>
                  <a:pt x="142" y="370"/>
                </a:lnTo>
                <a:close/>
                <a:moveTo>
                  <a:pt x="142" y="299"/>
                </a:moveTo>
                <a:lnTo>
                  <a:pt x="142" y="299"/>
                </a:lnTo>
                <a:lnTo>
                  <a:pt x="138" y="299"/>
                </a:lnTo>
                <a:lnTo>
                  <a:pt x="132" y="297"/>
                </a:lnTo>
                <a:lnTo>
                  <a:pt x="130" y="295"/>
                </a:lnTo>
                <a:lnTo>
                  <a:pt x="126" y="291"/>
                </a:lnTo>
                <a:lnTo>
                  <a:pt x="126" y="291"/>
                </a:lnTo>
                <a:lnTo>
                  <a:pt x="126" y="287"/>
                </a:lnTo>
                <a:lnTo>
                  <a:pt x="126" y="281"/>
                </a:lnTo>
                <a:lnTo>
                  <a:pt x="130" y="277"/>
                </a:lnTo>
                <a:lnTo>
                  <a:pt x="134" y="275"/>
                </a:lnTo>
                <a:lnTo>
                  <a:pt x="134" y="275"/>
                </a:lnTo>
                <a:lnTo>
                  <a:pt x="162" y="265"/>
                </a:lnTo>
                <a:lnTo>
                  <a:pt x="193" y="259"/>
                </a:lnTo>
                <a:lnTo>
                  <a:pt x="223" y="255"/>
                </a:lnTo>
                <a:lnTo>
                  <a:pt x="254" y="253"/>
                </a:lnTo>
                <a:lnTo>
                  <a:pt x="254" y="253"/>
                </a:lnTo>
                <a:lnTo>
                  <a:pt x="286" y="255"/>
                </a:lnTo>
                <a:lnTo>
                  <a:pt x="318" y="259"/>
                </a:lnTo>
                <a:lnTo>
                  <a:pt x="351" y="265"/>
                </a:lnTo>
                <a:lnTo>
                  <a:pt x="383" y="275"/>
                </a:lnTo>
                <a:lnTo>
                  <a:pt x="383" y="275"/>
                </a:lnTo>
                <a:lnTo>
                  <a:pt x="387" y="277"/>
                </a:lnTo>
                <a:lnTo>
                  <a:pt x="389" y="281"/>
                </a:lnTo>
                <a:lnTo>
                  <a:pt x="391" y="285"/>
                </a:lnTo>
                <a:lnTo>
                  <a:pt x="391" y="291"/>
                </a:lnTo>
                <a:lnTo>
                  <a:pt x="391" y="291"/>
                </a:lnTo>
                <a:lnTo>
                  <a:pt x="389" y="295"/>
                </a:lnTo>
                <a:lnTo>
                  <a:pt x="385" y="297"/>
                </a:lnTo>
                <a:lnTo>
                  <a:pt x="381" y="299"/>
                </a:lnTo>
                <a:lnTo>
                  <a:pt x="375" y="299"/>
                </a:lnTo>
                <a:lnTo>
                  <a:pt x="375" y="299"/>
                </a:lnTo>
                <a:lnTo>
                  <a:pt x="345" y="289"/>
                </a:lnTo>
                <a:lnTo>
                  <a:pt x="314" y="283"/>
                </a:lnTo>
                <a:lnTo>
                  <a:pt x="284" y="279"/>
                </a:lnTo>
                <a:lnTo>
                  <a:pt x="254" y="277"/>
                </a:lnTo>
                <a:lnTo>
                  <a:pt x="254" y="277"/>
                </a:lnTo>
                <a:lnTo>
                  <a:pt x="225" y="279"/>
                </a:lnTo>
                <a:lnTo>
                  <a:pt x="197" y="283"/>
                </a:lnTo>
                <a:lnTo>
                  <a:pt x="168" y="289"/>
                </a:lnTo>
                <a:lnTo>
                  <a:pt x="142" y="299"/>
                </a:lnTo>
                <a:lnTo>
                  <a:pt x="142" y="299"/>
                </a:lnTo>
                <a:close/>
                <a:moveTo>
                  <a:pt x="142" y="223"/>
                </a:moveTo>
                <a:lnTo>
                  <a:pt x="142" y="223"/>
                </a:lnTo>
                <a:lnTo>
                  <a:pt x="138" y="225"/>
                </a:lnTo>
                <a:lnTo>
                  <a:pt x="132" y="223"/>
                </a:lnTo>
                <a:lnTo>
                  <a:pt x="130" y="221"/>
                </a:lnTo>
                <a:lnTo>
                  <a:pt x="126" y="216"/>
                </a:lnTo>
                <a:lnTo>
                  <a:pt x="126" y="216"/>
                </a:lnTo>
                <a:lnTo>
                  <a:pt x="126" y="210"/>
                </a:lnTo>
                <a:lnTo>
                  <a:pt x="126" y="206"/>
                </a:lnTo>
                <a:lnTo>
                  <a:pt x="130" y="202"/>
                </a:lnTo>
                <a:lnTo>
                  <a:pt x="134" y="200"/>
                </a:lnTo>
                <a:lnTo>
                  <a:pt x="134" y="200"/>
                </a:lnTo>
                <a:lnTo>
                  <a:pt x="162" y="190"/>
                </a:lnTo>
                <a:lnTo>
                  <a:pt x="193" y="182"/>
                </a:lnTo>
                <a:lnTo>
                  <a:pt x="223" y="178"/>
                </a:lnTo>
                <a:lnTo>
                  <a:pt x="254" y="178"/>
                </a:lnTo>
                <a:lnTo>
                  <a:pt x="254" y="178"/>
                </a:lnTo>
                <a:lnTo>
                  <a:pt x="286" y="178"/>
                </a:lnTo>
                <a:lnTo>
                  <a:pt x="318" y="184"/>
                </a:lnTo>
                <a:lnTo>
                  <a:pt x="351" y="190"/>
                </a:lnTo>
                <a:lnTo>
                  <a:pt x="383" y="200"/>
                </a:lnTo>
                <a:lnTo>
                  <a:pt x="383" y="200"/>
                </a:lnTo>
                <a:lnTo>
                  <a:pt x="387" y="202"/>
                </a:lnTo>
                <a:lnTo>
                  <a:pt x="389" y="206"/>
                </a:lnTo>
                <a:lnTo>
                  <a:pt x="391" y="210"/>
                </a:lnTo>
                <a:lnTo>
                  <a:pt x="391" y="214"/>
                </a:lnTo>
                <a:lnTo>
                  <a:pt x="391" y="214"/>
                </a:lnTo>
                <a:lnTo>
                  <a:pt x="389" y="221"/>
                </a:lnTo>
                <a:lnTo>
                  <a:pt x="385" y="223"/>
                </a:lnTo>
                <a:lnTo>
                  <a:pt x="381" y="225"/>
                </a:lnTo>
                <a:lnTo>
                  <a:pt x="375" y="223"/>
                </a:lnTo>
                <a:lnTo>
                  <a:pt x="375" y="223"/>
                </a:lnTo>
                <a:lnTo>
                  <a:pt x="345" y="214"/>
                </a:lnTo>
                <a:lnTo>
                  <a:pt x="314" y="208"/>
                </a:lnTo>
                <a:lnTo>
                  <a:pt x="284" y="204"/>
                </a:lnTo>
                <a:lnTo>
                  <a:pt x="254" y="202"/>
                </a:lnTo>
                <a:lnTo>
                  <a:pt x="254" y="202"/>
                </a:lnTo>
                <a:lnTo>
                  <a:pt x="225" y="204"/>
                </a:lnTo>
                <a:lnTo>
                  <a:pt x="197" y="206"/>
                </a:lnTo>
                <a:lnTo>
                  <a:pt x="168" y="214"/>
                </a:lnTo>
                <a:lnTo>
                  <a:pt x="142" y="223"/>
                </a:lnTo>
                <a:lnTo>
                  <a:pt x="142" y="223"/>
                </a:lnTo>
                <a:close/>
                <a:moveTo>
                  <a:pt x="142" y="154"/>
                </a:moveTo>
                <a:lnTo>
                  <a:pt x="142" y="154"/>
                </a:lnTo>
                <a:lnTo>
                  <a:pt x="138" y="156"/>
                </a:lnTo>
                <a:lnTo>
                  <a:pt x="132" y="154"/>
                </a:lnTo>
                <a:lnTo>
                  <a:pt x="130" y="152"/>
                </a:lnTo>
                <a:lnTo>
                  <a:pt x="126" y="148"/>
                </a:lnTo>
                <a:lnTo>
                  <a:pt x="126" y="148"/>
                </a:lnTo>
                <a:lnTo>
                  <a:pt x="126" y="144"/>
                </a:lnTo>
                <a:lnTo>
                  <a:pt x="126" y="138"/>
                </a:lnTo>
                <a:lnTo>
                  <a:pt x="130" y="134"/>
                </a:lnTo>
                <a:lnTo>
                  <a:pt x="134" y="131"/>
                </a:lnTo>
                <a:lnTo>
                  <a:pt x="134" y="131"/>
                </a:lnTo>
                <a:lnTo>
                  <a:pt x="162" y="121"/>
                </a:lnTo>
                <a:lnTo>
                  <a:pt x="193" y="115"/>
                </a:lnTo>
                <a:lnTo>
                  <a:pt x="223" y="111"/>
                </a:lnTo>
                <a:lnTo>
                  <a:pt x="254" y="109"/>
                </a:lnTo>
                <a:lnTo>
                  <a:pt x="254" y="109"/>
                </a:lnTo>
                <a:lnTo>
                  <a:pt x="286" y="111"/>
                </a:lnTo>
                <a:lnTo>
                  <a:pt x="318" y="115"/>
                </a:lnTo>
                <a:lnTo>
                  <a:pt x="351" y="121"/>
                </a:lnTo>
                <a:lnTo>
                  <a:pt x="383" y="131"/>
                </a:lnTo>
                <a:lnTo>
                  <a:pt x="383" y="131"/>
                </a:lnTo>
                <a:lnTo>
                  <a:pt x="387" y="134"/>
                </a:lnTo>
                <a:lnTo>
                  <a:pt x="389" y="138"/>
                </a:lnTo>
                <a:lnTo>
                  <a:pt x="391" y="142"/>
                </a:lnTo>
                <a:lnTo>
                  <a:pt x="391" y="148"/>
                </a:lnTo>
                <a:lnTo>
                  <a:pt x="391" y="148"/>
                </a:lnTo>
                <a:lnTo>
                  <a:pt x="389" y="152"/>
                </a:lnTo>
                <a:lnTo>
                  <a:pt x="385" y="154"/>
                </a:lnTo>
                <a:lnTo>
                  <a:pt x="381" y="156"/>
                </a:lnTo>
                <a:lnTo>
                  <a:pt x="375" y="156"/>
                </a:lnTo>
                <a:lnTo>
                  <a:pt x="375" y="156"/>
                </a:lnTo>
                <a:lnTo>
                  <a:pt x="345" y="146"/>
                </a:lnTo>
                <a:lnTo>
                  <a:pt x="314" y="140"/>
                </a:lnTo>
                <a:lnTo>
                  <a:pt x="284" y="136"/>
                </a:lnTo>
                <a:lnTo>
                  <a:pt x="254" y="134"/>
                </a:lnTo>
                <a:lnTo>
                  <a:pt x="254" y="134"/>
                </a:lnTo>
                <a:lnTo>
                  <a:pt x="225" y="136"/>
                </a:lnTo>
                <a:lnTo>
                  <a:pt x="197" y="140"/>
                </a:lnTo>
                <a:lnTo>
                  <a:pt x="168" y="146"/>
                </a:lnTo>
                <a:lnTo>
                  <a:pt x="142" y="154"/>
                </a:lnTo>
                <a:lnTo>
                  <a:pt x="142" y="154"/>
                </a:lnTo>
                <a:close/>
                <a:moveTo>
                  <a:pt x="871" y="125"/>
                </a:moveTo>
                <a:lnTo>
                  <a:pt x="871" y="125"/>
                </a:lnTo>
                <a:lnTo>
                  <a:pt x="877" y="125"/>
                </a:lnTo>
                <a:lnTo>
                  <a:pt x="885" y="129"/>
                </a:lnTo>
                <a:lnTo>
                  <a:pt x="891" y="131"/>
                </a:lnTo>
                <a:lnTo>
                  <a:pt x="895" y="138"/>
                </a:lnTo>
                <a:lnTo>
                  <a:pt x="901" y="142"/>
                </a:lnTo>
                <a:lnTo>
                  <a:pt x="903" y="150"/>
                </a:lnTo>
                <a:lnTo>
                  <a:pt x="905" y="156"/>
                </a:lnTo>
                <a:lnTo>
                  <a:pt x="907" y="164"/>
                </a:lnTo>
                <a:lnTo>
                  <a:pt x="907" y="682"/>
                </a:lnTo>
                <a:lnTo>
                  <a:pt x="907" y="682"/>
                </a:lnTo>
                <a:lnTo>
                  <a:pt x="905" y="690"/>
                </a:lnTo>
                <a:lnTo>
                  <a:pt x="903" y="696"/>
                </a:lnTo>
                <a:lnTo>
                  <a:pt x="899" y="702"/>
                </a:lnTo>
                <a:lnTo>
                  <a:pt x="895" y="708"/>
                </a:lnTo>
                <a:lnTo>
                  <a:pt x="889" y="712"/>
                </a:lnTo>
                <a:lnTo>
                  <a:pt x="883" y="716"/>
                </a:lnTo>
                <a:lnTo>
                  <a:pt x="877" y="719"/>
                </a:lnTo>
                <a:lnTo>
                  <a:pt x="869" y="721"/>
                </a:lnTo>
                <a:lnTo>
                  <a:pt x="626" y="721"/>
                </a:lnTo>
                <a:lnTo>
                  <a:pt x="626" y="793"/>
                </a:lnTo>
                <a:lnTo>
                  <a:pt x="626" y="793"/>
                </a:lnTo>
                <a:lnTo>
                  <a:pt x="626" y="793"/>
                </a:lnTo>
                <a:lnTo>
                  <a:pt x="624" y="799"/>
                </a:lnTo>
                <a:lnTo>
                  <a:pt x="620" y="806"/>
                </a:lnTo>
                <a:lnTo>
                  <a:pt x="620" y="806"/>
                </a:lnTo>
                <a:lnTo>
                  <a:pt x="614" y="808"/>
                </a:lnTo>
                <a:lnTo>
                  <a:pt x="608" y="810"/>
                </a:lnTo>
                <a:lnTo>
                  <a:pt x="602" y="808"/>
                </a:lnTo>
                <a:lnTo>
                  <a:pt x="596" y="804"/>
                </a:lnTo>
                <a:lnTo>
                  <a:pt x="545" y="741"/>
                </a:lnTo>
                <a:lnTo>
                  <a:pt x="492" y="808"/>
                </a:lnTo>
                <a:lnTo>
                  <a:pt x="492" y="808"/>
                </a:lnTo>
                <a:lnTo>
                  <a:pt x="486" y="812"/>
                </a:lnTo>
                <a:lnTo>
                  <a:pt x="478" y="814"/>
                </a:lnTo>
                <a:lnTo>
                  <a:pt x="478" y="814"/>
                </a:lnTo>
                <a:lnTo>
                  <a:pt x="472" y="814"/>
                </a:lnTo>
                <a:lnTo>
                  <a:pt x="468" y="810"/>
                </a:lnTo>
                <a:lnTo>
                  <a:pt x="464" y="804"/>
                </a:lnTo>
                <a:lnTo>
                  <a:pt x="462" y="797"/>
                </a:lnTo>
                <a:lnTo>
                  <a:pt x="462" y="721"/>
                </a:lnTo>
                <a:lnTo>
                  <a:pt x="39" y="721"/>
                </a:lnTo>
                <a:lnTo>
                  <a:pt x="39" y="721"/>
                </a:lnTo>
                <a:lnTo>
                  <a:pt x="31" y="719"/>
                </a:lnTo>
                <a:lnTo>
                  <a:pt x="23" y="716"/>
                </a:lnTo>
                <a:lnTo>
                  <a:pt x="17" y="712"/>
                </a:lnTo>
                <a:lnTo>
                  <a:pt x="11" y="708"/>
                </a:lnTo>
                <a:lnTo>
                  <a:pt x="7" y="702"/>
                </a:lnTo>
                <a:lnTo>
                  <a:pt x="3" y="696"/>
                </a:lnTo>
                <a:lnTo>
                  <a:pt x="0" y="690"/>
                </a:lnTo>
                <a:lnTo>
                  <a:pt x="0" y="682"/>
                </a:lnTo>
                <a:lnTo>
                  <a:pt x="0" y="164"/>
                </a:lnTo>
                <a:lnTo>
                  <a:pt x="0" y="164"/>
                </a:lnTo>
                <a:lnTo>
                  <a:pt x="0" y="156"/>
                </a:lnTo>
                <a:lnTo>
                  <a:pt x="3" y="150"/>
                </a:lnTo>
                <a:lnTo>
                  <a:pt x="9" y="138"/>
                </a:lnTo>
                <a:lnTo>
                  <a:pt x="21" y="129"/>
                </a:lnTo>
                <a:lnTo>
                  <a:pt x="27" y="127"/>
                </a:lnTo>
                <a:lnTo>
                  <a:pt x="33" y="125"/>
                </a:lnTo>
                <a:lnTo>
                  <a:pt x="33" y="75"/>
                </a:lnTo>
                <a:lnTo>
                  <a:pt x="33" y="75"/>
                </a:lnTo>
                <a:lnTo>
                  <a:pt x="33" y="67"/>
                </a:lnTo>
                <a:lnTo>
                  <a:pt x="37" y="61"/>
                </a:lnTo>
                <a:lnTo>
                  <a:pt x="43" y="55"/>
                </a:lnTo>
                <a:lnTo>
                  <a:pt x="49" y="51"/>
                </a:lnTo>
                <a:lnTo>
                  <a:pt x="49" y="51"/>
                </a:lnTo>
                <a:lnTo>
                  <a:pt x="75" y="38"/>
                </a:lnTo>
                <a:lnTo>
                  <a:pt x="102" y="26"/>
                </a:lnTo>
                <a:lnTo>
                  <a:pt x="128" y="18"/>
                </a:lnTo>
                <a:lnTo>
                  <a:pt x="154" y="10"/>
                </a:lnTo>
                <a:lnTo>
                  <a:pt x="181" y="6"/>
                </a:lnTo>
                <a:lnTo>
                  <a:pt x="207" y="2"/>
                </a:lnTo>
                <a:lnTo>
                  <a:pt x="233" y="0"/>
                </a:lnTo>
                <a:lnTo>
                  <a:pt x="260" y="0"/>
                </a:lnTo>
                <a:lnTo>
                  <a:pt x="260" y="0"/>
                </a:lnTo>
                <a:lnTo>
                  <a:pt x="284" y="0"/>
                </a:lnTo>
                <a:lnTo>
                  <a:pt x="308" y="2"/>
                </a:lnTo>
                <a:lnTo>
                  <a:pt x="332" y="6"/>
                </a:lnTo>
                <a:lnTo>
                  <a:pt x="357" y="12"/>
                </a:lnTo>
                <a:lnTo>
                  <a:pt x="381" y="18"/>
                </a:lnTo>
                <a:lnTo>
                  <a:pt x="403" y="26"/>
                </a:lnTo>
                <a:lnTo>
                  <a:pt x="452" y="46"/>
                </a:lnTo>
                <a:lnTo>
                  <a:pt x="452" y="46"/>
                </a:lnTo>
                <a:lnTo>
                  <a:pt x="476" y="34"/>
                </a:lnTo>
                <a:lnTo>
                  <a:pt x="503" y="24"/>
                </a:lnTo>
                <a:lnTo>
                  <a:pt x="527" y="16"/>
                </a:lnTo>
                <a:lnTo>
                  <a:pt x="553" y="10"/>
                </a:lnTo>
                <a:lnTo>
                  <a:pt x="577" y="4"/>
                </a:lnTo>
                <a:lnTo>
                  <a:pt x="604" y="2"/>
                </a:lnTo>
                <a:lnTo>
                  <a:pt x="628" y="0"/>
                </a:lnTo>
                <a:lnTo>
                  <a:pt x="652" y="0"/>
                </a:lnTo>
                <a:lnTo>
                  <a:pt x="652" y="0"/>
                </a:lnTo>
                <a:lnTo>
                  <a:pt x="679" y="0"/>
                </a:lnTo>
                <a:lnTo>
                  <a:pt x="705" y="4"/>
                </a:lnTo>
                <a:lnTo>
                  <a:pt x="729" y="8"/>
                </a:lnTo>
                <a:lnTo>
                  <a:pt x="756" y="14"/>
                </a:lnTo>
                <a:lnTo>
                  <a:pt x="780" y="20"/>
                </a:lnTo>
                <a:lnTo>
                  <a:pt x="806" y="28"/>
                </a:lnTo>
                <a:lnTo>
                  <a:pt x="830" y="38"/>
                </a:lnTo>
                <a:lnTo>
                  <a:pt x="855" y="51"/>
                </a:lnTo>
                <a:lnTo>
                  <a:pt x="855" y="51"/>
                </a:lnTo>
                <a:lnTo>
                  <a:pt x="863" y="55"/>
                </a:lnTo>
                <a:lnTo>
                  <a:pt x="867" y="61"/>
                </a:lnTo>
                <a:lnTo>
                  <a:pt x="869" y="67"/>
                </a:lnTo>
                <a:lnTo>
                  <a:pt x="871" y="75"/>
                </a:lnTo>
                <a:lnTo>
                  <a:pt x="871" y="75"/>
                </a:lnTo>
                <a:lnTo>
                  <a:pt x="871" y="125"/>
                </a:lnTo>
                <a:lnTo>
                  <a:pt x="871" y="125"/>
                </a:lnTo>
                <a:close/>
                <a:moveTo>
                  <a:pt x="626" y="557"/>
                </a:moveTo>
                <a:lnTo>
                  <a:pt x="626" y="557"/>
                </a:lnTo>
                <a:lnTo>
                  <a:pt x="652" y="557"/>
                </a:lnTo>
                <a:lnTo>
                  <a:pt x="652" y="557"/>
                </a:lnTo>
                <a:lnTo>
                  <a:pt x="695" y="559"/>
                </a:lnTo>
                <a:lnTo>
                  <a:pt x="735" y="567"/>
                </a:lnTo>
                <a:lnTo>
                  <a:pt x="776" y="577"/>
                </a:lnTo>
                <a:lnTo>
                  <a:pt x="816" y="593"/>
                </a:lnTo>
                <a:lnTo>
                  <a:pt x="816" y="91"/>
                </a:lnTo>
                <a:lnTo>
                  <a:pt x="816" y="91"/>
                </a:lnTo>
                <a:lnTo>
                  <a:pt x="776" y="75"/>
                </a:lnTo>
                <a:lnTo>
                  <a:pt x="735" y="63"/>
                </a:lnTo>
                <a:lnTo>
                  <a:pt x="693" y="55"/>
                </a:lnTo>
                <a:lnTo>
                  <a:pt x="652" y="53"/>
                </a:lnTo>
                <a:lnTo>
                  <a:pt x="652" y="53"/>
                </a:lnTo>
                <a:lnTo>
                  <a:pt x="626" y="53"/>
                </a:lnTo>
                <a:lnTo>
                  <a:pt x="626" y="557"/>
                </a:lnTo>
                <a:lnTo>
                  <a:pt x="626" y="557"/>
                </a:lnTo>
                <a:close/>
                <a:moveTo>
                  <a:pt x="260" y="53"/>
                </a:moveTo>
                <a:lnTo>
                  <a:pt x="260" y="53"/>
                </a:lnTo>
                <a:lnTo>
                  <a:pt x="237" y="53"/>
                </a:lnTo>
                <a:lnTo>
                  <a:pt x="217" y="55"/>
                </a:lnTo>
                <a:lnTo>
                  <a:pt x="195" y="57"/>
                </a:lnTo>
                <a:lnTo>
                  <a:pt x="173" y="61"/>
                </a:lnTo>
                <a:lnTo>
                  <a:pt x="152" y="67"/>
                </a:lnTo>
                <a:lnTo>
                  <a:pt x="130" y="73"/>
                </a:lnTo>
                <a:lnTo>
                  <a:pt x="108" y="81"/>
                </a:lnTo>
                <a:lnTo>
                  <a:pt x="85" y="91"/>
                </a:lnTo>
                <a:lnTo>
                  <a:pt x="85" y="593"/>
                </a:lnTo>
                <a:lnTo>
                  <a:pt x="85" y="593"/>
                </a:lnTo>
                <a:lnTo>
                  <a:pt x="108" y="583"/>
                </a:lnTo>
                <a:lnTo>
                  <a:pt x="130" y="575"/>
                </a:lnTo>
                <a:lnTo>
                  <a:pt x="152" y="569"/>
                </a:lnTo>
                <a:lnTo>
                  <a:pt x="173" y="565"/>
                </a:lnTo>
                <a:lnTo>
                  <a:pt x="195" y="561"/>
                </a:lnTo>
                <a:lnTo>
                  <a:pt x="217" y="557"/>
                </a:lnTo>
                <a:lnTo>
                  <a:pt x="260" y="557"/>
                </a:lnTo>
                <a:lnTo>
                  <a:pt x="260" y="557"/>
                </a:lnTo>
                <a:lnTo>
                  <a:pt x="302" y="559"/>
                </a:lnTo>
                <a:lnTo>
                  <a:pt x="343" y="567"/>
                </a:lnTo>
                <a:lnTo>
                  <a:pt x="383" y="577"/>
                </a:lnTo>
                <a:lnTo>
                  <a:pt x="424" y="593"/>
                </a:lnTo>
                <a:lnTo>
                  <a:pt x="424" y="91"/>
                </a:lnTo>
                <a:lnTo>
                  <a:pt x="424" y="91"/>
                </a:lnTo>
                <a:lnTo>
                  <a:pt x="383" y="75"/>
                </a:lnTo>
                <a:lnTo>
                  <a:pt x="343" y="63"/>
                </a:lnTo>
                <a:lnTo>
                  <a:pt x="300" y="55"/>
                </a:lnTo>
                <a:lnTo>
                  <a:pt x="260" y="53"/>
                </a:lnTo>
                <a:lnTo>
                  <a:pt x="260" y="53"/>
                </a:lnTo>
                <a:close/>
              </a:path>
            </a:pathLst>
          </a:custGeom>
          <a:solidFill>
            <a:srgbClr val="3E8F84"/>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4" name="文本框 63"/>
          <p:cNvSpPr txBox="1"/>
          <p:nvPr/>
        </p:nvSpPr>
        <p:spPr>
          <a:xfrm>
            <a:off x="2735385" y="1216513"/>
            <a:ext cx="7674708" cy="3554819"/>
          </a:xfrm>
          <a:prstGeom prst="rect">
            <a:avLst/>
          </a:prstGeom>
          <a:noFill/>
          <a:ln>
            <a:solidFill>
              <a:schemeClr val="bg1"/>
            </a:solidFill>
          </a:ln>
          <a:effectLst/>
          <a:extLst>
            <a:ext uri="{909E8E84-426E-40DD-AFC4-6F175D3DCCD1}">
              <a14:hiddenFill xmlns=""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通常，训练和测试之间的差异不会太明显。例如，通过基因表达（</a:t>
            </a:r>
            <a:r>
              <a:rPr lang="en-US" altLang="zh-CN" dirty="0" smtClean="0">
                <a:latin typeface="微软雅黑" pitchFamily="34" charset="-122"/>
                <a:ea typeface="微软雅黑" pitchFamily="34" charset="-122"/>
              </a:rPr>
              <a:t>CAGE</a:t>
            </a:r>
            <a:r>
              <a:rPr lang="zh-CN" altLang="en-US" dirty="0" smtClean="0">
                <a:latin typeface="微软雅黑" pitchFamily="34" charset="-122"/>
                <a:ea typeface="微软雅黑" pitchFamily="34" charset="-122"/>
              </a:rPr>
              <a:t>）的分析产生的</a:t>
            </a:r>
            <a:r>
              <a:rPr lang="en-US" altLang="zh-CN" dirty="0" smtClean="0">
                <a:latin typeface="微软雅黑" pitchFamily="34" charset="-122"/>
                <a:ea typeface="微软雅黑" pitchFamily="34" charset="-122"/>
              </a:rPr>
              <a:t>TSS</a:t>
            </a:r>
            <a:r>
              <a:rPr lang="zh-CN" altLang="en-US" dirty="0" smtClean="0">
                <a:latin typeface="微软雅黑" pitchFamily="34" charset="-122"/>
                <a:ea typeface="微软雅黑" pitchFamily="34" charset="-122"/>
              </a:rPr>
              <a:t>数据集将不包含非聚腺苷酸化的基因。如果这些基因在</a:t>
            </a:r>
            <a:r>
              <a:rPr lang="en-US" altLang="zh-CN" dirty="0" smtClean="0">
                <a:latin typeface="微软雅黑" pitchFamily="34" charset="-122"/>
                <a:ea typeface="微软雅黑" pitchFamily="34" charset="-122"/>
              </a:rPr>
              <a:t>TSS</a:t>
            </a:r>
            <a:r>
              <a:rPr lang="zh-CN" altLang="en-US" dirty="0" smtClean="0">
                <a:latin typeface="微软雅黑" pitchFamily="34" charset="-122"/>
                <a:ea typeface="微软雅黑" pitchFamily="34" charset="-122"/>
              </a:rPr>
              <a:t>周围也表现出差异，则所得到的</a:t>
            </a:r>
            <a:r>
              <a:rPr lang="en-US" altLang="zh-CN" dirty="0" smtClean="0">
                <a:latin typeface="微软雅黑" pitchFamily="34" charset="-122"/>
                <a:ea typeface="微软雅黑" pitchFamily="34" charset="-122"/>
              </a:rPr>
              <a:t>TSS</a:t>
            </a:r>
            <a:r>
              <a:rPr lang="zh-CN" altLang="en-US" dirty="0" smtClean="0">
                <a:latin typeface="微软雅黑" pitchFamily="34" charset="-122"/>
                <a:ea typeface="微软雅黑" pitchFamily="34" charset="-122"/>
              </a:rPr>
              <a:t>预测因子将会有偏见。一般来说，只有当训练集和测试组预期表现出相似的统计学特性时才应使用监督学习。</a:t>
            </a:r>
          </a:p>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当监督学习是可行的，并且容易获得附加的</a:t>
            </a:r>
            <a:r>
              <a:rPr lang="zh-CN" altLang="en-US" dirty="0" smtClean="0">
                <a:solidFill>
                  <a:srgbClr val="FF0000"/>
                </a:solidFill>
                <a:latin typeface="微软雅黑" pitchFamily="34" charset="-122"/>
                <a:ea typeface="微软雅黑" pitchFamily="34" charset="-122"/>
              </a:rPr>
              <a:t>未标记的数据点</a:t>
            </a:r>
            <a:r>
              <a:rPr lang="zh-CN" altLang="en-US" dirty="0" smtClean="0">
                <a:latin typeface="微软雅黑" pitchFamily="34" charset="-122"/>
                <a:ea typeface="微软雅黑" pitchFamily="34" charset="-122"/>
              </a:rPr>
              <a:t>时，可以考虑使用监督或半监督的方法。 半监督学习需要对数据集做出某些假设，而在实践中，评估这些假设往往是非常困难的。</a:t>
            </a:r>
            <a:endParaRPr lang="en-US" altLang="zh-CN" dirty="0" smtClean="0">
              <a:latin typeface="微软雅黑" pitchFamily="34" charset="-122"/>
              <a:ea typeface="微软雅黑" pitchFamily="34" charset="-122"/>
            </a:endParaRPr>
          </a:p>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这里有一个很好的经验法则，只有当有少量标签数据和大量未标记数据时可以使用半监督学习。</a:t>
            </a:r>
          </a:p>
        </p:txBody>
      </p:sp>
      <p:grpSp>
        <p:nvGrpSpPr>
          <p:cNvPr id="2" name="组合 23"/>
          <p:cNvGrpSpPr/>
          <p:nvPr/>
        </p:nvGrpSpPr>
        <p:grpSpPr>
          <a:xfrm>
            <a:off x="1750353" y="1312643"/>
            <a:ext cx="586740" cy="586740"/>
            <a:chOff x="1648" y="5039"/>
            <a:chExt cx="1160" cy="1160"/>
          </a:xfrm>
        </p:grpSpPr>
        <p:sp>
          <p:nvSpPr>
            <p:cNvPr id="25" name="椭圆 24"/>
            <p:cNvSpPr/>
            <p:nvPr/>
          </p:nvSpPr>
          <p:spPr>
            <a:xfrm>
              <a:off x="1648" y="5039"/>
              <a:ext cx="1161" cy="1161"/>
            </a:xfrm>
            <a:prstGeom prst="ellipse">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7" name="稻壳儿小白白(http://dwz.cn/Wu2UP)"/>
            <p:cNvSpPr>
              <a:spLocks noEditPoints="1"/>
            </p:cNvSpPr>
            <p:nvPr/>
          </p:nvSpPr>
          <p:spPr>
            <a:xfrm>
              <a:off x="1757" y="5184"/>
              <a:ext cx="744" cy="637"/>
            </a:xfrm>
            <a:custGeom>
              <a:avLst/>
              <a:gdLst/>
              <a:ahLst/>
              <a:cxnLst>
                <a:cxn ang="0">
                  <a:pos x="48184" y="283619"/>
                </a:cxn>
                <a:cxn ang="0">
                  <a:pos x="41301" y="283619"/>
                </a:cxn>
                <a:cxn ang="0">
                  <a:pos x="6883" y="283619"/>
                </a:cxn>
                <a:cxn ang="0">
                  <a:pos x="0" y="283619"/>
                </a:cxn>
                <a:cxn ang="0">
                  <a:pos x="0" y="242114"/>
                </a:cxn>
                <a:cxn ang="0">
                  <a:pos x="6883" y="242114"/>
                </a:cxn>
                <a:cxn ang="0">
                  <a:pos x="41301" y="242114"/>
                </a:cxn>
                <a:cxn ang="0">
                  <a:pos x="48184" y="242114"/>
                </a:cxn>
                <a:cxn ang="0">
                  <a:pos x="48184" y="283619"/>
                </a:cxn>
                <a:cxn ang="0">
                  <a:pos x="117018" y="283619"/>
                </a:cxn>
                <a:cxn ang="0">
                  <a:pos x="117018" y="283619"/>
                </a:cxn>
                <a:cxn ang="0">
                  <a:pos x="75718" y="283619"/>
                </a:cxn>
                <a:cxn ang="0">
                  <a:pos x="75718" y="283619"/>
                </a:cxn>
                <a:cxn ang="0">
                  <a:pos x="75718" y="221361"/>
                </a:cxn>
                <a:cxn ang="0">
                  <a:pos x="75718" y="214444"/>
                </a:cxn>
                <a:cxn ang="0">
                  <a:pos x="117018" y="214444"/>
                </a:cxn>
                <a:cxn ang="0">
                  <a:pos x="117018" y="221361"/>
                </a:cxn>
                <a:cxn ang="0">
                  <a:pos x="117018" y="283619"/>
                </a:cxn>
                <a:cxn ang="0">
                  <a:pos x="192736" y="283619"/>
                </a:cxn>
                <a:cxn ang="0">
                  <a:pos x="185852" y="283619"/>
                </a:cxn>
                <a:cxn ang="0">
                  <a:pos x="151435" y="283619"/>
                </a:cxn>
                <a:cxn ang="0">
                  <a:pos x="144552" y="283619"/>
                </a:cxn>
                <a:cxn ang="0">
                  <a:pos x="144552" y="172938"/>
                </a:cxn>
                <a:cxn ang="0">
                  <a:pos x="151435" y="166021"/>
                </a:cxn>
                <a:cxn ang="0">
                  <a:pos x="185852" y="166021"/>
                </a:cxn>
                <a:cxn ang="0">
                  <a:pos x="192736" y="172938"/>
                </a:cxn>
                <a:cxn ang="0">
                  <a:pos x="192736" y="283619"/>
                </a:cxn>
                <a:cxn ang="0">
                  <a:pos x="261570" y="283619"/>
                </a:cxn>
                <a:cxn ang="0">
                  <a:pos x="254686" y="283619"/>
                </a:cxn>
                <a:cxn ang="0">
                  <a:pos x="220269" y="283619"/>
                </a:cxn>
                <a:cxn ang="0">
                  <a:pos x="213386" y="283619"/>
                </a:cxn>
                <a:cxn ang="0">
                  <a:pos x="213386" y="103763"/>
                </a:cxn>
                <a:cxn ang="0">
                  <a:pos x="220269" y="96846"/>
                </a:cxn>
                <a:cxn ang="0">
                  <a:pos x="254686" y="96846"/>
                </a:cxn>
                <a:cxn ang="0">
                  <a:pos x="261570" y="103763"/>
                </a:cxn>
                <a:cxn ang="0">
                  <a:pos x="261570" y="283619"/>
                </a:cxn>
                <a:cxn ang="0">
                  <a:pos x="330404" y="283619"/>
                </a:cxn>
                <a:cxn ang="0">
                  <a:pos x="323521" y="283619"/>
                </a:cxn>
                <a:cxn ang="0">
                  <a:pos x="289104" y="283619"/>
                </a:cxn>
                <a:cxn ang="0">
                  <a:pos x="282220" y="283619"/>
                </a:cxn>
                <a:cxn ang="0">
                  <a:pos x="282220" y="6918"/>
                </a:cxn>
                <a:cxn ang="0">
                  <a:pos x="289104" y="0"/>
                </a:cxn>
                <a:cxn ang="0">
                  <a:pos x="323521" y="0"/>
                </a:cxn>
                <a:cxn ang="0">
                  <a:pos x="330404" y="6918"/>
                </a:cxn>
                <a:cxn ang="0">
                  <a:pos x="330404" y="283619"/>
                </a:cxn>
              </a:cxnLst>
              <a:rect l="0" t="0" r="0" b="0"/>
              <a:pathLst>
                <a:path w="48" h="41">
                  <a:moveTo>
                    <a:pt x="7" y="41"/>
                  </a:moveTo>
                  <a:cubicBezTo>
                    <a:pt x="7" y="41"/>
                    <a:pt x="7" y="41"/>
                    <a:pt x="6" y="41"/>
                  </a:cubicBezTo>
                  <a:cubicBezTo>
                    <a:pt x="1" y="41"/>
                    <a:pt x="1" y="41"/>
                    <a:pt x="1" y="41"/>
                  </a:cubicBezTo>
                  <a:cubicBezTo>
                    <a:pt x="1" y="41"/>
                    <a:pt x="0" y="41"/>
                    <a:pt x="0" y="41"/>
                  </a:cubicBezTo>
                  <a:cubicBezTo>
                    <a:pt x="0" y="35"/>
                    <a:pt x="0" y="35"/>
                    <a:pt x="0" y="35"/>
                  </a:cubicBezTo>
                  <a:cubicBezTo>
                    <a:pt x="0" y="35"/>
                    <a:pt x="1" y="35"/>
                    <a:pt x="1" y="35"/>
                  </a:cubicBezTo>
                  <a:cubicBezTo>
                    <a:pt x="6" y="35"/>
                    <a:pt x="6" y="35"/>
                    <a:pt x="6" y="35"/>
                  </a:cubicBezTo>
                  <a:cubicBezTo>
                    <a:pt x="7" y="35"/>
                    <a:pt x="7" y="35"/>
                    <a:pt x="7" y="35"/>
                  </a:cubicBezTo>
                  <a:lnTo>
                    <a:pt x="7" y="41"/>
                  </a:lnTo>
                  <a:close/>
                  <a:moveTo>
                    <a:pt x="17" y="41"/>
                  </a:moveTo>
                  <a:cubicBezTo>
                    <a:pt x="17" y="41"/>
                    <a:pt x="17" y="41"/>
                    <a:pt x="17" y="41"/>
                  </a:cubicBezTo>
                  <a:cubicBezTo>
                    <a:pt x="11" y="41"/>
                    <a:pt x="11" y="41"/>
                    <a:pt x="11" y="41"/>
                  </a:cubicBezTo>
                  <a:cubicBezTo>
                    <a:pt x="11" y="41"/>
                    <a:pt x="11" y="41"/>
                    <a:pt x="11" y="41"/>
                  </a:cubicBezTo>
                  <a:cubicBezTo>
                    <a:pt x="11" y="32"/>
                    <a:pt x="11" y="32"/>
                    <a:pt x="11" y="32"/>
                  </a:cubicBezTo>
                  <a:cubicBezTo>
                    <a:pt x="11" y="32"/>
                    <a:pt x="11" y="31"/>
                    <a:pt x="11" y="31"/>
                  </a:cubicBezTo>
                  <a:cubicBezTo>
                    <a:pt x="17" y="31"/>
                    <a:pt x="17" y="31"/>
                    <a:pt x="17" y="31"/>
                  </a:cubicBezTo>
                  <a:cubicBezTo>
                    <a:pt x="17" y="31"/>
                    <a:pt x="17" y="32"/>
                    <a:pt x="17" y="32"/>
                  </a:cubicBezTo>
                  <a:lnTo>
                    <a:pt x="17" y="41"/>
                  </a:lnTo>
                  <a:close/>
                  <a:moveTo>
                    <a:pt x="28" y="41"/>
                  </a:moveTo>
                  <a:cubicBezTo>
                    <a:pt x="28" y="41"/>
                    <a:pt x="27" y="41"/>
                    <a:pt x="27" y="41"/>
                  </a:cubicBezTo>
                  <a:cubicBezTo>
                    <a:pt x="22" y="41"/>
                    <a:pt x="22" y="41"/>
                    <a:pt x="22" y="41"/>
                  </a:cubicBezTo>
                  <a:cubicBezTo>
                    <a:pt x="21" y="41"/>
                    <a:pt x="21" y="41"/>
                    <a:pt x="21" y="41"/>
                  </a:cubicBezTo>
                  <a:cubicBezTo>
                    <a:pt x="21" y="25"/>
                    <a:pt x="21" y="25"/>
                    <a:pt x="21" y="25"/>
                  </a:cubicBezTo>
                  <a:cubicBezTo>
                    <a:pt x="21" y="25"/>
                    <a:pt x="21" y="24"/>
                    <a:pt x="22" y="24"/>
                  </a:cubicBezTo>
                  <a:cubicBezTo>
                    <a:pt x="27" y="24"/>
                    <a:pt x="27" y="24"/>
                    <a:pt x="27" y="24"/>
                  </a:cubicBezTo>
                  <a:cubicBezTo>
                    <a:pt x="27" y="24"/>
                    <a:pt x="28" y="25"/>
                    <a:pt x="28" y="25"/>
                  </a:cubicBezTo>
                  <a:lnTo>
                    <a:pt x="28" y="41"/>
                  </a:lnTo>
                  <a:close/>
                  <a:moveTo>
                    <a:pt x="38" y="41"/>
                  </a:moveTo>
                  <a:cubicBezTo>
                    <a:pt x="38" y="41"/>
                    <a:pt x="38" y="41"/>
                    <a:pt x="37" y="41"/>
                  </a:cubicBezTo>
                  <a:cubicBezTo>
                    <a:pt x="32" y="41"/>
                    <a:pt x="32" y="41"/>
                    <a:pt x="32" y="41"/>
                  </a:cubicBezTo>
                  <a:cubicBezTo>
                    <a:pt x="32" y="41"/>
                    <a:pt x="31" y="41"/>
                    <a:pt x="31" y="41"/>
                  </a:cubicBezTo>
                  <a:cubicBezTo>
                    <a:pt x="31" y="15"/>
                    <a:pt x="31" y="15"/>
                    <a:pt x="31" y="15"/>
                  </a:cubicBezTo>
                  <a:cubicBezTo>
                    <a:pt x="31" y="14"/>
                    <a:pt x="32" y="14"/>
                    <a:pt x="32" y="14"/>
                  </a:cubicBezTo>
                  <a:cubicBezTo>
                    <a:pt x="37" y="14"/>
                    <a:pt x="37" y="14"/>
                    <a:pt x="37" y="14"/>
                  </a:cubicBezTo>
                  <a:cubicBezTo>
                    <a:pt x="38" y="14"/>
                    <a:pt x="38" y="14"/>
                    <a:pt x="38" y="15"/>
                  </a:cubicBezTo>
                  <a:lnTo>
                    <a:pt x="38" y="41"/>
                  </a:lnTo>
                  <a:close/>
                  <a:moveTo>
                    <a:pt x="48" y="41"/>
                  </a:moveTo>
                  <a:cubicBezTo>
                    <a:pt x="48" y="41"/>
                    <a:pt x="48" y="41"/>
                    <a:pt x="47" y="41"/>
                  </a:cubicBezTo>
                  <a:cubicBezTo>
                    <a:pt x="42" y="41"/>
                    <a:pt x="42" y="41"/>
                    <a:pt x="42" y="41"/>
                  </a:cubicBezTo>
                  <a:cubicBezTo>
                    <a:pt x="42" y="41"/>
                    <a:pt x="41" y="41"/>
                    <a:pt x="41" y="41"/>
                  </a:cubicBezTo>
                  <a:cubicBezTo>
                    <a:pt x="41" y="1"/>
                    <a:pt x="41" y="1"/>
                    <a:pt x="41" y="1"/>
                  </a:cubicBezTo>
                  <a:cubicBezTo>
                    <a:pt x="41" y="1"/>
                    <a:pt x="42" y="0"/>
                    <a:pt x="42" y="0"/>
                  </a:cubicBezTo>
                  <a:cubicBezTo>
                    <a:pt x="47" y="0"/>
                    <a:pt x="47" y="0"/>
                    <a:pt x="47" y="0"/>
                  </a:cubicBezTo>
                  <a:cubicBezTo>
                    <a:pt x="48" y="0"/>
                    <a:pt x="48" y="1"/>
                    <a:pt x="48" y="1"/>
                  </a:cubicBezTo>
                  <a:lnTo>
                    <a:pt x="48" y="41"/>
                  </a:lnTo>
                  <a:close/>
                </a:path>
              </a:pathLst>
            </a:custGeom>
            <a:solidFill>
              <a:schemeClr val="bg1"/>
            </a:solidFill>
            <a:ln w="9525">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endParaRPr>
            </a:p>
          </p:txBody>
        </p:sp>
      </p:grpSp>
      <p:sp>
        <p:nvSpPr>
          <p:cNvPr id="17" name="文本框 15"/>
          <p:cNvSpPr txBox="1"/>
          <p:nvPr/>
        </p:nvSpPr>
        <p:spPr>
          <a:xfrm>
            <a:off x="273685" y="254976"/>
            <a:ext cx="4808269"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选择使用哪种方法</a:t>
            </a:r>
            <a:endParaRPr lang="zh-CN" altLang="en-US" sz="2400" dirty="0">
              <a:latin typeface="微软雅黑" pitchFamily="34" charset="-122"/>
              <a:ea typeface="微软雅黑"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82165" y="818515"/>
            <a:ext cx="8138160" cy="5494020"/>
            <a:chOff x="3279" y="1289"/>
            <a:chExt cx="12816" cy="8652"/>
          </a:xfrm>
        </p:grpSpPr>
        <p:sp>
          <p:nvSpPr>
            <p:cNvPr id="8" name="菱形 7"/>
            <p:cNvSpPr/>
            <p:nvPr/>
          </p:nvSpPr>
          <p:spPr>
            <a:xfrm>
              <a:off x="3279" y="1289"/>
              <a:ext cx="12816" cy="8653"/>
            </a:xfrm>
            <a:prstGeom prst="diamond">
              <a:avLst/>
            </a:prstGeom>
            <a:solidFill>
              <a:schemeClr val="bg1">
                <a:alpha val="99000"/>
              </a:schemeClr>
            </a:solidFill>
            <a:ln w="12700">
              <a:solidFill>
                <a:srgbClr val="A67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菱形 1"/>
            <p:cNvSpPr/>
            <p:nvPr/>
          </p:nvSpPr>
          <p:spPr>
            <a:xfrm>
              <a:off x="3631" y="1508"/>
              <a:ext cx="12137" cy="8195"/>
            </a:xfrm>
            <a:prstGeom prst="diamond">
              <a:avLst/>
            </a:prstGeom>
            <a:solidFill>
              <a:schemeClr val="bg1">
                <a:alpha val="99000"/>
              </a:schemeClr>
            </a:solidFill>
            <a:ln w="12700">
              <a:solidFill>
                <a:srgbClr val="419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4977765" y="1671955"/>
            <a:ext cx="2362835" cy="184404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11500" noProof="0" dirty="0">
                <a:ln>
                  <a:noFill/>
                </a:ln>
                <a:solidFill>
                  <a:srgbClr val="A67346"/>
                </a:solidFill>
                <a:uLnTx/>
                <a:uFillTx/>
                <a:latin typeface="Iskoola Pota" charset="0"/>
                <a:ea typeface="方正舒体" pitchFamily="2" charset="-122"/>
                <a:sym typeface="+mn-ea"/>
              </a:rPr>
              <a:t>03</a:t>
            </a:r>
          </a:p>
        </p:txBody>
      </p:sp>
      <p:sp>
        <p:nvSpPr>
          <p:cNvPr id="4" name="文本框 3"/>
          <p:cNvSpPr txBox="1"/>
          <p:nvPr/>
        </p:nvSpPr>
        <p:spPr>
          <a:xfrm>
            <a:off x="2646045" y="3241040"/>
            <a:ext cx="6924040" cy="830997"/>
          </a:xfrm>
          <a:prstGeom prst="rect">
            <a:avLst/>
          </a:prstGeom>
          <a:noFill/>
        </p:spPr>
        <p:txBody>
          <a:bodyPr wrap="square" rtlCol="0">
            <a:spAutoFit/>
          </a:bodyPr>
          <a:lstStyle/>
          <a:p>
            <a:pPr algn="ctr"/>
            <a:r>
              <a:rPr lang="zh-CN" altLang="en-US" sz="4800" b="1" dirty="0" smtClean="0">
                <a:solidFill>
                  <a:srgbClr val="A67346"/>
                </a:solidFill>
                <a:latin typeface="微软雅黑" charset="0"/>
                <a:ea typeface="微软雅黑" charset="0"/>
                <a:sym typeface="+mn-ea"/>
              </a:rPr>
              <a:t>生成和判别建模</a:t>
            </a:r>
            <a:endParaRPr lang="zh-CN" altLang="en-US" sz="4800" b="1" dirty="0">
              <a:solidFill>
                <a:srgbClr val="A67346"/>
              </a:solidFill>
              <a:latin typeface="微软雅黑" charset="0"/>
              <a:ea typeface="微软雅黑"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7"/>
          <p:cNvSpPr>
            <a:spLocks noEditPoints="1"/>
          </p:cNvSpPr>
          <p:nvPr/>
        </p:nvSpPr>
        <p:spPr bwMode="auto">
          <a:xfrm>
            <a:off x="0" y="4493260"/>
            <a:ext cx="2633980" cy="2364740"/>
          </a:xfrm>
          <a:custGeom>
            <a:avLst/>
            <a:gdLst>
              <a:gd name="T0" fmla="*/ 543 w 907"/>
              <a:gd name="T1" fmla="*/ 696 h 814"/>
              <a:gd name="T2" fmla="*/ 592 w 907"/>
              <a:gd name="T3" fmla="*/ 745 h 814"/>
              <a:gd name="T4" fmla="*/ 138 w 907"/>
              <a:gd name="T5" fmla="*/ 449 h 814"/>
              <a:gd name="T6" fmla="*/ 126 w 907"/>
              <a:gd name="T7" fmla="*/ 433 h 814"/>
              <a:gd name="T8" fmla="*/ 223 w 907"/>
              <a:gd name="T9" fmla="*/ 405 h 814"/>
              <a:gd name="T10" fmla="*/ 383 w 907"/>
              <a:gd name="T11" fmla="*/ 427 h 814"/>
              <a:gd name="T12" fmla="*/ 391 w 907"/>
              <a:gd name="T13" fmla="*/ 441 h 814"/>
              <a:gd name="T14" fmla="*/ 345 w 907"/>
              <a:gd name="T15" fmla="*/ 441 h 814"/>
              <a:gd name="T16" fmla="*/ 197 w 907"/>
              <a:gd name="T17" fmla="*/ 433 h 814"/>
              <a:gd name="T18" fmla="*/ 138 w 907"/>
              <a:gd name="T19" fmla="*/ 370 h 814"/>
              <a:gd name="T20" fmla="*/ 126 w 907"/>
              <a:gd name="T21" fmla="*/ 354 h 814"/>
              <a:gd name="T22" fmla="*/ 223 w 907"/>
              <a:gd name="T23" fmla="*/ 326 h 814"/>
              <a:gd name="T24" fmla="*/ 383 w 907"/>
              <a:gd name="T25" fmla="*/ 348 h 814"/>
              <a:gd name="T26" fmla="*/ 391 w 907"/>
              <a:gd name="T27" fmla="*/ 362 h 814"/>
              <a:gd name="T28" fmla="*/ 345 w 907"/>
              <a:gd name="T29" fmla="*/ 362 h 814"/>
              <a:gd name="T30" fmla="*/ 197 w 907"/>
              <a:gd name="T31" fmla="*/ 354 h 814"/>
              <a:gd name="T32" fmla="*/ 138 w 907"/>
              <a:gd name="T33" fmla="*/ 299 h 814"/>
              <a:gd name="T34" fmla="*/ 126 w 907"/>
              <a:gd name="T35" fmla="*/ 281 h 814"/>
              <a:gd name="T36" fmla="*/ 223 w 907"/>
              <a:gd name="T37" fmla="*/ 255 h 814"/>
              <a:gd name="T38" fmla="*/ 383 w 907"/>
              <a:gd name="T39" fmla="*/ 275 h 814"/>
              <a:gd name="T40" fmla="*/ 391 w 907"/>
              <a:gd name="T41" fmla="*/ 291 h 814"/>
              <a:gd name="T42" fmla="*/ 345 w 907"/>
              <a:gd name="T43" fmla="*/ 289 h 814"/>
              <a:gd name="T44" fmla="*/ 197 w 907"/>
              <a:gd name="T45" fmla="*/ 283 h 814"/>
              <a:gd name="T46" fmla="*/ 138 w 907"/>
              <a:gd name="T47" fmla="*/ 225 h 814"/>
              <a:gd name="T48" fmla="*/ 126 w 907"/>
              <a:gd name="T49" fmla="*/ 206 h 814"/>
              <a:gd name="T50" fmla="*/ 223 w 907"/>
              <a:gd name="T51" fmla="*/ 178 h 814"/>
              <a:gd name="T52" fmla="*/ 383 w 907"/>
              <a:gd name="T53" fmla="*/ 200 h 814"/>
              <a:gd name="T54" fmla="*/ 391 w 907"/>
              <a:gd name="T55" fmla="*/ 214 h 814"/>
              <a:gd name="T56" fmla="*/ 345 w 907"/>
              <a:gd name="T57" fmla="*/ 214 h 814"/>
              <a:gd name="T58" fmla="*/ 197 w 907"/>
              <a:gd name="T59" fmla="*/ 206 h 814"/>
              <a:gd name="T60" fmla="*/ 138 w 907"/>
              <a:gd name="T61" fmla="*/ 156 h 814"/>
              <a:gd name="T62" fmla="*/ 126 w 907"/>
              <a:gd name="T63" fmla="*/ 138 h 814"/>
              <a:gd name="T64" fmla="*/ 223 w 907"/>
              <a:gd name="T65" fmla="*/ 111 h 814"/>
              <a:gd name="T66" fmla="*/ 383 w 907"/>
              <a:gd name="T67" fmla="*/ 131 h 814"/>
              <a:gd name="T68" fmla="*/ 391 w 907"/>
              <a:gd name="T69" fmla="*/ 148 h 814"/>
              <a:gd name="T70" fmla="*/ 345 w 907"/>
              <a:gd name="T71" fmla="*/ 146 h 814"/>
              <a:gd name="T72" fmla="*/ 197 w 907"/>
              <a:gd name="T73" fmla="*/ 140 h 814"/>
              <a:gd name="T74" fmla="*/ 877 w 907"/>
              <a:gd name="T75" fmla="*/ 125 h 814"/>
              <a:gd name="T76" fmla="*/ 905 w 907"/>
              <a:gd name="T77" fmla="*/ 156 h 814"/>
              <a:gd name="T78" fmla="*/ 899 w 907"/>
              <a:gd name="T79" fmla="*/ 702 h 814"/>
              <a:gd name="T80" fmla="*/ 626 w 907"/>
              <a:gd name="T81" fmla="*/ 721 h 814"/>
              <a:gd name="T82" fmla="*/ 620 w 907"/>
              <a:gd name="T83" fmla="*/ 806 h 814"/>
              <a:gd name="T84" fmla="*/ 492 w 907"/>
              <a:gd name="T85" fmla="*/ 808 h 814"/>
              <a:gd name="T86" fmla="*/ 468 w 907"/>
              <a:gd name="T87" fmla="*/ 810 h 814"/>
              <a:gd name="T88" fmla="*/ 31 w 907"/>
              <a:gd name="T89" fmla="*/ 719 h 814"/>
              <a:gd name="T90" fmla="*/ 0 w 907"/>
              <a:gd name="T91" fmla="*/ 690 h 814"/>
              <a:gd name="T92" fmla="*/ 9 w 907"/>
              <a:gd name="T93" fmla="*/ 138 h 814"/>
              <a:gd name="T94" fmla="*/ 33 w 907"/>
              <a:gd name="T95" fmla="*/ 67 h 814"/>
              <a:gd name="T96" fmla="*/ 102 w 907"/>
              <a:gd name="T97" fmla="*/ 26 h 814"/>
              <a:gd name="T98" fmla="*/ 260 w 907"/>
              <a:gd name="T99" fmla="*/ 0 h 814"/>
              <a:gd name="T100" fmla="*/ 381 w 907"/>
              <a:gd name="T101" fmla="*/ 18 h 814"/>
              <a:gd name="T102" fmla="*/ 527 w 907"/>
              <a:gd name="T103" fmla="*/ 16 h 814"/>
              <a:gd name="T104" fmla="*/ 652 w 907"/>
              <a:gd name="T105" fmla="*/ 0 h 814"/>
              <a:gd name="T106" fmla="*/ 806 w 907"/>
              <a:gd name="T107" fmla="*/ 28 h 814"/>
              <a:gd name="T108" fmla="*/ 869 w 907"/>
              <a:gd name="T109" fmla="*/ 67 h 814"/>
              <a:gd name="T110" fmla="*/ 626 w 907"/>
              <a:gd name="T111" fmla="*/ 557 h 814"/>
              <a:gd name="T112" fmla="*/ 816 w 907"/>
              <a:gd name="T113" fmla="*/ 593 h 814"/>
              <a:gd name="T114" fmla="*/ 652 w 907"/>
              <a:gd name="T115" fmla="*/ 53 h 814"/>
              <a:gd name="T116" fmla="*/ 260 w 907"/>
              <a:gd name="T117" fmla="*/ 53 h 814"/>
              <a:gd name="T118" fmla="*/ 130 w 907"/>
              <a:gd name="T119" fmla="*/ 73 h 814"/>
              <a:gd name="T120" fmla="*/ 130 w 907"/>
              <a:gd name="T121" fmla="*/ 575 h 814"/>
              <a:gd name="T122" fmla="*/ 260 w 907"/>
              <a:gd name="T123" fmla="*/ 557 h 814"/>
              <a:gd name="T124" fmla="*/ 424 w 907"/>
              <a:gd name="T125" fmla="*/ 91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7" h="814">
                <a:moveTo>
                  <a:pt x="496" y="73"/>
                </a:moveTo>
                <a:lnTo>
                  <a:pt x="496" y="751"/>
                </a:lnTo>
                <a:lnTo>
                  <a:pt x="533" y="702"/>
                </a:lnTo>
                <a:lnTo>
                  <a:pt x="533" y="702"/>
                </a:lnTo>
                <a:lnTo>
                  <a:pt x="539" y="698"/>
                </a:lnTo>
                <a:lnTo>
                  <a:pt x="543" y="696"/>
                </a:lnTo>
                <a:lnTo>
                  <a:pt x="551" y="698"/>
                </a:lnTo>
                <a:lnTo>
                  <a:pt x="557" y="700"/>
                </a:lnTo>
                <a:lnTo>
                  <a:pt x="557" y="700"/>
                </a:lnTo>
                <a:lnTo>
                  <a:pt x="559" y="702"/>
                </a:lnTo>
                <a:lnTo>
                  <a:pt x="559" y="702"/>
                </a:lnTo>
                <a:lnTo>
                  <a:pt x="592" y="745"/>
                </a:lnTo>
                <a:lnTo>
                  <a:pt x="592" y="46"/>
                </a:lnTo>
                <a:lnTo>
                  <a:pt x="496" y="73"/>
                </a:lnTo>
                <a:lnTo>
                  <a:pt x="496" y="73"/>
                </a:lnTo>
                <a:close/>
                <a:moveTo>
                  <a:pt x="142" y="449"/>
                </a:moveTo>
                <a:lnTo>
                  <a:pt x="142" y="449"/>
                </a:lnTo>
                <a:lnTo>
                  <a:pt x="138" y="449"/>
                </a:lnTo>
                <a:lnTo>
                  <a:pt x="132" y="449"/>
                </a:lnTo>
                <a:lnTo>
                  <a:pt x="130" y="447"/>
                </a:lnTo>
                <a:lnTo>
                  <a:pt x="126" y="443"/>
                </a:lnTo>
                <a:lnTo>
                  <a:pt x="126" y="443"/>
                </a:lnTo>
                <a:lnTo>
                  <a:pt x="126" y="437"/>
                </a:lnTo>
                <a:lnTo>
                  <a:pt x="126" y="433"/>
                </a:lnTo>
                <a:lnTo>
                  <a:pt x="130" y="429"/>
                </a:lnTo>
                <a:lnTo>
                  <a:pt x="134" y="427"/>
                </a:lnTo>
                <a:lnTo>
                  <a:pt x="134" y="427"/>
                </a:lnTo>
                <a:lnTo>
                  <a:pt x="162" y="417"/>
                </a:lnTo>
                <a:lnTo>
                  <a:pt x="193" y="409"/>
                </a:lnTo>
                <a:lnTo>
                  <a:pt x="223" y="405"/>
                </a:lnTo>
                <a:lnTo>
                  <a:pt x="254" y="405"/>
                </a:lnTo>
                <a:lnTo>
                  <a:pt x="254" y="405"/>
                </a:lnTo>
                <a:lnTo>
                  <a:pt x="286" y="405"/>
                </a:lnTo>
                <a:lnTo>
                  <a:pt x="318" y="409"/>
                </a:lnTo>
                <a:lnTo>
                  <a:pt x="351" y="417"/>
                </a:lnTo>
                <a:lnTo>
                  <a:pt x="383" y="427"/>
                </a:lnTo>
                <a:lnTo>
                  <a:pt x="383" y="427"/>
                </a:lnTo>
                <a:lnTo>
                  <a:pt x="387" y="429"/>
                </a:lnTo>
                <a:lnTo>
                  <a:pt x="389" y="433"/>
                </a:lnTo>
                <a:lnTo>
                  <a:pt x="391" y="437"/>
                </a:lnTo>
                <a:lnTo>
                  <a:pt x="391" y="441"/>
                </a:lnTo>
                <a:lnTo>
                  <a:pt x="391" y="441"/>
                </a:lnTo>
                <a:lnTo>
                  <a:pt x="389" y="445"/>
                </a:lnTo>
                <a:lnTo>
                  <a:pt x="385" y="449"/>
                </a:lnTo>
                <a:lnTo>
                  <a:pt x="381" y="449"/>
                </a:lnTo>
                <a:lnTo>
                  <a:pt x="375" y="449"/>
                </a:lnTo>
                <a:lnTo>
                  <a:pt x="375" y="449"/>
                </a:lnTo>
                <a:lnTo>
                  <a:pt x="345" y="441"/>
                </a:lnTo>
                <a:lnTo>
                  <a:pt x="314" y="433"/>
                </a:lnTo>
                <a:lnTo>
                  <a:pt x="284" y="429"/>
                </a:lnTo>
                <a:lnTo>
                  <a:pt x="254" y="429"/>
                </a:lnTo>
                <a:lnTo>
                  <a:pt x="254" y="429"/>
                </a:lnTo>
                <a:lnTo>
                  <a:pt x="225" y="429"/>
                </a:lnTo>
                <a:lnTo>
                  <a:pt x="197" y="433"/>
                </a:lnTo>
                <a:lnTo>
                  <a:pt x="168" y="441"/>
                </a:lnTo>
                <a:lnTo>
                  <a:pt x="142" y="449"/>
                </a:lnTo>
                <a:lnTo>
                  <a:pt x="142" y="449"/>
                </a:lnTo>
                <a:close/>
                <a:moveTo>
                  <a:pt x="142" y="370"/>
                </a:moveTo>
                <a:lnTo>
                  <a:pt x="142" y="370"/>
                </a:lnTo>
                <a:lnTo>
                  <a:pt x="138" y="370"/>
                </a:lnTo>
                <a:lnTo>
                  <a:pt x="132" y="370"/>
                </a:lnTo>
                <a:lnTo>
                  <a:pt x="130" y="368"/>
                </a:lnTo>
                <a:lnTo>
                  <a:pt x="126" y="364"/>
                </a:lnTo>
                <a:lnTo>
                  <a:pt x="126" y="364"/>
                </a:lnTo>
                <a:lnTo>
                  <a:pt x="126" y="358"/>
                </a:lnTo>
                <a:lnTo>
                  <a:pt x="126" y="354"/>
                </a:lnTo>
                <a:lnTo>
                  <a:pt x="130" y="350"/>
                </a:lnTo>
                <a:lnTo>
                  <a:pt x="134" y="348"/>
                </a:lnTo>
                <a:lnTo>
                  <a:pt x="134" y="348"/>
                </a:lnTo>
                <a:lnTo>
                  <a:pt x="162" y="338"/>
                </a:lnTo>
                <a:lnTo>
                  <a:pt x="193" y="330"/>
                </a:lnTo>
                <a:lnTo>
                  <a:pt x="223" y="326"/>
                </a:lnTo>
                <a:lnTo>
                  <a:pt x="254" y="324"/>
                </a:lnTo>
                <a:lnTo>
                  <a:pt x="254" y="324"/>
                </a:lnTo>
                <a:lnTo>
                  <a:pt x="286" y="326"/>
                </a:lnTo>
                <a:lnTo>
                  <a:pt x="318" y="330"/>
                </a:lnTo>
                <a:lnTo>
                  <a:pt x="351" y="338"/>
                </a:lnTo>
                <a:lnTo>
                  <a:pt x="383" y="348"/>
                </a:lnTo>
                <a:lnTo>
                  <a:pt x="383" y="348"/>
                </a:lnTo>
                <a:lnTo>
                  <a:pt x="387" y="350"/>
                </a:lnTo>
                <a:lnTo>
                  <a:pt x="389" y="354"/>
                </a:lnTo>
                <a:lnTo>
                  <a:pt x="391" y="358"/>
                </a:lnTo>
                <a:lnTo>
                  <a:pt x="391" y="362"/>
                </a:lnTo>
                <a:lnTo>
                  <a:pt x="391" y="362"/>
                </a:lnTo>
                <a:lnTo>
                  <a:pt x="389" y="366"/>
                </a:lnTo>
                <a:lnTo>
                  <a:pt x="385" y="370"/>
                </a:lnTo>
                <a:lnTo>
                  <a:pt x="381" y="370"/>
                </a:lnTo>
                <a:lnTo>
                  <a:pt x="375" y="370"/>
                </a:lnTo>
                <a:lnTo>
                  <a:pt x="375" y="370"/>
                </a:lnTo>
                <a:lnTo>
                  <a:pt x="345" y="362"/>
                </a:lnTo>
                <a:lnTo>
                  <a:pt x="314" y="354"/>
                </a:lnTo>
                <a:lnTo>
                  <a:pt x="284" y="350"/>
                </a:lnTo>
                <a:lnTo>
                  <a:pt x="254" y="350"/>
                </a:lnTo>
                <a:lnTo>
                  <a:pt x="254" y="350"/>
                </a:lnTo>
                <a:lnTo>
                  <a:pt x="225" y="350"/>
                </a:lnTo>
                <a:lnTo>
                  <a:pt x="197" y="354"/>
                </a:lnTo>
                <a:lnTo>
                  <a:pt x="168" y="360"/>
                </a:lnTo>
                <a:lnTo>
                  <a:pt x="142" y="370"/>
                </a:lnTo>
                <a:lnTo>
                  <a:pt x="142" y="370"/>
                </a:lnTo>
                <a:close/>
                <a:moveTo>
                  <a:pt x="142" y="299"/>
                </a:moveTo>
                <a:lnTo>
                  <a:pt x="142" y="299"/>
                </a:lnTo>
                <a:lnTo>
                  <a:pt x="138" y="299"/>
                </a:lnTo>
                <a:lnTo>
                  <a:pt x="132" y="297"/>
                </a:lnTo>
                <a:lnTo>
                  <a:pt x="130" y="295"/>
                </a:lnTo>
                <a:lnTo>
                  <a:pt x="126" y="291"/>
                </a:lnTo>
                <a:lnTo>
                  <a:pt x="126" y="291"/>
                </a:lnTo>
                <a:lnTo>
                  <a:pt x="126" y="287"/>
                </a:lnTo>
                <a:lnTo>
                  <a:pt x="126" y="281"/>
                </a:lnTo>
                <a:lnTo>
                  <a:pt x="130" y="277"/>
                </a:lnTo>
                <a:lnTo>
                  <a:pt x="134" y="275"/>
                </a:lnTo>
                <a:lnTo>
                  <a:pt x="134" y="275"/>
                </a:lnTo>
                <a:lnTo>
                  <a:pt x="162" y="265"/>
                </a:lnTo>
                <a:lnTo>
                  <a:pt x="193" y="259"/>
                </a:lnTo>
                <a:lnTo>
                  <a:pt x="223" y="255"/>
                </a:lnTo>
                <a:lnTo>
                  <a:pt x="254" y="253"/>
                </a:lnTo>
                <a:lnTo>
                  <a:pt x="254" y="253"/>
                </a:lnTo>
                <a:lnTo>
                  <a:pt x="286" y="255"/>
                </a:lnTo>
                <a:lnTo>
                  <a:pt x="318" y="259"/>
                </a:lnTo>
                <a:lnTo>
                  <a:pt x="351" y="265"/>
                </a:lnTo>
                <a:lnTo>
                  <a:pt x="383" y="275"/>
                </a:lnTo>
                <a:lnTo>
                  <a:pt x="383" y="275"/>
                </a:lnTo>
                <a:lnTo>
                  <a:pt x="387" y="277"/>
                </a:lnTo>
                <a:lnTo>
                  <a:pt x="389" y="281"/>
                </a:lnTo>
                <a:lnTo>
                  <a:pt x="391" y="285"/>
                </a:lnTo>
                <a:lnTo>
                  <a:pt x="391" y="291"/>
                </a:lnTo>
                <a:lnTo>
                  <a:pt x="391" y="291"/>
                </a:lnTo>
                <a:lnTo>
                  <a:pt x="389" y="295"/>
                </a:lnTo>
                <a:lnTo>
                  <a:pt x="385" y="297"/>
                </a:lnTo>
                <a:lnTo>
                  <a:pt x="381" y="299"/>
                </a:lnTo>
                <a:lnTo>
                  <a:pt x="375" y="299"/>
                </a:lnTo>
                <a:lnTo>
                  <a:pt x="375" y="299"/>
                </a:lnTo>
                <a:lnTo>
                  <a:pt x="345" y="289"/>
                </a:lnTo>
                <a:lnTo>
                  <a:pt x="314" y="283"/>
                </a:lnTo>
                <a:lnTo>
                  <a:pt x="284" y="279"/>
                </a:lnTo>
                <a:lnTo>
                  <a:pt x="254" y="277"/>
                </a:lnTo>
                <a:lnTo>
                  <a:pt x="254" y="277"/>
                </a:lnTo>
                <a:lnTo>
                  <a:pt x="225" y="279"/>
                </a:lnTo>
                <a:lnTo>
                  <a:pt x="197" y="283"/>
                </a:lnTo>
                <a:lnTo>
                  <a:pt x="168" y="289"/>
                </a:lnTo>
                <a:lnTo>
                  <a:pt x="142" y="299"/>
                </a:lnTo>
                <a:lnTo>
                  <a:pt x="142" y="299"/>
                </a:lnTo>
                <a:close/>
                <a:moveTo>
                  <a:pt x="142" y="223"/>
                </a:moveTo>
                <a:lnTo>
                  <a:pt x="142" y="223"/>
                </a:lnTo>
                <a:lnTo>
                  <a:pt x="138" y="225"/>
                </a:lnTo>
                <a:lnTo>
                  <a:pt x="132" y="223"/>
                </a:lnTo>
                <a:lnTo>
                  <a:pt x="130" y="221"/>
                </a:lnTo>
                <a:lnTo>
                  <a:pt x="126" y="216"/>
                </a:lnTo>
                <a:lnTo>
                  <a:pt x="126" y="216"/>
                </a:lnTo>
                <a:lnTo>
                  <a:pt x="126" y="210"/>
                </a:lnTo>
                <a:lnTo>
                  <a:pt x="126" y="206"/>
                </a:lnTo>
                <a:lnTo>
                  <a:pt x="130" y="202"/>
                </a:lnTo>
                <a:lnTo>
                  <a:pt x="134" y="200"/>
                </a:lnTo>
                <a:lnTo>
                  <a:pt x="134" y="200"/>
                </a:lnTo>
                <a:lnTo>
                  <a:pt x="162" y="190"/>
                </a:lnTo>
                <a:lnTo>
                  <a:pt x="193" y="182"/>
                </a:lnTo>
                <a:lnTo>
                  <a:pt x="223" y="178"/>
                </a:lnTo>
                <a:lnTo>
                  <a:pt x="254" y="178"/>
                </a:lnTo>
                <a:lnTo>
                  <a:pt x="254" y="178"/>
                </a:lnTo>
                <a:lnTo>
                  <a:pt x="286" y="178"/>
                </a:lnTo>
                <a:lnTo>
                  <a:pt x="318" y="184"/>
                </a:lnTo>
                <a:lnTo>
                  <a:pt x="351" y="190"/>
                </a:lnTo>
                <a:lnTo>
                  <a:pt x="383" y="200"/>
                </a:lnTo>
                <a:lnTo>
                  <a:pt x="383" y="200"/>
                </a:lnTo>
                <a:lnTo>
                  <a:pt x="387" y="202"/>
                </a:lnTo>
                <a:lnTo>
                  <a:pt x="389" y="206"/>
                </a:lnTo>
                <a:lnTo>
                  <a:pt x="391" y="210"/>
                </a:lnTo>
                <a:lnTo>
                  <a:pt x="391" y="214"/>
                </a:lnTo>
                <a:lnTo>
                  <a:pt x="391" y="214"/>
                </a:lnTo>
                <a:lnTo>
                  <a:pt x="389" y="221"/>
                </a:lnTo>
                <a:lnTo>
                  <a:pt x="385" y="223"/>
                </a:lnTo>
                <a:lnTo>
                  <a:pt x="381" y="225"/>
                </a:lnTo>
                <a:lnTo>
                  <a:pt x="375" y="223"/>
                </a:lnTo>
                <a:lnTo>
                  <a:pt x="375" y="223"/>
                </a:lnTo>
                <a:lnTo>
                  <a:pt x="345" y="214"/>
                </a:lnTo>
                <a:lnTo>
                  <a:pt x="314" y="208"/>
                </a:lnTo>
                <a:lnTo>
                  <a:pt x="284" y="204"/>
                </a:lnTo>
                <a:lnTo>
                  <a:pt x="254" y="202"/>
                </a:lnTo>
                <a:lnTo>
                  <a:pt x="254" y="202"/>
                </a:lnTo>
                <a:lnTo>
                  <a:pt x="225" y="204"/>
                </a:lnTo>
                <a:lnTo>
                  <a:pt x="197" y="206"/>
                </a:lnTo>
                <a:lnTo>
                  <a:pt x="168" y="214"/>
                </a:lnTo>
                <a:lnTo>
                  <a:pt x="142" y="223"/>
                </a:lnTo>
                <a:lnTo>
                  <a:pt x="142" y="223"/>
                </a:lnTo>
                <a:close/>
                <a:moveTo>
                  <a:pt x="142" y="154"/>
                </a:moveTo>
                <a:lnTo>
                  <a:pt x="142" y="154"/>
                </a:lnTo>
                <a:lnTo>
                  <a:pt x="138" y="156"/>
                </a:lnTo>
                <a:lnTo>
                  <a:pt x="132" y="154"/>
                </a:lnTo>
                <a:lnTo>
                  <a:pt x="130" y="152"/>
                </a:lnTo>
                <a:lnTo>
                  <a:pt x="126" y="148"/>
                </a:lnTo>
                <a:lnTo>
                  <a:pt x="126" y="148"/>
                </a:lnTo>
                <a:lnTo>
                  <a:pt x="126" y="144"/>
                </a:lnTo>
                <a:lnTo>
                  <a:pt x="126" y="138"/>
                </a:lnTo>
                <a:lnTo>
                  <a:pt x="130" y="134"/>
                </a:lnTo>
                <a:lnTo>
                  <a:pt x="134" y="131"/>
                </a:lnTo>
                <a:lnTo>
                  <a:pt x="134" y="131"/>
                </a:lnTo>
                <a:lnTo>
                  <a:pt x="162" y="121"/>
                </a:lnTo>
                <a:lnTo>
                  <a:pt x="193" y="115"/>
                </a:lnTo>
                <a:lnTo>
                  <a:pt x="223" y="111"/>
                </a:lnTo>
                <a:lnTo>
                  <a:pt x="254" y="109"/>
                </a:lnTo>
                <a:lnTo>
                  <a:pt x="254" y="109"/>
                </a:lnTo>
                <a:lnTo>
                  <a:pt x="286" y="111"/>
                </a:lnTo>
                <a:lnTo>
                  <a:pt x="318" y="115"/>
                </a:lnTo>
                <a:lnTo>
                  <a:pt x="351" y="121"/>
                </a:lnTo>
                <a:lnTo>
                  <a:pt x="383" y="131"/>
                </a:lnTo>
                <a:lnTo>
                  <a:pt x="383" y="131"/>
                </a:lnTo>
                <a:lnTo>
                  <a:pt x="387" y="134"/>
                </a:lnTo>
                <a:lnTo>
                  <a:pt x="389" y="138"/>
                </a:lnTo>
                <a:lnTo>
                  <a:pt x="391" y="142"/>
                </a:lnTo>
                <a:lnTo>
                  <a:pt x="391" y="148"/>
                </a:lnTo>
                <a:lnTo>
                  <a:pt x="391" y="148"/>
                </a:lnTo>
                <a:lnTo>
                  <a:pt x="389" y="152"/>
                </a:lnTo>
                <a:lnTo>
                  <a:pt x="385" y="154"/>
                </a:lnTo>
                <a:lnTo>
                  <a:pt x="381" y="156"/>
                </a:lnTo>
                <a:lnTo>
                  <a:pt x="375" y="156"/>
                </a:lnTo>
                <a:lnTo>
                  <a:pt x="375" y="156"/>
                </a:lnTo>
                <a:lnTo>
                  <a:pt x="345" y="146"/>
                </a:lnTo>
                <a:lnTo>
                  <a:pt x="314" y="140"/>
                </a:lnTo>
                <a:lnTo>
                  <a:pt x="284" y="136"/>
                </a:lnTo>
                <a:lnTo>
                  <a:pt x="254" y="134"/>
                </a:lnTo>
                <a:lnTo>
                  <a:pt x="254" y="134"/>
                </a:lnTo>
                <a:lnTo>
                  <a:pt x="225" y="136"/>
                </a:lnTo>
                <a:lnTo>
                  <a:pt x="197" y="140"/>
                </a:lnTo>
                <a:lnTo>
                  <a:pt x="168" y="146"/>
                </a:lnTo>
                <a:lnTo>
                  <a:pt x="142" y="154"/>
                </a:lnTo>
                <a:lnTo>
                  <a:pt x="142" y="154"/>
                </a:lnTo>
                <a:close/>
                <a:moveTo>
                  <a:pt x="871" y="125"/>
                </a:moveTo>
                <a:lnTo>
                  <a:pt x="871" y="125"/>
                </a:lnTo>
                <a:lnTo>
                  <a:pt x="877" y="125"/>
                </a:lnTo>
                <a:lnTo>
                  <a:pt x="885" y="129"/>
                </a:lnTo>
                <a:lnTo>
                  <a:pt x="891" y="131"/>
                </a:lnTo>
                <a:lnTo>
                  <a:pt x="895" y="138"/>
                </a:lnTo>
                <a:lnTo>
                  <a:pt x="901" y="142"/>
                </a:lnTo>
                <a:lnTo>
                  <a:pt x="903" y="150"/>
                </a:lnTo>
                <a:lnTo>
                  <a:pt x="905" y="156"/>
                </a:lnTo>
                <a:lnTo>
                  <a:pt x="907" y="164"/>
                </a:lnTo>
                <a:lnTo>
                  <a:pt x="907" y="682"/>
                </a:lnTo>
                <a:lnTo>
                  <a:pt x="907" y="682"/>
                </a:lnTo>
                <a:lnTo>
                  <a:pt x="905" y="690"/>
                </a:lnTo>
                <a:lnTo>
                  <a:pt x="903" y="696"/>
                </a:lnTo>
                <a:lnTo>
                  <a:pt x="899" y="702"/>
                </a:lnTo>
                <a:lnTo>
                  <a:pt x="895" y="708"/>
                </a:lnTo>
                <a:lnTo>
                  <a:pt x="889" y="712"/>
                </a:lnTo>
                <a:lnTo>
                  <a:pt x="883" y="716"/>
                </a:lnTo>
                <a:lnTo>
                  <a:pt x="877" y="719"/>
                </a:lnTo>
                <a:lnTo>
                  <a:pt x="869" y="721"/>
                </a:lnTo>
                <a:lnTo>
                  <a:pt x="626" y="721"/>
                </a:lnTo>
                <a:lnTo>
                  <a:pt x="626" y="793"/>
                </a:lnTo>
                <a:lnTo>
                  <a:pt x="626" y="793"/>
                </a:lnTo>
                <a:lnTo>
                  <a:pt x="626" y="793"/>
                </a:lnTo>
                <a:lnTo>
                  <a:pt x="624" y="799"/>
                </a:lnTo>
                <a:lnTo>
                  <a:pt x="620" y="806"/>
                </a:lnTo>
                <a:lnTo>
                  <a:pt x="620" y="806"/>
                </a:lnTo>
                <a:lnTo>
                  <a:pt x="614" y="808"/>
                </a:lnTo>
                <a:lnTo>
                  <a:pt x="608" y="810"/>
                </a:lnTo>
                <a:lnTo>
                  <a:pt x="602" y="808"/>
                </a:lnTo>
                <a:lnTo>
                  <a:pt x="596" y="804"/>
                </a:lnTo>
                <a:lnTo>
                  <a:pt x="545" y="741"/>
                </a:lnTo>
                <a:lnTo>
                  <a:pt x="492" y="808"/>
                </a:lnTo>
                <a:lnTo>
                  <a:pt x="492" y="808"/>
                </a:lnTo>
                <a:lnTo>
                  <a:pt x="486" y="812"/>
                </a:lnTo>
                <a:lnTo>
                  <a:pt x="478" y="814"/>
                </a:lnTo>
                <a:lnTo>
                  <a:pt x="478" y="814"/>
                </a:lnTo>
                <a:lnTo>
                  <a:pt x="472" y="814"/>
                </a:lnTo>
                <a:lnTo>
                  <a:pt x="468" y="810"/>
                </a:lnTo>
                <a:lnTo>
                  <a:pt x="464" y="804"/>
                </a:lnTo>
                <a:lnTo>
                  <a:pt x="462" y="797"/>
                </a:lnTo>
                <a:lnTo>
                  <a:pt x="462" y="721"/>
                </a:lnTo>
                <a:lnTo>
                  <a:pt x="39" y="721"/>
                </a:lnTo>
                <a:lnTo>
                  <a:pt x="39" y="721"/>
                </a:lnTo>
                <a:lnTo>
                  <a:pt x="31" y="719"/>
                </a:lnTo>
                <a:lnTo>
                  <a:pt x="23" y="716"/>
                </a:lnTo>
                <a:lnTo>
                  <a:pt x="17" y="712"/>
                </a:lnTo>
                <a:lnTo>
                  <a:pt x="11" y="708"/>
                </a:lnTo>
                <a:lnTo>
                  <a:pt x="7" y="702"/>
                </a:lnTo>
                <a:lnTo>
                  <a:pt x="3" y="696"/>
                </a:lnTo>
                <a:lnTo>
                  <a:pt x="0" y="690"/>
                </a:lnTo>
                <a:lnTo>
                  <a:pt x="0" y="682"/>
                </a:lnTo>
                <a:lnTo>
                  <a:pt x="0" y="164"/>
                </a:lnTo>
                <a:lnTo>
                  <a:pt x="0" y="164"/>
                </a:lnTo>
                <a:lnTo>
                  <a:pt x="0" y="156"/>
                </a:lnTo>
                <a:lnTo>
                  <a:pt x="3" y="150"/>
                </a:lnTo>
                <a:lnTo>
                  <a:pt x="9" y="138"/>
                </a:lnTo>
                <a:lnTo>
                  <a:pt x="21" y="129"/>
                </a:lnTo>
                <a:lnTo>
                  <a:pt x="27" y="127"/>
                </a:lnTo>
                <a:lnTo>
                  <a:pt x="33" y="125"/>
                </a:lnTo>
                <a:lnTo>
                  <a:pt x="33" y="75"/>
                </a:lnTo>
                <a:lnTo>
                  <a:pt x="33" y="75"/>
                </a:lnTo>
                <a:lnTo>
                  <a:pt x="33" y="67"/>
                </a:lnTo>
                <a:lnTo>
                  <a:pt x="37" y="61"/>
                </a:lnTo>
                <a:lnTo>
                  <a:pt x="43" y="55"/>
                </a:lnTo>
                <a:lnTo>
                  <a:pt x="49" y="51"/>
                </a:lnTo>
                <a:lnTo>
                  <a:pt x="49" y="51"/>
                </a:lnTo>
                <a:lnTo>
                  <a:pt x="75" y="38"/>
                </a:lnTo>
                <a:lnTo>
                  <a:pt x="102" y="26"/>
                </a:lnTo>
                <a:lnTo>
                  <a:pt x="128" y="18"/>
                </a:lnTo>
                <a:lnTo>
                  <a:pt x="154" y="10"/>
                </a:lnTo>
                <a:lnTo>
                  <a:pt x="181" y="6"/>
                </a:lnTo>
                <a:lnTo>
                  <a:pt x="207" y="2"/>
                </a:lnTo>
                <a:lnTo>
                  <a:pt x="233" y="0"/>
                </a:lnTo>
                <a:lnTo>
                  <a:pt x="260" y="0"/>
                </a:lnTo>
                <a:lnTo>
                  <a:pt x="260" y="0"/>
                </a:lnTo>
                <a:lnTo>
                  <a:pt x="284" y="0"/>
                </a:lnTo>
                <a:lnTo>
                  <a:pt x="308" y="2"/>
                </a:lnTo>
                <a:lnTo>
                  <a:pt x="332" y="6"/>
                </a:lnTo>
                <a:lnTo>
                  <a:pt x="357" y="12"/>
                </a:lnTo>
                <a:lnTo>
                  <a:pt x="381" y="18"/>
                </a:lnTo>
                <a:lnTo>
                  <a:pt x="403" y="26"/>
                </a:lnTo>
                <a:lnTo>
                  <a:pt x="452" y="46"/>
                </a:lnTo>
                <a:lnTo>
                  <a:pt x="452" y="46"/>
                </a:lnTo>
                <a:lnTo>
                  <a:pt x="476" y="34"/>
                </a:lnTo>
                <a:lnTo>
                  <a:pt x="503" y="24"/>
                </a:lnTo>
                <a:lnTo>
                  <a:pt x="527" y="16"/>
                </a:lnTo>
                <a:lnTo>
                  <a:pt x="553" y="10"/>
                </a:lnTo>
                <a:lnTo>
                  <a:pt x="577" y="4"/>
                </a:lnTo>
                <a:lnTo>
                  <a:pt x="604" y="2"/>
                </a:lnTo>
                <a:lnTo>
                  <a:pt x="628" y="0"/>
                </a:lnTo>
                <a:lnTo>
                  <a:pt x="652" y="0"/>
                </a:lnTo>
                <a:lnTo>
                  <a:pt x="652" y="0"/>
                </a:lnTo>
                <a:lnTo>
                  <a:pt x="679" y="0"/>
                </a:lnTo>
                <a:lnTo>
                  <a:pt x="705" y="4"/>
                </a:lnTo>
                <a:lnTo>
                  <a:pt x="729" y="8"/>
                </a:lnTo>
                <a:lnTo>
                  <a:pt x="756" y="14"/>
                </a:lnTo>
                <a:lnTo>
                  <a:pt x="780" y="20"/>
                </a:lnTo>
                <a:lnTo>
                  <a:pt x="806" y="28"/>
                </a:lnTo>
                <a:lnTo>
                  <a:pt x="830" y="38"/>
                </a:lnTo>
                <a:lnTo>
                  <a:pt x="855" y="51"/>
                </a:lnTo>
                <a:lnTo>
                  <a:pt x="855" y="51"/>
                </a:lnTo>
                <a:lnTo>
                  <a:pt x="863" y="55"/>
                </a:lnTo>
                <a:lnTo>
                  <a:pt x="867" y="61"/>
                </a:lnTo>
                <a:lnTo>
                  <a:pt x="869" y="67"/>
                </a:lnTo>
                <a:lnTo>
                  <a:pt x="871" y="75"/>
                </a:lnTo>
                <a:lnTo>
                  <a:pt x="871" y="75"/>
                </a:lnTo>
                <a:lnTo>
                  <a:pt x="871" y="125"/>
                </a:lnTo>
                <a:lnTo>
                  <a:pt x="871" y="125"/>
                </a:lnTo>
                <a:close/>
                <a:moveTo>
                  <a:pt x="626" y="557"/>
                </a:moveTo>
                <a:lnTo>
                  <a:pt x="626" y="557"/>
                </a:lnTo>
                <a:lnTo>
                  <a:pt x="652" y="557"/>
                </a:lnTo>
                <a:lnTo>
                  <a:pt x="652" y="557"/>
                </a:lnTo>
                <a:lnTo>
                  <a:pt x="695" y="559"/>
                </a:lnTo>
                <a:lnTo>
                  <a:pt x="735" y="567"/>
                </a:lnTo>
                <a:lnTo>
                  <a:pt x="776" y="577"/>
                </a:lnTo>
                <a:lnTo>
                  <a:pt x="816" y="593"/>
                </a:lnTo>
                <a:lnTo>
                  <a:pt x="816" y="91"/>
                </a:lnTo>
                <a:lnTo>
                  <a:pt x="816" y="91"/>
                </a:lnTo>
                <a:lnTo>
                  <a:pt x="776" y="75"/>
                </a:lnTo>
                <a:lnTo>
                  <a:pt x="735" y="63"/>
                </a:lnTo>
                <a:lnTo>
                  <a:pt x="693" y="55"/>
                </a:lnTo>
                <a:lnTo>
                  <a:pt x="652" y="53"/>
                </a:lnTo>
                <a:lnTo>
                  <a:pt x="652" y="53"/>
                </a:lnTo>
                <a:lnTo>
                  <a:pt x="626" y="53"/>
                </a:lnTo>
                <a:lnTo>
                  <a:pt x="626" y="557"/>
                </a:lnTo>
                <a:lnTo>
                  <a:pt x="626" y="557"/>
                </a:lnTo>
                <a:close/>
                <a:moveTo>
                  <a:pt x="260" y="53"/>
                </a:moveTo>
                <a:lnTo>
                  <a:pt x="260" y="53"/>
                </a:lnTo>
                <a:lnTo>
                  <a:pt x="237" y="53"/>
                </a:lnTo>
                <a:lnTo>
                  <a:pt x="217" y="55"/>
                </a:lnTo>
                <a:lnTo>
                  <a:pt x="195" y="57"/>
                </a:lnTo>
                <a:lnTo>
                  <a:pt x="173" y="61"/>
                </a:lnTo>
                <a:lnTo>
                  <a:pt x="152" y="67"/>
                </a:lnTo>
                <a:lnTo>
                  <a:pt x="130" y="73"/>
                </a:lnTo>
                <a:lnTo>
                  <a:pt x="108" y="81"/>
                </a:lnTo>
                <a:lnTo>
                  <a:pt x="85" y="91"/>
                </a:lnTo>
                <a:lnTo>
                  <a:pt x="85" y="593"/>
                </a:lnTo>
                <a:lnTo>
                  <a:pt x="85" y="593"/>
                </a:lnTo>
                <a:lnTo>
                  <a:pt x="108" y="583"/>
                </a:lnTo>
                <a:lnTo>
                  <a:pt x="130" y="575"/>
                </a:lnTo>
                <a:lnTo>
                  <a:pt x="152" y="569"/>
                </a:lnTo>
                <a:lnTo>
                  <a:pt x="173" y="565"/>
                </a:lnTo>
                <a:lnTo>
                  <a:pt x="195" y="561"/>
                </a:lnTo>
                <a:lnTo>
                  <a:pt x="217" y="557"/>
                </a:lnTo>
                <a:lnTo>
                  <a:pt x="260" y="557"/>
                </a:lnTo>
                <a:lnTo>
                  <a:pt x="260" y="557"/>
                </a:lnTo>
                <a:lnTo>
                  <a:pt x="302" y="559"/>
                </a:lnTo>
                <a:lnTo>
                  <a:pt x="343" y="567"/>
                </a:lnTo>
                <a:lnTo>
                  <a:pt x="383" y="577"/>
                </a:lnTo>
                <a:lnTo>
                  <a:pt x="424" y="593"/>
                </a:lnTo>
                <a:lnTo>
                  <a:pt x="424" y="91"/>
                </a:lnTo>
                <a:lnTo>
                  <a:pt x="424" y="91"/>
                </a:lnTo>
                <a:lnTo>
                  <a:pt x="383" y="75"/>
                </a:lnTo>
                <a:lnTo>
                  <a:pt x="343" y="63"/>
                </a:lnTo>
                <a:lnTo>
                  <a:pt x="300" y="55"/>
                </a:lnTo>
                <a:lnTo>
                  <a:pt x="260" y="53"/>
                </a:lnTo>
                <a:lnTo>
                  <a:pt x="260" y="53"/>
                </a:lnTo>
                <a:close/>
              </a:path>
            </a:pathLst>
          </a:custGeom>
          <a:solidFill>
            <a:srgbClr val="3E8F84"/>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4" name="文本框 63"/>
          <p:cNvSpPr txBox="1"/>
          <p:nvPr/>
        </p:nvSpPr>
        <p:spPr>
          <a:xfrm>
            <a:off x="2735385" y="1216513"/>
            <a:ext cx="7674708" cy="438582"/>
          </a:xfrm>
          <a:prstGeom prst="rect">
            <a:avLst/>
          </a:prstGeom>
          <a:noFill/>
          <a:ln>
            <a:solidFill>
              <a:schemeClr val="bg1"/>
            </a:solidFill>
          </a:ln>
          <a:effectLst/>
          <a:extLst>
            <a:ext uri="{909E8E84-426E-40DD-AFC4-6F175D3DCCD1}">
              <a14:hiddenFill xmlns=""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机器学习方法的应用通常有两个目标：预测或解释。</a:t>
            </a:r>
            <a:endParaRPr lang="en-US" altLang="zh-CN" dirty="0" smtClean="0">
              <a:latin typeface="微软雅黑" pitchFamily="34" charset="-122"/>
              <a:ea typeface="微软雅黑" pitchFamily="34" charset="-122"/>
            </a:endParaRPr>
          </a:p>
        </p:txBody>
      </p:sp>
      <p:grpSp>
        <p:nvGrpSpPr>
          <p:cNvPr id="2" name="组合 23"/>
          <p:cNvGrpSpPr/>
          <p:nvPr/>
        </p:nvGrpSpPr>
        <p:grpSpPr>
          <a:xfrm>
            <a:off x="1750353" y="1312643"/>
            <a:ext cx="586740" cy="586740"/>
            <a:chOff x="1648" y="5039"/>
            <a:chExt cx="1160" cy="1160"/>
          </a:xfrm>
        </p:grpSpPr>
        <p:sp>
          <p:nvSpPr>
            <p:cNvPr id="25" name="椭圆 24"/>
            <p:cNvSpPr/>
            <p:nvPr/>
          </p:nvSpPr>
          <p:spPr>
            <a:xfrm>
              <a:off x="1648" y="5039"/>
              <a:ext cx="1161" cy="1161"/>
            </a:xfrm>
            <a:prstGeom prst="ellipse">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7" name="稻壳儿小白白(http://dwz.cn/Wu2UP)"/>
            <p:cNvSpPr>
              <a:spLocks noEditPoints="1"/>
            </p:cNvSpPr>
            <p:nvPr/>
          </p:nvSpPr>
          <p:spPr>
            <a:xfrm>
              <a:off x="1757" y="5184"/>
              <a:ext cx="744" cy="637"/>
            </a:xfrm>
            <a:custGeom>
              <a:avLst/>
              <a:gdLst/>
              <a:ahLst/>
              <a:cxnLst>
                <a:cxn ang="0">
                  <a:pos x="48184" y="283619"/>
                </a:cxn>
                <a:cxn ang="0">
                  <a:pos x="41301" y="283619"/>
                </a:cxn>
                <a:cxn ang="0">
                  <a:pos x="6883" y="283619"/>
                </a:cxn>
                <a:cxn ang="0">
                  <a:pos x="0" y="283619"/>
                </a:cxn>
                <a:cxn ang="0">
                  <a:pos x="0" y="242114"/>
                </a:cxn>
                <a:cxn ang="0">
                  <a:pos x="6883" y="242114"/>
                </a:cxn>
                <a:cxn ang="0">
                  <a:pos x="41301" y="242114"/>
                </a:cxn>
                <a:cxn ang="0">
                  <a:pos x="48184" y="242114"/>
                </a:cxn>
                <a:cxn ang="0">
                  <a:pos x="48184" y="283619"/>
                </a:cxn>
                <a:cxn ang="0">
                  <a:pos x="117018" y="283619"/>
                </a:cxn>
                <a:cxn ang="0">
                  <a:pos x="117018" y="283619"/>
                </a:cxn>
                <a:cxn ang="0">
                  <a:pos x="75718" y="283619"/>
                </a:cxn>
                <a:cxn ang="0">
                  <a:pos x="75718" y="283619"/>
                </a:cxn>
                <a:cxn ang="0">
                  <a:pos x="75718" y="221361"/>
                </a:cxn>
                <a:cxn ang="0">
                  <a:pos x="75718" y="214444"/>
                </a:cxn>
                <a:cxn ang="0">
                  <a:pos x="117018" y="214444"/>
                </a:cxn>
                <a:cxn ang="0">
                  <a:pos x="117018" y="221361"/>
                </a:cxn>
                <a:cxn ang="0">
                  <a:pos x="117018" y="283619"/>
                </a:cxn>
                <a:cxn ang="0">
                  <a:pos x="192736" y="283619"/>
                </a:cxn>
                <a:cxn ang="0">
                  <a:pos x="185852" y="283619"/>
                </a:cxn>
                <a:cxn ang="0">
                  <a:pos x="151435" y="283619"/>
                </a:cxn>
                <a:cxn ang="0">
                  <a:pos x="144552" y="283619"/>
                </a:cxn>
                <a:cxn ang="0">
                  <a:pos x="144552" y="172938"/>
                </a:cxn>
                <a:cxn ang="0">
                  <a:pos x="151435" y="166021"/>
                </a:cxn>
                <a:cxn ang="0">
                  <a:pos x="185852" y="166021"/>
                </a:cxn>
                <a:cxn ang="0">
                  <a:pos x="192736" y="172938"/>
                </a:cxn>
                <a:cxn ang="0">
                  <a:pos x="192736" y="283619"/>
                </a:cxn>
                <a:cxn ang="0">
                  <a:pos x="261570" y="283619"/>
                </a:cxn>
                <a:cxn ang="0">
                  <a:pos x="254686" y="283619"/>
                </a:cxn>
                <a:cxn ang="0">
                  <a:pos x="220269" y="283619"/>
                </a:cxn>
                <a:cxn ang="0">
                  <a:pos x="213386" y="283619"/>
                </a:cxn>
                <a:cxn ang="0">
                  <a:pos x="213386" y="103763"/>
                </a:cxn>
                <a:cxn ang="0">
                  <a:pos x="220269" y="96846"/>
                </a:cxn>
                <a:cxn ang="0">
                  <a:pos x="254686" y="96846"/>
                </a:cxn>
                <a:cxn ang="0">
                  <a:pos x="261570" y="103763"/>
                </a:cxn>
                <a:cxn ang="0">
                  <a:pos x="261570" y="283619"/>
                </a:cxn>
                <a:cxn ang="0">
                  <a:pos x="330404" y="283619"/>
                </a:cxn>
                <a:cxn ang="0">
                  <a:pos x="323521" y="283619"/>
                </a:cxn>
                <a:cxn ang="0">
                  <a:pos x="289104" y="283619"/>
                </a:cxn>
                <a:cxn ang="0">
                  <a:pos x="282220" y="283619"/>
                </a:cxn>
                <a:cxn ang="0">
                  <a:pos x="282220" y="6918"/>
                </a:cxn>
                <a:cxn ang="0">
                  <a:pos x="289104" y="0"/>
                </a:cxn>
                <a:cxn ang="0">
                  <a:pos x="323521" y="0"/>
                </a:cxn>
                <a:cxn ang="0">
                  <a:pos x="330404" y="6918"/>
                </a:cxn>
                <a:cxn ang="0">
                  <a:pos x="330404" y="283619"/>
                </a:cxn>
              </a:cxnLst>
              <a:rect l="0" t="0" r="0" b="0"/>
              <a:pathLst>
                <a:path w="48" h="41">
                  <a:moveTo>
                    <a:pt x="7" y="41"/>
                  </a:moveTo>
                  <a:cubicBezTo>
                    <a:pt x="7" y="41"/>
                    <a:pt x="7" y="41"/>
                    <a:pt x="6" y="41"/>
                  </a:cubicBezTo>
                  <a:cubicBezTo>
                    <a:pt x="1" y="41"/>
                    <a:pt x="1" y="41"/>
                    <a:pt x="1" y="41"/>
                  </a:cubicBezTo>
                  <a:cubicBezTo>
                    <a:pt x="1" y="41"/>
                    <a:pt x="0" y="41"/>
                    <a:pt x="0" y="41"/>
                  </a:cubicBezTo>
                  <a:cubicBezTo>
                    <a:pt x="0" y="35"/>
                    <a:pt x="0" y="35"/>
                    <a:pt x="0" y="35"/>
                  </a:cubicBezTo>
                  <a:cubicBezTo>
                    <a:pt x="0" y="35"/>
                    <a:pt x="1" y="35"/>
                    <a:pt x="1" y="35"/>
                  </a:cubicBezTo>
                  <a:cubicBezTo>
                    <a:pt x="6" y="35"/>
                    <a:pt x="6" y="35"/>
                    <a:pt x="6" y="35"/>
                  </a:cubicBezTo>
                  <a:cubicBezTo>
                    <a:pt x="7" y="35"/>
                    <a:pt x="7" y="35"/>
                    <a:pt x="7" y="35"/>
                  </a:cubicBezTo>
                  <a:lnTo>
                    <a:pt x="7" y="41"/>
                  </a:lnTo>
                  <a:close/>
                  <a:moveTo>
                    <a:pt x="17" y="41"/>
                  </a:moveTo>
                  <a:cubicBezTo>
                    <a:pt x="17" y="41"/>
                    <a:pt x="17" y="41"/>
                    <a:pt x="17" y="41"/>
                  </a:cubicBezTo>
                  <a:cubicBezTo>
                    <a:pt x="11" y="41"/>
                    <a:pt x="11" y="41"/>
                    <a:pt x="11" y="41"/>
                  </a:cubicBezTo>
                  <a:cubicBezTo>
                    <a:pt x="11" y="41"/>
                    <a:pt x="11" y="41"/>
                    <a:pt x="11" y="41"/>
                  </a:cubicBezTo>
                  <a:cubicBezTo>
                    <a:pt x="11" y="32"/>
                    <a:pt x="11" y="32"/>
                    <a:pt x="11" y="32"/>
                  </a:cubicBezTo>
                  <a:cubicBezTo>
                    <a:pt x="11" y="32"/>
                    <a:pt x="11" y="31"/>
                    <a:pt x="11" y="31"/>
                  </a:cubicBezTo>
                  <a:cubicBezTo>
                    <a:pt x="17" y="31"/>
                    <a:pt x="17" y="31"/>
                    <a:pt x="17" y="31"/>
                  </a:cubicBezTo>
                  <a:cubicBezTo>
                    <a:pt x="17" y="31"/>
                    <a:pt x="17" y="32"/>
                    <a:pt x="17" y="32"/>
                  </a:cubicBezTo>
                  <a:lnTo>
                    <a:pt x="17" y="41"/>
                  </a:lnTo>
                  <a:close/>
                  <a:moveTo>
                    <a:pt x="28" y="41"/>
                  </a:moveTo>
                  <a:cubicBezTo>
                    <a:pt x="28" y="41"/>
                    <a:pt x="27" y="41"/>
                    <a:pt x="27" y="41"/>
                  </a:cubicBezTo>
                  <a:cubicBezTo>
                    <a:pt x="22" y="41"/>
                    <a:pt x="22" y="41"/>
                    <a:pt x="22" y="41"/>
                  </a:cubicBezTo>
                  <a:cubicBezTo>
                    <a:pt x="21" y="41"/>
                    <a:pt x="21" y="41"/>
                    <a:pt x="21" y="41"/>
                  </a:cubicBezTo>
                  <a:cubicBezTo>
                    <a:pt x="21" y="25"/>
                    <a:pt x="21" y="25"/>
                    <a:pt x="21" y="25"/>
                  </a:cubicBezTo>
                  <a:cubicBezTo>
                    <a:pt x="21" y="25"/>
                    <a:pt x="21" y="24"/>
                    <a:pt x="22" y="24"/>
                  </a:cubicBezTo>
                  <a:cubicBezTo>
                    <a:pt x="27" y="24"/>
                    <a:pt x="27" y="24"/>
                    <a:pt x="27" y="24"/>
                  </a:cubicBezTo>
                  <a:cubicBezTo>
                    <a:pt x="27" y="24"/>
                    <a:pt x="28" y="25"/>
                    <a:pt x="28" y="25"/>
                  </a:cubicBezTo>
                  <a:lnTo>
                    <a:pt x="28" y="41"/>
                  </a:lnTo>
                  <a:close/>
                  <a:moveTo>
                    <a:pt x="38" y="41"/>
                  </a:moveTo>
                  <a:cubicBezTo>
                    <a:pt x="38" y="41"/>
                    <a:pt x="38" y="41"/>
                    <a:pt x="37" y="41"/>
                  </a:cubicBezTo>
                  <a:cubicBezTo>
                    <a:pt x="32" y="41"/>
                    <a:pt x="32" y="41"/>
                    <a:pt x="32" y="41"/>
                  </a:cubicBezTo>
                  <a:cubicBezTo>
                    <a:pt x="32" y="41"/>
                    <a:pt x="31" y="41"/>
                    <a:pt x="31" y="41"/>
                  </a:cubicBezTo>
                  <a:cubicBezTo>
                    <a:pt x="31" y="15"/>
                    <a:pt x="31" y="15"/>
                    <a:pt x="31" y="15"/>
                  </a:cubicBezTo>
                  <a:cubicBezTo>
                    <a:pt x="31" y="14"/>
                    <a:pt x="32" y="14"/>
                    <a:pt x="32" y="14"/>
                  </a:cubicBezTo>
                  <a:cubicBezTo>
                    <a:pt x="37" y="14"/>
                    <a:pt x="37" y="14"/>
                    <a:pt x="37" y="14"/>
                  </a:cubicBezTo>
                  <a:cubicBezTo>
                    <a:pt x="38" y="14"/>
                    <a:pt x="38" y="14"/>
                    <a:pt x="38" y="15"/>
                  </a:cubicBezTo>
                  <a:lnTo>
                    <a:pt x="38" y="41"/>
                  </a:lnTo>
                  <a:close/>
                  <a:moveTo>
                    <a:pt x="48" y="41"/>
                  </a:moveTo>
                  <a:cubicBezTo>
                    <a:pt x="48" y="41"/>
                    <a:pt x="48" y="41"/>
                    <a:pt x="47" y="41"/>
                  </a:cubicBezTo>
                  <a:cubicBezTo>
                    <a:pt x="42" y="41"/>
                    <a:pt x="42" y="41"/>
                    <a:pt x="42" y="41"/>
                  </a:cubicBezTo>
                  <a:cubicBezTo>
                    <a:pt x="42" y="41"/>
                    <a:pt x="41" y="41"/>
                    <a:pt x="41" y="41"/>
                  </a:cubicBezTo>
                  <a:cubicBezTo>
                    <a:pt x="41" y="1"/>
                    <a:pt x="41" y="1"/>
                    <a:pt x="41" y="1"/>
                  </a:cubicBezTo>
                  <a:cubicBezTo>
                    <a:pt x="41" y="1"/>
                    <a:pt x="42" y="0"/>
                    <a:pt x="42" y="0"/>
                  </a:cubicBezTo>
                  <a:cubicBezTo>
                    <a:pt x="47" y="0"/>
                    <a:pt x="47" y="0"/>
                    <a:pt x="47" y="0"/>
                  </a:cubicBezTo>
                  <a:cubicBezTo>
                    <a:pt x="48" y="0"/>
                    <a:pt x="48" y="1"/>
                    <a:pt x="48" y="1"/>
                  </a:cubicBezTo>
                  <a:lnTo>
                    <a:pt x="48" y="41"/>
                  </a:lnTo>
                  <a:close/>
                </a:path>
              </a:pathLst>
            </a:custGeom>
            <a:solidFill>
              <a:schemeClr val="bg1"/>
            </a:solidFill>
            <a:ln w="9525">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endParaRPr>
            </a:p>
          </p:txBody>
        </p:sp>
      </p:grpSp>
      <p:sp>
        <p:nvSpPr>
          <p:cNvPr id="17" name="文本框 15"/>
          <p:cNvSpPr txBox="1"/>
          <p:nvPr/>
        </p:nvSpPr>
        <p:spPr>
          <a:xfrm>
            <a:off x="273685" y="254976"/>
            <a:ext cx="4808269" cy="461665"/>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生成与判别建模</a:t>
            </a:r>
          </a:p>
        </p:txBody>
      </p:sp>
      <p:graphicFrame>
        <p:nvGraphicFramePr>
          <p:cNvPr id="10" name="表格 9"/>
          <p:cNvGraphicFramePr>
            <a:graphicFrameLocks noGrp="1"/>
          </p:cNvGraphicFramePr>
          <p:nvPr/>
        </p:nvGraphicFramePr>
        <p:xfrm>
          <a:off x="2656253" y="1881553"/>
          <a:ext cx="8597901" cy="2617065"/>
        </p:xfrm>
        <a:graphic>
          <a:graphicData uri="http://schemas.openxmlformats.org/drawingml/2006/table">
            <a:tbl>
              <a:tblPr firstRow="1">
                <a:tableStyleId>{22838BEF-8BB2-4498-84A7-C5851F593DF1}</a:tableStyleId>
              </a:tblPr>
              <a:tblGrid>
                <a:gridCol w="2583963"/>
                <a:gridCol w="6013938"/>
              </a:tblGrid>
              <a:tr h="659424">
                <a:tc>
                  <a:txBody>
                    <a:bodyPr/>
                    <a:lstStyle/>
                    <a:p>
                      <a:pPr algn="ctr"/>
                      <a:r>
                        <a:rPr lang="zh-CN" altLang="en-US" b="0" dirty="0" smtClean="0">
                          <a:latin typeface="微软雅黑" pitchFamily="34" charset="-122"/>
                          <a:ea typeface="微软雅黑" pitchFamily="34" charset="-122"/>
                        </a:rPr>
                        <a:t>任务</a:t>
                      </a:r>
                      <a:endParaRPr lang="zh-CN" altLang="en-US" b="0" dirty="0">
                        <a:latin typeface="微软雅黑" pitchFamily="34" charset="-122"/>
                        <a:ea typeface="微软雅黑" pitchFamily="34" charset="-122"/>
                      </a:endParaRPr>
                    </a:p>
                  </a:txBody>
                  <a:tcPr anchor="ctr"/>
                </a:tc>
                <a:tc>
                  <a:txBody>
                    <a:bodyPr/>
                    <a:lstStyle/>
                    <a:p>
                      <a:pPr algn="l"/>
                      <a:r>
                        <a:rPr lang="zh-CN" altLang="en-US" b="0" dirty="0" smtClean="0">
                          <a:latin typeface="微软雅黑" pitchFamily="34" charset="-122"/>
                          <a:ea typeface="微软雅黑" pitchFamily="34" charset="-122"/>
                        </a:rPr>
                        <a:t>    预测给定转录因子与基因组</a:t>
                      </a:r>
                      <a:r>
                        <a:rPr lang="en-US" altLang="zh-CN" b="0" dirty="0" smtClean="0">
                          <a:latin typeface="微软雅黑" pitchFamily="34" charset="-122"/>
                          <a:ea typeface="微软雅黑" pitchFamily="34" charset="-122"/>
                        </a:rPr>
                        <a:t>DNA</a:t>
                      </a:r>
                      <a:r>
                        <a:rPr lang="zh-CN" altLang="en-US" b="0" dirty="0" smtClean="0">
                          <a:latin typeface="微软雅黑" pitchFamily="34" charset="-122"/>
                          <a:ea typeface="微软雅黑" pitchFamily="34" charset="-122"/>
                        </a:rPr>
                        <a:t>结合的位置的问题</a:t>
                      </a:r>
                      <a:endParaRPr lang="zh-CN" altLang="en-US" b="0" dirty="0">
                        <a:latin typeface="微软雅黑" pitchFamily="34" charset="-122"/>
                        <a:ea typeface="微软雅黑" pitchFamily="34" charset="-122"/>
                      </a:endParaRPr>
                    </a:p>
                  </a:txBody>
                  <a:tcPr anchor="ctr"/>
                </a:tc>
              </a:tr>
              <a:tr h="904213">
                <a:tc>
                  <a:txBody>
                    <a:bodyPr/>
                    <a:lstStyle/>
                    <a:p>
                      <a:pPr lvl="0" algn="ctr">
                        <a:lnSpc>
                          <a:spcPct val="125000"/>
                        </a:lnSpc>
                      </a:pPr>
                      <a:r>
                        <a:rPr lang="zh-CN" altLang="en-US" b="0" dirty="0" smtClean="0">
                          <a:latin typeface="微软雅黑" pitchFamily="34" charset="-122"/>
                          <a:ea typeface="微软雅黑" pitchFamily="34" charset="-122"/>
                        </a:rPr>
                        <a:t>解释</a:t>
                      </a:r>
                      <a:endParaRPr lang="zh-CN" altLang="en-US" b="0" dirty="0">
                        <a:latin typeface="微软雅黑" pitchFamily="34" charset="-122"/>
                        <a:ea typeface="微软雅黑" pitchFamily="34" charset="-122"/>
                      </a:endParaRPr>
                    </a:p>
                  </a:txBody>
                  <a:tcPr anchor="ctr"/>
                </a:tc>
                <a:tc>
                  <a:txBody>
                    <a:bodyPr/>
                    <a:lstStyle/>
                    <a:p>
                      <a:pPr algn="l">
                        <a:lnSpc>
                          <a:spcPct val="125000"/>
                        </a:lnSpc>
                      </a:pPr>
                      <a:r>
                        <a:rPr lang="zh-CN" altLang="en-US" sz="1800" dirty="0" smtClean="0">
                          <a:latin typeface="微软雅黑" pitchFamily="34" charset="-122"/>
                          <a:ea typeface="微软雅黑" pitchFamily="34" charset="-122"/>
                        </a:rPr>
                        <a:t>    研究人员可能想要了解：</a:t>
                      </a:r>
                      <a:r>
                        <a:rPr lang="en-US" altLang="zh-CN" sz="1800" dirty="0" smtClean="0">
                          <a:latin typeface="微软雅黑" pitchFamily="34" charset="-122"/>
                          <a:ea typeface="微软雅黑" pitchFamily="34" charset="-122"/>
                        </a:rPr>
                        <a:t>DNA</a:t>
                      </a:r>
                      <a:r>
                        <a:rPr lang="zh-CN" altLang="en-US" sz="1800" dirty="0" smtClean="0">
                          <a:latin typeface="微软雅黑" pitchFamily="34" charset="-122"/>
                          <a:ea typeface="微软雅黑" pitchFamily="34" charset="-122"/>
                        </a:rPr>
                        <a:t>序列的什么样的属性（决定转录因子是否与该</a:t>
                      </a:r>
                      <a:r>
                        <a:rPr lang="en-US" altLang="zh-CN" sz="1800" dirty="0" smtClean="0">
                          <a:latin typeface="微软雅黑" pitchFamily="34" charset="-122"/>
                          <a:ea typeface="微软雅黑" pitchFamily="34" charset="-122"/>
                        </a:rPr>
                        <a:t>DNA</a:t>
                      </a:r>
                      <a:r>
                        <a:rPr lang="zh-CN" altLang="en-US" sz="1800" dirty="0" smtClean="0">
                          <a:latin typeface="微软雅黑" pitchFamily="34" charset="-122"/>
                          <a:ea typeface="微软雅黑" pitchFamily="34" charset="-122"/>
                        </a:rPr>
                        <a:t>结合），才是重要的</a:t>
                      </a:r>
                      <a:endParaRPr lang="zh-CN" altLang="en-US" b="1" dirty="0">
                        <a:latin typeface="微软雅黑" pitchFamily="34" charset="-122"/>
                        <a:ea typeface="微软雅黑" pitchFamily="34" charset="-122"/>
                      </a:endParaRPr>
                    </a:p>
                  </a:txBody>
                  <a:tcPr anchor="ctr"/>
                </a:tc>
              </a:tr>
              <a:tr h="1053428">
                <a:tc>
                  <a:txBody>
                    <a:bodyPr/>
                    <a:lstStyle/>
                    <a:p>
                      <a:pPr lvl="0" algn="ctr">
                        <a:lnSpc>
                          <a:spcPct val="125000"/>
                        </a:lnSpc>
                      </a:pPr>
                      <a:r>
                        <a:rPr lang="zh-CN" altLang="en-US" sz="1800" dirty="0" smtClean="0">
                          <a:latin typeface="微软雅黑" pitchFamily="34" charset="-122"/>
                          <a:ea typeface="微软雅黑" pitchFamily="34" charset="-122"/>
                        </a:rPr>
                        <a:t> 预测</a:t>
                      </a:r>
                      <a:endParaRPr lang="zh-CN" altLang="en-US" b="1" dirty="0">
                        <a:latin typeface="微软雅黑" pitchFamily="34" charset="-122"/>
                        <a:ea typeface="微软雅黑" pitchFamily="34" charset="-122"/>
                      </a:endParaRPr>
                    </a:p>
                  </a:txBody>
                  <a:tcPr anchor="ctr"/>
                </a:tc>
                <a:tc>
                  <a: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想要预测转录因子结合的位置尽可能准确</a:t>
                      </a:r>
                      <a:endParaRPr lang="zh-CN" altLang="en-US" b="1" dirty="0">
                        <a:latin typeface="微软雅黑" pitchFamily="34" charset="-122"/>
                        <a:ea typeface="微软雅黑" pitchFamily="34" charset="-122"/>
                      </a:endParaRPr>
                    </a:p>
                  </a:txBody>
                  <a:tcPr anchor="ctr"/>
                </a:tc>
              </a:tr>
            </a:tbl>
          </a:graphicData>
        </a:graphic>
      </p:graphicFrame>
      <p:sp>
        <p:nvSpPr>
          <p:cNvPr id="11" name="文本框 63"/>
          <p:cNvSpPr txBox="1"/>
          <p:nvPr/>
        </p:nvSpPr>
        <p:spPr>
          <a:xfrm>
            <a:off x="2615224" y="4824290"/>
            <a:ext cx="9439030" cy="438582"/>
          </a:xfrm>
          <a:prstGeom prst="rect">
            <a:avLst/>
          </a:prstGeom>
          <a:noFill/>
          <a:ln>
            <a:solidFill>
              <a:schemeClr val="bg1"/>
            </a:solidFill>
          </a:ln>
          <a:effectLst/>
          <a:extLst>
            <a:ext uri="{909E8E84-426E-40DD-AFC4-6F175D3DCCD1}">
              <a14:hiddenFill xmlns=""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 实现这两个目标之间存在一个权衡，优化预测精度的方法往往以可解释性为代价。</a:t>
            </a:r>
            <a:endParaRPr lang="zh-CN" altLang="en-US" dirty="0">
              <a:latin typeface="微软雅黑" pitchFamily="34" charset="-122"/>
              <a:ea typeface="微软雅黑"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7"/>
          <p:cNvSpPr>
            <a:spLocks noEditPoints="1"/>
          </p:cNvSpPr>
          <p:nvPr/>
        </p:nvSpPr>
        <p:spPr bwMode="auto">
          <a:xfrm>
            <a:off x="0" y="4493260"/>
            <a:ext cx="2633980" cy="2364740"/>
          </a:xfrm>
          <a:custGeom>
            <a:avLst/>
            <a:gdLst>
              <a:gd name="T0" fmla="*/ 543 w 907"/>
              <a:gd name="T1" fmla="*/ 696 h 814"/>
              <a:gd name="T2" fmla="*/ 592 w 907"/>
              <a:gd name="T3" fmla="*/ 745 h 814"/>
              <a:gd name="T4" fmla="*/ 138 w 907"/>
              <a:gd name="T5" fmla="*/ 449 h 814"/>
              <a:gd name="T6" fmla="*/ 126 w 907"/>
              <a:gd name="T7" fmla="*/ 433 h 814"/>
              <a:gd name="T8" fmla="*/ 223 w 907"/>
              <a:gd name="T9" fmla="*/ 405 h 814"/>
              <a:gd name="T10" fmla="*/ 383 w 907"/>
              <a:gd name="T11" fmla="*/ 427 h 814"/>
              <a:gd name="T12" fmla="*/ 391 w 907"/>
              <a:gd name="T13" fmla="*/ 441 h 814"/>
              <a:gd name="T14" fmla="*/ 345 w 907"/>
              <a:gd name="T15" fmla="*/ 441 h 814"/>
              <a:gd name="T16" fmla="*/ 197 w 907"/>
              <a:gd name="T17" fmla="*/ 433 h 814"/>
              <a:gd name="T18" fmla="*/ 138 w 907"/>
              <a:gd name="T19" fmla="*/ 370 h 814"/>
              <a:gd name="T20" fmla="*/ 126 w 907"/>
              <a:gd name="T21" fmla="*/ 354 h 814"/>
              <a:gd name="T22" fmla="*/ 223 w 907"/>
              <a:gd name="T23" fmla="*/ 326 h 814"/>
              <a:gd name="T24" fmla="*/ 383 w 907"/>
              <a:gd name="T25" fmla="*/ 348 h 814"/>
              <a:gd name="T26" fmla="*/ 391 w 907"/>
              <a:gd name="T27" fmla="*/ 362 h 814"/>
              <a:gd name="T28" fmla="*/ 345 w 907"/>
              <a:gd name="T29" fmla="*/ 362 h 814"/>
              <a:gd name="T30" fmla="*/ 197 w 907"/>
              <a:gd name="T31" fmla="*/ 354 h 814"/>
              <a:gd name="T32" fmla="*/ 138 w 907"/>
              <a:gd name="T33" fmla="*/ 299 h 814"/>
              <a:gd name="T34" fmla="*/ 126 w 907"/>
              <a:gd name="T35" fmla="*/ 281 h 814"/>
              <a:gd name="T36" fmla="*/ 223 w 907"/>
              <a:gd name="T37" fmla="*/ 255 h 814"/>
              <a:gd name="T38" fmla="*/ 383 w 907"/>
              <a:gd name="T39" fmla="*/ 275 h 814"/>
              <a:gd name="T40" fmla="*/ 391 w 907"/>
              <a:gd name="T41" fmla="*/ 291 h 814"/>
              <a:gd name="T42" fmla="*/ 345 w 907"/>
              <a:gd name="T43" fmla="*/ 289 h 814"/>
              <a:gd name="T44" fmla="*/ 197 w 907"/>
              <a:gd name="T45" fmla="*/ 283 h 814"/>
              <a:gd name="T46" fmla="*/ 138 w 907"/>
              <a:gd name="T47" fmla="*/ 225 h 814"/>
              <a:gd name="T48" fmla="*/ 126 w 907"/>
              <a:gd name="T49" fmla="*/ 206 h 814"/>
              <a:gd name="T50" fmla="*/ 223 w 907"/>
              <a:gd name="T51" fmla="*/ 178 h 814"/>
              <a:gd name="T52" fmla="*/ 383 w 907"/>
              <a:gd name="T53" fmla="*/ 200 h 814"/>
              <a:gd name="T54" fmla="*/ 391 w 907"/>
              <a:gd name="T55" fmla="*/ 214 h 814"/>
              <a:gd name="T56" fmla="*/ 345 w 907"/>
              <a:gd name="T57" fmla="*/ 214 h 814"/>
              <a:gd name="T58" fmla="*/ 197 w 907"/>
              <a:gd name="T59" fmla="*/ 206 h 814"/>
              <a:gd name="T60" fmla="*/ 138 w 907"/>
              <a:gd name="T61" fmla="*/ 156 h 814"/>
              <a:gd name="T62" fmla="*/ 126 w 907"/>
              <a:gd name="T63" fmla="*/ 138 h 814"/>
              <a:gd name="T64" fmla="*/ 223 w 907"/>
              <a:gd name="T65" fmla="*/ 111 h 814"/>
              <a:gd name="T66" fmla="*/ 383 w 907"/>
              <a:gd name="T67" fmla="*/ 131 h 814"/>
              <a:gd name="T68" fmla="*/ 391 w 907"/>
              <a:gd name="T69" fmla="*/ 148 h 814"/>
              <a:gd name="T70" fmla="*/ 345 w 907"/>
              <a:gd name="T71" fmla="*/ 146 h 814"/>
              <a:gd name="T72" fmla="*/ 197 w 907"/>
              <a:gd name="T73" fmla="*/ 140 h 814"/>
              <a:gd name="T74" fmla="*/ 877 w 907"/>
              <a:gd name="T75" fmla="*/ 125 h 814"/>
              <a:gd name="T76" fmla="*/ 905 w 907"/>
              <a:gd name="T77" fmla="*/ 156 h 814"/>
              <a:gd name="T78" fmla="*/ 899 w 907"/>
              <a:gd name="T79" fmla="*/ 702 h 814"/>
              <a:gd name="T80" fmla="*/ 626 w 907"/>
              <a:gd name="T81" fmla="*/ 721 h 814"/>
              <a:gd name="T82" fmla="*/ 620 w 907"/>
              <a:gd name="T83" fmla="*/ 806 h 814"/>
              <a:gd name="T84" fmla="*/ 492 w 907"/>
              <a:gd name="T85" fmla="*/ 808 h 814"/>
              <a:gd name="T86" fmla="*/ 468 w 907"/>
              <a:gd name="T87" fmla="*/ 810 h 814"/>
              <a:gd name="T88" fmla="*/ 31 w 907"/>
              <a:gd name="T89" fmla="*/ 719 h 814"/>
              <a:gd name="T90" fmla="*/ 0 w 907"/>
              <a:gd name="T91" fmla="*/ 690 h 814"/>
              <a:gd name="T92" fmla="*/ 9 w 907"/>
              <a:gd name="T93" fmla="*/ 138 h 814"/>
              <a:gd name="T94" fmla="*/ 33 w 907"/>
              <a:gd name="T95" fmla="*/ 67 h 814"/>
              <a:gd name="T96" fmla="*/ 102 w 907"/>
              <a:gd name="T97" fmla="*/ 26 h 814"/>
              <a:gd name="T98" fmla="*/ 260 w 907"/>
              <a:gd name="T99" fmla="*/ 0 h 814"/>
              <a:gd name="T100" fmla="*/ 381 w 907"/>
              <a:gd name="T101" fmla="*/ 18 h 814"/>
              <a:gd name="T102" fmla="*/ 527 w 907"/>
              <a:gd name="T103" fmla="*/ 16 h 814"/>
              <a:gd name="T104" fmla="*/ 652 w 907"/>
              <a:gd name="T105" fmla="*/ 0 h 814"/>
              <a:gd name="T106" fmla="*/ 806 w 907"/>
              <a:gd name="T107" fmla="*/ 28 h 814"/>
              <a:gd name="T108" fmla="*/ 869 w 907"/>
              <a:gd name="T109" fmla="*/ 67 h 814"/>
              <a:gd name="T110" fmla="*/ 626 w 907"/>
              <a:gd name="T111" fmla="*/ 557 h 814"/>
              <a:gd name="T112" fmla="*/ 816 w 907"/>
              <a:gd name="T113" fmla="*/ 593 h 814"/>
              <a:gd name="T114" fmla="*/ 652 w 907"/>
              <a:gd name="T115" fmla="*/ 53 h 814"/>
              <a:gd name="T116" fmla="*/ 260 w 907"/>
              <a:gd name="T117" fmla="*/ 53 h 814"/>
              <a:gd name="T118" fmla="*/ 130 w 907"/>
              <a:gd name="T119" fmla="*/ 73 h 814"/>
              <a:gd name="T120" fmla="*/ 130 w 907"/>
              <a:gd name="T121" fmla="*/ 575 h 814"/>
              <a:gd name="T122" fmla="*/ 260 w 907"/>
              <a:gd name="T123" fmla="*/ 557 h 814"/>
              <a:gd name="T124" fmla="*/ 424 w 907"/>
              <a:gd name="T125" fmla="*/ 91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7" h="814">
                <a:moveTo>
                  <a:pt x="496" y="73"/>
                </a:moveTo>
                <a:lnTo>
                  <a:pt x="496" y="751"/>
                </a:lnTo>
                <a:lnTo>
                  <a:pt x="533" y="702"/>
                </a:lnTo>
                <a:lnTo>
                  <a:pt x="533" y="702"/>
                </a:lnTo>
                <a:lnTo>
                  <a:pt x="539" y="698"/>
                </a:lnTo>
                <a:lnTo>
                  <a:pt x="543" y="696"/>
                </a:lnTo>
                <a:lnTo>
                  <a:pt x="551" y="698"/>
                </a:lnTo>
                <a:lnTo>
                  <a:pt x="557" y="700"/>
                </a:lnTo>
                <a:lnTo>
                  <a:pt x="557" y="700"/>
                </a:lnTo>
                <a:lnTo>
                  <a:pt x="559" y="702"/>
                </a:lnTo>
                <a:lnTo>
                  <a:pt x="559" y="702"/>
                </a:lnTo>
                <a:lnTo>
                  <a:pt x="592" y="745"/>
                </a:lnTo>
                <a:lnTo>
                  <a:pt x="592" y="46"/>
                </a:lnTo>
                <a:lnTo>
                  <a:pt x="496" y="73"/>
                </a:lnTo>
                <a:lnTo>
                  <a:pt x="496" y="73"/>
                </a:lnTo>
                <a:close/>
                <a:moveTo>
                  <a:pt x="142" y="449"/>
                </a:moveTo>
                <a:lnTo>
                  <a:pt x="142" y="449"/>
                </a:lnTo>
                <a:lnTo>
                  <a:pt x="138" y="449"/>
                </a:lnTo>
                <a:lnTo>
                  <a:pt x="132" y="449"/>
                </a:lnTo>
                <a:lnTo>
                  <a:pt x="130" y="447"/>
                </a:lnTo>
                <a:lnTo>
                  <a:pt x="126" y="443"/>
                </a:lnTo>
                <a:lnTo>
                  <a:pt x="126" y="443"/>
                </a:lnTo>
                <a:lnTo>
                  <a:pt x="126" y="437"/>
                </a:lnTo>
                <a:lnTo>
                  <a:pt x="126" y="433"/>
                </a:lnTo>
                <a:lnTo>
                  <a:pt x="130" y="429"/>
                </a:lnTo>
                <a:lnTo>
                  <a:pt x="134" y="427"/>
                </a:lnTo>
                <a:lnTo>
                  <a:pt x="134" y="427"/>
                </a:lnTo>
                <a:lnTo>
                  <a:pt x="162" y="417"/>
                </a:lnTo>
                <a:lnTo>
                  <a:pt x="193" y="409"/>
                </a:lnTo>
                <a:lnTo>
                  <a:pt x="223" y="405"/>
                </a:lnTo>
                <a:lnTo>
                  <a:pt x="254" y="405"/>
                </a:lnTo>
                <a:lnTo>
                  <a:pt x="254" y="405"/>
                </a:lnTo>
                <a:lnTo>
                  <a:pt x="286" y="405"/>
                </a:lnTo>
                <a:lnTo>
                  <a:pt x="318" y="409"/>
                </a:lnTo>
                <a:lnTo>
                  <a:pt x="351" y="417"/>
                </a:lnTo>
                <a:lnTo>
                  <a:pt x="383" y="427"/>
                </a:lnTo>
                <a:lnTo>
                  <a:pt x="383" y="427"/>
                </a:lnTo>
                <a:lnTo>
                  <a:pt x="387" y="429"/>
                </a:lnTo>
                <a:lnTo>
                  <a:pt x="389" y="433"/>
                </a:lnTo>
                <a:lnTo>
                  <a:pt x="391" y="437"/>
                </a:lnTo>
                <a:lnTo>
                  <a:pt x="391" y="441"/>
                </a:lnTo>
                <a:lnTo>
                  <a:pt x="391" y="441"/>
                </a:lnTo>
                <a:lnTo>
                  <a:pt x="389" y="445"/>
                </a:lnTo>
                <a:lnTo>
                  <a:pt x="385" y="449"/>
                </a:lnTo>
                <a:lnTo>
                  <a:pt x="381" y="449"/>
                </a:lnTo>
                <a:lnTo>
                  <a:pt x="375" y="449"/>
                </a:lnTo>
                <a:lnTo>
                  <a:pt x="375" y="449"/>
                </a:lnTo>
                <a:lnTo>
                  <a:pt x="345" y="441"/>
                </a:lnTo>
                <a:lnTo>
                  <a:pt x="314" y="433"/>
                </a:lnTo>
                <a:lnTo>
                  <a:pt x="284" y="429"/>
                </a:lnTo>
                <a:lnTo>
                  <a:pt x="254" y="429"/>
                </a:lnTo>
                <a:lnTo>
                  <a:pt x="254" y="429"/>
                </a:lnTo>
                <a:lnTo>
                  <a:pt x="225" y="429"/>
                </a:lnTo>
                <a:lnTo>
                  <a:pt x="197" y="433"/>
                </a:lnTo>
                <a:lnTo>
                  <a:pt x="168" y="441"/>
                </a:lnTo>
                <a:lnTo>
                  <a:pt x="142" y="449"/>
                </a:lnTo>
                <a:lnTo>
                  <a:pt x="142" y="449"/>
                </a:lnTo>
                <a:close/>
                <a:moveTo>
                  <a:pt x="142" y="370"/>
                </a:moveTo>
                <a:lnTo>
                  <a:pt x="142" y="370"/>
                </a:lnTo>
                <a:lnTo>
                  <a:pt x="138" y="370"/>
                </a:lnTo>
                <a:lnTo>
                  <a:pt x="132" y="370"/>
                </a:lnTo>
                <a:lnTo>
                  <a:pt x="130" y="368"/>
                </a:lnTo>
                <a:lnTo>
                  <a:pt x="126" y="364"/>
                </a:lnTo>
                <a:lnTo>
                  <a:pt x="126" y="364"/>
                </a:lnTo>
                <a:lnTo>
                  <a:pt x="126" y="358"/>
                </a:lnTo>
                <a:lnTo>
                  <a:pt x="126" y="354"/>
                </a:lnTo>
                <a:lnTo>
                  <a:pt x="130" y="350"/>
                </a:lnTo>
                <a:lnTo>
                  <a:pt x="134" y="348"/>
                </a:lnTo>
                <a:lnTo>
                  <a:pt x="134" y="348"/>
                </a:lnTo>
                <a:lnTo>
                  <a:pt x="162" y="338"/>
                </a:lnTo>
                <a:lnTo>
                  <a:pt x="193" y="330"/>
                </a:lnTo>
                <a:lnTo>
                  <a:pt x="223" y="326"/>
                </a:lnTo>
                <a:lnTo>
                  <a:pt x="254" y="324"/>
                </a:lnTo>
                <a:lnTo>
                  <a:pt x="254" y="324"/>
                </a:lnTo>
                <a:lnTo>
                  <a:pt x="286" y="326"/>
                </a:lnTo>
                <a:lnTo>
                  <a:pt x="318" y="330"/>
                </a:lnTo>
                <a:lnTo>
                  <a:pt x="351" y="338"/>
                </a:lnTo>
                <a:lnTo>
                  <a:pt x="383" y="348"/>
                </a:lnTo>
                <a:lnTo>
                  <a:pt x="383" y="348"/>
                </a:lnTo>
                <a:lnTo>
                  <a:pt x="387" y="350"/>
                </a:lnTo>
                <a:lnTo>
                  <a:pt x="389" y="354"/>
                </a:lnTo>
                <a:lnTo>
                  <a:pt x="391" y="358"/>
                </a:lnTo>
                <a:lnTo>
                  <a:pt x="391" y="362"/>
                </a:lnTo>
                <a:lnTo>
                  <a:pt x="391" y="362"/>
                </a:lnTo>
                <a:lnTo>
                  <a:pt x="389" y="366"/>
                </a:lnTo>
                <a:lnTo>
                  <a:pt x="385" y="370"/>
                </a:lnTo>
                <a:lnTo>
                  <a:pt x="381" y="370"/>
                </a:lnTo>
                <a:lnTo>
                  <a:pt x="375" y="370"/>
                </a:lnTo>
                <a:lnTo>
                  <a:pt x="375" y="370"/>
                </a:lnTo>
                <a:lnTo>
                  <a:pt x="345" y="362"/>
                </a:lnTo>
                <a:lnTo>
                  <a:pt x="314" y="354"/>
                </a:lnTo>
                <a:lnTo>
                  <a:pt x="284" y="350"/>
                </a:lnTo>
                <a:lnTo>
                  <a:pt x="254" y="350"/>
                </a:lnTo>
                <a:lnTo>
                  <a:pt x="254" y="350"/>
                </a:lnTo>
                <a:lnTo>
                  <a:pt x="225" y="350"/>
                </a:lnTo>
                <a:lnTo>
                  <a:pt x="197" y="354"/>
                </a:lnTo>
                <a:lnTo>
                  <a:pt x="168" y="360"/>
                </a:lnTo>
                <a:lnTo>
                  <a:pt x="142" y="370"/>
                </a:lnTo>
                <a:lnTo>
                  <a:pt x="142" y="370"/>
                </a:lnTo>
                <a:close/>
                <a:moveTo>
                  <a:pt x="142" y="299"/>
                </a:moveTo>
                <a:lnTo>
                  <a:pt x="142" y="299"/>
                </a:lnTo>
                <a:lnTo>
                  <a:pt x="138" y="299"/>
                </a:lnTo>
                <a:lnTo>
                  <a:pt x="132" y="297"/>
                </a:lnTo>
                <a:lnTo>
                  <a:pt x="130" y="295"/>
                </a:lnTo>
                <a:lnTo>
                  <a:pt x="126" y="291"/>
                </a:lnTo>
                <a:lnTo>
                  <a:pt x="126" y="291"/>
                </a:lnTo>
                <a:lnTo>
                  <a:pt x="126" y="287"/>
                </a:lnTo>
                <a:lnTo>
                  <a:pt x="126" y="281"/>
                </a:lnTo>
                <a:lnTo>
                  <a:pt x="130" y="277"/>
                </a:lnTo>
                <a:lnTo>
                  <a:pt x="134" y="275"/>
                </a:lnTo>
                <a:lnTo>
                  <a:pt x="134" y="275"/>
                </a:lnTo>
                <a:lnTo>
                  <a:pt x="162" y="265"/>
                </a:lnTo>
                <a:lnTo>
                  <a:pt x="193" y="259"/>
                </a:lnTo>
                <a:lnTo>
                  <a:pt x="223" y="255"/>
                </a:lnTo>
                <a:lnTo>
                  <a:pt x="254" y="253"/>
                </a:lnTo>
                <a:lnTo>
                  <a:pt x="254" y="253"/>
                </a:lnTo>
                <a:lnTo>
                  <a:pt x="286" y="255"/>
                </a:lnTo>
                <a:lnTo>
                  <a:pt x="318" y="259"/>
                </a:lnTo>
                <a:lnTo>
                  <a:pt x="351" y="265"/>
                </a:lnTo>
                <a:lnTo>
                  <a:pt x="383" y="275"/>
                </a:lnTo>
                <a:lnTo>
                  <a:pt x="383" y="275"/>
                </a:lnTo>
                <a:lnTo>
                  <a:pt x="387" y="277"/>
                </a:lnTo>
                <a:lnTo>
                  <a:pt x="389" y="281"/>
                </a:lnTo>
                <a:lnTo>
                  <a:pt x="391" y="285"/>
                </a:lnTo>
                <a:lnTo>
                  <a:pt x="391" y="291"/>
                </a:lnTo>
                <a:lnTo>
                  <a:pt x="391" y="291"/>
                </a:lnTo>
                <a:lnTo>
                  <a:pt x="389" y="295"/>
                </a:lnTo>
                <a:lnTo>
                  <a:pt x="385" y="297"/>
                </a:lnTo>
                <a:lnTo>
                  <a:pt x="381" y="299"/>
                </a:lnTo>
                <a:lnTo>
                  <a:pt x="375" y="299"/>
                </a:lnTo>
                <a:lnTo>
                  <a:pt x="375" y="299"/>
                </a:lnTo>
                <a:lnTo>
                  <a:pt x="345" y="289"/>
                </a:lnTo>
                <a:lnTo>
                  <a:pt x="314" y="283"/>
                </a:lnTo>
                <a:lnTo>
                  <a:pt x="284" y="279"/>
                </a:lnTo>
                <a:lnTo>
                  <a:pt x="254" y="277"/>
                </a:lnTo>
                <a:lnTo>
                  <a:pt x="254" y="277"/>
                </a:lnTo>
                <a:lnTo>
                  <a:pt x="225" y="279"/>
                </a:lnTo>
                <a:lnTo>
                  <a:pt x="197" y="283"/>
                </a:lnTo>
                <a:lnTo>
                  <a:pt x="168" y="289"/>
                </a:lnTo>
                <a:lnTo>
                  <a:pt x="142" y="299"/>
                </a:lnTo>
                <a:lnTo>
                  <a:pt x="142" y="299"/>
                </a:lnTo>
                <a:close/>
                <a:moveTo>
                  <a:pt x="142" y="223"/>
                </a:moveTo>
                <a:lnTo>
                  <a:pt x="142" y="223"/>
                </a:lnTo>
                <a:lnTo>
                  <a:pt x="138" y="225"/>
                </a:lnTo>
                <a:lnTo>
                  <a:pt x="132" y="223"/>
                </a:lnTo>
                <a:lnTo>
                  <a:pt x="130" y="221"/>
                </a:lnTo>
                <a:lnTo>
                  <a:pt x="126" y="216"/>
                </a:lnTo>
                <a:lnTo>
                  <a:pt x="126" y="216"/>
                </a:lnTo>
                <a:lnTo>
                  <a:pt x="126" y="210"/>
                </a:lnTo>
                <a:lnTo>
                  <a:pt x="126" y="206"/>
                </a:lnTo>
                <a:lnTo>
                  <a:pt x="130" y="202"/>
                </a:lnTo>
                <a:lnTo>
                  <a:pt x="134" y="200"/>
                </a:lnTo>
                <a:lnTo>
                  <a:pt x="134" y="200"/>
                </a:lnTo>
                <a:lnTo>
                  <a:pt x="162" y="190"/>
                </a:lnTo>
                <a:lnTo>
                  <a:pt x="193" y="182"/>
                </a:lnTo>
                <a:lnTo>
                  <a:pt x="223" y="178"/>
                </a:lnTo>
                <a:lnTo>
                  <a:pt x="254" y="178"/>
                </a:lnTo>
                <a:lnTo>
                  <a:pt x="254" y="178"/>
                </a:lnTo>
                <a:lnTo>
                  <a:pt x="286" y="178"/>
                </a:lnTo>
                <a:lnTo>
                  <a:pt x="318" y="184"/>
                </a:lnTo>
                <a:lnTo>
                  <a:pt x="351" y="190"/>
                </a:lnTo>
                <a:lnTo>
                  <a:pt x="383" y="200"/>
                </a:lnTo>
                <a:lnTo>
                  <a:pt x="383" y="200"/>
                </a:lnTo>
                <a:lnTo>
                  <a:pt x="387" y="202"/>
                </a:lnTo>
                <a:lnTo>
                  <a:pt x="389" y="206"/>
                </a:lnTo>
                <a:lnTo>
                  <a:pt x="391" y="210"/>
                </a:lnTo>
                <a:lnTo>
                  <a:pt x="391" y="214"/>
                </a:lnTo>
                <a:lnTo>
                  <a:pt x="391" y="214"/>
                </a:lnTo>
                <a:lnTo>
                  <a:pt x="389" y="221"/>
                </a:lnTo>
                <a:lnTo>
                  <a:pt x="385" y="223"/>
                </a:lnTo>
                <a:lnTo>
                  <a:pt x="381" y="225"/>
                </a:lnTo>
                <a:lnTo>
                  <a:pt x="375" y="223"/>
                </a:lnTo>
                <a:lnTo>
                  <a:pt x="375" y="223"/>
                </a:lnTo>
                <a:lnTo>
                  <a:pt x="345" y="214"/>
                </a:lnTo>
                <a:lnTo>
                  <a:pt x="314" y="208"/>
                </a:lnTo>
                <a:lnTo>
                  <a:pt x="284" y="204"/>
                </a:lnTo>
                <a:lnTo>
                  <a:pt x="254" y="202"/>
                </a:lnTo>
                <a:lnTo>
                  <a:pt x="254" y="202"/>
                </a:lnTo>
                <a:lnTo>
                  <a:pt x="225" y="204"/>
                </a:lnTo>
                <a:lnTo>
                  <a:pt x="197" y="206"/>
                </a:lnTo>
                <a:lnTo>
                  <a:pt x="168" y="214"/>
                </a:lnTo>
                <a:lnTo>
                  <a:pt x="142" y="223"/>
                </a:lnTo>
                <a:lnTo>
                  <a:pt x="142" y="223"/>
                </a:lnTo>
                <a:close/>
                <a:moveTo>
                  <a:pt x="142" y="154"/>
                </a:moveTo>
                <a:lnTo>
                  <a:pt x="142" y="154"/>
                </a:lnTo>
                <a:lnTo>
                  <a:pt x="138" y="156"/>
                </a:lnTo>
                <a:lnTo>
                  <a:pt x="132" y="154"/>
                </a:lnTo>
                <a:lnTo>
                  <a:pt x="130" y="152"/>
                </a:lnTo>
                <a:lnTo>
                  <a:pt x="126" y="148"/>
                </a:lnTo>
                <a:lnTo>
                  <a:pt x="126" y="148"/>
                </a:lnTo>
                <a:lnTo>
                  <a:pt x="126" y="144"/>
                </a:lnTo>
                <a:lnTo>
                  <a:pt x="126" y="138"/>
                </a:lnTo>
                <a:lnTo>
                  <a:pt x="130" y="134"/>
                </a:lnTo>
                <a:lnTo>
                  <a:pt x="134" y="131"/>
                </a:lnTo>
                <a:lnTo>
                  <a:pt x="134" y="131"/>
                </a:lnTo>
                <a:lnTo>
                  <a:pt x="162" y="121"/>
                </a:lnTo>
                <a:lnTo>
                  <a:pt x="193" y="115"/>
                </a:lnTo>
                <a:lnTo>
                  <a:pt x="223" y="111"/>
                </a:lnTo>
                <a:lnTo>
                  <a:pt x="254" y="109"/>
                </a:lnTo>
                <a:lnTo>
                  <a:pt x="254" y="109"/>
                </a:lnTo>
                <a:lnTo>
                  <a:pt x="286" y="111"/>
                </a:lnTo>
                <a:lnTo>
                  <a:pt x="318" y="115"/>
                </a:lnTo>
                <a:lnTo>
                  <a:pt x="351" y="121"/>
                </a:lnTo>
                <a:lnTo>
                  <a:pt x="383" y="131"/>
                </a:lnTo>
                <a:lnTo>
                  <a:pt x="383" y="131"/>
                </a:lnTo>
                <a:lnTo>
                  <a:pt x="387" y="134"/>
                </a:lnTo>
                <a:lnTo>
                  <a:pt x="389" y="138"/>
                </a:lnTo>
                <a:lnTo>
                  <a:pt x="391" y="142"/>
                </a:lnTo>
                <a:lnTo>
                  <a:pt x="391" y="148"/>
                </a:lnTo>
                <a:lnTo>
                  <a:pt x="391" y="148"/>
                </a:lnTo>
                <a:lnTo>
                  <a:pt x="389" y="152"/>
                </a:lnTo>
                <a:lnTo>
                  <a:pt x="385" y="154"/>
                </a:lnTo>
                <a:lnTo>
                  <a:pt x="381" y="156"/>
                </a:lnTo>
                <a:lnTo>
                  <a:pt x="375" y="156"/>
                </a:lnTo>
                <a:lnTo>
                  <a:pt x="375" y="156"/>
                </a:lnTo>
                <a:lnTo>
                  <a:pt x="345" y="146"/>
                </a:lnTo>
                <a:lnTo>
                  <a:pt x="314" y="140"/>
                </a:lnTo>
                <a:lnTo>
                  <a:pt x="284" y="136"/>
                </a:lnTo>
                <a:lnTo>
                  <a:pt x="254" y="134"/>
                </a:lnTo>
                <a:lnTo>
                  <a:pt x="254" y="134"/>
                </a:lnTo>
                <a:lnTo>
                  <a:pt x="225" y="136"/>
                </a:lnTo>
                <a:lnTo>
                  <a:pt x="197" y="140"/>
                </a:lnTo>
                <a:lnTo>
                  <a:pt x="168" y="146"/>
                </a:lnTo>
                <a:lnTo>
                  <a:pt x="142" y="154"/>
                </a:lnTo>
                <a:lnTo>
                  <a:pt x="142" y="154"/>
                </a:lnTo>
                <a:close/>
                <a:moveTo>
                  <a:pt x="871" y="125"/>
                </a:moveTo>
                <a:lnTo>
                  <a:pt x="871" y="125"/>
                </a:lnTo>
                <a:lnTo>
                  <a:pt x="877" y="125"/>
                </a:lnTo>
                <a:lnTo>
                  <a:pt x="885" y="129"/>
                </a:lnTo>
                <a:lnTo>
                  <a:pt x="891" y="131"/>
                </a:lnTo>
                <a:lnTo>
                  <a:pt x="895" y="138"/>
                </a:lnTo>
                <a:lnTo>
                  <a:pt x="901" y="142"/>
                </a:lnTo>
                <a:lnTo>
                  <a:pt x="903" y="150"/>
                </a:lnTo>
                <a:lnTo>
                  <a:pt x="905" y="156"/>
                </a:lnTo>
                <a:lnTo>
                  <a:pt x="907" y="164"/>
                </a:lnTo>
                <a:lnTo>
                  <a:pt x="907" y="682"/>
                </a:lnTo>
                <a:lnTo>
                  <a:pt x="907" y="682"/>
                </a:lnTo>
                <a:lnTo>
                  <a:pt x="905" y="690"/>
                </a:lnTo>
                <a:lnTo>
                  <a:pt x="903" y="696"/>
                </a:lnTo>
                <a:lnTo>
                  <a:pt x="899" y="702"/>
                </a:lnTo>
                <a:lnTo>
                  <a:pt x="895" y="708"/>
                </a:lnTo>
                <a:lnTo>
                  <a:pt x="889" y="712"/>
                </a:lnTo>
                <a:lnTo>
                  <a:pt x="883" y="716"/>
                </a:lnTo>
                <a:lnTo>
                  <a:pt x="877" y="719"/>
                </a:lnTo>
                <a:lnTo>
                  <a:pt x="869" y="721"/>
                </a:lnTo>
                <a:lnTo>
                  <a:pt x="626" y="721"/>
                </a:lnTo>
                <a:lnTo>
                  <a:pt x="626" y="793"/>
                </a:lnTo>
                <a:lnTo>
                  <a:pt x="626" y="793"/>
                </a:lnTo>
                <a:lnTo>
                  <a:pt x="626" y="793"/>
                </a:lnTo>
                <a:lnTo>
                  <a:pt x="624" y="799"/>
                </a:lnTo>
                <a:lnTo>
                  <a:pt x="620" y="806"/>
                </a:lnTo>
                <a:lnTo>
                  <a:pt x="620" y="806"/>
                </a:lnTo>
                <a:lnTo>
                  <a:pt x="614" y="808"/>
                </a:lnTo>
                <a:lnTo>
                  <a:pt x="608" y="810"/>
                </a:lnTo>
                <a:lnTo>
                  <a:pt x="602" y="808"/>
                </a:lnTo>
                <a:lnTo>
                  <a:pt x="596" y="804"/>
                </a:lnTo>
                <a:lnTo>
                  <a:pt x="545" y="741"/>
                </a:lnTo>
                <a:lnTo>
                  <a:pt x="492" y="808"/>
                </a:lnTo>
                <a:lnTo>
                  <a:pt x="492" y="808"/>
                </a:lnTo>
                <a:lnTo>
                  <a:pt x="486" y="812"/>
                </a:lnTo>
                <a:lnTo>
                  <a:pt x="478" y="814"/>
                </a:lnTo>
                <a:lnTo>
                  <a:pt x="478" y="814"/>
                </a:lnTo>
                <a:lnTo>
                  <a:pt x="472" y="814"/>
                </a:lnTo>
                <a:lnTo>
                  <a:pt x="468" y="810"/>
                </a:lnTo>
                <a:lnTo>
                  <a:pt x="464" y="804"/>
                </a:lnTo>
                <a:lnTo>
                  <a:pt x="462" y="797"/>
                </a:lnTo>
                <a:lnTo>
                  <a:pt x="462" y="721"/>
                </a:lnTo>
                <a:lnTo>
                  <a:pt x="39" y="721"/>
                </a:lnTo>
                <a:lnTo>
                  <a:pt x="39" y="721"/>
                </a:lnTo>
                <a:lnTo>
                  <a:pt x="31" y="719"/>
                </a:lnTo>
                <a:lnTo>
                  <a:pt x="23" y="716"/>
                </a:lnTo>
                <a:lnTo>
                  <a:pt x="17" y="712"/>
                </a:lnTo>
                <a:lnTo>
                  <a:pt x="11" y="708"/>
                </a:lnTo>
                <a:lnTo>
                  <a:pt x="7" y="702"/>
                </a:lnTo>
                <a:lnTo>
                  <a:pt x="3" y="696"/>
                </a:lnTo>
                <a:lnTo>
                  <a:pt x="0" y="690"/>
                </a:lnTo>
                <a:lnTo>
                  <a:pt x="0" y="682"/>
                </a:lnTo>
                <a:lnTo>
                  <a:pt x="0" y="164"/>
                </a:lnTo>
                <a:lnTo>
                  <a:pt x="0" y="164"/>
                </a:lnTo>
                <a:lnTo>
                  <a:pt x="0" y="156"/>
                </a:lnTo>
                <a:lnTo>
                  <a:pt x="3" y="150"/>
                </a:lnTo>
                <a:lnTo>
                  <a:pt x="9" y="138"/>
                </a:lnTo>
                <a:lnTo>
                  <a:pt x="21" y="129"/>
                </a:lnTo>
                <a:lnTo>
                  <a:pt x="27" y="127"/>
                </a:lnTo>
                <a:lnTo>
                  <a:pt x="33" y="125"/>
                </a:lnTo>
                <a:lnTo>
                  <a:pt x="33" y="75"/>
                </a:lnTo>
                <a:lnTo>
                  <a:pt x="33" y="75"/>
                </a:lnTo>
                <a:lnTo>
                  <a:pt x="33" y="67"/>
                </a:lnTo>
                <a:lnTo>
                  <a:pt x="37" y="61"/>
                </a:lnTo>
                <a:lnTo>
                  <a:pt x="43" y="55"/>
                </a:lnTo>
                <a:lnTo>
                  <a:pt x="49" y="51"/>
                </a:lnTo>
                <a:lnTo>
                  <a:pt x="49" y="51"/>
                </a:lnTo>
                <a:lnTo>
                  <a:pt x="75" y="38"/>
                </a:lnTo>
                <a:lnTo>
                  <a:pt x="102" y="26"/>
                </a:lnTo>
                <a:lnTo>
                  <a:pt x="128" y="18"/>
                </a:lnTo>
                <a:lnTo>
                  <a:pt x="154" y="10"/>
                </a:lnTo>
                <a:lnTo>
                  <a:pt x="181" y="6"/>
                </a:lnTo>
                <a:lnTo>
                  <a:pt x="207" y="2"/>
                </a:lnTo>
                <a:lnTo>
                  <a:pt x="233" y="0"/>
                </a:lnTo>
                <a:lnTo>
                  <a:pt x="260" y="0"/>
                </a:lnTo>
                <a:lnTo>
                  <a:pt x="260" y="0"/>
                </a:lnTo>
                <a:lnTo>
                  <a:pt x="284" y="0"/>
                </a:lnTo>
                <a:lnTo>
                  <a:pt x="308" y="2"/>
                </a:lnTo>
                <a:lnTo>
                  <a:pt x="332" y="6"/>
                </a:lnTo>
                <a:lnTo>
                  <a:pt x="357" y="12"/>
                </a:lnTo>
                <a:lnTo>
                  <a:pt x="381" y="18"/>
                </a:lnTo>
                <a:lnTo>
                  <a:pt x="403" y="26"/>
                </a:lnTo>
                <a:lnTo>
                  <a:pt x="452" y="46"/>
                </a:lnTo>
                <a:lnTo>
                  <a:pt x="452" y="46"/>
                </a:lnTo>
                <a:lnTo>
                  <a:pt x="476" y="34"/>
                </a:lnTo>
                <a:lnTo>
                  <a:pt x="503" y="24"/>
                </a:lnTo>
                <a:lnTo>
                  <a:pt x="527" y="16"/>
                </a:lnTo>
                <a:lnTo>
                  <a:pt x="553" y="10"/>
                </a:lnTo>
                <a:lnTo>
                  <a:pt x="577" y="4"/>
                </a:lnTo>
                <a:lnTo>
                  <a:pt x="604" y="2"/>
                </a:lnTo>
                <a:lnTo>
                  <a:pt x="628" y="0"/>
                </a:lnTo>
                <a:lnTo>
                  <a:pt x="652" y="0"/>
                </a:lnTo>
                <a:lnTo>
                  <a:pt x="652" y="0"/>
                </a:lnTo>
                <a:lnTo>
                  <a:pt x="679" y="0"/>
                </a:lnTo>
                <a:lnTo>
                  <a:pt x="705" y="4"/>
                </a:lnTo>
                <a:lnTo>
                  <a:pt x="729" y="8"/>
                </a:lnTo>
                <a:lnTo>
                  <a:pt x="756" y="14"/>
                </a:lnTo>
                <a:lnTo>
                  <a:pt x="780" y="20"/>
                </a:lnTo>
                <a:lnTo>
                  <a:pt x="806" y="28"/>
                </a:lnTo>
                <a:lnTo>
                  <a:pt x="830" y="38"/>
                </a:lnTo>
                <a:lnTo>
                  <a:pt x="855" y="51"/>
                </a:lnTo>
                <a:lnTo>
                  <a:pt x="855" y="51"/>
                </a:lnTo>
                <a:lnTo>
                  <a:pt x="863" y="55"/>
                </a:lnTo>
                <a:lnTo>
                  <a:pt x="867" y="61"/>
                </a:lnTo>
                <a:lnTo>
                  <a:pt x="869" y="67"/>
                </a:lnTo>
                <a:lnTo>
                  <a:pt x="871" y="75"/>
                </a:lnTo>
                <a:lnTo>
                  <a:pt x="871" y="75"/>
                </a:lnTo>
                <a:lnTo>
                  <a:pt x="871" y="125"/>
                </a:lnTo>
                <a:lnTo>
                  <a:pt x="871" y="125"/>
                </a:lnTo>
                <a:close/>
                <a:moveTo>
                  <a:pt x="626" y="557"/>
                </a:moveTo>
                <a:lnTo>
                  <a:pt x="626" y="557"/>
                </a:lnTo>
                <a:lnTo>
                  <a:pt x="652" y="557"/>
                </a:lnTo>
                <a:lnTo>
                  <a:pt x="652" y="557"/>
                </a:lnTo>
                <a:lnTo>
                  <a:pt x="695" y="559"/>
                </a:lnTo>
                <a:lnTo>
                  <a:pt x="735" y="567"/>
                </a:lnTo>
                <a:lnTo>
                  <a:pt x="776" y="577"/>
                </a:lnTo>
                <a:lnTo>
                  <a:pt x="816" y="593"/>
                </a:lnTo>
                <a:lnTo>
                  <a:pt x="816" y="91"/>
                </a:lnTo>
                <a:lnTo>
                  <a:pt x="816" y="91"/>
                </a:lnTo>
                <a:lnTo>
                  <a:pt x="776" y="75"/>
                </a:lnTo>
                <a:lnTo>
                  <a:pt x="735" y="63"/>
                </a:lnTo>
                <a:lnTo>
                  <a:pt x="693" y="55"/>
                </a:lnTo>
                <a:lnTo>
                  <a:pt x="652" y="53"/>
                </a:lnTo>
                <a:lnTo>
                  <a:pt x="652" y="53"/>
                </a:lnTo>
                <a:lnTo>
                  <a:pt x="626" y="53"/>
                </a:lnTo>
                <a:lnTo>
                  <a:pt x="626" y="557"/>
                </a:lnTo>
                <a:lnTo>
                  <a:pt x="626" y="557"/>
                </a:lnTo>
                <a:close/>
                <a:moveTo>
                  <a:pt x="260" y="53"/>
                </a:moveTo>
                <a:lnTo>
                  <a:pt x="260" y="53"/>
                </a:lnTo>
                <a:lnTo>
                  <a:pt x="237" y="53"/>
                </a:lnTo>
                <a:lnTo>
                  <a:pt x="217" y="55"/>
                </a:lnTo>
                <a:lnTo>
                  <a:pt x="195" y="57"/>
                </a:lnTo>
                <a:lnTo>
                  <a:pt x="173" y="61"/>
                </a:lnTo>
                <a:lnTo>
                  <a:pt x="152" y="67"/>
                </a:lnTo>
                <a:lnTo>
                  <a:pt x="130" y="73"/>
                </a:lnTo>
                <a:lnTo>
                  <a:pt x="108" y="81"/>
                </a:lnTo>
                <a:lnTo>
                  <a:pt x="85" y="91"/>
                </a:lnTo>
                <a:lnTo>
                  <a:pt x="85" y="593"/>
                </a:lnTo>
                <a:lnTo>
                  <a:pt x="85" y="593"/>
                </a:lnTo>
                <a:lnTo>
                  <a:pt x="108" y="583"/>
                </a:lnTo>
                <a:lnTo>
                  <a:pt x="130" y="575"/>
                </a:lnTo>
                <a:lnTo>
                  <a:pt x="152" y="569"/>
                </a:lnTo>
                <a:lnTo>
                  <a:pt x="173" y="565"/>
                </a:lnTo>
                <a:lnTo>
                  <a:pt x="195" y="561"/>
                </a:lnTo>
                <a:lnTo>
                  <a:pt x="217" y="557"/>
                </a:lnTo>
                <a:lnTo>
                  <a:pt x="260" y="557"/>
                </a:lnTo>
                <a:lnTo>
                  <a:pt x="260" y="557"/>
                </a:lnTo>
                <a:lnTo>
                  <a:pt x="302" y="559"/>
                </a:lnTo>
                <a:lnTo>
                  <a:pt x="343" y="567"/>
                </a:lnTo>
                <a:lnTo>
                  <a:pt x="383" y="577"/>
                </a:lnTo>
                <a:lnTo>
                  <a:pt x="424" y="593"/>
                </a:lnTo>
                <a:lnTo>
                  <a:pt x="424" y="91"/>
                </a:lnTo>
                <a:lnTo>
                  <a:pt x="424" y="91"/>
                </a:lnTo>
                <a:lnTo>
                  <a:pt x="383" y="75"/>
                </a:lnTo>
                <a:lnTo>
                  <a:pt x="343" y="63"/>
                </a:lnTo>
                <a:lnTo>
                  <a:pt x="300" y="55"/>
                </a:lnTo>
                <a:lnTo>
                  <a:pt x="260" y="53"/>
                </a:lnTo>
                <a:lnTo>
                  <a:pt x="260" y="53"/>
                </a:lnTo>
                <a:close/>
              </a:path>
            </a:pathLst>
          </a:custGeom>
          <a:solidFill>
            <a:srgbClr val="3E8F84"/>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grpSp>
        <p:nvGrpSpPr>
          <p:cNvPr id="2" name="组合 12"/>
          <p:cNvGrpSpPr/>
          <p:nvPr/>
        </p:nvGrpSpPr>
        <p:grpSpPr>
          <a:xfrm>
            <a:off x="1618469" y="1368571"/>
            <a:ext cx="586740" cy="586740"/>
            <a:chOff x="1733" y="2211"/>
            <a:chExt cx="1160" cy="1160"/>
          </a:xfrm>
        </p:grpSpPr>
        <p:sp>
          <p:nvSpPr>
            <p:cNvPr id="15" name="椭圆 14"/>
            <p:cNvSpPr/>
            <p:nvPr/>
          </p:nvSpPr>
          <p:spPr>
            <a:xfrm>
              <a:off x="1733" y="2211"/>
              <a:ext cx="1161" cy="1161"/>
            </a:xfrm>
            <a:prstGeom prst="ellipse">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0" name="稻壳儿小白白(http://dwz.cn/Wu2UP)"/>
            <p:cNvSpPr>
              <a:spLocks noEditPoints="1"/>
            </p:cNvSpPr>
            <p:nvPr/>
          </p:nvSpPr>
          <p:spPr>
            <a:xfrm>
              <a:off x="1880" y="2393"/>
              <a:ext cx="733" cy="733"/>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a:solidFill>
                  <a:schemeClr val="tx1">
                    <a:lumMod val="65000"/>
                    <a:lumOff val="35000"/>
                  </a:schemeClr>
                </a:solidFill>
              </a:endParaRPr>
            </a:p>
          </p:txBody>
        </p:sp>
      </p:grpSp>
      <p:sp>
        <p:nvSpPr>
          <p:cNvPr id="9" name="文本框 15"/>
          <p:cNvSpPr txBox="1"/>
          <p:nvPr/>
        </p:nvSpPr>
        <p:spPr>
          <a:xfrm>
            <a:off x="273685" y="254976"/>
            <a:ext cx="3015615" cy="461665"/>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生成与判别建模</a:t>
            </a:r>
          </a:p>
        </p:txBody>
      </p:sp>
      <p:sp>
        <p:nvSpPr>
          <p:cNvPr id="11" name="文本框 60"/>
          <p:cNvSpPr txBox="1"/>
          <p:nvPr/>
        </p:nvSpPr>
        <p:spPr>
          <a:xfrm>
            <a:off x="2738315" y="4475770"/>
            <a:ext cx="8665308" cy="784830"/>
          </a:xfrm>
          <a:prstGeom prst="rect">
            <a:avLst/>
          </a:prstGeom>
          <a:noFill/>
          <a:ln>
            <a:solidFill>
              <a:schemeClr val="bg1"/>
            </a:solidFill>
          </a:ln>
          <a:effectLst/>
          <a:extLst>
            <a:ext uri="{909E8E84-426E-40DD-AFC4-6F175D3DCCD1}">
              <a14:hiddenFill xmlns=""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如图所示，如果我们要在</a:t>
            </a:r>
            <a:r>
              <a:rPr lang="en-US" altLang="zh-CN" dirty="0" smtClean="0">
                <a:latin typeface="微软雅黑" pitchFamily="34" charset="-122"/>
                <a:ea typeface="微软雅黑" pitchFamily="34" charset="-122"/>
              </a:rPr>
              <a:t>2D</a:t>
            </a:r>
            <a:r>
              <a:rPr lang="zh-CN" altLang="en-US" dirty="0" smtClean="0">
                <a:latin typeface="微软雅黑" pitchFamily="34" charset="-122"/>
                <a:ea typeface="微软雅黑" pitchFamily="34" charset="-122"/>
              </a:rPr>
              <a:t>空间（平面）中分离两组点（图</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），则生成方法构建每个类的完整模型，而判别性方法重点关注分离两个类。</a:t>
            </a:r>
            <a:endParaRPr lang="zh-CN" altLang="en-US" kern="0" noProof="0" dirty="0" smtClean="0">
              <a:ln>
                <a:noFill/>
              </a:ln>
              <a:solidFill>
                <a:schemeClr val="tx1">
                  <a:lumMod val="75000"/>
                  <a:lumOff val="25000"/>
                </a:schemeClr>
              </a:solidFill>
              <a:uLnTx/>
              <a:uFillTx/>
              <a:latin typeface="微软雅黑" pitchFamily="34" charset="-122"/>
              <a:ea typeface="微软雅黑" pitchFamily="34" charset="-122"/>
              <a:sym typeface="+mn-ea"/>
            </a:endParaRPr>
          </a:p>
        </p:txBody>
      </p:sp>
      <p:pic>
        <p:nvPicPr>
          <p:cNvPr id="2050" name="Picture 2"/>
          <p:cNvPicPr>
            <a:picLocks noChangeAspect="1" noChangeArrowheads="1"/>
          </p:cNvPicPr>
          <p:nvPr/>
        </p:nvPicPr>
        <p:blipFill>
          <a:blip r:embed="rId2"/>
          <a:srcRect/>
          <a:stretch>
            <a:fillRect/>
          </a:stretch>
        </p:blipFill>
        <p:spPr bwMode="auto">
          <a:xfrm>
            <a:off x="4198571" y="1144710"/>
            <a:ext cx="5059363" cy="300196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2"/>
          <p:cNvGrpSpPr/>
          <p:nvPr/>
        </p:nvGrpSpPr>
        <p:grpSpPr>
          <a:xfrm>
            <a:off x="-405765" y="-515620"/>
            <a:ext cx="3069590" cy="3069590"/>
            <a:chOff x="5274" y="1265"/>
            <a:chExt cx="8608" cy="8608"/>
          </a:xfrm>
        </p:grpSpPr>
        <p:sp>
          <p:nvSpPr>
            <p:cNvPr id="44" name="椭圆 43"/>
            <p:cNvSpPr/>
            <p:nvPr/>
          </p:nvSpPr>
          <p:spPr>
            <a:xfrm>
              <a:off x="5274" y="1265"/>
              <a:ext cx="8609" cy="8609"/>
            </a:xfrm>
            <a:prstGeom prst="ellipse">
              <a:avLst/>
            </a:prstGeom>
            <a:solidFill>
              <a:schemeClr val="bg1"/>
            </a:solidFill>
            <a:ln w="12700">
              <a:solidFill>
                <a:srgbClr val="419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480" y="1489"/>
              <a:ext cx="8210" cy="8210"/>
            </a:xfrm>
            <a:prstGeom prst="ellipse">
              <a:avLst/>
            </a:prstGeom>
            <a:noFill/>
            <a:ln w="9525">
              <a:solidFill>
                <a:srgbClr val="A67346"/>
              </a:solidFill>
              <a:prstDash val="sysDot"/>
            </a:ln>
            <a:extLst>
              <a:ext uri="{909E8E84-426E-40DD-AFC4-6F175D3DCCD1}">
                <a14:hiddenFill xmlns=""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1"/>
          <p:cNvGrpSpPr/>
          <p:nvPr/>
        </p:nvGrpSpPr>
        <p:grpSpPr>
          <a:xfrm>
            <a:off x="3695065" y="-172720"/>
            <a:ext cx="7593965" cy="7593965"/>
            <a:chOff x="5274" y="1265"/>
            <a:chExt cx="8608" cy="8608"/>
          </a:xfrm>
        </p:grpSpPr>
        <p:sp>
          <p:nvSpPr>
            <p:cNvPr id="23" name="椭圆 22"/>
            <p:cNvSpPr/>
            <p:nvPr/>
          </p:nvSpPr>
          <p:spPr>
            <a:xfrm>
              <a:off x="5274" y="1265"/>
              <a:ext cx="8609" cy="8609"/>
            </a:xfrm>
            <a:prstGeom prst="ellipse">
              <a:avLst/>
            </a:prstGeom>
            <a:solidFill>
              <a:schemeClr val="bg1"/>
            </a:solidFill>
            <a:ln w="12700">
              <a:solidFill>
                <a:srgbClr val="419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480" y="1489"/>
              <a:ext cx="8210" cy="8210"/>
            </a:xfrm>
            <a:prstGeom prst="ellipse">
              <a:avLst/>
            </a:prstGeom>
            <a:noFill/>
            <a:ln w="9525">
              <a:solidFill>
                <a:srgbClr val="A67346"/>
              </a:solidFill>
              <a:prstDash val="sysDot"/>
            </a:ln>
            <a:extLst>
              <a:ext uri="{909E8E84-426E-40DD-AFC4-6F175D3DCCD1}">
                <a14:hiddenFill xmlns=""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83210" y="1347470"/>
            <a:ext cx="1659255" cy="417830"/>
          </a:xfrm>
          <a:prstGeom prst="rect">
            <a:avLst/>
          </a:prstGeom>
          <a:noFill/>
        </p:spPr>
        <p:txBody>
          <a:bodyPr wrap="square" rtlCol="0">
            <a:spAutoFit/>
          </a:bodyPr>
          <a:lstStyle/>
          <a:p>
            <a:pPr algn="l"/>
            <a:r>
              <a:rPr lang="en-US" altLang="zh-CN" sz="2000" b="1">
                <a:solidFill>
                  <a:srgbClr val="A67346"/>
                </a:solidFill>
                <a:latin typeface="微软雅黑" charset="0"/>
                <a:ea typeface="微软雅黑" charset="0"/>
                <a:sym typeface="+mn-ea"/>
              </a:rPr>
              <a:t>CONTENTS</a:t>
            </a:r>
          </a:p>
        </p:txBody>
      </p:sp>
      <p:sp>
        <p:nvSpPr>
          <p:cNvPr id="33" name="文本框 32"/>
          <p:cNvSpPr txBox="1"/>
          <p:nvPr/>
        </p:nvSpPr>
        <p:spPr>
          <a:xfrm>
            <a:off x="207645" y="478790"/>
            <a:ext cx="1798955" cy="972820"/>
          </a:xfrm>
          <a:prstGeom prst="rect">
            <a:avLst/>
          </a:prstGeom>
          <a:noFill/>
        </p:spPr>
        <p:txBody>
          <a:bodyPr wrap="square" rtlCol="0">
            <a:spAutoFit/>
          </a:bodyPr>
          <a:lstStyle/>
          <a:p>
            <a:pPr algn="ctr"/>
            <a:r>
              <a:rPr lang="zh-CN" altLang="en-US" sz="5400" b="1">
                <a:solidFill>
                  <a:srgbClr val="A67346"/>
                </a:solidFill>
                <a:latin typeface="微软雅黑" charset="0"/>
                <a:ea typeface="微软雅黑" charset="0"/>
                <a:sym typeface="+mn-ea"/>
              </a:rPr>
              <a:t>目 录</a:t>
            </a:r>
          </a:p>
        </p:txBody>
      </p:sp>
      <p:sp>
        <p:nvSpPr>
          <p:cNvPr id="4" name="文本框 3"/>
          <p:cNvSpPr txBox="1"/>
          <p:nvPr/>
        </p:nvSpPr>
        <p:spPr>
          <a:xfrm>
            <a:off x="6725285" y="2020570"/>
            <a:ext cx="3369945" cy="461665"/>
          </a:xfrm>
          <a:prstGeom prst="rect">
            <a:avLst/>
          </a:prstGeom>
          <a:noFill/>
        </p:spPr>
        <p:txBody>
          <a:bodyPr wrap="square" rtlCol="0">
            <a:spAutoFit/>
          </a:bodyPr>
          <a:lstStyle/>
          <a:p>
            <a:r>
              <a:rPr lang="zh-CN" altLang="en-US" sz="2400" dirty="0" smtClean="0">
                <a:solidFill>
                  <a:srgbClr val="A67346"/>
                </a:solidFill>
                <a:latin typeface="微软雅黑" charset="0"/>
                <a:ea typeface="微软雅黑" charset="0"/>
              </a:rPr>
              <a:t>概述</a:t>
            </a:r>
            <a:endParaRPr lang="zh-CN" altLang="en-US" sz="2400" dirty="0">
              <a:solidFill>
                <a:srgbClr val="A67346"/>
              </a:solidFill>
              <a:latin typeface="微软雅黑" charset="0"/>
              <a:ea typeface="微软雅黑" charset="0"/>
            </a:endParaRPr>
          </a:p>
        </p:txBody>
      </p:sp>
      <p:sp>
        <p:nvSpPr>
          <p:cNvPr id="5" name="文本框 4"/>
          <p:cNvSpPr txBox="1"/>
          <p:nvPr/>
        </p:nvSpPr>
        <p:spPr>
          <a:xfrm>
            <a:off x="6725285" y="2964180"/>
            <a:ext cx="3320415" cy="461665"/>
          </a:xfrm>
          <a:prstGeom prst="rect">
            <a:avLst/>
          </a:prstGeom>
          <a:noFill/>
        </p:spPr>
        <p:txBody>
          <a:bodyPr wrap="square" rtlCol="0">
            <a:spAutoFit/>
          </a:bodyPr>
          <a:lstStyle/>
          <a:p>
            <a:r>
              <a:rPr lang="zh-CN" altLang="en-US" sz="2400" dirty="0" smtClean="0">
                <a:solidFill>
                  <a:srgbClr val="A67346"/>
                </a:solidFill>
                <a:latin typeface="微软雅黑" charset="0"/>
                <a:ea typeface="微软雅黑" charset="0"/>
              </a:rPr>
              <a:t>监督和非监督学习</a:t>
            </a:r>
            <a:endParaRPr lang="zh-CN" altLang="en-US" sz="2400" dirty="0">
              <a:solidFill>
                <a:srgbClr val="A67346"/>
              </a:solidFill>
              <a:latin typeface="微软雅黑" charset="0"/>
              <a:ea typeface="微软雅黑" charset="0"/>
            </a:endParaRPr>
          </a:p>
        </p:txBody>
      </p:sp>
      <p:sp>
        <p:nvSpPr>
          <p:cNvPr id="35" name="文本框 34"/>
          <p:cNvSpPr txBox="1"/>
          <p:nvPr/>
        </p:nvSpPr>
        <p:spPr>
          <a:xfrm>
            <a:off x="5895975" y="1974850"/>
            <a:ext cx="553085" cy="52197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2800" noProof="0" dirty="0">
                <a:ln>
                  <a:noFill/>
                </a:ln>
                <a:solidFill>
                  <a:srgbClr val="A67346"/>
                </a:solidFill>
                <a:uLnTx/>
                <a:uFillTx/>
                <a:latin typeface="Impact" pitchFamily="34" charset="0"/>
                <a:ea typeface="方正舒体" pitchFamily="2" charset="-122"/>
                <a:sym typeface="+mn-ea"/>
              </a:rPr>
              <a:t>01</a:t>
            </a:r>
            <a:endParaRPr lang="en-US" altLang="zh-CN" sz="2800" b="1" noProof="0" dirty="0">
              <a:ln>
                <a:noFill/>
              </a:ln>
              <a:solidFill>
                <a:srgbClr val="A67346"/>
              </a:solidFill>
              <a:uLnTx/>
              <a:uFillTx/>
              <a:latin typeface="Impact" pitchFamily="34" charset="0"/>
              <a:ea typeface="方正舒体" pitchFamily="2" charset="-122"/>
              <a:sym typeface="+mn-ea"/>
            </a:endParaRPr>
          </a:p>
        </p:txBody>
      </p:sp>
      <p:sp>
        <p:nvSpPr>
          <p:cNvPr id="36" name="文本框 35"/>
          <p:cNvSpPr txBox="1"/>
          <p:nvPr/>
        </p:nvSpPr>
        <p:spPr>
          <a:xfrm>
            <a:off x="5845175" y="2936240"/>
            <a:ext cx="629920" cy="52197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2800" noProof="0" dirty="0">
                <a:ln>
                  <a:noFill/>
                </a:ln>
                <a:solidFill>
                  <a:srgbClr val="A67346"/>
                </a:solidFill>
                <a:uLnTx/>
                <a:uFillTx/>
                <a:latin typeface="Impact" pitchFamily="34" charset="0"/>
                <a:ea typeface="方正舒体" pitchFamily="2" charset="-122"/>
                <a:sym typeface="+mn-ea"/>
              </a:rPr>
              <a:t>02</a:t>
            </a:r>
            <a:endParaRPr lang="en-US" altLang="zh-CN" sz="2800" b="1" noProof="0" dirty="0">
              <a:ln>
                <a:noFill/>
              </a:ln>
              <a:solidFill>
                <a:srgbClr val="A67346"/>
              </a:solidFill>
              <a:uLnTx/>
              <a:uFillTx/>
              <a:latin typeface="Impact" pitchFamily="34" charset="0"/>
              <a:ea typeface="方正舒体" pitchFamily="2" charset="-122"/>
              <a:sym typeface="+mn-ea"/>
            </a:endParaRPr>
          </a:p>
        </p:txBody>
      </p:sp>
      <p:sp>
        <p:nvSpPr>
          <p:cNvPr id="9" name="文本框 8"/>
          <p:cNvSpPr txBox="1"/>
          <p:nvPr/>
        </p:nvSpPr>
        <p:spPr>
          <a:xfrm>
            <a:off x="6725285" y="3856355"/>
            <a:ext cx="3369945" cy="461665"/>
          </a:xfrm>
          <a:prstGeom prst="rect">
            <a:avLst/>
          </a:prstGeom>
          <a:noFill/>
        </p:spPr>
        <p:txBody>
          <a:bodyPr wrap="square" rtlCol="0">
            <a:spAutoFit/>
          </a:bodyPr>
          <a:lstStyle/>
          <a:p>
            <a:r>
              <a:rPr lang="zh-CN" altLang="en-US" sz="2400" dirty="0" smtClean="0">
                <a:solidFill>
                  <a:srgbClr val="A67346"/>
                </a:solidFill>
                <a:latin typeface="微软雅黑" charset="0"/>
                <a:ea typeface="微软雅黑" charset="0"/>
              </a:rPr>
              <a:t>生成和</a:t>
            </a:r>
            <a:r>
              <a:rPr lang="zh-CN" altLang="en-US" sz="2400" dirty="0" smtClean="0">
                <a:solidFill>
                  <a:srgbClr val="A67346"/>
                </a:solidFill>
                <a:latin typeface="微软雅黑" charset="0"/>
                <a:ea typeface="微软雅黑" charset="0"/>
              </a:rPr>
              <a:t>判别建模</a:t>
            </a:r>
            <a:endParaRPr lang="zh-CN" altLang="en-US" sz="2400" dirty="0">
              <a:solidFill>
                <a:srgbClr val="A67346"/>
              </a:solidFill>
              <a:latin typeface="微软雅黑" charset="0"/>
              <a:ea typeface="微软雅黑" charset="0"/>
            </a:endParaRPr>
          </a:p>
        </p:txBody>
      </p:sp>
      <p:sp>
        <p:nvSpPr>
          <p:cNvPr id="10" name="文本框 9"/>
          <p:cNvSpPr txBox="1"/>
          <p:nvPr/>
        </p:nvSpPr>
        <p:spPr>
          <a:xfrm>
            <a:off x="6725285" y="4814570"/>
            <a:ext cx="3320415" cy="461665"/>
          </a:xfrm>
          <a:prstGeom prst="rect">
            <a:avLst/>
          </a:prstGeom>
          <a:noFill/>
        </p:spPr>
        <p:txBody>
          <a:bodyPr wrap="square" rtlCol="0">
            <a:spAutoFit/>
          </a:bodyPr>
          <a:lstStyle/>
          <a:p>
            <a:r>
              <a:rPr lang="zh-CN" altLang="en-US" sz="2400" dirty="0" smtClean="0">
                <a:solidFill>
                  <a:srgbClr val="A67346"/>
                </a:solidFill>
                <a:latin typeface="微软雅黑" charset="0"/>
                <a:ea typeface="微软雅黑" charset="0"/>
              </a:rPr>
              <a:t>总结</a:t>
            </a:r>
            <a:endParaRPr lang="zh-CN" altLang="en-US" sz="2400" dirty="0">
              <a:solidFill>
                <a:srgbClr val="A67346"/>
              </a:solidFill>
              <a:latin typeface="微软雅黑" charset="0"/>
              <a:ea typeface="微软雅黑" charset="0"/>
            </a:endParaRPr>
          </a:p>
        </p:txBody>
      </p:sp>
      <p:sp>
        <p:nvSpPr>
          <p:cNvPr id="15" name="文本框 14"/>
          <p:cNvSpPr txBox="1"/>
          <p:nvPr/>
        </p:nvSpPr>
        <p:spPr>
          <a:xfrm>
            <a:off x="5843905" y="3810635"/>
            <a:ext cx="600710" cy="52197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2800" noProof="0" dirty="0">
                <a:ln>
                  <a:noFill/>
                </a:ln>
                <a:solidFill>
                  <a:srgbClr val="A67346"/>
                </a:solidFill>
                <a:uLnTx/>
                <a:uFillTx/>
                <a:latin typeface="Impact" pitchFamily="34" charset="0"/>
                <a:ea typeface="方正舒体" pitchFamily="2" charset="-122"/>
                <a:sym typeface="+mn-ea"/>
              </a:rPr>
              <a:t>03</a:t>
            </a:r>
            <a:endParaRPr lang="en-US" altLang="zh-CN" sz="2800" b="1" noProof="0" dirty="0">
              <a:ln>
                <a:noFill/>
              </a:ln>
              <a:solidFill>
                <a:srgbClr val="A67346"/>
              </a:solidFill>
              <a:uLnTx/>
              <a:uFillTx/>
              <a:latin typeface="Impact" pitchFamily="34" charset="0"/>
              <a:ea typeface="方正舒体" pitchFamily="2" charset="-122"/>
              <a:sym typeface="+mn-ea"/>
            </a:endParaRPr>
          </a:p>
        </p:txBody>
      </p:sp>
      <p:sp>
        <p:nvSpPr>
          <p:cNvPr id="16" name="文本框 15"/>
          <p:cNvSpPr txBox="1"/>
          <p:nvPr/>
        </p:nvSpPr>
        <p:spPr>
          <a:xfrm>
            <a:off x="5836920" y="4787900"/>
            <a:ext cx="629920" cy="52197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2800" noProof="0" dirty="0">
                <a:ln>
                  <a:noFill/>
                </a:ln>
                <a:solidFill>
                  <a:srgbClr val="A67346"/>
                </a:solidFill>
                <a:uLnTx/>
                <a:uFillTx/>
                <a:latin typeface="Impact" pitchFamily="34" charset="0"/>
                <a:ea typeface="方正舒体" pitchFamily="2" charset="-122"/>
                <a:sym typeface="+mn-ea"/>
              </a:rPr>
              <a:t>04</a:t>
            </a:r>
            <a:endParaRPr lang="en-US" altLang="zh-CN" sz="2800" b="1" noProof="0" dirty="0">
              <a:ln>
                <a:noFill/>
              </a:ln>
              <a:solidFill>
                <a:srgbClr val="A67346"/>
              </a:solidFill>
              <a:uLnTx/>
              <a:uFillTx/>
              <a:latin typeface="Impact" pitchFamily="34" charset="0"/>
              <a:ea typeface="方正舒体" pitchFamily="2" charset="-122"/>
              <a:sym typeface="+mn-ea"/>
            </a:endParaRPr>
          </a:p>
        </p:txBody>
      </p:sp>
      <p:grpSp>
        <p:nvGrpSpPr>
          <p:cNvPr id="6" name="组合 29"/>
          <p:cNvGrpSpPr/>
          <p:nvPr/>
        </p:nvGrpSpPr>
        <p:grpSpPr>
          <a:xfrm>
            <a:off x="5847715" y="1894205"/>
            <a:ext cx="671830" cy="566420"/>
            <a:chOff x="9202" y="2983"/>
            <a:chExt cx="1058" cy="892"/>
          </a:xfrm>
        </p:grpSpPr>
        <p:pic>
          <p:nvPicPr>
            <p:cNvPr id="25" name="图片 24" descr="VI方案666]"/>
            <p:cNvPicPr>
              <a:picLocks noChangeAspect="1"/>
            </p:cNvPicPr>
            <p:nvPr/>
          </p:nvPicPr>
          <p:blipFill>
            <a:blip r:embed="rId2" cstate="print"/>
            <a:stretch>
              <a:fillRect/>
            </a:stretch>
          </p:blipFill>
          <p:spPr>
            <a:xfrm>
              <a:off x="9202" y="2983"/>
              <a:ext cx="1059" cy="889"/>
            </a:xfrm>
            <a:prstGeom prst="rect">
              <a:avLst/>
            </a:prstGeom>
          </p:spPr>
        </p:pic>
        <p:cxnSp>
          <p:nvCxnSpPr>
            <p:cNvPr id="29" name="直接连接符 28"/>
            <p:cNvCxnSpPr/>
            <p:nvPr/>
          </p:nvCxnSpPr>
          <p:spPr>
            <a:xfrm>
              <a:off x="9296" y="3875"/>
              <a:ext cx="831" cy="0"/>
            </a:xfrm>
            <a:prstGeom prst="line">
              <a:avLst/>
            </a:prstGeom>
            <a:ln>
              <a:solidFill>
                <a:srgbClr val="3E8F84"/>
              </a:solidFill>
            </a:ln>
          </p:spPr>
          <p:style>
            <a:lnRef idx="1">
              <a:schemeClr val="accent1"/>
            </a:lnRef>
            <a:fillRef idx="0">
              <a:schemeClr val="accent1"/>
            </a:fillRef>
            <a:effectRef idx="0">
              <a:schemeClr val="accent1"/>
            </a:effectRef>
            <a:fontRef idx="minor">
              <a:schemeClr val="tx1"/>
            </a:fontRef>
          </p:style>
        </p:cxnSp>
      </p:grpSp>
      <p:grpSp>
        <p:nvGrpSpPr>
          <p:cNvPr id="7" name="组合 30"/>
          <p:cNvGrpSpPr/>
          <p:nvPr/>
        </p:nvGrpSpPr>
        <p:grpSpPr>
          <a:xfrm>
            <a:off x="5834380" y="2850515"/>
            <a:ext cx="671830" cy="566420"/>
            <a:chOff x="9202" y="2983"/>
            <a:chExt cx="1058" cy="892"/>
          </a:xfrm>
        </p:grpSpPr>
        <p:pic>
          <p:nvPicPr>
            <p:cNvPr id="32" name="图片 31" descr="VI方案666]"/>
            <p:cNvPicPr>
              <a:picLocks noChangeAspect="1"/>
            </p:cNvPicPr>
            <p:nvPr/>
          </p:nvPicPr>
          <p:blipFill>
            <a:blip r:embed="rId2" cstate="print"/>
            <a:stretch>
              <a:fillRect/>
            </a:stretch>
          </p:blipFill>
          <p:spPr>
            <a:xfrm>
              <a:off x="9202" y="2983"/>
              <a:ext cx="1059" cy="889"/>
            </a:xfrm>
            <a:prstGeom prst="rect">
              <a:avLst/>
            </a:prstGeom>
          </p:spPr>
        </p:pic>
        <p:cxnSp>
          <p:nvCxnSpPr>
            <p:cNvPr id="34" name="直接连接符 33"/>
            <p:cNvCxnSpPr/>
            <p:nvPr/>
          </p:nvCxnSpPr>
          <p:spPr>
            <a:xfrm>
              <a:off x="9296" y="3875"/>
              <a:ext cx="831" cy="0"/>
            </a:xfrm>
            <a:prstGeom prst="line">
              <a:avLst/>
            </a:prstGeom>
            <a:ln>
              <a:solidFill>
                <a:srgbClr val="3E8F84"/>
              </a:solidFill>
            </a:ln>
          </p:spPr>
          <p:style>
            <a:lnRef idx="1">
              <a:schemeClr val="accent1"/>
            </a:lnRef>
            <a:fillRef idx="0">
              <a:schemeClr val="accent1"/>
            </a:fillRef>
            <a:effectRef idx="0">
              <a:schemeClr val="accent1"/>
            </a:effectRef>
            <a:fontRef idx="minor">
              <a:schemeClr val="tx1"/>
            </a:fontRef>
          </p:style>
        </p:cxnSp>
      </p:grpSp>
      <p:grpSp>
        <p:nvGrpSpPr>
          <p:cNvPr id="8" name="组合 36"/>
          <p:cNvGrpSpPr/>
          <p:nvPr/>
        </p:nvGrpSpPr>
        <p:grpSpPr>
          <a:xfrm>
            <a:off x="5821045" y="3726180"/>
            <a:ext cx="671830" cy="566420"/>
            <a:chOff x="9202" y="2983"/>
            <a:chExt cx="1058" cy="892"/>
          </a:xfrm>
        </p:grpSpPr>
        <p:pic>
          <p:nvPicPr>
            <p:cNvPr id="38" name="图片 37" descr="VI方案666]"/>
            <p:cNvPicPr>
              <a:picLocks noChangeAspect="1"/>
            </p:cNvPicPr>
            <p:nvPr/>
          </p:nvPicPr>
          <p:blipFill>
            <a:blip r:embed="rId2" cstate="print"/>
            <a:stretch>
              <a:fillRect/>
            </a:stretch>
          </p:blipFill>
          <p:spPr>
            <a:xfrm>
              <a:off x="9202" y="2983"/>
              <a:ext cx="1059" cy="889"/>
            </a:xfrm>
            <a:prstGeom prst="rect">
              <a:avLst/>
            </a:prstGeom>
          </p:spPr>
        </p:pic>
        <p:cxnSp>
          <p:nvCxnSpPr>
            <p:cNvPr id="39" name="直接连接符 38"/>
            <p:cNvCxnSpPr/>
            <p:nvPr/>
          </p:nvCxnSpPr>
          <p:spPr>
            <a:xfrm>
              <a:off x="9296" y="3875"/>
              <a:ext cx="831" cy="0"/>
            </a:xfrm>
            <a:prstGeom prst="line">
              <a:avLst/>
            </a:prstGeom>
            <a:ln>
              <a:solidFill>
                <a:srgbClr val="3E8F84"/>
              </a:solidFill>
            </a:ln>
          </p:spPr>
          <p:style>
            <a:lnRef idx="1">
              <a:schemeClr val="accent1"/>
            </a:lnRef>
            <a:fillRef idx="0">
              <a:schemeClr val="accent1"/>
            </a:fillRef>
            <a:effectRef idx="0">
              <a:schemeClr val="accent1"/>
            </a:effectRef>
            <a:fontRef idx="minor">
              <a:schemeClr val="tx1"/>
            </a:fontRef>
          </p:style>
        </p:cxnSp>
      </p:grpSp>
      <p:grpSp>
        <p:nvGrpSpPr>
          <p:cNvPr id="11" name="组合 39"/>
          <p:cNvGrpSpPr/>
          <p:nvPr/>
        </p:nvGrpSpPr>
        <p:grpSpPr>
          <a:xfrm>
            <a:off x="5834380" y="4711700"/>
            <a:ext cx="671830" cy="566420"/>
            <a:chOff x="9202" y="2983"/>
            <a:chExt cx="1058" cy="892"/>
          </a:xfrm>
        </p:grpSpPr>
        <p:pic>
          <p:nvPicPr>
            <p:cNvPr id="41" name="图片 40" descr="VI方案666]"/>
            <p:cNvPicPr>
              <a:picLocks noChangeAspect="1"/>
            </p:cNvPicPr>
            <p:nvPr/>
          </p:nvPicPr>
          <p:blipFill>
            <a:blip r:embed="rId2" cstate="print"/>
            <a:stretch>
              <a:fillRect/>
            </a:stretch>
          </p:blipFill>
          <p:spPr>
            <a:xfrm>
              <a:off x="9202" y="2983"/>
              <a:ext cx="1059" cy="889"/>
            </a:xfrm>
            <a:prstGeom prst="rect">
              <a:avLst/>
            </a:prstGeom>
          </p:spPr>
        </p:pic>
        <p:cxnSp>
          <p:nvCxnSpPr>
            <p:cNvPr id="42" name="直接连接符 41"/>
            <p:cNvCxnSpPr/>
            <p:nvPr/>
          </p:nvCxnSpPr>
          <p:spPr>
            <a:xfrm>
              <a:off x="9296" y="3875"/>
              <a:ext cx="831" cy="0"/>
            </a:xfrm>
            <a:prstGeom prst="line">
              <a:avLst/>
            </a:prstGeom>
            <a:ln>
              <a:solidFill>
                <a:srgbClr val="3E8F84"/>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7"/>
          <p:cNvSpPr>
            <a:spLocks noEditPoints="1"/>
          </p:cNvSpPr>
          <p:nvPr/>
        </p:nvSpPr>
        <p:spPr bwMode="auto">
          <a:xfrm>
            <a:off x="0" y="4493260"/>
            <a:ext cx="2633980" cy="2364740"/>
          </a:xfrm>
          <a:custGeom>
            <a:avLst/>
            <a:gdLst>
              <a:gd name="T0" fmla="*/ 543 w 907"/>
              <a:gd name="T1" fmla="*/ 696 h 814"/>
              <a:gd name="T2" fmla="*/ 592 w 907"/>
              <a:gd name="T3" fmla="*/ 745 h 814"/>
              <a:gd name="T4" fmla="*/ 138 w 907"/>
              <a:gd name="T5" fmla="*/ 449 h 814"/>
              <a:gd name="T6" fmla="*/ 126 w 907"/>
              <a:gd name="T7" fmla="*/ 433 h 814"/>
              <a:gd name="T8" fmla="*/ 223 w 907"/>
              <a:gd name="T9" fmla="*/ 405 h 814"/>
              <a:gd name="T10" fmla="*/ 383 w 907"/>
              <a:gd name="T11" fmla="*/ 427 h 814"/>
              <a:gd name="T12" fmla="*/ 391 w 907"/>
              <a:gd name="T13" fmla="*/ 441 h 814"/>
              <a:gd name="T14" fmla="*/ 345 w 907"/>
              <a:gd name="T15" fmla="*/ 441 h 814"/>
              <a:gd name="T16" fmla="*/ 197 w 907"/>
              <a:gd name="T17" fmla="*/ 433 h 814"/>
              <a:gd name="T18" fmla="*/ 138 w 907"/>
              <a:gd name="T19" fmla="*/ 370 h 814"/>
              <a:gd name="T20" fmla="*/ 126 w 907"/>
              <a:gd name="T21" fmla="*/ 354 h 814"/>
              <a:gd name="T22" fmla="*/ 223 w 907"/>
              <a:gd name="T23" fmla="*/ 326 h 814"/>
              <a:gd name="T24" fmla="*/ 383 w 907"/>
              <a:gd name="T25" fmla="*/ 348 h 814"/>
              <a:gd name="T26" fmla="*/ 391 w 907"/>
              <a:gd name="T27" fmla="*/ 362 h 814"/>
              <a:gd name="T28" fmla="*/ 345 w 907"/>
              <a:gd name="T29" fmla="*/ 362 h 814"/>
              <a:gd name="T30" fmla="*/ 197 w 907"/>
              <a:gd name="T31" fmla="*/ 354 h 814"/>
              <a:gd name="T32" fmla="*/ 138 w 907"/>
              <a:gd name="T33" fmla="*/ 299 h 814"/>
              <a:gd name="T34" fmla="*/ 126 w 907"/>
              <a:gd name="T35" fmla="*/ 281 h 814"/>
              <a:gd name="T36" fmla="*/ 223 w 907"/>
              <a:gd name="T37" fmla="*/ 255 h 814"/>
              <a:gd name="T38" fmla="*/ 383 w 907"/>
              <a:gd name="T39" fmla="*/ 275 h 814"/>
              <a:gd name="T40" fmla="*/ 391 w 907"/>
              <a:gd name="T41" fmla="*/ 291 h 814"/>
              <a:gd name="T42" fmla="*/ 345 w 907"/>
              <a:gd name="T43" fmla="*/ 289 h 814"/>
              <a:gd name="T44" fmla="*/ 197 w 907"/>
              <a:gd name="T45" fmla="*/ 283 h 814"/>
              <a:gd name="T46" fmla="*/ 138 w 907"/>
              <a:gd name="T47" fmla="*/ 225 h 814"/>
              <a:gd name="T48" fmla="*/ 126 w 907"/>
              <a:gd name="T49" fmla="*/ 206 h 814"/>
              <a:gd name="T50" fmla="*/ 223 w 907"/>
              <a:gd name="T51" fmla="*/ 178 h 814"/>
              <a:gd name="T52" fmla="*/ 383 w 907"/>
              <a:gd name="T53" fmla="*/ 200 h 814"/>
              <a:gd name="T54" fmla="*/ 391 w 907"/>
              <a:gd name="T55" fmla="*/ 214 h 814"/>
              <a:gd name="T56" fmla="*/ 345 w 907"/>
              <a:gd name="T57" fmla="*/ 214 h 814"/>
              <a:gd name="T58" fmla="*/ 197 w 907"/>
              <a:gd name="T59" fmla="*/ 206 h 814"/>
              <a:gd name="T60" fmla="*/ 138 w 907"/>
              <a:gd name="T61" fmla="*/ 156 h 814"/>
              <a:gd name="T62" fmla="*/ 126 w 907"/>
              <a:gd name="T63" fmla="*/ 138 h 814"/>
              <a:gd name="T64" fmla="*/ 223 w 907"/>
              <a:gd name="T65" fmla="*/ 111 h 814"/>
              <a:gd name="T66" fmla="*/ 383 w 907"/>
              <a:gd name="T67" fmla="*/ 131 h 814"/>
              <a:gd name="T68" fmla="*/ 391 w 907"/>
              <a:gd name="T69" fmla="*/ 148 h 814"/>
              <a:gd name="T70" fmla="*/ 345 w 907"/>
              <a:gd name="T71" fmla="*/ 146 h 814"/>
              <a:gd name="T72" fmla="*/ 197 w 907"/>
              <a:gd name="T73" fmla="*/ 140 h 814"/>
              <a:gd name="T74" fmla="*/ 877 w 907"/>
              <a:gd name="T75" fmla="*/ 125 h 814"/>
              <a:gd name="T76" fmla="*/ 905 w 907"/>
              <a:gd name="T77" fmla="*/ 156 h 814"/>
              <a:gd name="T78" fmla="*/ 899 w 907"/>
              <a:gd name="T79" fmla="*/ 702 h 814"/>
              <a:gd name="T80" fmla="*/ 626 w 907"/>
              <a:gd name="T81" fmla="*/ 721 h 814"/>
              <a:gd name="T82" fmla="*/ 620 w 907"/>
              <a:gd name="T83" fmla="*/ 806 h 814"/>
              <a:gd name="T84" fmla="*/ 492 w 907"/>
              <a:gd name="T85" fmla="*/ 808 h 814"/>
              <a:gd name="T86" fmla="*/ 468 w 907"/>
              <a:gd name="T87" fmla="*/ 810 h 814"/>
              <a:gd name="T88" fmla="*/ 31 w 907"/>
              <a:gd name="T89" fmla="*/ 719 h 814"/>
              <a:gd name="T90" fmla="*/ 0 w 907"/>
              <a:gd name="T91" fmla="*/ 690 h 814"/>
              <a:gd name="T92" fmla="*/ 9 w 907"/>
              <a:gd name="T93" fmla="*/ 138 h 814"/>
              <a:gd name="T94" fmla="*/ 33 w 907"/>
              <a:gd name="T95" fmla="*/ 67 h 814"/>
              <a:gd name="T96" fmla="*/ 102 w 907"/>
              <a:gd name="T97" fmla="*/ 26 h 814"/>
              <a:gd name="T98" fmla="*/ 260 w 907"/>
              <a:gd name="T99" fmla="*/ 0 h 814"/>
              <a:gd name="T100" fmla="*/ 381 w 907"/>
              <a:gd name="T101" fmla="*/ 18 h 814"/>
              <a:gd name="T102" fmla="*/ 527 w 907"/>
              <a:gd name="T103" fmla="*/ 16 h 814"/>
              <a:gd name="T104" fmla="*/ 652 w 907"/>
              <a:gd name="T105" fmla="*/ 0 h 814"/>
              <a:gd name="T106" fmla="*/ 806 w 907"/>
              <a:gd name="T107" fmla="*/ 28 h 814"/>
              <a:gd name="T108" fmla="*/ 869 w 907"/>
              <a:gd name="T109" fmla="*/ 67 h 814"/>
              <a:gd name="T110" fmla="*/ 626 w 907"/>
              <a:gd name="T111" fmla="*/ 557 h 814"/>
              <a:gd name="T112" fmla="*/ 816 w 907"/>
              <a:gd name="T113" fmla="*/ 593 h 814"/>
              <a:gd name="T114" fmla="*/ 652 w 907"/>
              <a:gd name="T115" fmla="*/ 53 h 814"/>
              <a:gd name="T116" fmla="*/ 260 w 907"/>
              <a:gd name="T117" fmla="*/ 53 h 814"/>
              <a:gd name="T118" fmla="*/ 130 w 907"/>
              <a:gd name="T119" fmla="*/ 73 h 814"/>
              <a:gd name="T120" fmla="*/ 130 w 907"/>
              <a:gd name="T121" fmla="*/ 575 h 814"/>
              <a:gd name="T122" fmla="*/ 260 w 907"/>
              <a:gd name="T123" fmla="*/ 557 h 814"/>
              <a:gd name="T124" fmla="*/ 424 w 907"/>
              <a:gd name="T125" fmla="*/ 91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7" h="814">
                <a:moveTo>
                  <a:pt x="496" y="73"/>
                </a:moveTo>
                <a:lnTo>
                  <a:pt x="496" y="751"/>
                </a:lnTo>
                <a:lnTo>
                  <a:pt x="533" y="702"/>
                </a:lnTo>
                <a:lnTo>
                  <a:pt x="533" y="702"/>
                </a:lnTo>
                <a:lnTo>
                  <a:pt x="539" y="698"/>
                </a:lnTo>
                <a:lnTo>
                  <a:pt x="543" y="696"/>
                </a:lnTo>
                <a:lnTo>
                  <a:pt x="551" y="698"/>
                </a:lnTo>
                <a:lnTo>
                  <a:pt x="557" y="700"/>
                </a:lnTo>
                <a:lnTo>
                  <a:pt x="557" y="700"/>
                </a:lnTo>
                <a:lnTo>
                  <a:pt x="559" y="702"/>
                </a:lnTo>
                <a:lnTo>
                  <a:pt x="559" y="702"/>
                </a:lnTo>
                <a:lnTo>
                  <a:pt x="592" y="745"/>
                </a:lnTo>
                <a:lnTo>
                  <a:pt x="592" y="46"/>
                </a:lnTo>
                <a:lnTo>
                  <a:pt x="496" y="73"/>
                </a:lnTo>
                <a:lnTo>
                  <a:pt x="496" y="73"/>
                </a:lnTo>
                <a:close/>
                <a:moveTo>
                  <a:pt x="142" y="449"/>
                </a:moveTo>
                <a:lnTo>
                  <a:pt x="142" y="449"/>
                </a:lnTo>
                <a:lnTo>
                  <a:pt x="138" y="449"/>
                </a:lnTo>
                <a:lnTo>
                  <a:pt x="132" y="449"/>
                </a:lnTo>
                <a:lnTo>
                  <a:pt x="130" y="447"/>
                </a:lnTo>
                <a:lnTo>
                  <a:pt x="126" y="443"/>
                </a:lnTo>
                <a:lnTo>
                  <a:pt x="126" y="443"/>
                </a:lnTo>
                <a:lnTo>
                  <a:pt x="126" y="437"/>
                </a:lnTo>
                <a:lnTo>
                  <a:pt x="126" y="433"/>
                </a:lnTo>
                <a:lnTo>
                  <a:pt x="130" y="429"/>
                </a:lnTo>
                <a:lnTo>
                  <a:pt x="134" y="427"/>
                </a:lnTo>
                <a:lnTo>
                  <a:pt x="134" y="427"/>
                </a:lnTo>
                <a:lnTo>
                  <a:pt x="162" y="417"/>
                </a:lnTo>
                <a:lnTo>
                  <a:pt x="193" y="409"/>
                </a:lnTo>
                <a:lnTo>
                  <a:pt x="223" y="405"/>
                </a:lnTo>
                <a:lnTo>
                  <a:pt x="254" y="405"/>
                </a:lnTo>
                <a:lnTo>
                  <a:pt x="254" y="405"/>
                </a:lnTo>
                <a:lnTo>
                  <a:pt x="286" y="405"/>
                </a:lnTo>
                <a:lnTo>
                  <a:pt x="318" y="409"/>
                </a:lnTo>
                <a:lnTo>
                  <a:pt x="351" y="417"/>
                </a:lnTo>
                <a:lnTo>
                  <a:pt x="383" y="427"/>
                </a:lnTo>
                <a:lnTo>
                  <a:pt x="383" y="427"/>
                </a:lnTo>
                <a:lnTo>
                  <a:pt x="387" y="429"/>
                </a:lnTo>
                <a:lnTo>
                  <a:pt x="389" y="433"/>
                </a:lnTo>
                <a:lnTo>
                  <a:pt x="391" y="437"/>
                </a:lnTo>
                <a:lnTo>
                  <a:pt x="391" y="441"/>
                </a:lnTo>
                <a:lnTo>
                  <a:pt x="391" y="441"/>
                </a:lnTo>
                <a:lnTo>
                  <a:pt x="389" y="445"/>
                </a:lnTo>
                <a:lnTo>
                  <a:pt x="385" y="449"/>
                </a:lnTo>
                <a:lnTo>
                  <a:pt x="381" y="449"/>
                </a:lnTo>
                <a:lnTo>
                  <a:pt x="375" y="449"/>
                </a:lnTo>
                <a:lnTo>
                  <a:pt x="375" y="449"/>
                </a:lnTo>
                <a:lnTo>
                  <a:pt x="345" y="441"/>
                </a:lnTo>
                <a:lnTo>
                  <a:pt x="314" y="433"/>
                </a:lnTo>
                <a:lnTo>
                  <a:pt x="284" y="429"/>
                </a:lnTo>
                <a:lnTo>
                  <a:pt x="254" y="429"/>
                </a:lnTo>
                <a:lnTo>
                  <a:pt x="254" y="429"/>
                </a:lnTo>
                <a:lnTo>
                  <a:pt x="225" y="429"/>
                </a:lnTo>
                <a:lnTo>
                  <a:pt x="197" y="433"/>
                </a:lnTo>
                <a:lnTo>
                  <a:pt x="168" y="441"/>
                </a:lnTo>
                <a:lnTo>
                  <a:pt x="142" y="449"/>
                </a:lnTo>
                <a:lnTo>
                  <a:pt x="142" y="449"/>
                </a:lnTo>
                <a:close/>
                <a:moveTo>
                  <a:pt x="142" y="370"/>
                </a:moveTo>
                <a:lnTo>
                  <a:pt x="142" y="370"/>
                </a:lnTo>
                <a:lnTo>
                  <a:pt x="138" y="370"/>
                </a:lnTo>
                <a:lnTo>
                  <a:pt x="132" y="370"/>
                </a:lnTo>
                <a:lnTo>
                  <a:pt x="130" y="368"/>
                </a:lnTo>
                <a:lnTo>
                  <a:pt x="126" y="364"/>
                </a:lnTo>
                <a:lnTo>
                  <a:pt x="126" y="364"/>
                </a:lnTo>
                <a:lnTo>
                  <a:pt x="126" y="358"/>
                </a:lnTo>
                <a:lnTo>
                  <a:pt x="126" y="354"/>
                </a:lnTo>
                <a:lnTo>
                  <a:pt x="130" y="350"/>
                </a:lnTo>
                <a:lnTo>
                  <a:pt x="134" y="348"/>
                </a:lnTo>
                <a:lnTo>
                  <a:pt x="134" y="348"/>
                </a:lnTo>
                <a:lnTo>
                  <a:pt x="162" y="338"/>
                </a:lnTo>
                <a:lnTo>
                  <a:pt x="193" y="330"/>
                </a:lnTo>
                <a:lnTo>
                  <a:pt x="223" y="326"/>
                </a:lnTo>
                <a:lnTo>
                  <a:pt x="254" y="324"/>
                </a:lnTo>
                <a:lnTo>
                  <a:pt x="254" y="324"/>
                </a:lnTo>
                <a:lnTo>
                  <a:pt x="286" y="326"/>
                </a:lnTo>
                <a:lnTo>
                  <a:pt x="318" y="330"/>
                </a:lnTo>
                <a:lnTo>
                  <a:pt x="351" y="338"/>
                </a:lnTo>
                <a:lnTo>
                  <a:pt x="383" y="348"/>
                </a:lnTo>
                <a:lnTo>
                  <a:pt x="383" y="348"/>
                </a:lnTo>
                <a:lnTo>
                  <a:pt x="387" y="350"/>
                </a:lnTo>
                <a:lnTo>
                  <a:pt x="389" y="354"/>
                </a:lnTo>
                <a:lnTo>
                  <a:pt x="391" y="358"/>
                </a:lnTo>
                <a:lnTo>
                  <a:pt x="391" y="362"/>
                </a:lnTo>
                <a:lnTo>
                  <a:pt x="391" y="362"/>
                </a:lnTo>
                <a:lnTo>
                  <a:pt x="389" y="366"/>
                </a:lnTo>
                <a:lnTo>
                  <a:pt x="385" y="370"/>
                </a:lnTo>
                <a:lnTo>
                  <a:pt x="381" y="370"/>
                </a:lnTo>
                <a:lnTo>
                  <a:pt x="375" y="370"/>
                </a:lnTo>
                <a:lnTo>
                  <a:pt x="375" y="370"/>
                </a:lnTo>
                <a:lnTo>
                  <a:pt x="345" y="362"/>
                </a:lnTo>
                <a:lnTo>
                  <a:pt x="314" y="354"/>
                </a:lnTo>
                <a:lnTo>
                  <a:pt x="284" y="350"/>
                </a:lnTo>
                <a:lnTo>
                  <a:pt x="254" y="350"/>
                </a:lnTo>
                <a:lnTo>
                  <a:pt x="254" y="350"/>
                </a:lnTo>
                <a:lnTo>
                  <a:pt x="225" y="350"/>
                </a:lnTo>
                <a:lnTo>
                  <a:pt x="197" y="354"/>
                </a:lnTo>
                <a:lnTo>
                  <a:pt x="168" y="360"/>
                </a:lnTo>
                <a:lnTo>
                  <a:pt x="142" y="370"/>
                </a:lnTo>
                <a:lnTo>
                  <a:pt x="142" y="370"/>
                </a:lnTo>
                <a:close/>
                <a:moveTo>
                  <a:pt x="142" y="299"/>
                </a:moveTo>
                <a:lnTo>
                  <a:pt x="142" y="299"/>
                </a:lnTo>
                <a:lnTo>
                  <a:pt x="138" y="299"/>
                </a:lnTo>
                <a:lnTo>
                  <a:pt x="132" y="297"/>
                </a:lnTo>
                <a:lnTo>
                  <a:pt x="130" y="295"/>
                </a:lnTo>
                <a:lnTo>
                  <a:pt x="126" y="291"/>
                </a:lnTo>
                <a:lnTo>
                  <a:pt x="126" y="291"/>
                </a:lnTo>
                <a:lnTo>
                  <a:pt x="126" y="287"/>
                </a:lnTo>
                <a:lnTo>
                  <a:pt x="126" y="281"/>
                </a:lnTo>
                <a:lnTo>
                  <a:pt x="130" y="277"/>
                </a:lnTo>
                <a:lnTo>
                  <a:pt x="134" y="275"/>
                </a:lnTo>
                <a:lnTo>
                  <a:pt x="134" y="275"/>
                </a:lnTo>
                <a:lnTo>
                  <a:pt x="162" y="265"/>
                </a:lnTo>
                <a:lnTo>
                  <a:pt x="193" y="259"/>
                </a:lnTo>
                <a:lnTo>
                  <a:pt x="223" y="255"/>
                </a:lnTo>
                <a:lnTo>
                  <a:pt x="254" y="253"/>
                </a:lnTo>
                <a:lnTo>
                  <a:pt x="254" y="253"/>
                </a:lnTo>
                <a:lnTo>
                  <a:pt x="286" y="255"/>
                </a:lnTo>
                <a:lnTo>
                  <a:pt x="318" y="259"/>
                </a:lnTo>
                <a:lnTo>
                  <a:pt x="351" y="265"/>
                </a:lnTo>
                <a:lnTo>
                  <a:pt x="383" y="275"/>
                </a:lnTo>
                <a:lnTo>
                  <a:pt x="383" y="275"/>
                </a:lnTo>
                <a:lnTo>
                  <a:pt x="387" y="277"/>
                </a:lnTo>
                <a:lnTo>
                  <a:pt x="389" y="281"/>
                </a:lnTo>
                <a:lnTo>
                  <a:pt x="391" y="285"/>
                </a:lnTo>
                <a:lnTo>
                  <a:pt x="391" y="291"/>
                </a:lnTo>
                <a:lnTo>
                  <a:pt x="391" y="291"/>
                </a:lnTo>
                <a:lnTo>
                  <a:pt x="389" y="295"/>
                </a:lnTo>
                <a:lnTo>
                  <a:pt x="385" y="297"/>
                </a:lnTo>
                <a:lnTo>
                  <a:pt x="381" y="299"/>
                </a:lnTo>
                <a:lnTo>
                  <a:pt x="375" y="299"/>
                </a:lnTo>
                <a:lnTo>
                  <a:pt x="375" y="299"/>
                </a:lnTo>
                <a:lnTo>
                  <a:pt x="345" y="289"/>
                </a:lnTo>
                <a:lnTo>
                  <a:pt x="314" y="283"/>
                </a:lnTo>
                <a:lnTo>
                  <a:pt x="284" y="279"/>
                </a:lnTo>
                <a:lnTo>
                  <a:pt x="254" y="277"/>
                </a:lnTo>
                <a:lnTo>
                  <a:pt x="254" y="277"/>
                </a:lnTo>
                <a:lnTo>
                  <a:pt x="225" y="279"/>
                </a:lnTo>
                <a:lnTo>
                  <a:pt x="197" y="283"/>
                </a:lnTo>
                <a:lnTo>
                  <a:pt x="168" y="289"/>
                </a:lnTo>
                <a:lnTo>
                  <a:pt x="142" y="299"/>
                </a:lnTo>
                <a:lnTo>
                  <a:pt x="142" y="299"/>
                </a:lnTo>
                <a:close/>
                <a:moveTo>
                  <a:pt x="142" y="223"/>
                </a:moveTo>
                <a:lnTo>
                  <a:pt x="142" y="223"/>
                </a:lnTo>
                <a:lnTo>
                  <a:pt x="138" y="225"/>
                </a:lnTo>
                <a:lnTo>
                  <a:pt x="132" y="223"/>
                </a:lnTo>
                <a:lnTo>
                  <a:pt x="130" y="221"/>
                </a:lnTo>
                <a:lnTo>
                  <a:pt x="126" y="216"/>
                </a:lnTo>
                <a:lnTo>
                  <a:pt x="126" y="216"/>
                </a:lnTo>
                <a:lnTo>
                  <a:pt x="126" y="210"/>
                </a:lnTo>
                <a:lnTo>
                  <a:pt x="126" y="206"/>
                </a:lnTo>
                <a:lnTo>
                  <a:pt x="130" y="202"/>
                </a:lnTo>
                <a:lnTo>
                  <a:pt x="134" y="200"/>
                </a:lnTo>
                <a:lnTo>
                  <a:pt x="134" y="200"/>
                </a:lnTo>
                <a:lnTo>
                  <a:pt x="162" y="190"/>
                </a:lnTo>
                <a:lnTo>
                  <a:pt x="193" y="182"/>
                </a:lnTo>
                <a:lnTo>
                  <a:pt x="223" y="178"/>
                </a:lnTo>
                <a:lnTo>
                  <a:pt x="254" y="178"/>
                </a:lnTo>
                <a:lnTo>
                  <a:pt x="254" y="178"/>
                </a:lnTo>
                <a:lnTo>
                  <a:pt x="286" y="178"/>
                </a:lnTo>
                <a:lnTo>
                  <a:pt x="318" y="184"/>
                </a:lnTo>
                <a:lnTo>
                  <a:pt x="351" y="190"/>
                </a:lnTo>
                <a:lnTo>
                  <a:pt x="383" y="200"/>
                </a:lnTo>
                <a:lnTo>
                  <a:pt x="383" y="200"/>
                </a:lnTo>
                <a:lnTo>
                  <a:pt x="387" y="202"/>
                </a:lnTo>
                <a:lnTo>
                  <a:pt x="389" y="206"/>
                </a:lnTo>
                <a:lnTo>
                  <a:pt x="391" y="210"/>
                </a:lnTo>
                <a:lnTo>
                  <a:pt x="391" y="214"/>
                </a:lnTo>
                <a:lnTo>
                  <a:pt x="391" y="214"/>
                </a:lnTo>
                <a:lnTo>
                  <a:pt x="389" y="221"/>
                </a:lnTo>
                <a:lnTo>
                  <a:pt x="385" y="223"/>
                </a:lnTo>
                <a:lnTo>
                  <a:pt x="381" y="225"/>
                </a:lnTo>
                <a:lnTo>
                  <a:pt x="375" y="223"/>
                </a:lnTo>
                <a:lnTo>
                  <a:pt x="375" y="223"/>
                </a:lnTo>
                <a:lnTo>
                  <a:pt x="345" y="214"/>
                </a:lnTo>
                <a:lnTo>
                  <a:pt x="314" y="208"/>
                </a:lnTo>
                <a:lnTo>
                  <a:pt x="284" y="204"/>
                </a:lnTo>
                <a:lnTo>
                  <a:pt x="254" y="202"/>
                </a:lnTo>
                <a:lnTo>
                  <a:pt x="254" y="202"/>
                </a:lnTo>
                <a:lnTo>
                  <a:pt x="225" y="204"/>
                </a:lnTo>
                <a:lnTo>
                  <a:pt x="197" y="206"/>
                </a:lnTo>
                <a:lnTo>
                  <a:pt x="168" y="214"/>
                </a:lnTo>
                <a:lnTo>
                  <a:pt x="142" y="223"/>
                </a:lnTo>
                <a:lnTo>
                  <a:pt x="142" y="223"/>
                </a:lnTo>
                <a:close/>
                <a:moveTo>
                  <a:pt x="142" y="154"/>
                </a:moveTo>
                <a:lnTo>
                  <a:pt x="142" y="154"/>
                </a:lnTo>
                <a:lnTo>
                  <a:pt x="138" y="156"/>
                </a:lnTo>
                <a:lnTo>
                  <a:pt x="132" y="154"/>
                </a:lnTo>
                <a:lnTo>
                  <a:pt x="130" y="152"/>
                </a:lnTo>
                <a:lnTo>
                  <a:pt x="126" y="148"/>
                </a:lnTo>
                <a:lnTo>
                  <a:pt x="126" y="148"/>
                </a:lnTo>
                <a:lnTo>
                  <a:pt x="126" y="144"/>
                </a:lnTo>
                <a:lnTo>
                  <a:pt x="126" y="138"/>
                </a:lnTo>
                <a:lnTo>
                  <a:pt x="130" y="134"/>
                </a:lnTo>
                <a:lnTo>
                  <a:pt x="134" y="131"/>
                </a:lnTo>
                <a:lnTo>
                  <a:pt x="134" y="131"/>
                </a:lnTo>
                <a:lnTo>
                  <a:pt x="162" y="121"/>
                </a:lnTo>
                <a:lnTo>
                  <a:pt x="193" y="115"/>
                </a:lnTo>
                <a:lnTo>
                  <a:pt x="223" y="111"/>
                </a:lnTo>
                <a:lnTo>
                  <a:pt x="254" y="109"/>
                </a:lnTo>
                <a:lnTo>
                  <a:pt x="254" y="109"/>
                </a:lnTo>
                <a:lnTo>
                  <a:pt x="286" y="111"/>
                </a:lnTo>
                <a:lnTo>
                  <a:pt x="318" y="115"/>
                </a:lnTo>
                <a:lnTo>
                  <a:pt x="351" y="121"/>
                </a:lnTo>
                <a:lnTo>
                  <a:pt x="383" y="131"/>
                </a:lnTo>
                <a:lnTo>
                  <a:pt x="383" y="131"/>
                </a:lnTo>
                <a:lnTo>
                  <a:pt x="387" y="134"/>
                </a:lnTo>
                <a:lnTo>
                  <a:pt x="389" y="138"/>
                </a:lnTo>
                <a:lnTo>
                  <a:pt x="391" y="142"/>
                </a:lnTo>
                <a:lnTo>
                  <a:pt x="391" y="148"/>
                </a:lnTo>
                <a:lnTo>
                  <a:pt x="391" y="148"/>
                </a:lnTo>
                <a:lnTo>
                  <a:pt x="389" y="152"/>
                </a:lnTo>
                <a:lnTo>
                  <a:pt x="385" y="154"/>
                </a:lnTo>
                <a:lnTo>
                  <a:pt x="381" y="156"/>
                </a:lnTo>
                <a:lnTo>
                  <a:pt x="375" y="156"/>
                </a:lnTo>
                <a:lnTo>
                  <a:pt x="375" y="156"/>
                </a:lnTo>
                <a:lnTo>
                  <a:pt x="345" y="146"/>
                </a:lnTo>
                <a:lnTo>
                  <a:pt x="314" y="140"/>
                </a:lnTo>
                <a:lnTo>
                  <a:pt x="284" y="136"/>
                </a:lnTo>
                <a:lnTo>
                  <a:pt x="254" y="134"/>
                </a:lnTo>
                <a:lnTo>
                  <a:pt x="254" y="134"/>
                </a:lnTo>
                <a:lnTo>
                  <a:pt x="225" y="136"/>
                </a:lnTo>
                <a:lnTo>
                  <a:pt x="197" y="140"/>
                </a:lnTo>
                <a:lnTo>
                  <a:pt x="168" y="146"/>
                </a:lnTo>
                <a:lnTo>
                  <a:pt x="142" y="154"/>
                </a:lnTo>
                <a:lnTo>
                  <a:pt x="142" y="154"/>
                </a:lnTo>
                <a:close/>
                <a:moveTo>
                  <a:pt x="871" y="125"/>
                </a:moveTo>
                <a:lnTo>
                  <a:pt x="871" y="125"/>
                </a:lnTo>
                <a:lnTo>
                  <a:pt x="877" y="125"/>
                </a:lnTo>
                <a:lnTo>
                  <a:pt x="885" y="129"/>
                </a:lnTo>
                <a:lnTo>
                  <a:pt x="891" y="131"/>
                </a:lnTo>
                <a:lnTo>
                  <a:pt x="895" y="138"/>
                </a:lnTo>
                <a:lnTo>
                  <a:pt x="901" y="142"/>
                </a:lnTo>
                <a:lnTo>
                  <a:pt x="903" y="150"/>
                </a:lnTo>
                <a:lnTo>
                  <a:pt x="905" y="156"/>
                </a:lnTo>
                <a:lnTo>
                  <a:pt x="907" y="164"/>
                </a:lnTo>
                <a:lnTo>
                  <a:pt x="907" y="682"/>
                </a:lnTo>
                <a:lnTo>
                  <a:pt x="907" y="682"/>
                </a:lnTo>
                <a:lnTo>
                  <a:pt x="905" y="690"/>
                </a:lnTo>
                <a:lnTo>
                  <a:pt x="903" y="696"/>
                </a:lnTo>
                <a:lnTo>
                  <a:pt x="899" y="702"/>
                </a:lnTo>
                <a:lnTo>
                  <a:pt x="895" y="708"/>
                </a:lnTo>
                <a:lnTo>
                  <a:pt x="889" y="712"/>
                </a:lnTo>
                <a:lnTo>
                  <a:pt x="883" y="716"/>
                </a:lnTo>
                <a:lnTo>
                  <a:pt x="877" y="719"/>
                </a:lnTo>
                <a:lnTo>
                  <a:pt x="869" y="721"/>
                </a:lnTo>
                <a:lnTo>
                  <a:pt x="626" y="721"/>
                </a:lnTo>
                <a:lnTo>
                  <a:pt x="626" y="793"/>
                </a:lnTo>
                <a:lnTo>
                  <a:pt x="626" y="793"/>
                </a:lnTo>
                <a:lnTo>
                  <a:pt x="626" y="793"/>
                </a:lnTo>
                <a:lnTo>
                  <a:pt x="624" y="799"/>
                </a:lnTo>
                <a:lnTo>
                  <a:pt x="620" y="806"/>
                </a:lnTo>
                <a:lnTo>
                  <a:pt x="620" y="806"/>
                </a:lnTo>
                <a:lnTo>
                  <a:pt x="614" y="808"/>
                </a:lnTo>
                <a:lnTo>
                  <a:pt x="608" y="810"/>
                </a:lnTo>
                <a:lnTo>
                  <a:pt x="602" y="808"/>
                </a:lnTo>
                <a:lnTo>
                  <a:pt x="596" y="804"/>
                </a:lnTo>
                <a:lnTo>
                  <a:pt x="545" y="741"/>
                </a:lnTo>
                <a:lnTo>
                  <a:pt x="492" y="808"/>
                </a:lnTo>
                <a:lnTo>
                  <a:pt x="492" y="808"/>
                </a:lnTo>
                <a:lnTo>
                  <a:pt x="486" y="812"/>
                </a:lnTo>
                <a:lnTo>
                  <a:pt x="478" y="814"/>
                </a:lnTo>
                <a:lnTo>
                  <a:pt x="478" y="814"/>
                </a:lnTo>
                <a:lnTo>
                  <a:pt x="472" y="814"/>
                </a:lnTo>
                <a:lnTo>
                  <a:pt x="468" y="810"/>
                </a:lnTo>
                <a:lnTo>
                  <a:pt x="464" y="804"/>
                </a:lnTo>
                <a:lnTo>
                  <a:pt x="462" y="797"/>
                </a:lnTo>
                <a:lnTo>
                  <a:pt x="462" y="721"/>
                </a:lnTo>
                <a:lnTo>
                  <a:pt x="39" y="721"/>
                </a:lnTo>
                <a:lnTo>
                  <a:pt x="39" y="721"/>
                </a:lnTo>
                <a:lnTo>
                  <a:pt x="31" y="719"/>
                </a:lnTo>
                <a:lnTo>
                  <a:pt x="23" y="716"/>
                </a:lnTo>
                <a:lnTo>
                  <a:pt x="17" y="712"/>
                </a:lnTo>
                <a:lnTo>
                  <a:pt x="11" y="708"/>
                </a:lnTo>
                <a:lnTo>
                  <a:pt x="7" y="702"/>
                </a:lnTo>
                <a:lnTo>
                  <a:pt x="3" y="696"/>
                </a:lnTo>
                <a:lnTo>
                  <a:pt x="0" y="690"/>
                </a:lnTo>
                <a:lnTo>
                  <a:pt x="0" y="682"/>
                </a:lnTo>
                <a:lnTo>
                  <a:pt x="0" y="164"/>
                </a:lnTo>
                <a:lnTo>
                  <a:pt x="0" y="164"/>
                </a:lnTo>
                <a:lnTo>
                  <a:pt x="0" y="156"/>
                </a:lnTo>
                <a:lnTo>
                  <a:pt x="3" y="150"/>
                </a:lnTo>
                <a:lnTo>
                  <a:pt x="9" y="138"/>
                </a:lnTo>
                <a:lnTo>
                  <a:pt x="21" y="129"/>
                </a:lnTo>
                <a:lnTo>
                  <a:pt x="27" y="127"/>
                </a:lnTo>
                <a:lnTo>
                  <a:pt x="33" y="125"/>
                </a:lnTo>
                <a:lnTo>
                  <a:pt x="33" y="75"/>
                </a:lnTo>
                <a:lnTo>
                  <a:pt x="33" y="75"/>
                </a:lnTo>
                <a:lnTo>
                  <a:pt x="33" y="67"/>
                </a:lnTo>
                <a:lnTo>
                  <a:pt x="37" y="61"/>
                </a:lnTo>
                <a:lnTo>
                  <a:pt x="43" y="55"/>
                </a:lnTo>
                <a:lnTo>
                  <a:pt x="49" y="51"/>
                </a:lnTo>
                <a:lnTo>
                  <a:pt x="49" y="51"/>
                </a:lnTo>
                <a:lnTo>
                  <a:pt x="75" y="38"/>
                </a:lnTo>
                <a:lnTo>
                  <a:pt x="102" y="26"/>
                </a:lnTo>
                <a:lnTo>
                  <a:pt x="128" y="18"/>
                </a:lnTo>
                <a:lnTo>
                  <a:pt x="154" y="10"/>
                </a:lnTo>
                <a:lnTo>
                  <a:pt x="181" y="6"/>
                </a:lnTo>
                <a:lnTo>
                  <a:pt x="207" y="2"/>
                </a:lnTo>
                <a:lnTo>
                  <a:pt x="233" y="0"/>
                </a:lnTo>
                <a:lnTo>
                  <a:pt x="260" y="0"/>
                </a:lnTo>
                <a:lnTo>
                  <a:pt x="260" y="0"/>
                </a:lnTo>
                <a:lnTo>
                  <a:pt x="284" y="0"/>
                </a:lnTo>
                <a:lnTo>
                  <a:pt x="308" y="2"/>
                </a:lnTo>
                <a:lnTo>
                  <a:pt x="332" y="6"/>
                </a:lnTo>
                <a:lnTo>
                  <a:pt x="357" y="12"/>
                </a:lnTo>
                <a:lnTo>
                  <a:pt x="381" y="18"/>
                </a:lnTo>
                <a:lnTo>
                  <a:pt x="403" y="26"/>
                </a:lnTo>
                <a:lnTo>
                  <a:pt x="452" y="46"/>
                </a:lnTo>
                <a:lnTo>
                  <a:pt x="452" y="46"/>
                </a:lnTo>
                <a:lnTo>
                  <a:pt x="476" y="34"/>
                </a:lnTo>
                <a:lnTo>
                  <a:pt x="503" y="24"/>
                </a:lnTo>
                <a:lnTo>
                  <a:pt x="527" y="16"/>
                </a:lnTo>
                <a:lnTo>
                  <a:pt x="553" y="10"/>
                </a:lnTo>
                <a:lnTo>
                  <a:pt x="577" y="4"/>
                </a:lnTo>
                <a:lnTo>
                  <a:pt x="604" y="2"/>
                </a:lnTo>
                <a:lnTo>
                  <a:pt x="628" y="0"/>
                </a:lnTo>
                <a:lnTo>
                  <a:pt x="652" y="0"/>
                </a:lnTo>
                <a:lnTo>
                  <a:pt x="652" y="0"/>
                </a:lnTo>
                <a:lnTo>
                  <a:pt x="679" y="0"/>
                </a:lnTo>
                <a:lnTo>
                  <a:pt x="705" y="4"/>
                </a:lnTo>
                <a:lnTo>
                  <a:pt x="729" y="8"/>
                </a:lnTo>
                <a:lnTo>
                  <a:pt x="756" y="14"/>
                </a:lnTo>
                <a:lnTo>
                  <a:pt x="780" y="20"/>
                </a:lnTo>
                <a:lnTo>
                  <a:pt x="806" y="28"/>
                </a:lnTo>
                <a:lnTo>
                  <a:pt x="830" y="38"/>
                </a:lnTo>
                <a:lnTo>
                  <a:pt x="855" y="51"/>
                </a:lnTo>
                <a:lnTo>
                  <a:pt x="855" y="51"/>
                </a:lnTo>
                <a:lnTo>
                  <a:pt x="863" y="55"/>
                </a:lnTo>
                <a:lnTo>
                  <a:pt x="867" y="61"/>
                </a:lnTo>
                <a:lnTo>
                  <a:pt x="869" y="67"/>
                </a:lnTo>
                <a:lnTo>
                  <a:pt x="871" y="75"/>
                </a:lnTo>
                <a:lnTo>
                  <a:pt x="871" y="75"/>
                </a:lnTo>
                <a:lnTo>
                  <a:pt x="871" y="125"/>
                </a:lnTo>
                <a:lnTo>
                  <a:pt x="871" y="125"/>
                </a:lnTo>
                <a:close/>
                <a:moveTo>
                  <a:pt x="626" y="557"/>
                </a:moveTo>
                <a:lnTo>
                  <a:pt x="626" y="557"/>
                </a:lnTo>
                <a:lnTo>
                  <a:pt x="652" y="557"/>
                </a:lnTo>
                <a:lnTo>
                  <a:pt x="652" y="557"/>
                </a:lnTo>
                <a:lnTo>
                  <a:pt x="695" y="559"/>
                </a:lnTo>
                <a:lnTo>
                  <a:pt x="735" y="567"/>
                </a:lnTo>
                <a:lnTo>
                  <a:pt x="776" y="577"/>
                </a:lnTo>
                <a:lnTo>
                  <a:pt x="816" y="593"/>
                </a:lnTo>
                <a:lnTo>
                  <a:pt x="816" y="91"/>
                </a:lnTo>
                <a:lnTo>
                  <a:pt x="816" y="91"/>
                </a:lnTo>
                <a:lnTo>
                  <a:pt x="776" y="75"/>
                </a:lnTo>
                <a:lnTo>
                  <a:pt x="735" y="63"/>
                </a:lnTo>
                <a:lnTo>
                  <a:pt x="693" y="55"/>
                </a:lnTo>
                <a:lnTo>
                  <a:pt x="652" y="53"/>
                </a:lnTo>
                <a:lnTo>
                  <a:pt x="652" y="53"/>
                </a:lnTo>
                <a:lnTo>
                  <a:pt x="626" y="53"/>
                </a:lnTo>
                <a:lnTo>
                  <a:pt x="626" y="557"/>
                </a:lnTo>
                <a:lnTo>
                  <a:pt x="626" y="557"/>
                </a:lnTo>
                <a:close/>
                <a:moveTo>
                  <a:pt x="260" y="53"/>
                </a:moveTo>
                <a:lnTo>
                  <a:pt x="260" y="53"/>
                </a:lnTo>
                <a:lnTo>
                  <a:pt x="237" y="53"/>
                </a:lnTo>
                <a:lnTo>
                  <a:pt x="217" y="55"/>
                </a:lnTo>
                <a:lnTo>
                  <a:pt x="195" y="57"/>
                </a:lnTo>
                <a:lnTo>
                  <a:pt x="173" y="61"/>
                </a:lnTo>
                <a:lnTo>
                  <a:pt x="152" y="67"/>
                </a:lnTo>
                <a:lnTo>
                  <a:pt x="130" y="73"/>
                </a:lnTo>
                <a:lnTo>
                  <a:pt x="108" y="81"/>
                </a:lnTo>
                <a:lnTo>
                  <a:pt x="85" y="91"/>
                </a:lnTo>
                <a:lnTo>
                  <a:pt x="85" y="593"/>
                </a:lnTo>
                <a:lnTo>
                  <a:pt x="85" y="593"/>
                </a:lnTo>
                <a:lnTo>
                  <a:pt x="108" y="583"/>
                </a:lnTo>
                <a:lnTo>
                  <a:pt x="130" y="575"/>
                </a:lnTo>
                <a:lnTo>
                  <a:pt x="152" y="569"/>
                </a:lnTo>
                <a:lnTo>
                  <a:pt x="173" y="565"/>
                </a:lnTo>
                <a:lnTo>
                  <a:pt x="195" y="561"/>
                </a:lnTo>
                <a:lnTo>
                  <a:pt x="217" y="557"/>
                </a:lnTo>
                <a:lnTo>
                  <a:pt x="260" y="557"/>
                </a:lnTo>
                <a:lnTo>
                  <a:pt x="260" y="557"/>
                </a:lnTo>
                <a:lnTo>
                  <a:pt x="302" y="559"/>
                </a:lnTo>
                <a:lnTo>
                  <a:pt x="343" y="567"/>
                </a:lnTo>
                <a:lnTo>
                  <a:pt x="383" y="577"/>
                </a:lnTo>
                <a:lnTo>
                  <a:pt x="424" y="593"/>
                </a:lnTo>
                <a:lnTo>
                  <a:pt x="424" y="91"/>
                </a:lnTo>
                <a:lnTo>
                  <a:pt x="424" y="91"/>
                </a:lnTo>
                <a:lnTo>
                  <a:pt x="383" y="75"/>
                </a:lnTo>
                <a:lnTo>
                  <a:pt x="343" y="63"/>
                </a:lnTo>
                <a:lnTo>
                  <a:pt x="300" y="55"/>
                </a:lnTo>
                <a:lnTo>
                  <a:pt x="260" y="53"/>
                </a:lnTo>
                <a:lnTo>
                  <a:pt x="260" y="53"/>
                </a:lnTo>
                <a:close/>
              </a:path>
            </a:pathLst>
          </a:custGeom>
          <a:solidFill>
            <a:srgbClr val="3E8F84"/>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pic>
        <p:nvPicPr>
          <p:cNvPr id="3074" name="Picture 2"/>
          <p:cNvPicPr>
            <a:picLocks noChangeAspect="1" noChangeArrowheads="1"/>
          </p:cNvPicPr>
          <p:nvPr/>
        </p:nvPicPr>
        <p:blipFill>
          <a:blip r:embed="rId2"/>
          <a:srcRect/>
          <a:stretch>
            <a:fillRect/>
          </a:stretch>
        </p:blipFill>
        <p:spPr bwMode="auto">
          <a:xfrm>
            <a:off x="0" y="3679482"/>
            <a:ext cx="5075237" cy="2925763"/>
          </a:xfrm>
          <a:prstGeom prst="rect">
            <a:avLst/>
          </a:prstGeom>
          <a:noFill/>
          <a:ln w="9525">
            <a:noFill/>
            <a:miter lim="800000"/>
            <a:headEnd/>
            <a:tailEnd/>
          </a:ln>
          <a:effectLst/>
        </p:spPr>
      </p:pic>
      <p:grpSp>
        <p:nvGrpSpPr>
          <p:cNvPr id="2" name="组合 12"/>
          <p:cNvGrpSpPr/>
          <p:nvPr/>
        </p:nvGrpSpPr>
        <p:grpSpPr>
          <a:xfrm>
            <a:off x="695277" y="1350987"/>
            <a:ext cx="586740" cy="586740"/>
            <a:chOff x="1733" y="2211"/>
            <a:chExt cx="1160" cy="1160"/>
          </a:xfrm>
        </p:grpSpPr>
        <p:sp>
          <p:nvSpPr>
            <p:cNvPr id="15" name="椭圆 14"/>
            <p:cNvSpPr/>
            <p:nvPr/>
          </p:nvSpPr>
          <p:spPr>
            <a:xfrm>
              <a:off x="1733" y="2211"/>
              <a:ext cx="1161" cy="1161"/>
            </a:xfrm>
            <a:prstGeom prst="ellipse">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0" name="稻壳儿小白白(http://dwz.cn/Wu2UP)"/>
            <p:cNvSpPr>
              <a:spLocks noEditPoints="1"/>
            </p:cNvSpPr>
            <p:nvPr/>
          </p:nvSpPr>
          <p:spPr>
            <a:xfrm>
              <a:off x="1880" y="2393"/>
              <a:ext cx="733" cy="733"/>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a:solidFill>
                  <a:schemeClr val="tx1">
                    <a:lumMod val="65000"/>
                    <a:lumOff val="35000"/>
                  </a:schemeClr>
                </a:solidFill>
              </a:endParaRPr>
            </a:p>
          </p:txBody>
        </p:sp>
      </p:grpSp>
      <p:sp>
        <p:nvSpPr>
          <p:cNvPr id="9" name="文本框 15"/>
          <p:cNvSpPr txBox="1"/>
          <p:nvPr/>
        </p:nvSpPr>
        <p:spPr>
          <a:xfrm>
            <a:off x="273685" y="254976"/>
            <a:ext cx="3015615"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charset="0"/>
                <a:ea typeface="微软雅黑" charset="0"/>
                <a:sym typeface="+mn-ea"/>
              </a:rPr>
              <a:t>生成与判别建模</a:t>
            </a:r>
          </a:p>
        </p:txBody>
      </p:sp>
      <p:sp>
        <p:nvSpPr>
          <p:cNvPr id="11" name="文本框 60"/>
          <p:cNvSpPr txBox="1"/>
          <p:nvPr/>
        </p:nvSpPr>
        <p:spPr>
          <a:xfrm>
            <a:off x="2034989" y="973845"/>
            <a:ext cx="9672918" cy="2516073"/>
          </a:xfrm>
          <a:prstGeom prst="rect">
            <a:avLst/>
          </a:prstGeom>
          <a:noFill/>
          <a:ln>
            <a:solidFill>
              <a:schemeClr val="bg1"/>
            </a:solidFill>
          </a:ln>
          <a:effectLst/>
          <a:extLst>
            <a:ext uri="{909E8E84-426E-40DD-AFC4-6F175D3DCCD1}">
              <a14:hiddenFill xmlns=""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研究人员首先考虑使用什么程序来产生观察数据。广泛使用的</a:t>
            </a:r>
            <a:r>
              <a:rPr lang="zh-CN" altLang="en-US" dirty="0" smtClean="0">
                <a:solidFill>
                  <a:srgbClr val="FF0000"/>
                </a:solidFill>
                <a:latin typeface="微软雅黑" pitchFamily="34" charset="-122"/>
                <a:ea typeface="微软雅黑" pitchFamily="34" charset="-122"/>
              </a:rPr>
              <a:t>生成模型</a:t>
            </a:r>
            <a:r>
              <a:rPr lang="zh-CN" altLang="en-US" dirty="0" smtClean="0">
                <a:latin typeface="微软雅黑" pitchFamily="34" charset="-122"/>
                <a:ea typeface="微软雅黑" pitchFamily="34" charset="-122"/>
              </a:rPr>
              <a:t>是：特定位置性频率矩阵（</a:t>
            </a:r>
            <a:r>
              <a:rPr lang="en-US" altLang="zh-CN" dirty="0" smtClean="0">
                <a:latin typeface="微软雅黑" pitchFamily="34" charset="-122"/>
                <a:ea typeface="微软雅黑" pitchFamily="34" charset="-122"/>
              </a:rPr>
              <a:t>PSFM</a:t>
            </a:r>
            <a:r>
              <a:rPr lang="zh-CN" altLang="en-US" dirty="0" smtClean="0">
                <a:latin typeface="微软雅黑" pitchFamily="34" charset="-122"/>
                <a:ea typeface="微软雅黑" pitchFamily="34" charset="-122"/>
              </a:rPr>
              <a:t>），其中收集的宽度均为</a:t>
            </a:r>
            <a:r>
              <a:rPr lang="en-US" altLang="zh-CN" dirty="0" smtClean="0">
                <a:latin typeface="微软雅黑" pitchFamily="34" charset="-122"/>
                <a:ea typeface="微软雅黑" pitchFamily="34" charset="-122"/>
              </a:rPr>
              <a:t>w</a:t>
            </a:r>
            <a:r>
              <a:rPr lang="zh-CN" altLang="en-US" dirty="0" smtClean="0">
                <a:latin typeface="微软雅黑" pitchFamily="34" charset="-122"/>
                <a:ea typeface="微软雅黑" pitchFamily="34" charset="-122"/>
              </a:rPr>
              <a:t>的结合位点序列，被概括在</a:t>
            </a:r>
            <a:r>
              <a:rPr lang="en-US" altLang="zh-CN" dirty="0" smtClean="0">
                <a:latin typeface="微软雅黑" pitchFamily="34" charset="-122"/>
                <a:ea typeface="微软雅黑" pitchFamily="34" charset="-122"/>
              </a:rPr>
              <a:t>4×w</a:t>
            </a:r>
            <a:r>
              <a:rPr lang="zh-CN" altLang="en-US" dirty="0" smtClean="0">
                <a:latin typeface="微软雅黑" pitchFamily="34" charset="-122"/>
                <a:ea typeface="微软雅黑" pitchFamily="34" charset="-122"/>
              </a:rPr>
              <a:t>频率矩阵（</a:t>
            </a:r>
            <a:r>
              <a:rPr lang="en-US" altLang="zh-CN" dirty="0" smtClean="0">
                <a:latin typeface="微软雅黑" pitchFamily="34" charset="-122"/>
                <a:ea typeface="微软雅黑" pitchFamily="34" charset="-122"/>
              </a:rPr>
              <a:t>M</a:t>
            </a:r>
            <a:r>
              <a:rPr lang="zh-CN" altLang="en-US" dirty="0" smtClean="0">
                <a:latin typeface="微软雅黑" pitchFamily="34" charset="-122"/>
                <a:ea typeface="微软雅黑" pitchFamily="34" charset="-122"/>
              </a:rPr>
              <a:t>）中。</a:t>
            </a:r>
            <a:endParaRPr lang="en-US" altLang="zh-CN" dirty="0" smtClean="0">
              <a:latin typeface="微软雅黑" pitchFamily="34" charset="-122"/>
              <a:ea typeface="微软雅黑" pitchFamily="34" charset="-122"/>
            </a:endParaRPr>
          </a:p>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其中位置</a:t>
            </a:r>
            <a:r>
              <a:rPr lang="en-US" altLang="zh-CN" dirty="0" err="1" smtClean="0">
                <a:latin typeface="微软雅黑" pitchFamily="34" charset="-122"/>
                <a:ea typeface="微软雅黑" pitchFamily="34" charset="-122"/>
              </a:rPr>
              <a:t>i</a:t>
            </a:r>
            <a:r>
              <a:rPr lang="zh-CN" altLang="en-US" dirty="0" smtClean="0">
                <a:latin typeface="微软雅黑" pitchFamily="34" charset="-122"/>
                <a:ea typeface="微软雅黑" pitchFamily="34" charset="-122"/>
              </a:rPr>
              <a:t>处的条目</a:t>
            </a:r>
            <a:r>
              <a:rPr lang="en-US" altLang="zh-CN" dirty="0" smtClean="0">
                <a:latin typeface="微软雅黑" pitchFamily="34" charset="-122"/>
                <a:ea typeface="微软雅黑" pitchFamily="34" charset="-122"/>
              </a:rPr>
              <a:t>j</a:t>
            </a:r>
            <a:r>
              <a:rPr lang="zh-CN" altLang="en-US" dirty="0" smtClean="0">
                <a:latin typeface="微软雅黑" pitchFamily="34" charset="-122"/>
                <a:ea typeface="微软雅黑" pitchFamily="34" charset="-122"/>
              </a:rPr>
              <a:t>表示在位置</a:t>
            </a:r>
            <a:r>
              <a:rPr lang="en-US" altLang="zh-CN" dirty="0" smtClean="0">
                <a:latin typeface="微软雅黑" pitchFamily="34" charset="-122"/>
                <a:ea typeface="微软雅黑" pitchFamily="34" charset="-122"/>
              </a:rPr>
              <a:t>j</a:t>
            </a:r>
            <a:r>
              <a:rPr lang="zh-CN" altLang="en-US" dirty="0" smtClean="0">
                <a:latin typeface="微软雅黑" pitchFamily="34" charset="-122"/>
                <a:ea typeface="微软雅黑" pitchFamily="34" charset="-122"/>
              </a:rPr>
              <a:t>观察</a:t>
            </a:r>
            <a:r>
              <a:rPr lang="en-US" altLang="zh-CN" dirty="0" err="1" smtClean="0">
                <a:latin typeface="微软雅黑" pitchFamily="34" charset="-122"/>
                <a:ea typeface="微软雅黑" pitchFamily="34" charset="-122"/>
              </a:rPr>
              <a:t>i</a:t>
            </a:r>
            <a:r>
              <a:rPr lang="en-US" altLang="zh-CN" dirty="0" smtClean="0">
                <a:latin typeface="微软雅黑" pitchFamily="34" charset="-122"/>
                <a:ea typeface="微软雅黑" pitchFamily="34" charset="-122"/>
              </a:rPr>
              <a:t>  DNA</a:t>
            </a:r>
            <a:r>
              <a:rPr lang="zh-CN" altLang="en-US" dirty="0" smtClean="0">
                <a:latin typeface="微软雅黑" pitchFamily="34" charset="-122"/>
                <a:ea typeface="微软雅黑" pitchFamily="34" charset="-122"/>
              </a:rPr>
              <a:t>碱基的经验频率。我们可以通过绘制</a:t>
            </a:r>
            <a:r>
              <a:rPr lang="en-US" altLang="zh-CN" dirty="0" smtClean="0">
                <a:latin typeface="微软雅黑" pitchFamily="34" charset="-122"/>
                <a:ea typeface="微软雅黑" pitchFamily="34" charset="-122"/>
              </a:rPr>
              <a:t>w</a:t>
            </a:r>
            <a:r>
              <a:rPr lang="zh-CN" altLang="en-US" dirty="0" smtClean="0">
                <a:latin typeface="微软雅黑" pitchFamily="34" charset="-122"/>
                <a:ea typeface="微软雅黑" pitchFamily="34" charset="-122"/>
              </a:rPr>
              <a:t>位的多个随机数，根据该</a:t>
            </a:r>
            <a:r>
              <a:rPr lang="en-US" altLang="zh-CN" dirty="0" smtClean="0">
                <a:latin typeface="微软雅黑" pitchFamily="34" charset="-122"/>
                <a:ea typeface="微软雅黑" pitchFamily="34" charset="-122"/>
              </a:rPr>
              <a:t>PSFM</a:t>
            </a:r>
            <a:r>
              <a:rPr lang="zh-CN" altLang="en-US" dirty="0" smtClean="0">
                <a:latin typeface="微软雅黑" pitchFamily="34" charset="-122"/>
                <a:ea typeface="微软雅黑" pitchFamily="34" charset="-122"/>
              </a:rPr>
              <a:t>模型生成随机绑定序列，每个在</a:t>
            </a:r>
            <a:r>
              <a:rPr lang="en-US" altLang="zh-CN" dirty="0" smtClean="0">
                <a:latin typeface="微软雅黑" pitchFamily="34" charset="-122"/>
                <a:ea typeface="微软雅黑" pitchFamily="34" charset="-122"/>
              </a:rPr>
              <a:t>[0,1]</a:t>
            </a:r>
            <a:r>
              <a:rPr lang="zh-CN" altLang="en-US" dirty="0" smtClean="0">
                <a:latin typeface="微软雅黑" pitchFamily="34" charset="-122"/>
                <a:ea typeface="微软雅黑" pitchFamily="34" charset="-122"/>
              </a:rPr>
              <a:t>范围内。对于</a:t>
            </a:r>
            <a:r>
              <a:rPr lang="en-US" altLang="zh-CN" dirty="0" smtClean="0">
                <a:latin typeface="微软雅黑" pitchFamily="34" charset="-122"/>
                <a:ea typeface="微软雅黑" pitchFamily="34" charset="-122"/>
              </a:rPr>
              <a:t>j</a:t>
            </a:r>
            <a:r>
              <a:rPr lang="zh-CN" altLang="en-US" dirty="0" smtClean="0">
                <a:latin typeface="微软雅黑" pitchFamily="34" charset="-122"/>
                <a:ea typeface="微软雅黑" pitchFamily="34" charset="-122"/>
              </a:rPr>
              <a:t>随机数，我们根据矩阵的</a:t>
            </a:r>
            <a:r>
              <a:rPr lang="en-US" altLang="zh-CN" dirty="0" smtClean="0">
                <a:latin typeface="微软雅黑" pitchFamily="34" charset="-122"/>
                <a:ea typeface="微软雅黑" pitchFamily="34" charset="-122"/>
              </a:rPr>
              <a:t>j</a:t>
            </a:r>
            <a:r>
              <a:rPr lang="zh-CN" altLang="en-US" dirty="0" smtClean="0">
                <a:latin typeface="微软雅黑" pitchFamily="34" charset="-122"/>
                <a:ea typeface="微软雅黑" pitchFamily="34" charset="-122"/>
              </a:rPr>
              <a:t>列中的频率选择相应的</a:t>
            </a:r>
            <a:r>
              <a:rPr lang="en-US" altLang="zh-CN" dirty="0" smtClean="0">
                <a:latin typeface="微软雅黑" pitchFamily="34" charset="-122"/>
                <a:ea typeface="微软雅黑" pitchFamily="34" charset="-122"/>
              </a:rPr>
              <a:t>DNA</a:t>
            </a:r>
            <a:r>
              <a:rPr lang="zh-CN" altLang="en-US" dirty="0" smtClean="0">
                <a:latin typeface="微软雅黑" pitchFamily="34" charset="-122"/>
                <a:ea typeface="微软雅黑" pitchFamily="34" charset="-122"/>
              </a:rPr>
              <a:t>碱基；反过来，从</a:t>
            </a:r>
            <a:r>
              <a:rPr lang="en-US" altLang="zh-CN" dirty="0" smtClean="0">
                <a:latin typeface="微软雅黑" pitchFamily="34" charset="-122"/>
                <a:ea typeface="微软雅黑" pitchFamily="34" charset="-122"/>
              </a:rPr>
              <a:t>PSFM</a:t>
            </a:r>
            <a:r>
              <a:rPr lang="zh-CN" altLang="en-US" dirty="0" smtClean="0">
                <a:latin typeface="微软雅黑" pitchFamily="34" charset="-122"/>
                <a:ea typeface="微软雅黑" pitchFamily="34" charset="-122"/>
              </a:rPr>
              <a:t>计算相应频率的乘积，使用该模型评估随机生成的候选结合位点。这个计算得到的乘积值被称为似然值（</a:t>
            </a:r>
            <a:r>
              <a:rPr lang="en-US" altLang="zh-CN" dirty="0" smtClean="0">
                <a:latin typeface="微软雅黑" pitchFamily="34" charset="-122"/>
                <a:ea typeface="微软雅黑" pitchFamily="34" charset="-122"/>
              </a:rPr>
              <a:t> likelihood </a:t>
            </a:r>
            <a:r>
              <a:rPr lang="zh-CN" altLang="en-US" dirty="0" smtClean="0">
                <a:latin typeface="微软雅黑" pitchFamily="34" charset="-122"/>
                <a:ea typeface="微软雅黑" pitchFamily="34" charset="-122"/>
              </a:rPr>
              <a:t>）。</a:t>
            </a:r>
            <a:endParaRPr lang="zh-CN" altLang="en-US" kern="0" noProof="0" dirty="0" smtClean="0">
              <a:ln>
                <a:noFill/>
              </a:ln>
              <a:solidFill>
                <a:schemeClr val="tx1">
                  <a:lumMod val="75000"/>
                  <a:lumOff val="25000"/>
                </a:schemeClr>
              </a:solidFill>
              <a:uLnTx/>
              <a:uFillTx/>
              <a:latin typeface="微软雅黑" pitchFamily="34" charset="-122"/>
              <a:ea typeface="微软雅黑" pitchFamily="34" charset="-122"/>
              <a:sym typeface="+mn-ea"/>
            </a:endParaRPr>
          </a:p>
        </p:txBody>
      </p:sp>
      <p:graphicFrame>
        <p:nvGraphicFramePr>
          <p:cNvPr id="12" name="表格 11"/>
          <p:cNvGraphicFramePr>
            <a:graphicFrameLocks noGrp="1"/>
          </p:cNvGraphicFramePr>
          <p:nvPr/>
        </p:nvGraphicFramePr>
        <p:xfrm>
          <a:off x="5139650" y="4358820"/>
          <a:ext cx="6813058" cy="1830104"/>
        </p:xfrm>
        <a:graphic>
          <a:graphicData uri="http://schemas.openxmlformats.org/drawingml/2006/table">
            <a:tbl>
              <a:tblPr firstRow="1" bandRow="1">
                <a:tableStyleId>{16D9F66E-5EB9-4882-86FB-DCBF35E3C3E4}</a:tableStyleId>
              </a:tblPr>
              <a:tblGrid>
                <a:gridCol w="973294"/>
                <a:gridCol w="973294"/>
                <a:gridCol w="973294"/>
                <a:gridCol w="973294"/>
                <a:gridCol w="973294"/>
                <a:gridCol w="973294"/>
                <a:gridCol w="973294"/>
              </a:tblGrid>
              <a:tr h="457526">
                <a:tc>
                  <a:txBody>
                    <a:bodyPr/>
                    <a:lstStyle/>
                    <a:p>
                      <a:pPr algn="ctr"/>
                      <a:r>
                        <a:rPr lang="en-US" altLang="zh-CN" b="0" dirty="0" smtClean="0">
                          <a:latin typeface="微软雅黑" pitchFamily="34" charset="-122"/>
                          <a:ea typeface="微软雅黑" pitchFamily="34" charset="-122"/>
                        </a:rPr>
                        <a:t>A</a:t>
                      </a:r>
                      <a:endParaRPr lang="zh-CN" altLang="en-US" b="0" dirty="0">
                        <a:latin typeface="微软雅黑" pitchFamily="34" charset="-122"/>
                        <a:ea typeface="微软雅黑" pitchFamily="34" charset="-122"/>
                      </a:endParaRPr>
                    </a:p>
                  </a:txBody>
                  <a:tcPr anchor="ctr"/>
                </a:tc>
                <a:tc>
                  <a:txBody>
                    <a:bodyPr/>
                    <a:lstStyle/>
                    <a:p>
                      <a:pPr algn="ctr"/>
                      <a:r>
                        <a:rPr lang="en-US" altLang="zh-CN" b="0" dirty="0" smtClean="0">
                          <a:latin typeface="微软雅黑" pitchFamily="34" charset="-122"/>
                          <a:ea typeface="微软雅黑" pitchFamily="34" charset="-122"/>
                        </a:rPr>
                        <a:t>0.75</a:t>
                      </a:r>
                      <a:endParaRPr lang="zh-CN" altLang="en-US" b="0" dirty="0">
                        <a:latin typeface="微软雅黑" pitchFamily="34" charset="-122"/>
                        <a:ea typeface="微软雅黑" pitchFamily="34" charset="-122"/>
                      </a:endParaRPr>
                    </a:p>
                  </a:txBody>
                  <a:tcPr anchor="ctr"/>
                </a:tc>
                <a:tc>
                  <a:txBody>
                    <a:bodyPr/>
                    <a:lstStyle/>
                    <a:p>
                      <a:pPr algn="ctr"/>
                      <a:r>
                        <a:rPr lang="en-US" altLang="zh-CN" b="0" dirty="0" smtClean="0">
                          <a:latin typeface="微软雅黑" pitchFamily="34" charset="-122"/>
                          <a:ea typeface="微软雅黑" pitchFamily="34" charset="-122"/>
                        </a:rPr>
                        <a:t>0.75</a:t>
                      </a:r>
                      <a:endParaRPr lang="zh-CN" altLang="en-US" b="0" dirty="0">
                        <a:latin typeface="微软雅黑" pitchFamily="34" charset="-122"/>
                        <a:ea typeface="微软雅黑" pitchFamily="34" charset="-122"/>
                      </a:endParaRPr>
                    </a:p>
                  </a:txBody>
                  <a:tcPr anchor="ctr"/>
                </a:tc>
                <a:tc>
                  <a:txBody>
                    <a:bodyPr/>
                    <a:lstStyle/>
                    <a:p>
                      <a:pPr algn="ctr"/>
                      <a:r>
                        <a:rPr lang="en-US" altLang="zh-CN" b="0" dirty="0" smtClean="0">
                          <a:latin typeface="微软雅黑" pitchFamily="34" charset="-122"/>
                          <a:ea typeface="微软雅黑" pitchFamily="34" charset="-122"/>
                        </a:rPr>
                        <a:t>0.25</a:t>
                      </a:r>
                      <a:endParaRPr lang="zh-CN" altLang="en-US" b="0" dirty="0">
                        <a:latin typeface="微软雅黑" pitchFamily="34" charset="-122"/>
                        <a:ea typeface="微软雅黑" pitchFamily="34" charset="-122"/>
                      </a:endParaRPr>
                    </a:p>
                  </a:txBody>
                  <a:tcPr anchor="ctr"/>
                </a:tc>
                <a:tc>
                  <a:txBody>
                    <a:bodyPr/>
                    <a:lstStyle/>
                    <a:p>
                      <a:pPr algn="ctr"/>
                      <a:r>
                        <a:rPr lang="en-US" altLang="zh-CN" b="0" dirty="0" smtClean="0">
                          <a:latin typeface="微软雅黑" pitchFamily="34" charset="-122"/>
                          <a:ea typeface="微软雅黑" pitchFamily="34" charset="-122"/>
                        </a:rPr>
                        <a:t>0.00</a:t>
                      </a:r>
                      <a:endParaRPr lang="zh-CN" altLang="en-US" b="0" dirty="0">
                        <a:latin typeface="微软雅黑" pitchFamily="34" charset="-122"/>
                        <a:ea typeface="微软雅黑" pitchFamily="34" charset="-122"/>
                      </a:endParaRPr>
                    </a:p>
                  </a:txBody>
                  <a:tcPr anchor="ctr"/>
                </a:tc>
                <a:tc>
                  <a:txBody>
                    <a:bodyPr/>
                    <a:lstStyle/>
                    <a:p>
                      <a:pPr algn="ctr"/>
                      <a:r>
                        <a:rPr lang="en-US" altLang="zh-CN" b="0" dirty="0" smtClean="0">
                          <a:latin typeface="微软雅黑" pitchFamily="34" charset="-122"/>
                          <a:ea typeface="微软雅黑" pitchFamily="34" charset="-122"/>
                        </a:rPr>
                        <a:t>0.00</a:t>
                      </a:r>
                      <a:endParaRPr lang="zh-CN" altLang="en-US" b="0" dirty="0">
                        <a:latin typeface="微软雅黑" pitchFamily="34" charset="-122"/>
                        <a:ea typeface="微软雅黑" pitchFamily="34" charset="-122"/>
                      </a:endParaRPr>
                    </a:p>
                  </a:txBody>
                  <a:tcPr anchor="ctr"/>
                </a:tc>
                <a:tc>
                  <a:txBody>
                    <a:bodyPr/>
                    <a:lstStyle/>
                    <a:p>
                      <a:pPr algn="ctr"/>
                      <a:r>
                        <a:rPr lang="en-US" altLang="zh-CN" b="0" dirty="0" smtClean="0">
                          <a:latin typeface="微软雅黑" pitchFamily="34" charset="-122"/>
                          <a:ea typeface="微软雅黑" pitchFamily="34" charset="-122"/>
                        </a:rPr>
                        <a:t>0.25</a:t>
                      </a:r>
                      <a:endParaRPr lang="zh-CN" altLang="en-US" b="0" dirty="0">
                        <a:latin typeface="微软雅黑" pitchFamily="34" charset="-122"/>
                        <a:ea typeface="微软雅黑" pitchFamily="34" charset="-122"/>
                      </a:endParaRPr>
                    </a:p>
                  </a:txBody>
                  <a:tcPr anchor="ctr"/>
                </a:tc>
              </a:tr>
              <a:tr h="457526">
                <a:tc>
                  <a:txBody>
                    <a:bodyPr/>
                    <a:lstStyle/>
                    <a:p>
                      <a:pPr algn="ctr"/>
                      <a:r>
                        <a:rPr lang="en-US" altLang="zh-CN" b="0" dirty="0" smtClean="0">
                          <a:latin typeface="微软雅黑" pitchFamily="34" charset="-122"/>
                          <a:ea typeface="微软雅黑" pitchFamily="34" charset="-122"/>
                        </a:rPr>
                        <a:t>C</a:t>
                      </a:r>
                      <a:endParaRPr lang="zh-CN" altLang="en-US" b="0" dirty="0">
                        <a:latin typeface="微软雅黑" pitchFamily="34" charset="-122"/>
                        <a:ea typeface="微软雅黑" pitchFamily="34" charset="-122"/>
                      </a:endParaRPr>
                    </a:p>
                  </a:txBody>
                  <a:tcPr anchor="ctr"/>
                </a:tc>
                <a:tc>
                  <a:txBody>
                    <a:bodyPr/>
                    <a:lstStyle/>
                    <a:p>
                      <a:pPr algn="ctr"/>
                      <a:r>
                        <a:rPr lang="en-US" altLang="zh-CN" b="0" dirty="0" smtClean="0">
                          <a:latin typeface="微软雅黑" pitchFamily="34" charset="-122"/>
                          <a:ea typeface="微软雅黑" pitchFamily="34" charset="-122"/>
                        </a:rPr>
                        <a:t>0.00</a:t>
                      </a:r>
                      <a:endParaRPr lang="zh-CN" altLang="en-US" b="0" dirty="0">
                        <a:latin typeface="微软雅黑" pitchFamily="34" charset="-122"/>
                        <a:ea typeface="微软雅黑" pitchFamily="34" charset="-122"/>
                      </a:endParaRPr>
                    </a:p>
                  </a:txBody>
                  <a:tcPr anchor="ctr"/>
                </a:tc>
                <a:tc>
                  <a:txBody>
                    <a:bodyPr/>
                    <a:lstStyle/>
                    <a:p>
                      <a:pPr algn="ctr"/>
                      <a:r>
                        <a:rPr lang="en-US" altLang="zh-CN" b="0" dirty="0" smtClean="0">
                          <a:latin typeface="微软雅黑" pitchFamily="34" charset="-122"/>
                          <a:ea typeface="微软雅黑" pitchFamily="34" charset="-122"/>
                        </a:rPr>
                        <a:t>0.00</a:t>
                      </a:r>
                      <a:endParaRPr lang="zh-CN" altLang="en-US" b="0" dirty="0">
                        <a:latin typeface="微软雅黑" pitchFamily="34" charset="-122"/>
                        <a:ea typeface="微软雅黑" pitchFamily="34" charset="-122"/>
                      </a:endParaRPr>
                    </a:p>
                  </a:txBody>
                  <a:tcPr anchor="ctr"/>
                </a:tc>
                <a:tc>
                  <a:txBody>
                    <a:bodyPr/>
                    <a:lstStyle/>
                    <a:p>
                      <a:pPr algn="ctr"/>
                      <a:r>
                        <a:rPr lang="en-US" altLang="zh-CN" b="0" dirty="0" smtClean="0">
                          <a:latin typeface="微软雅黑" pitchFamily="34" charset="-122"/>
                          <a:ea typeface="微软雅黑" pitchFamily="34" charset="-122"/>
                        </a:rPr>
                        <a:t>0.13</a:t>
                      </a:r>
                      <a:endParaRPr lang="zh-CN" altLang="en-US" b="0" dirty="0">
                        <a:latin typeface="微软雅黑" pitchFamily="34" charset="-122"/>
                        <a:ea typeface="微软雅黑" pitchFamily="34" charset="-122"/>
                      </a:endParaRPr>
                    </a:p>
                  </a:txBody>
                  <a:tcPr anchor="ctr"/>
                </a:tc>
                <a:tc>
                  <a:txBody>
                    <a:bodyPr/>
                    <a:lstStyle/>
                    <a:p>
                      <a:pPr algn="ctr"/>
                      <a:r>
                        <a:rPr lang="en-US" altLang="zh-CN" b="0" dirty="0" smtClean="0">
                          <a:latin typeface="微软雅黑" pitchFamily="34" charset="-122"/>
                          <a:ea typeface="微软雅黑" pitchFamily="34" charset="-122"/>
                        </a:rPr>
                        <a:t>0.00</a:t>
                      </a:r>
                      <a:endParaRPr lang="zh-CN" altLang="en-US" b="0" dirty="0">
                        <a:latin typeface="微软雅黑" pitchFamily="34" charset="-122"/>
                        <a:ea typeface="微软雅黑" pitchFamily="34" charset="-122"/>
                      </a:endParaRPr>
                    </a:p>
                  </a:txBody>
                  <a:tcPr anchor="ctr"/>
                </a:tc>
                <a:tc>
                  <a:txBody>
                    <a:bodyPr/>
                    <a:lstStyle/>
                    <a:p>
                      <a:pPr algn="ctr"/>
                      <a:r>
                        <a:rPr lang="en-US" altLang="zh-CN" b="0" dirty="0" smtClean="0">
                          <a:latin typeface="微软雅黑" pitchFamily="34" charset="-122"/>
                          <a:ea typeface="微软雅黑" pitchFamily="34" charset="-122"/>
                        </a:rPr>
                        <a:t>0.00</a:t>
                      </a:r>
                      <a:endParaRPr lang="zh-CN" altLang="en-US" b="0" dirty="0">
                        <a:latin typeface="微软雅黑" pitchFamily="34" charset="-122"/>
                        <a:ea typeface="微软雅黑" pitchFamily="34" charset="-122"/>
                      </a:endParaRPr>
                    </a:p>
                  </a:txBody>
                  <a:tcPr anchor="ctr"/>
                </a:tc>
                <a:tc>
                  <a:txBody>
                    <a:bodyPr/>
                    <a:lstStyle/>
                    <a:p>
                      <a:pPr algn="ctr"/>
                      <a:r>
                        <a:rPr lang="en-US" altLang="zh-CN" b="0" dirty="0" smtClean="0">
                          <a:latin typeface="微软雅黑" pitchFamily="34" charset="-122"/>
                          <a:ea typeface="微软雅黑" pitchFamily="34" charset="-122"/>
                        </a:rPr>
                        <a:t>0.00</a:t>
                      </a:r>
                      <a:endParaRPr lang="zh-CN" altLang="en-US" b="0" dirty="0">
                        <a:latin typeface="微软雅黑" pitchFamily="34" charset="-122"/>
                        <a:ea typeface="微软雅黑" pitchFamily="34" charset="-122"/>
                      </a:endParaRPr>
                    </a:p>
                  </a:txBody>
                  <a:tcPr anchor="ctr"/>
                </a:tc>
              </a:tr>
              <a:tr h="457526">
                <a:tc>
                  <a:txBody>
                    <a:bodyPr/>
                    <a:lstStyle/>
                    <a:p>
                      <a:pPr algn="ctr"/>
                      <a:r>
                        <a:rPr lang="en-US" altLang="zh-CN" b="0" dirty="0" smtClean="0">
                          <a:latin typeface="微软雅黑" pitchFamily="34" charset="-122"/>
                          <a:ea typeface="微软雅黑" pitchFamily="34" charset="-122"/>
                        </a:rPr>
                        <a:t>G</a:t>
                      </a:r>
                      <a:endParaRPr lang="zh-CN" altLang="en-US" b="0" dirty="0">
                        <a:latin typeface="微软雅黑" pitchFamily="34" charset="-122"/>
                        <a:ea typeface="微软雅黑" pitchFamily="34" charset="-122"/>
                      </a:endParaRPr>
                    </a:p>
                  </a:txBody>
                  <a:tcPr anchor="ctr"/>
                </a:tc>
                <a:tc>
                  <a:txBody>
                    <a:bodyPr/>
                    <a:lstStyle/>
                    <a:p>
                      <a:pPr algn="ctr"/>
                      <a:r>
                        <a:rPr lang="en-US" altLang="zh-CN" b="0" dirty="0" smtClean="0">
                          <a:latin typeface="微软雅黑" pitchFamily="34" charset="-122"/>
                          <a:ea typeface="微软雅黑" pitchFamily="34" charset="-122"/>
                        </a:rPr>
                        <a:t>0.00</a:t>
                      </a:r>
                      <a:endParaRPr lang="zh-CN" altLang="en-US" b="0" dirty="0">
                        <a:latin typeface="微软雅黑" pitchFamily="34" charset="-122"/>
                        <a:ea typeface="微软雅黑" pitchFamily="34" charset="-122"/>
                      </a:endParaRPr>
                    </a:p>
                  </a:txBody>
                  <a:tcPr anchor="ctr"/>
                </a:tc>
                <a:tc>
                  <a:txBody>
                    <a:bodyPr/>
                    <a:lstStyle/>
                    <a:p>
                      <a:pPr algn="ctr"/>
                      <a:r>
                        <a:rPr lang="en-US" altLang="zh-CN" b="0" dirty="0" smtClean="0">
                          <a:latin typeface="微软雅黑" pitchFamily="34" charset="-122"/>
                          <a:ea typeface="微软雅黑" pitchFamily="34" charset="-122"/>
                        </a:rPr>
                        <a:t>0.13</a:t>
                      </a:r>
                      <a:endParaRPr lang="zh-CN" altLang="en-US" b="0" dirty="0">
                        <a:latin typeface="微软雅黑" pitchFamily="34" charset="-122"/>
                        <a:ea typeface="微软雅黑" pitchFamily="34" charset="-122"/>
                      </a:endParaRPr>
                    </a:p>
                  </a:txBody>
                  <a:tcPr anchor="ctr"/>
                </a:tc>
                <a:tc>
                  <a:txBody>
                    <a:bodyPr/>
                    <a:lstStyle/>
                    <a:p>
                      <a:pPr algn="ctr"/>
                      <a:r>
                        <a:rPr lang="en-US" altLang="zh-CN" b="0" dirty="0" smtClean="0">
                          <a:latin typeface="微软雅黑" pitchFamily="34" charset="-122"/>
                          <a:ea typeface="微软雅黑" pitchFamily="34" charset="-122"/>
                        </a:rPr>
                        <a:t>0.13</a:t>
                      </a:r>
                      <a:endParaRPr lang="zh-CN" altLang="en-US" b="0" dirty="0">
                        <a:latin typeface="微软雅黑" pitchFamily="34" charset="-122"/>
                        <a:ea typeface="微软雅黑" pitchFamily="34" charset="-122"/>
                      </a:endParaRPr>
                    </a:p>
                  </a:txBody>
                  <a:tcPr anchor="ctr"/>
                </a:tc>
                <a:tc>
                  <a:txBody>
                    <a:bodyPr/>
                    <a:lstStyle/>
                    <a:p>
                      <a:pPr algn="ctr"/>
                      <a:r>
                        <a:rPr lang="en-US" altLang="zh-CN" b="0" dirty="0" smtClean="0">
                          <a:latin typeface="微软雅黑" pitchFamily="34" charset="-122"/>
                          <a:ea typeface="微软雅黑" pitchFamily="34" charset="-122"/>
                        </a:rPr>
                        <a:t>0.00</a:t>
                      </a:r>
                      <a:endParaRPr lang="zh-CN" altLang="en-US" b="0" dirty="0">
                        <a:latin typeface="微软雅黑" pitchFamily="34" charset="-122"/>
                        <a:ea typeface="微软雅黑" pitchFamily="34" charset="-122"/>
                      </a:endParaRPr>
                    </a:p>
                  </a:txBody>
                  <a:tcPr anchor="ctr"/>
                </a:tc>
                <a:tc>
                  <a:txBody>
                    <a:bodyPr/>
                    <a:lstStyle/>
                    <a:p>
                      <a:pPr algn="ctr"/>
                      <a:r>
                        <a:rPr lang="en-US" altLang="zh-CN" b="0" dirty="0" smtClean="0">
                          <a:latin typeface="微软雅黑" pitchFamily="34" charset="-122"/>
                          <a:ea typeface="微软雅黑" pitchFamily="34" charset="-122"/>
                        </a:rPr>
                        <a:t>1.00</a:t>
                      </a:r>
                      <a:endParaRPr lang="zh-CN" altLang="en-US" b="0" dirty="0">
                        <a:latin typeface="微软雅黑" pitchFamily="34" charset="-122"/>
                        <a:ea typeface="微软雅黑" pitchFamily="34" charset="-122"/>
                      </a:endParaRPr>
                    </a:p>
                  </a:txBody>
                  <a:tcPr anchor="ctr"/>
                </a:tc>
                <a:tc>
                  <a:txBody>
                    <a:bodyPr/>
                    <a:lstStyle/>
                    <a:p>
                      <a:pPr algn="ctr"/>
                      <a:r>
                        <a:rPr lang="en-US" altLang="zh-CN" b="0" dirty="0" smtClean="0">
                          <a:latin typeface="微软雅黑" pitchFamily="34" charset="-122"/>
                          <a:ea typeface="微软雅黑" pitchFamily="34" charset="-122"/>
                        </a:rPr>
                        <a:t>0.00</a:t>
                      </a:r>
                      <a:endParaRPr lang="zh-CN" altLang="en-US" b="0" dirty="0">
                        <a:latin typeface="微软雅黑" pitchFamily="34" charset="-122"/>
                        <a:ea typeface="微软雅黑" pitchFamily="34" charset="-122"/>
                      </a:endParaRPr>
                    </a:p>
                  </a:txBody>
                  <a:tcPr anchor="ctr"/>
                </a:tc>
              </a:tr>
              <a:tr h="457526">
                <a:tc>
                  <a:txBody>
                    <a:bodyPr/>
                    <a:lstStyle/>
                    <a:p>
                      <a:pPr algn="ctr"/>
                      <a:r>
                        <a:rPr lang="en-US" altLang="zh-CN" b="0" dirty="0" smtClean="0">
                          <a:latin typeface="微软雅黑" pitchFamily="34" charset="-122"/>
                          <a:ea typeface="微软雅黑" pitchFamily="34" charset="-122"/>
                        </a:rPr>
                        <a:t>T</a:t>
                      </a:r>
                      <a:endParaRPr lang="zh-CN" altLang="en-US" b="0" dirty="0">
                        <a:latin typeface="微软雅黑" pitchFamily="34" charset="-122"/>
                        <a:ea typeface="微软雅黑" pitchFamily="34" charset="-122"/>
                      </a:endParaRPr>
                    </a:p>
                  </a:txBody>
                  <a:tcPr anchor="ctr"/>
                </a:tc>
                <a:tc>
                  <a:txBody>
                    <a:bodyPr/>
                    <a:lstStyle/>
                    <a:p>
                      <a:pPr algn="ctr"/>
                      <a:r>
                        <a:rPr lang="en-US" altLang="zh-CN" b="0" dirty="0" smtClean="0">
                          <a:latin typeface="微软雅黑" pitchFamily="34" charset="-122"/>
                          <a:ea typeface="微软雅黑" pitchFamily="34" charset="-122"/>
                        </a:rPr>
                        <a:t>0.25</a:t>
                      </a:r>
                      <a:endParaRPr lang="zh-CN" altLang="en-US" b="0" dirty="0">
                        <a:latin typeface="微软雅黑" pitchFamily="34" charset="-122"/>
                        <a:ea typeface="微软雅黑" pitchFamily="34" charset="-122"/>
                      </a:endParaRPr>
                    </a:p>
                  </a:txBody>
                  <a:tcPr anchor="ctr"/>
                </a:tc>
                <a:tc>
                  <a:txBody>
                    <a:bodyPr/>
                    <a:lstStyle/>
                    <a:p>
                      <a:pPr algn="ctr"/>
                      <a:r>
                        <a:rPr lang="en-US" altLang="zh-CN" b="0" dirty="0" smtClean="0">
                          <a:latin typeface="微软雅黑" pitchFamily="34" charset="-122"/>
                          <a:ea typeface="微软雅黑" pitchFamily="34" charset="-122"/>
                        </a:rPr>
                        <a:t>0.13</a:t>
                      </a:r>
                      <a:endParaRPr lang="zh-CN" altLang="en-US" b="0" dirty="0">
                        <a:latin typeface="微软雅黑" pitchFamily="34" charset="-122"/>
                        <a:ea typeface="微软雅黑" pitchFamily="34" charset="-122"/>
                      </a:endParaRPr>
                    </a:p>
                  </a:txBody>
                  <a:tcPr anchor="ctr"/>
                </a:tc>
                <a:tc>
                  <a:txBody>
                    <a:bodyPr/>
                    <a:lstStyle/>
                    <a:p>
                      <a:pPr algn="ctr"/>
                      <a:r>
                        <a:rPr lang="en-US" altLang="zh-CN" b="0" dirty="0" smtClean="0">
                          <a:latin typeface="微软雅黑" pitchFamily="34" charset="-122"/>
                          <a:ea typeface="微软雅黑" pitchFamily="34" charset="-122"/>
                        </a:rPr>
                        <a:t>0.5</a:t>
                      </a:r>
                      <a:endParaRPr lang="zh-CN" altLang="en-US" b="0" dirty="0">
                        <a:latin typeface="微软雅黑" pitchFamily="34" charset="-122"/>
                        <a:ea typeface="微软雅黑" pitchFamily="34" charset="-122"/>
                      </a:endParaRPr>
                    </a:p>
                  </a:txBody>
                  <a:tcPr anchor="ctr"/>
                </a:tc>
                <a:tc>
                  <a:txBody>
                    <a:bodyPr/>
                    <a:lstStyle/>
                    <a:p>
                      <a:pPr algn="ctr"/>
                      <a:r>
                        <a:rPr lang="en-US" altLang="zh-CN" b="0" dirty="0" smtClean="0">
                          <a:latin typeface="微软雅黑" pitchFamily="34" charset="-122"/>
                          <a:ea typeface="微软雅黑" pitchFamily="34" charset="-122"/>
                        </a:rPr>
                        <a:t>1.00</a:t>
                      </a:r>
                      <a:endParaRPr lang="zh-CN" altLang="en-US" b="0" dirty="0">
                        <a:latin typeface="微软雅黑" pitchFamily="34" charset="-122"/>
                        <a:ea typeface="微软雅黑" pitchFamily="34" charset="-122"/>
                      </a:endParaRPr>
                    </a:p>
                  </a:txBody>
                  <a:tcPr anchor="ctr"/>
                </a:tc>
                <a:tc>
                  <a:txBody>
                    <a:bodyPr/>
                    <a:lstStyle/>
                    <a:p>
                      <a:pPr algn="ctr"/>
                      <a:r>
                        <a:rPr lang="en-US" altLang="zh-CN" b="0" dirty="0" smtClean="0">
                          <a:latin typeface="微软雅黑" pitchFamily="34" charset="-122"/>
                          <a:ea typeface="微软雅黑" pitchFamily="34" charset="-122"/>
                        </a:rPr>
                        <a:t>0.00</a:t>
                      </a:r>
                      <a:endParaRPr lang="zh-CN" altLang="en-US" b="0" dirty="0">
                        <a:latin typeface="微软雅黑" pitchFamily="34" charset="-122"/>
                        <a:ea typeface="微软雅黑" pitchFamily="34" charset="-122"/>
                      </a:endParaRPr>
                    </a:p>
                  </a:txBody>
                  <a:tcPr anchor="ctr"/>
                </a:tc>
                <a:tc>
                  <a:txBody>
                    <a:bodyPr/>
                    <a:lstStyle/>
                    <a:p>
                      <a:pPr algn="ctr"/>
                      <a:r>
                        <a:rPr lang="en-US" altLang="zh-CN" b="0" dirty="0" smtClean="0">
                          <a:latin typeface="微软雅黑" pitchFamily="34" charset="-122"/>
                          <a:ea typeface="微软雅黑" pitchFamily="34" charset="-122"/>
                        </a:rPr>
                        <a:t>0.75</a:t>
                      </a:r>
                      <a:endParaRPr lang="zh-CN" altLang="en-US" b="0" dirty="0">
                        <a:latin typeface="微软雅黑" pitchFamily="34" charset="-122"/>
                        <a:ea typeface="微软雅黑" pitchFamily="34" charset="-122"/>
                      </a:endParaRPr>
                    </a:p>
                  </a:txBody>
                  <a:tcPr anchor="ct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7"/>
          <p:cNvSpPr>
            <a:spLocks noEditPoints="1"/>
          </p:cNvSpPr>
          <p:nvPr/>
        </p:nvSpPr>
        <p:spPr bwMode="auto">
          <a:xfrm>
            <a:off x="0" y="4493260"/>
            <a:ext cx="2633980" cy="2364740"/>
          </a:xfrm>
          <a:custGeom>
            <a:avLst/>
            <a:gdLst>
              <a:gd name="T0" fmla="*/ 543 w 907"/>
              <a:gd name="T1" fmla="*/ 696 h 814"/>
              <a:gd name="T2" fmla="*/ 592 w 907"/>
              <a:gd name="T3" fmla="*/ 745 h 814"/>
              <a:gd name="T4" fmla="*/ 138 w 907"/>
              <a:gd name="T5" fmla="*/ 449 h 814"/>
              <a:gd name="T6" fmla="*/ 126 w 907"/>
              <a:gd name="T7" fmla="*/ 433 h 814"/>
              <a:gd name="T8" fmla="*/ 223 w 907"/>
              <a:gd name="T9" fmla="*/ 405 h 814"/>
              <a:gd name="T10" fmla="*/ 383 w 907"/>
              <a:gd name="T11" fmla="*/ 427 h 814"/>
              <a:gd name="T12" fmla="*/ 391 w 907"/>
              <a:gd name="T13" fmla="*/ 441 h 814"/>
              <a:gd name="T14" fmla="*/ 345 w 907"/>
              <a:gd name="T15" fmla="*/ 441 h 814"/>
              <a:gd name="T16" fmla="*/ 197 w 907"/>
              <a:gd name="T17" fmla="*/ 433 h 814"/>
              <a:gd name="T18" fmla="*/ 138 w 907"/>
              <a:gd name="T19" fmla="*/ 370 h 814"/>
              <a:gd name="T20" fmla="*/ 126 w 907"/>
              <a:gd name="T21" fmla="*/ 354 h 814"/>
              <a:gd name="T22" fmla="*/ 223 w 907"/>
              <a:gd name="T23" fmla="*/ 326 h 814"/>
              <a:gd name="T24" fmla="*/ 383 w 907"/>
              <a:gd name="T25" fmla="*/ 348 h 814"/>
              <a:gd name="T26" fmla="*/ 391 w 907"/>
              <a:gd name="T27" fmla="*/ 362 h 814"/>
              <a:gd name="T28" fmla="*/ 345 w 907"/>
              <a:gd name="T29" fmla="*/ 362 h 814"/>
              <a:gd name="T30" fmla="*/ 197 w 907"/>
              <a:gd name="T31" fmla="*/ 354 h 814"/>
              <a:gd name="T32" fmla="*/ 138 w 907"/>
              <a:gd name="T33" fmla="*/ 299 h 814"/>
              <a:gd name="T34" fmla="*/ 126 w 907"/>
              <a:gd name="T35" fmla="*/ 281 h 814"/>
              <a:gd name="T36" fmla="*/ 223 w 907"/>
              <a:gd name="T37" fmla="*/ 255 h 814"/>
              <a:gd name="T38" fmla="*/ 383 w 907"/>
              <a:gd name="T39" fmla="*/ 275 h 814"/>
              <a:gd name="T40" fmla="*/ 391 w 907"/>
              <a:gd name="T41" fmla="*/ 291 h 814"/>
              <a:gd name="T42" fmla="*/ 345 w 907"/>
              <a:gd name="T43" fmla="*/ 289 h 814"/>
              <a:gd name="T44" fmla="*/ 197 w 907"/>
              <a:gd name="T45" fmla="*/ 283 h 814"/>
              <a:gd name="T46" fmla="*/ 138 w 907"/>
              <a:gd name="T47" fmla="*/ 225 h 814"/>
              <a:gd name="T48" fmla="*/ 126 w 907"/>
              <a:gd name="T49" fmla="*/ 206 h 814"/>
              <a:gd name="T50" fmla="*/ 223 w 907"/>
              <a:gd name="T51" fmla="*/ 178 h 814"/>
              <a:gd name="T52" fmla="*/ 383 w 907"/>
              <a:gd name="T53" fmla="*/ 200 h 814"/>
              <a:gd name="T54" fmla="*/ 391 w 907"/>
              <a:gd name="T55" fmla="*/ 214 h 814"/>
              <a:gd name="T56" fmla="*/ 345 w 907"/>
              <a:gd name="T57" fmla="*/ 214 h 814"/>
              <a:gd name="T58" fmla="*/ 197 w 907"/>
              <a:gd name="T59" fmla="*/ 206 h 814"/>
              <a:gd name="T60" fmla="*/ 138 w 907"/>
              <a:gd name="T61" fmla="*/ 156 h 814"/>
              <a:gd name="T62" fmla="*/ 126 w 907"/>
              <a:gd name="T63" fmla="*/ 138 h 814"/>
              <a:gd name="T64" fmla="*/ 223 w 907"/>
              <a:gd name="T65" fmla="*/ 111 h 814"/>
              <a:gd name="T66" fmla="*/ 383 w 907"/>
              <a:gd name="T67" fmla="*/ 131 h 814"/>
              <a:gd name="T68" fmla="*/ 391 w 907"/>
              <a:gd name="T69" fmla="*/ 148 h 814"/>
              <a:gd name="T70" fmla="*/ 345 w 907"/>
              <a:gd name="T71" fmla="*/ 146 h 814"/>
              <a:gd name="T72" fmla="*/ 197 w 907"/>
              <a:gd name="T73" fmla="*/ 140 h 814"/>
              <a:gd name="T74" fmla="*/ 877 w 907"/>
              <a:gd name="T75" fmla="*/ 125 h 814"/>
              <a:gd name="T76" fmla="*/ 905 w 907"/>
              <a:gd name="T77" fmla="*/ 156 h 814"/>
              <a:gd name="T78" fmla="*/ 899 w 907"/>
              <a:gd name="T79" fmla="*/ 702 h 814"/>
              <a:gd name="T80" fmla="*/ 626 w 907"/>
              <a:gd name="T81" fmla="*/ 721 h 814"/>
              <a:gd name="T82" fmla="*/ 620 w 907"/>
              <a:gd name="T83" fmla="*/ 806 h 814"/>
              <a:gd name="T84" fmla="*/ 492 w 907"/>
              <a:gd name="T85" fmla="*/ 808 h 814"/>
              <a:gd name="T86" fmla="*/ 468 w 907"/>
              <a:gd name="T87" fmla="*/ 810 h 814"/>
              <a:gd name="T88" fmla="*/ 31 w 907"/>
              <a:gd name="T89" fmla="*/ 719 h 814"/>
              <a:gd name="T90" fmla="*/ 0 w 907"/>
              <a:gd name="T91" fmla="*/ 690 h 814"/>
              <a:gd name="T92" fmla="*/ 9 w 907"/>
              <a:gd name="T93" fmla="*/ 138 h 814"/>
              <a:gd name="T94" fmla="*/ 33 w 907"/>
              <a:gd name="T95" fmla="*/ 67 h 814"/>
              <a:gd name="T96" fmla="*/ 102 w 907"/>
              <a:gd name="T97" fmla="*/ 26 h 814"/>
              <a:gd name="T98" fmla="*/ 260 w 907"/>
              <a:gd name="T99" fmla="*/ 0 h 814"/>
              <a:gd name="T100" fmla="*/ 381 w 907"/>
              <a:gd name="T101" fmla="*/ 18 h 814"/>
              <a:gd name="T102" fmla="*/ 527 w 907"/>
              <a:gd name="T103" fmla="*/ 16 h 814"/>
              <a:gd name="T104" fmla="*/ 652 w 907"/>
              <a:gd name="T105" fmla="*/ 0 h 814"/>
              <a:gd name="T106" fmla="*/ 806 w 907"/>
              <a:gd name="T107" fmla="*/ 28 h 814"/>
              <a:gd name="T108" fmla="*/ 869 w 907"/>
              <a:gd name="T109" fmla="*/ 67 h 814"/>
              <a:gd name="T110" fmla="*/ 626 w 907"/>
              <a:gd name="T111" fmla="*/ 557 h 814"/>
              <a:gd name="T112" fmla="*/ 816 w 907"/>
              <a:gd name="T113" fmla="*/ 593 h 814"/>
              <a:gd name="T114" fmla="*/ 652 w 907"/>
              <a:gd name="T115" fmla="*/ 53 h 814"/>
              <a:gd name="T116" fmla="*/ 260 w 907"/>
              <a:gd name="T117" fmla="*/ 53 h 814"/>
              <a:gd name="T118" fmla="*/ 130 w 907"/>
              <a:gd name="T119" fmla="*/ 73 h 814"/>
              <a:gd name="T120" fmla="*/ 130 w 907"/>
              <a:gd name="T121" fmla="*/ 575 h 814"/>
              <a:gd name="T122" fmla="*/ 260 w 907"/>
              <a:gd name="T123" fmla="*/ 557 h 814"/>
              <a:gd name="T124" fmla="*/ 424 w 907"/>
              <a:gd name="T125" fmla="*/ 91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7" h="814">
                <a:moveTo>
                  <a:pt x="496" y="73"/>
                </a:moveTo>
                <a:lnTo>
                  <a:pt x="496" y="751"/>
                </a:lnTo>
                <a:lnTo>
                  <a:pt x="533" y="702"/>
                </a:lnTo>
                <a:lnTo>
                  <a:pt x="533" y="702"/>
                </a:lnTo>
                <a:lnTo>
                  <a:pt x="539" y="698"/>
                </a:lnTo>
                <a:lnTo>
                  <a:pt x="543" y="696"/>
                </a:lnTo>
                <a:lnTo>
                  <a:pt x="551" y="698"/>
                </a:lnTo>
                <a:lnTo>
                  <a:pt x="557" y="700"/>
                </a:lnTo>
                <a:lnTo>
                  <a:pt x="557" y="700"/>
                </a:lnTo>
                <a:lnTo>
                  <a:pt x="559" y="702"/>
                </a:lnTo>
                <a:lnTo>
                  <a:pt x="559" y="702"/>
                </a:lnTo>
                <a:lnTo>
                  <a:pt x="592" y="745"/>
                </a:lnTo>
                <a:lnTo>
                  <a:pt x="592" y="46"/>
                </a:lnTo>
                <a:lnTo>
                  <a:pt x="496" y="73"/>
                </a:lnTo>
                <a:lnTo>
                  <a:pt x="496" y="73"/>
                </a:lnTo>
                <a:close/>
                <a:moveTo>
                  <a:pt x="142" y="449"/>
                </a:moveTo>
                <a:lnTo>
                  <a:pt x="142" y="449"/>
                </a:lnTo>
                <a:lnTo>
                  <a:pt x="138" y="449"/>
                </a:lnTo>
                <a:lnTo>
                  <a:pt x="132" y="449"/>
                </a:lnTo>
                <a:lnTo>
                  <a:pt x="130" y="447"/>
                </a:lnTo>
                <a:lnTo>
                  <a:pt x="126" y="443"/>
                </a:lnTo>
                <a:lnTo>
                  <a:pt x="126" y="443"/>
                </a:lnTo>
                <a:lnTo>
                  <a:pt x="126" y="437"/>
                </a:lnTo>
                <a:lnTo>
                  <a:pt x="126" y="433"/>
                </a:lnTo>
                <a:lnTo>
                  <a:pt x="130" y="429"/>
                </a:lnTo>
                <a:lnTo>
                  <a:pt x="134" y="427"/>
                </a:lnTo>
                <a:lnTo>
                  <a:pt x="134" y="427"/>
                </a:lnTo>
                <a:lnTo>
                  <a:pt x="162" y="417"/>
                </a:lnTo>
                <a:lnTo>
                  <a:pt x="193" y="409"/>
                </a:lnTo>
                <a:lnTo>
                  <a:pt x="223" y="405"/>
                </a:lnTo>
                <a:lnTo>
                  <a:pt x="254" y="405"/>
                </a:lnTo>
                <a:lnTo>
                  <a:pt x="254" y="405"/>
                </a:lnTo>
                <a:lnTo>
                  <a:pt x="286" y="405"/>
                </a:lnTo>
                <a:lnTo>
                  <a:pt x="318" y="409"/>
                </a:lnTo>
                <a:lnTo>
                  <a:pt x="351" y="417"/>
                </a:lnTo>
                <a:lnTo>
                  <a:pt x="383" y="427"/>
                </a:lnTo>
                <a:lnTo>
                  <a:pt x="383" y="427"/>
                </a:lnTo>
                <a:lnTo>
                  <a:pt x="387" y="429"/>
                </a:lnTo>
                <a:lnTo>
                  <a:pt x="389" y="433"/>
                </a:lnTo>
                <a:lnTo>
                  <a:pt x="391" y="437"/>
                </a:lnTo>
                <a:lnTo>
                  <a:pt x="391" y="441"/>
                </a:lnTo>
                <a:lnTo>
                  <a:pt x="391" y="441"/>
                </a:lnTo>
                <a:lnTo>
                  <a:pt x="389" y="445"/>
                </a:lnTo>
                <a:lnTo>
                  <a:pt x="385" y="449"/>
                </a:lnTo>
                <a:lnTo>
                  <a:pt x="381" y="449"/>
                </a:lnTo>
                <a:lnTo>
                  <a:pt x="375" y="449"/>
                </a:lnTo>
                <a:lnTo>
                  <a:pt x="375" y="449"/>
                </a:lnTo>
                <a:lnTo>
                  <a:pt x="345" y="441"/>
                </a:lnTo>
                <a:lnTo>
                  <a:pt x="314" y="433"/>
                </a:lnTo>
                <a:lnTo>
                  <a:pt x="284" y="429"/>
                </a:lnTo>
                <a:lnTo>
                  <a:pt x="254" y="429"/>
                </a:lnTo>
                <a:lnTo>
                  <a:pt x="254" y="429"/>
                </a:lnTo>
                <a:lnTo>
                  <a:pt x="225" y="429"/>
                </a:lnTo>
                <a:lnTo>
                  <a:pt x="197" y="433"/>
                </a:lnTo>
                <a:lnTo>
                  <a:pt x="168" y="441"/>
                </a:lnTo>
                <a:lnTo>
                  <a:pt x="142" y="449"/>
                </a:lnTo>
                <a:lnTo>
                  <a:pt x="142" y="449"/>
                </a:lnTo>
                <a:close/>
                <a:moveTo>
                  <a:pt x="142" y="370"/>
                </a:moveTo>
                <a:lnTo>
                  <a:pt x="142" y="370"/>
                </a:lnTo>
                <a:lnTo>
                  <a:pt x="138" y="370"/>
                </a:lnTo>
                <a:lnTo>
                  <a:pt x="132" y="370"/>
                </a:lnTo>
                <a:lnTo>
                  <a:pt x="130" y="368"/>
                </a:lnTo>
                <a:lnTo>
                  <a:pt x="126" y="364"/>
                </a:lnTo>
                <a:lnTo>
                  <a:pt x="126" y="364"/>
                </a:lnTo>
                <a:lnTo>
                  <a:pt x="126" y="358"/>
                </a:lnTo>
                <a:lnTo>
                  <a:pt x="126" y="354"/>
                </a:lnTo>
                <a:lnTo>
                  <a:pt x="130" y="350"/>
                </a:lnTo>
                <a:lnTo>
                  <a:pt x="134" y="348"/>
                </a:lnTo>
                <a:lnTo>
                  <a:pt x="134" y="348"/>
                </a:lnTo>
                <a:lnTo>
                  <a:pt x="162" y="338"/>
                </a:lnTo>
                <a:lnTo>
                  <a:pt x="193" y="330"/>
                </a:lnTo>
                <a:lnTo>
                  <a:pt x="223" y="326"/>
                </a:lnTo>
                <a:lnTo>
                  <a:pt x="254" y="324"/>
                </a:lnTo>
                <a:lnTo>
                  <a:pt x="254" y="324"/>
                </a:lnTo>
                <a:lnTo>
                  <a:pt x="286" y="326"/>
                </a:lnTo>
                <a:lnTo>
                  <a:pt x="318" y="330"/>
                </a:lnTo>
                <a:lnTo>
                  <a:pt x="351" y="338"/>
                </a:lnTo>
                <a:lnTo>
                  <a:pt x="383" y="348"/>
                </a:lnTo>
                <a:lnTo>
                  <a:pt x="383" y="348"/>
                </a:lnTo>
                <a:lnTo>
                  <a:pt x="387" y="350"/>
                </a:lnTo>
                <a:lnTo>
                  <a:pt x="389" y="354"/>
                </a:lnTo>
                <a:lnTo>
                  <a:pt x="391" y="358"/>
                </a:lnTo>
                <a:lnTo>
                  <a:pt x="391" y="362"/>
                </a:lnTo>
                <a:lnTo>
                  <a:pt x="391" y="362"/>
                </a:lnTo>
                <a:lnTo>
                  <a:pt x="389" y="366"/>
                </a:lnTo>
                <a:lnTo>
                  <a:pt x="385" y="370"/>
                </a:lnTo>
                <a:lnTo>
                  <a:pt x="381" y="370"/>
                </a:lnTo>
                <a:lnTo>
                  <a:pt x="375" y="370"/>
                </a:lnTo>
                <a:lnTo>
                  <a:pt x="375" y="370"/>
                </a:lnTo>
                <a:lnTo>
                  <a:pt x="345" y="362"/>
                </a:lnTo>
                <a:lnTo>
                  <a:pt x="314" y="354"/>
                </a:lnTo>
                <a:lnTo>
                  <a:pt x="284" y="350"/>
                </a:lnTo>
                <a:lnTo>
                  <a:pt x="254" y="350"/>
                </a:lnTo>
                <a:lnTo>
                  <a:pt x="254" y="350"/>
                </a:lnTo>
                <a:lnTo>
                  <a:pt x="225" y="350"/>
                </a:lnTo>
                <a:lnTo>
                  <a:pt x="197" y="354"/>
                </a:lnTo>
                <a:lnTo>
                  <a:pt x="168" y="360"/>
                </a:lnTo>
                <a:lnTo>
                  <a:pt x="142" y="370"/>
                </a:lnTo>
                <a:lnTo>
                  <a:pt x="142" y="370"/>
                </a:lnTo>
                <a:close/>
                <a:moveTo>
                  <a:pt x="142" y="299"/>
                </a:moveTo>
                <a:lnTo>
                  <a:pt x="142" y="299"/>
                </a:lnTo>
                <a:lnTo>
                  <a:pt x="138" y="299"/>
                </a:lnTo>
                <a:lnTo>
                  <a:pt x="132" y="297"/>
                </a:lnTo>
                <a:lnTo>
                  <a:pt x="130" y="295"/>
                </a:lnTo>
                <a:lnTo>
                  <a:pt x="126" y="291"/>
                </a:lnTo>
                <a:lnTo>
                  <a:pt x="126" y="291"/>
                </a:lnTo>
                <a:lnTo>
                  <a:pt x="126" y="287"/>
                </a:lnTo>
                <a:lnTo>
                  <a:pt x="126" y="281"/>
                </a:lnTo>
                <a:lnTo>
                  <a:pt x="130" y="277"/>
                </a:lnTo>
                <a:lnTo>
                  <a:pt x="134" y="275"/>
                </a:lnTo>
                <a:lnTo>
                  <a:pt x="134" y="275"/>
                </a:lnTo>
                <a:lnTo>
                  <a:pt x="162" y="265"/>
                </a:lnTo>
                <a:lnTo>
                  <a:pt x="193" y="259"/>
                </a:lnTo>
                <a:lnTo>
                  <a:pt x="223" y="255"/>
                </a:lnTo>
                <a:lnTo>
                  <a:pt x="254" y="253"/>
                </a:lnTo>
                <a:lnTo>
                  <a:pt x="254" y="253"/>
                </a:lnTo>
                <a:lnTo>
                  <a:pt x="286" y="255"/>
                </a:lnTo>
                <a:lnTo>
                  <a:pt x="318" y="259"/>
                </a:lnTo>
                <a:lnTo>
                  <a:pt x="351" y="265"/>
                </a:lnTo>
                <a:lnTo>
                  <a:pt x="383" y="275"/>
                </a:lnTo>
                <a:lnTo>
                  <a:pt x="383" y="275"/>
                </a:lnTo>
                <a:lnTo>
                  <a:pt x="387" y="277"/>
                </a:lnTo>
                <a:lnTo>
                  <a:pt x="389" y="281"/>
                </a:lnTo>
                <a:lnTo>
                  <a:pt x="391" y="285"/>
                </a:lnTo>
                <a:lnTo>
                  <a:pt x="391" y="291"/>
                </a:lnTo>
                <a:lnTo>
                  <a:pt x="391" y="291"/>
                </a:lnTo>
                <a:lnTo>
                  <a:pt x="389" y="295"/>
                </a:lnTo>
                <a:lnTo>
                  <a:pt x="385" y="297"/>
                </a:lnTo>
                <a:lnTo>
                  <a:pt x="381" y="299"/>
                </a:lnTo>
                <a:lnTo>
                  <a:pt x="375" y="299"/>
                </a:lnTo>
                <a:lnTo>
                  <a:pt x="375" y="299"/>
                </a:lnTo>
                <a:lnTo>
                  <a:pt x="345" y="289"/>
                </a:lnTo>
                <a:lnTo>
                  <a:pt x="314" y="283"/>
                </a:lnTo>
                <a:lnTo>
                  <a:pt x="284" y="279"/>
                </a:lnTo>
                <a:lnTo>
                  <a:pt x="254" y="277"/>
                </a:lnTo>
                <a:lnTo>
                  <a:pt x="254" y="277"/>
                </a:lnTo>
                <a:lnTo>
                  <a:pt x="225" y="279"/>
                </a:lnTo>
                <a:lnTo>
                  <a:pt x="197" y="283"/>
                </a:lnTo>
                <a:lnTo>
                  <a:pt x="168" y="289"/>
                </a:lnTo>
                <a:lnTo>
                  <a:pt x="142" y="299"/>
                </a:lnTo>
                <a:lnTo>
                  <a:pt x="142" y="299"/>
                </a:lnTo>
                <a:close/>
                <a:moveTo>
                  <a:pt x="142" y="223"/>
                </a:moveTo>
                <a:lnTo>
                  <a:pt x="142" y="223"/>
                </a:lnTo>
                <a:lnTo>
                  <a:pt x="138" y="225"/>
                </a:lnTo>
                <a:lnTo>
                  <a:pt x="132" y="223"/>
                </a:lnTo>
                <a:lnTo>
                  <a:pt x="130" y="221"/>
                </a:lnTo>
                <a:lnTo>
                  <a:pt x="126" y="216"/>
                </a:lnTo>
                <a:lnTo>
                  <a:pt x="126" y="216"/>
                </a:lnTo>
                <a:lnTo>
                  <a:pt x="126" y="210"/>
                </a:lnTo>
                <a:lnTo>
                  <a:pt x="126" y="206"/>
                </a:lnTo>
                <a:lnTo>
                  <a:pt x="130" y="202"/>
                </a:lnTo>
                <a:lnTo>
                  <a:pt x="134" y="200"/>
                </a:lnTo>
                <a:lnTo>
                  <a:pt x="134" y="200"/>
                </a:lnTo>
                <a:lnTo>
                  <a:pt x="162" y="190"/>
                </a:lnTo>
                <a:lnTo>
                  <a:pt x="193" y="182"/>
                </a:lnTo>
                <a:lnTo>
                  <a:pt x="223" y="178"/>
                </a:lnTo>
                <a:lnTo>
                  <a:pt x="254" y="178"/>
                </a:lnTo>
                <a:lnTo>
                  <a:pt x="254" y="178"/>
                </a:lnTo>
                <a:lnTo>
                  <a:pt x="286" y="178"/>
                </a:lnTo>
                <a:lnTo>
                  <a:pt x="318" y="184"/>
                </a:lnTo>
                <a:lnTo>
                  <a:pt x="351" y="190"/>
                </a:lnTo>
                <a:lnTo>
                  <a:pt x="383" y="200"/>
                </a:lnTo>
                <a:lnTo>
                  <a:pt x="383" y="200"/>
                </a:lnTo>
                <a:lnTo>
                  <a:pt x="387" y="202"/>
                </a:lnTo>
                <a:lnTo>
                  <a:pt x="389" y="206"/>
                </a:lnTo>
                <a:lnTo>
                  <a:pt x="391" y="210"/>
                </a:lnTo>
                <a:lnTo>
                  <a:pt x="391" y="214"/>
                </a:lnTo>
                <a:lnTo>
                  <a:pt x="391" y="214"/>
                </a:lnTo>
                <a:lnTo>
                  <a:pt x="389" y="221"/>
                </a:lnTo>
                <a:lnTo>
                  <a:pt x="385" y="223"/>
                </a:lnTo>
                <a:lnTo>
                  <a:pt x="381" y="225"/>
                </a:lnTo>
                <a:lnTo>
                  <a:pt x="375" y="223"/>
                </a:lnTo>
                <a:lnTo>
                  <a:pt x="375" y="223"/>
                </a:lnTo>
                <a:lnTo>
                  <a:pt x="345" y="214"/>
                </a:lnTo>
                <a:lnTo>
                  <a:pt x="314" y="208"/>
                </a:lnTo>
                <a:lnTo>
                  <a:pt x="284" y="204"/>
                </a:lnTo>
                <a:lnTo>
                  <a:pt x="254" y="202"/>
                </a:lnTo>
                <a:lnTo>
                  <a:pt x="254" y="202"/>
                </a:lnTo>
                <a:lnTo>
                  <a:pt x="225" y="204"/>
                </a:lnTo>
                <a:lnTo>
                  <a:pt x="197" y="206"/>
                </a:lnTo>
                <a:lnTo>
                  <a:pt x="168" y="214"/>
                </a:lnTo>
                <a:lnTo>
                  <a:pt x="142" y="223"/>
                </a:lnTo>
                <a:lnTo>
                  <a:pt x="142" y="223"/>
                </a:lnTo>
                <a:close/>
                <a:moveTo>
                  <a:pt x="142" y="154"/>
                </a:moveTo>
                <a:lnTo>
                  <a:pt x="142" y="154"/>
                </a:lnTo>
                <a:lnTo>
                  <a:pt x="138" y="156"/>
                </a:lnTo>
                <a:lnTo>
                  <a:pt x="132" y="154"/>
                </a:lnTo>
                <a:lnTo>
                  <a:pt x="130" y="152"/>
                </a:lnTo>
                <a:lnTo>
                  <a:pt x="126" y="148"/>
                </a:lnTo>
                <a:lnTo>
                  <a:pt x="126" y="148"/>
                </a:lnTo>
                <a:lnTo>
                  <a:pt x="126" y="144"/>
                </a:lnTo>
                <a:lnTo>
                  <a:pt x="126" y="138"/>
                </a:lnTo>
                <a:lnTo>
                  <a:pt x="130" y="134"/>
                </a:lnTo>
                <a:lnTo>
                  <a:pt x="134" y="131"/>
                </a:lnTo>
                <a:lnTo>
                  <a:pt x="134" y="131"/>
                </a:lnTo>
                <a:lnTo>
                  <a:pt x="162" y="121"/>
                </a:lnTo>
                <a:lnTo>
                  <a:pt x="193" y="115"/>
                </a:lnTo>
                <a:lnTo>
                  <a:pt x="223" y="111"/>
                </a:lnTo>
                <a:lnTo>
                  <a:pt x="254" y="109"/>
                </a:lnTo>
                <a:lnTo>
                  <a:pt x="254" y="109"/>
                </a:lnTo>
                <a:lnTo>
                  <a:pt x="286" y="111"/>
                </a:lnTo>
                <a:lnTo>
                  <a:pt x="318" y="115"/>
                </a:lnTo>
                <a:lnTo>
                  <a:pt x="351" y="121"/>
                </a:lnTo>
                <a:lnTo>
                  <a:pt x="383" y="131"/>
                </a:lnTo>
                <a:lnTo>
                  <a:pt x="383" y="131"/>
                </a:lnTo>
                <a:lnTo>
                  <a:pt x="387" y="134"/>
                </a:lnTo>
                <a:lnTo>
                  <a:pt x="389" y="138"/>
                </a:lnTo>
                <a:lnTo>
                  <a:pt x="391" y="142"/>
                </a:lnTo>
                <a:lnTo>
                  <a:pt x="391" y="148"/>
                </a:lnTo>
                <a:lnTo>
                  <a:pt x="391" y="148"/>
                </a:lnTo>
                <a:lnTo>
                  <a:pt x="389" y="152"/>
                </a:lnTo>
                <a:lnTo>
                  <a:pt x="385" y="154"/>
                </a:lnTo>
                <a:lnTo>
                  <a:pt x="381" y="156"/>
                </a:lnTo>
                <a:lnTo>
                  <a:pt x="375" y="156"/>
                </a:lnTo>
                <a:lnTo>
                  <a:pt x="375" y="156"/>
                </a:lnTo>
                <a:lnTo>
                  <a:pt x="345" y="146"/>
                </a:lnTo>
                <a:lnTo>
                  <a:pt x="314" y="140"/>
                </a:lnTo>
                <a:lnTo>
                  <a:pt x="284" y="136"/>
                </a:lnTo>
                <a:lnTo>
                  <a:pt x="254" y="134"/>
                </a:lnTo>
                <a:lnTo>
                  <a:pt x="254" y="134"/>
                </a:lnTo>
                <a:lnTo>
                  <a:pt x="225" y="136"/>
                </a:lnTo>
                <a:lnTo>
                  <a:pt x="197" y="140"/>
                </a:lnTo>
                <a:lnTo>
                  <a:pt x="168" y="146"/>
                </a:lnTo>
                <a:lnTo>
                  <a:pt x="142" y="154"/>
                </a:lnTo>
                <a:lnTo>
                  <a:pt x="142" y="154"/>
                </a:lnTo>
                <a:close/>
                <a:moveTo>
                  <a:pt x="871" y="125"/>
                </a:moveTo>
                <a:lnTo>
                  <a:pt x="871" y="125"/>
                </a:lnTo>
                <a:lnTo>
                  <a:pt x="877" y="125"/>
                </a:lnTo>
                <a:lnTo>
                  <a:pt x="885" y="129"/>
                </a:lnTo>
                <a:lnTo>
                  <a:pt x="891" y="131"/>
                </a:lnTo>
                <a:lnTo>
                  <a:pt x="895" y="138"/>
                </a:lnTo>
                <a:lnTo>
                  <a:pt x="901" y="142"/>
                </a:lnTo>
                <a:lnTo>
                  <a:pt x="903" y="150"/>
                </a:lnTo>
                <a:lnTo>
                  <a:pt x="905" y="156"/>
                </a:lnTo>
                <a:lnTo>
                  <a:pt x="907" y="164"/>
                </a:lnTo>
                <a:lnTo>
                  <a:pt x="907" y="682"/>
                </a:lnTo>
                <a:lnTo>
                  <a:pt x="907" y="682"/>
                </a:lnTo>
                <a:lnTo>
                  <a:pt x="905" y="690"/>
                </a:lnTo>
                <a:lnTo>
                  <a:pt x="903" y="696"/>
                </a:lnTo>
                <a:lnTo>
                  <a:pt x="899" y="702"/>
                </a:lnTo>
                <a:lnTo>
                  <a:pt x="895" y="708"/>
                </a:lnTo>
                <a:lnTo>
                  <a:pt x="889" y="712"/>
                </a:lnTo>
                <a:lnTo>
                  <a:pt x="883" y="716"/>
                </a:lnTo>
                <a:lnTo>
                  <a:pt x="877" y="719"/>
                </a:lnTo>
                <a:lnTo>
                  <a:pt x="869" y="721"/>
                </a:lnTo>
                <a:lnTo>
                  <a:pt x="626" y="721"/>
                </a:lnTo>
                <a:lnTo>
                  <a:pt x="626" y="793"/>
                </a:lnTo>
                <a:lnTo>
                  <a:pt x="626" y="793"/>
                </a:lnTo>
                <a:lnTo>
                  <a:pt x="626" y="793"/>
                </a:lnTo>
                <a:lnTo>
                  <a:pt x="624" y="799"/>
                </a:lnTo>
                <a:lnTo>
                  <a:pt x="620" y="806"/>
                </a:lnTo>
                <a:lnTo>
                  <a:pt x="620" y="806"/>
                </a:lnTo>
                <a:lnTo>
                  <a:pt x="614" y="808"/>
                </a:lnTo>
                <a:lnTo>
                  <a:pt x="608" y="810"/>
                </a:lnTo>
                <a:lnTo>
                  <a:pt x="602" y="808"/>
                </a:lnTo>
                <a:lnTo>
                  <a:pt x="596" y="804"/>
                </a:lnTo>
                <a:lnTo>
                  <a:pt x="545" y="741"/>
                </a:lnTo>
                <a:lnTo>
                  <a:pt x="492" y="808"/>
                </a:lnTo>
                <a:lnTo>
                  <a:pt x="492" y="808"/>
                </a:lnTo>
                <a:lnTo>
                  <a:pt x="486" y="812"/>
                </a:lnTo>
                <a:lnTo>
                  <a:pt x="478" y="814"/>
                </a:lnTo>
                <a:lnTo>
                  <a:pt x="478" y="814"/>
                </a:lnTo>
                <a:lnTo>
                  <a:pt x="472" y="814"/>
                </a:lnTo>
                <a:lnTo>
                  <a:pt x="468" y="810"/>
                </a:lnTo>
                <a:lnTo>
                  <a:pt x="464" y="804"/>
                </a:lnTo>
                <a:lnTo>
                  <a:pt x="462" y="797"/>
                </a:lnTo>
                <a:lnTo>
                  <a:pt x="462" y="721"/>
                </a:lnTo>
                <a:lnTo>
                  <a:pt x="39" y="721"/>
                </a:lnTo>
                <a:lnTo>
                  <a:pt x="39" y="721"/>
                </a:lnTo>
                <a:lnTo>
                  <a:pt x="31" y="719"/>
                </a:lnTo>
                <a:lnTo>
                  <a:pt x="23" y="716"/>
                </a:lnTo>
                <a:lnTo>
                  <a:pt x="17" y="712"/>
                </a:lnTo>
                <a:lnTo>
                  <a:pt x="11" y="708"/>
                </a:lnTo>
                <a:lnTo>
                  <a:pt x="7" y="702"/>
                </a:lnTo>
                <a:lnTo>
                  <a:pt x="3" y="696"/>
                </a:lnTo>
                <a:lnTo>
                  <a:pt x="0" y="690"/>
                </a:lnTo>
                <a:lnTo>
                  <a:pt x="0" y="682"/>
                </a:lnTo>
                <a:lnTo>
                  <a:pt x="0" y="164"/>
                </a:lnTo>
                <a:lnTo>
                  <a:pt x="0" y="164"/>
                </a:lnTo>
                <a:lnTo>
                  <a:pt x="0" y="156"/>
                </a:lnTo>
                <a:lnTo>
                  <a:pt x="3" y="150"/>
                </a:lnTo>
                <a:lnTo>
                  <a:pt x="9" y="138"/>
                </a:lnTo>
                <a:lnTo>
                  <a:pt x="21" y="129"/>
                </a:lnTo>
                <a:lnTo>
                  <a:pt x="27" y="127"/>
                </a:lnTo>
                <a:lnTo>
                  <a:pt x="33" y="125"/>
                </a:lnTo>
                <a:lnTo>
                  <a:pt x="33" y="75"/>
                </a:lnTo>
                <a:lnTo>
                  <a:pt x="33" y="75"/>
                </a:lnTo>
                <a:lnTo>
                  <a:pt x="33" y="67"/>
                </a:lnTo>
                <a:lnTo>
                  <a:pt x="37" y="61"/>
                </a:lnTo>
                <a:lnTo>
                  <a:pt x="43" y="55"/>
                </a:lnTo>
                <a:lnTo>
                  <a:pt x="49" y="51"/>
                </a:lnTo>
                <a:lnTo>
                  <a:pt x="49" y="51"/>
                </a:lnTo>
                <a:lnTo>
                  <a:pt x="75" y="38"/>
                </a:lnTo>
                <a:lnTo>
                  <a:pt x="102" y="26"/>
                </a:lnTo>
                <a:lnTo>
                  <a:pt x="128" y="18"/>
                </a:lnTo>
                <a:lnTo>
                  <a:pt x="154" y="10"/>
                </a:lnTo>
                <a:lnTo>
                  <a:pt x="181" y="6"/>
                </a:lnTo>
                <a:lnTo>
                  <a:pt x="207" y="2"/>
                </a:lnTo>
                <a:lnTo>
                  <a:pt x="233" y="0"/>
                </a:lnTo>
                <a:lnTo>
                  <a:pt x="260" y="0"/>
                </a:lnTo>
                <a:lnTo>
                  <a:pt x="260" y="0"/>
                </a:lnTo>
                <a:lnTo>
                  <a:pt x="284" y="0"/>
                </a:lnTo>
                <a:lnTo>
                  <a:pt x="308" y="2"/>
                </a:lnTo>
                <a:lnTo>
                  <a:pt x="332" y="6"/>
                </a:lnTo>
                <a:lnTo>
                  <a:pt x="357" y="12"/>
                </a:lnTo>
                <a:lnTo>
                  <a:pt x="381" y="18"/>
                </a:lnTo>
                <a:lnTo>
                  <a:pt x="403" y="26"/>
                </a:lnTo>
                <a:lnTo>
                  <a:pt x="452" y="46"/>
                </a:lnTo>
                <a:lnTo>
                  <a:pt x="452" y="46"/>
                </a:lnTo>
                <a:lnTo>
                  <a:pt x="476" y="34"/>
                </a:lnTo>
                <a:lnTo>
                  <a:pt x="503" y="24"/>
                </a:lnTo>
                <a:lnTo>
                  <a:pt x="527" y="16"/>
                </a:lnTo>
                <a:lnTo>
                  <a:pt x="553" y="10"/>
                </a:lnTo>
                <a:lnTo>
                  <a:pt x="577" y="4"/>
                </a:lnTo>
                <a:lnTo>
                  <a:pt x="604" y="2"/>
                </a:lnTo>
                <a:lnTo>
                  <a:pt x="628" y="0"/>
                </a:lnTo>
                <a:lnTo>
                  <a:pt x="652" y="0"/>
                </a:lnTo>
                <a:lnTo>
                  <a:pt x="652" y="0"/>
                </a:lnTo>
                <a:lnTo>
                  <a:pt x="679" y="0"/>
                </a:lnTo>
                <a:lnTo>
                  <a:pt x="705" y="4"/>
                </a:lnTo>
                <a:lnTo>
                  <a:pt x="729" y="8"/>
                </a:lnTo>
                <a:lnTo>
                  <a:pt x="756" y="14"/>
                </a:lnTo>
                <a:lnTo>
                  <a:pt x="780" y="20"/>
                </a:lnTo>
                <a:lnTo>
                  <a:pt x="806" y="28"/>
                </a:lnTo>
                <a:lnTo>
                  <a:pt x="830" y="38"/>
                </a:lnTo>
                <a:lnTo>
                  <a:pt x="855" y="51"/>
                </a:lnTo>
                <a:lnTo>
                  <a:pt x="855" y="51"/>
                </a:lnTo>
                <a:lnTo>
                  <a:pt x="863" y="55"/>
                </a:lnTo>
                <a:lnTo>
                  <a:pt x="867" y="61"/>
                </a:lnTo>
                <a:lnTo>
                  <a:pt x="869" y="67"/>
                </a:lnTo>
                <a:lnTo>
                  <a:pt x="871" y="75"/>
                </a:lnTo>
                <a:lnTo>
                  <a:pt x="871" y="75"/>
                </a:lnTo>
                <a:lnTo>
                  <a:pt x="871" y="125"/>
                </a:lnTo>
                <a:lnTo>
                  <a:pt x="871" y="125"/>
                </a:lnTo>
                <a:close/>
                <a:moveTo>
                  <a:pt x="626" y="557"/>
                </a:moveTo>
                <a:lnTo>
                  <a:pt x="626" y="557"/>
                </a:lnTo>
                <a:lnTo>
                  <a:pt x="652" y="557"/>
                </a:lnTo>
                <a:lnTo>
                  <a:pt x="652" y="557"/>
                </a:lnTo>
                <a:lnTo>
                  <a:pt x="695" y="559"/>
                </a:lnTo>
                <a:lnTo>
                  <a:pt x="735" y="567"/>
                </a:lnTo>
                <a:lnTo>
                  <a:pt x="776" y="577"/>
                </a:lnTo>
                <a:lnTo>
                  <a:pt x="816" y="593"/>
                </a:lnTo>
                <a:lnTo>
                  <a:pt x="816" y="91"/>
                </a:lnTo>
                <a:lnTo>
                  <a:pt x="816" y="91"/>
                </a:lnTo>
                <a:lnTo>
                  <a:pt x="776" y="75"/>
                </a:lnTo>
                <a:lnTo>
                  <a:pt x="735" y="63"/>
                </a:lnTo>
                <a:lnTo>
                  <a:pt x="693" y="55"/>
                </a:lnTo>
                <a:lnTo>
                  <a:pt x="652" y="53"/>
                </a:lnTo>
                <a:lnTo>
                  <a:pt x="652" y="53"/>
                </a:lnTo>
                <a:lnTo>
                  <a:pt x="626" y="53"/>
                </a:lnTo>
                <a:lnTo>
                  <a:pt x="626" y="557"/>
                </a:lnTo>
                <a:lnTo>
                  <a:pt x="626" y="557"/>
                </a:lnTo>
                <a:close/>
                <a:moveTo>
                  <a:pt x="260" y="53"/>
                </a:moveTo>
                <a:lnTo>
                  <a:pt x="260" y="53"/>
                </a:lnTo>
                <a:lnTo>
                  <a:pt x="237" y="53"/>
                </a:lnTo>
                <a:lnTo>
                  <a:pt x="217" y="55"/>
                </a:lnTo>
                <a:lnTo>
                  <a:pt x="195" y="57"/>
                </a:lnTo>
                <a:lnTo>
                  <a:pt x="173" y="61"/>
                </a:lnTo>
                <a:lnTo>
                  <a:pt x="152" y="67"/>
                </a:lnTo>
                <a:lnTo>
                  <a:pt x="130" y="73"/>
                </a:lnTo>
                <a:lnTo>
                  <a:pt x="108" y="81"/>
                </a:lnTo>
                <a:lnTo>
                  <a:pt x="85" y="91"/>
                </a:lnTo>
                <a:lnTo>
                  <a:pt x="85" y="593"/>
                </a:lnTo>
                <a:lnTo>
                  <a:pt x="85" y="593"/>
                </a:lnTo>
                <a:lnTo>
                  <a:pt x="108" y="583"/>
                </a:lnTo>
                <a:lnTo>
                  <a:pt x="130" y="575"/>
                </a:lnTo>
                <a:lnTo>
                  <a:pt x="152" y="569"/>
                </a:lnTo>
                <a:lnTo>
                  <a:pt x="173" y="565"/>
                </a:lnTo>
                <a:lnTo>
                  <a:pt x="195" y="561"/>
                </a:lnTo>
                <a:lnTo>
                  <a:pt x="217" y="557"/>
                </a:lnTo>
                <a:lnTo>
                  <a:pt x="260" y="557"/>
                </a:lnTo>
                <a:lnTo>
                  <a:pt x="260" y="557"/>
                </a:lnTo>
                <a:lnTo>
                  <a:pt x="302" y="559"/>
                </a:lnTo>
                <a:lnTo>
                  <a:pt x="343" y="567"/>
                </a:lnTo>
                <a:lnTo>
                  <a:pt x="383" y="577"/>
                </a:lnTo>
                <a:lnTo>
                  <a:pt x="424" y="593"/>
                </a:lnTo>
                <a:lnTo>
                  <a:pt x="424" y="91"/>
                </a:lnTo>
                <a:lnTo>
                  <a:pt x="424" y="91"/>
                </a:lnTo>
                <a:lnTo>
                  <a:pt x="383" y="75"/>
                </a:lnTo>
                <a:lnTo>
                  <a:pt x="343" y="63"/>
                </a:lnTo>
                <a:lnTo>
                  <a:pt x="300" y="55"/>
                </a:lnTo>
                <a:lnTo>
                  <a:pt x="260" y="53"/>
                </a:lnTo>
                <a:lnTo>
                  <a:pt x="260" y="53"/>
                </a:lnTo>
                <a:close/>
              </a:path>
            </a:pathLst>
          </a:custGeom>
          <a:solidFill>
            <a:srgbClr val="3E8F84"/>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grpSp>
        <p:nvGrpSpPr>
          <p:cNvPr id="2" name="组合 12"/>
          <p:cNvGrpSpPr/>
          <p:nvPr/>
        </p:nvGrpSpPr>
        <p:grpSpPr>
          <a:xfrm>
            <a:off x="1618469" y="1368571"/>
            <a:ext cx="586740" cy="586740"/>
            <a:chOff x="1733" y="2211"/>
            <a:chExt cx="1160" cy="1160"/>
          </a:xfrm>
        </p:grpSpPr>
        <p:sp>
          <p:nvSpPr>
            <p:cNvPr id="15" name="椭圆 14"/>
            <p:cNvSpPr/>
            <p:nvPr/>
          </p:nvSpPr>
          <p:spPr>
            <a:xfrm>
              <a:off x="1733" y="2211"/>
              <a:ext cx="1161" cy="1161"/>
            </a:xfrm>
            <a:prstGeom prst="ellipse">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0" name="稻壳儿小白白(http://dwz.cn/Wu2UP)"/>
            <p:cNvSpPr>
              <a:spLocks noEditPoints="1"/>
            </p:cNvSpPr>
            <p:nvPr/>
          </p:nvSpPr>
          <p:spPr>
            <a:xfrm>
              <a:off x="1880" y="2393"/>
              <a:ext cx="733" cy="733"/>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a:solidFill>
                  <a:schemeClr val="tx1">
                    <a:lumMod val="65000"/>
                    <a:lumOff val="35000"/>
                  </a:schemeClr>
                </a:solidFill>
              </a:endParaRPr>
            </a:p>
          </p:txBody>
        </p:sp>
      </p:grpSp>
      <p:sp>
        <p:nvSpPr>
          <p:cNvPr id="9" name="文本框 15"/>
          <p:cNvSpPr txBox="1"/>
          <p:nvPr/>
        </p:nvSpPr>
        <p:spPr>
          <a:xfrm>
            <a:off x="273685" y="254976"/>
            <a:ext cx="3015615"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charset="0"/>
                <a:ea typeface="微软雅黑" charset="0"/>
                <a:sym typeface="+mn-ea"/>
              </a:rPr>
              <a:t>生成与判别建模</a:t>
            </a:r>
          </a:p>
        </p:txBody>
      </p:sp>
      <p:sp>
        <p:nvSpPr>
          <p:cNvPr id="11" name="文本框 60"/>
          <p:cNvSpPr txBox="1"/>
          <p:nvPr/>
        </p:nvSpPr>
        <p:spPr>
          <a:xfrm>
            <a:off x="3081215" y="4405432"/>
            <a:ext cx="8665308" cy="1477328"/>
          </a:xfrm>
          <a:prstGeom prst="rect">
            <a:avLst/>
          </a:prstGeom>
          <a:noFill/>
          <a:ln>
            <a:solidFill>
              <a:schemeClr val="bg1"/>
            </a:solidFill>
          </a:ln>
          <a:effectLst/>
          <a:extLst>
            <a:ext uri="{909E8E84-426E-40DD-AFC4-6F175D3DCCD1}">
              <a14:hiddenFill xmlns=""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判别算法（</a:t>
            </a:r>
            <a:r>
              <a:rPr lang="en-US" altLang="zh-CN" dirty="0" smtClean="0">
                <a:latin typeface="微软雅黑" pitchFamily="34" charset="-122"/>
                <a:ea typeface="微软雅黑" pitchFamily="34" charset="-122"/>
              </a:rPr>
              <a:t>discriminative algorithm</a:t>
            </a:r>
            <a:r>
              <a:rPr lang="zh-CN" altLang="en-US" dirty="0" smtClean="0">
                <a:latin typeface="微软雅黑" pitchFamily="34" charset="-122"/>
                <a:ea typeface="微软雅黑" pitchFamily="34" charset="-122"/>
              </a:rPr>
              <a:t>）的一个简单示例是支持向量机（</a:t>
            </a:r>
            <a:r>
              <a:rPr lang="en-US" altLang="zh-CN" dirty="0" smtClean="0">
                <a:latin typeface="微软雅黑" pitchFamily="34" charset="-122"/>
                <a:ea typeface="微软雅黑" pitchFamily="34" charset="-122"/>
              </a:rPr>
              <a:t>SVM</a:t>
            </a:r>
            <a:r>
              <a:rPr lang="zh-CN" altLang="en-US" dirty="0" smtClean="0">
                <a:latin typeface="微软雅黑" pitchFamily="34" charset="-122"/>
                <a:ea typeface="微软雅黑" pitchFamily="34" charset="-122"/>
              </a:rPr>
              <a:t>），其学习目标是：在给定正的训练示例时输出</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给出负的训练示例情况下输出值</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 在转录因子结合位点预测问题中，长度为</a:t>
            </a:r>
            <a:r>
              <a:rPr lang="en-US" altLang="zh-CN" dirty="0" smtClean="0">
                <a:latin typeface="微软雅黑" pitchFamily="34" charset="-122"/>
                <a:ea typeface="微软雅黑" pitchFamily="34" charset="-122"/>
              </a:rPr>
              <a:t>w</a:t>
            </a:r>
            <a:r>
              <a:rPr lang="zh-CN" altLang="en-US" dirty="0" smtClean="0">
                <a:latin typeface="微软雅黑" pitchFamily="34" charset="-122"/>
                <a:ea typeface="微软雅黑" pitchFamily="34" charset="-122"/>
              </a:rPr>
              <a:t>的输入序列被编码为长度为</a:t>
            </a:r>
            <a:r>
              <a:rPr lang="en-US" altLang="zh-CN" dirty="0" smtClean="0">
                <a:latin typeface="微软雅黑" pitchFamily="34" charset="-122"/>
                <a:ea typeface="微软雅黑" pitchFamily="34" charset="-122"/>
              </a:rPr>
              <a:t>4w</a:t>
            </a:r>
            <a:r>
              <a:rPr lang="zh-CN" altLang="en-US" dirty="0" smtClean="0">
                <a:latin typeface="微软雅黑" pitchFamily="34" charset="-122"/>
                <a:ea typeface="微软雅黑" pitchFamily="34" charset="-122"/>
              </a:rPr>
              <a:t>的二进制串，每个位对应于特定位置处特定核苷酸的存在或不存在。</a:t>
            </a:r>
          </a:p>
        </p:txBody>
      </p:sp>
      <p:pic>
        <p:nvPicPr>
          <p:cNvPr id="1026" name="Picture 2"/>
          <p:cNvPicPr>
            <a:picLocks noChangeAspect="1" noChangeArrowheads="1"/>
          </p:cNvPicPr>
          <p:nvPr/>
        </p:nvPicPr>
        <p:blipFill>
          <a:blip r:embed="rId2"/>
          <a:srcRect/>
          <a:stretch>
            <a:fillRect/>
          </a:stretch>
        </p:blipFill>
        <p:spPr bwMode="auto">
          <a:xfrm>
            <a:off x="3263412" y="0"/>
            <a:ext cx="5295900" cy="38338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7"/>
          <p:cNvSpPr>
            <a:spLocks noEditPoints="1"/>
          </p:cNvSpPr>
          <p:nvPr/>
        </p:nvSpPr>
        <p:spPr bwMode="auto">
          <a:xfrm>
            <a:off x="0" y="4493260"/>
            <a:ext cx="2633980" cy="2364740"/>
          </a:xfrm>
          <a:custGeom>
            <a:avLst/>
            <a:gdLst>
              <a:gd name="T0" fmla="*/ 543 w 907"/>
              <a:gd name="T1" fmla="*/ 696 h 814"/>
              <a:gd name="T2" fmla="*/ 592 w 907"/>
              <a:gd name="T3" fmla="*/ 745 h 814"/>
              <a:gd name="T4" fmla="*/ 138 w 907"/>
              <a:gd name="T5" fmla="*/ 449 h 814"/>
              <a:gd name="T6" fmla="*/ 126 w 907"/>
              <a:gd name="T7" fmla="*/ 433 h 814"/>
              <a:gd name="T8" fmla="*/ 223 w 907"/>
              <a:gd name="T9" fmla="*/ 405 h 814"/>
              <a:gd name="T10" fmla="*/ 383 w 907"/>
              <a:gd name="T11" fmla="*/ 427 h 814"/>
              <a:gd name="T12" fmla="*/ 391 w 907"/>
              <a:gd name="T13" fmla="*/ 441 h 814"/>
              <a:gd name="T14" fmla="*/ 345 w 907"/>
              <a:gd name="T15" fmla="*/ 441 h 814"/>
              <a:gd name="T16" fmla="*/ 197 w 907"/>
              <a:gd name="T17" fmla="*/ 433 h 814"/>
              <a:gd name="T18" fmla="*/ 138 w 907"/>
              <a:gd name="T19" fmla="*/ 370 h 814"/>
              <a:gd name="T20" fmla="*/ 126 w 907"/>
              <a:gd name="T21" fmla="*/ 354 h 814"/>
              <a:gd name="T22" fmla="*/ 223 w 907"/>
              <a:gd name="T23" fmla="*/ 326 h 814"/>
              <a:gd name="T24" fmla="*/ 383 w 907"/>
              <a:gd name="T25" fmla="*/ 348 h 814"/>
              <a:gd name="T26" fmla="*/ 391 w 907"/>
              <a:gd name="T27" fmla="*/ 362 h 814"/>
              <a:gd name="T28" fmla="*/ 345 w 907"/>
              <a:gd name="T29" fmla="*/ 362 h 814"/>
              <a:gd name="T30" fmla="*/ 197 w 907"/>
              <a:gd name="T31" fmla="*/ 354 h 814"/>
              <a:gd name="T32" fmla="*/ 138 w 907"/>
              <a:gd name="T33" fmla="*/ 299 h 814"/>
              <a:gd name="T34" fmla="*/ 126 w 907"/>
              <a:gd name="T35" fmla="*/ 281 h 814"/>
              <a:gd name="T36" fmla="*/ 223 w 907"/>
              <a:gd name="T37" fmla="*/ 255 h 814"/>
              <a:gd name="T38" fmla="*/ 383 w 907"/>
              <a:gd name="T39" fmla="*/ 275 h 814"/>
              <a:gd name="T40" fmla="*/ 391 w 907"/>
              <a:gd name="T41" fmla="*/ 291 h 814"/>
              <a:gd name="T42" fmla="*/ 345 w 907"/>
              <a:gd name="T43" fmla="*/ 289 h 814"/>
              <a:gd name="T44" fmla="*/ 197 w 907"/>
              <a:gd name="T45" fmla="*/ 283 h 814"/>
              <a:gd name="T46" fmla="*/ 138 w 907"/>
              <a:gd name="T47" fmla="*/ 225 h 814"/>
              <a:gd name="T48" fmla="*/ 126 w 907"/>
              <a:gd name="T49" fmla="*/ 206 h 814"/>
              <a:gd name="T50" fmla="*/ 223 w 907"/>
              <a:gd name="T51" fmla="*/ 178 h 814"/>
              <a:gd name="T52" fmla="*/ 383 w 907"/>
              <a:gd name="T53" fmla="*/ 200 h 814"/>
              <a:gd name="T54" fmla="*/ 391 w 907"/>
              <a:gd name="T55" fmla="*/ 214 h 814"/>
              <a:gd name="T56" fmla="*/ 345 w 907"/>
              <a:gd name="T57" fmla="*/ 214 h 814"/>
              <a:gd name="T58" fmla="*/ 197 w 907"/>
              <a:gd name="T59" fmla="*/ 206 h 814"/>
              <a:gd name="T60" fmla="*/ 138 w 907"/>
              <a:gd name="T61" fmla="*/ 156 h 814"/>
              <a:gd name="T62" fmla="*/ 126 w 907"/>
              <a:gd name="T63" fmla="*/ 138 h 814"/>
              <a:gd name="T64" fmla="*/ 223 w 907"/>
              <a:gd name="T65" fmla="*/ 111 h 814"/>
              <a:gd name="T66" fmla="*/ 383 w 907"/>
              <a:gd name="T67" fmla="*/ 131 h 814"/>
              <a:gd name="T68" fmla="*/ 391 w 907"/>
              <a:gd name="T69" fmla="*/ 148 h 814"/>
              <a:gd name="T70" fmla="*/ 345 w 907"/>
              <a:gd name="T71" fmla="*/ 146 h 814"/>
              <a:gd name="T72" fmla="*/ 197 w 907"/>
              <a:gd name="T73" fmla="*/ 140 h 814"/>
              <a:gd name="T74" fmla="*/ 877 w 907"/>
              <a:gd name="T75" fmla="*/ 125 h 814"/>
              <a:gd name="T76" fmla="*/ 905 w 907"/>
              <a:gd name="T77" fmla="*/ 156 h 814"/>
              <a:gd name="T78" fmla="*/ 899 w 907"/>
              <a:gd name="T79" fmla="*/ 702 h 814"/>
              <a:gd name="T80" fmla="*/ 626 w 907"/>
              <a:gd name="T81" fmla="*/ 721 h 814"/>
              <a:gd name="T82" fmla="*/ 620 w 907"/>
              <a:gd name="T83" fmla="*/ 806 h 814"/>
              <a:gd name="T84" fmla="*/ 492 w 907"/>
              <a:gd name="T85" fmla="*/ 808 h 814"/>
              <a:gd name="T86" fmla="*/ 468 w 907"/>
              <a:gd name="T87" fmla="*/ 810 h 814"/>
              <a:gd name="T88" fmla="*/ 31 w 907"/>
              <a:gd name="T89" fmla="*/ 719 h 814"/>
              <a:gd name="T90" fmla="*/ 0 w 907"/>
              <a:gd name="T91" fmla="*/ 690 h 814"/>
              <a:gd name="T92" fmla="*/ 9 w 907"/>
              <a:gd name="T93" fmla="*/ 138 h 814"/>
              <a:gd name="T94" fmla="*/ 33 w 907"/>
              <a:gd name="T95" fmla="*/ 67 h 814"/>
              <a:gd name="T96" fmla="*/ 102 w 907"/>
              <a:gd name="T97" fmla="*/ 26 h 814"/>
              <a:gd name="T98" fmla="*/ 260 w 907"/>
              <a:gd name="T99" fmla="*/ 0 h 814"/>
              <a:gd name="T100" fmla="*/ 381 w 907"/>
              <a:gd name="T101" fmla="*/ 18 h 814"/>
              <a:gd name="T102" fmla="*/ 527 w 907"/>
              <a:gd name="T103" fmla="*/ 16 h 814"/>
              <a:gd name="T104" fmla="*/ 652 w 907"/>
              <a:gd name="T105" fmla="*/ 0 h 814"/>
              <a:gd name="T106" fmla="*/ 806 w 907"/>
              <a:gd name="T107" fmla="*/ 28 h 814"/>
              <a:gd name="T108" fmla="*/ 869 w 907"/>
              <a:gd name="T109" fmla="*/ 67 h 814"/>
              <a:gd name="T110" fmla="*/ 626 w 907"/>
              <a:gd name="T111" fmla="*/ 557 h 814"/>
              <a:gd name="T112" fmla="*/ 816 w 907"/>
              <a:gd name="T113" fmla="*/ 593 h 814"/>
              <a:gd name="T114" fmla="*/ 652 w 907"/>
              <a:gd name="T115" fmla="*/ 53 h 814"/>
              <a:gd name="T116" fmla="*/ 260 w 907"/>
              <a:gd name="T117" fmla="*/ 53 h 814"/>
              <a:gd name="T118" fmla="*/ 130 w 907"/>
              <a:gd name="T119" fmla="*/ 73 h 814"/>
              <a:gd name="T120" fmla="*/ 130 w 907"/>
              <a:gd name="T121" fmla="*/ 575 h 814"/>
              <a:gd name="T122" fmla="*/ 260 w 907"/>
              <a:gd name="T123" fmla="*/ 557 h 814"/>
              <a:gd name="T124" fmla="*/ 424 w 907"/>
              <a:gd name="T125" fmla="*/ 91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7" h="814">
                <a:moveTo>
                  <a:pt x="496" y="73"/>
                </a:moveTo>
                <a:lnTo>
                  <a:pt x="496" y="751"/>
                </a:lnTo>
                <a:lnTo>
                  <a:pt x="533" y="702"/>
                </a:lnTo>
                <a:lnTo>
                  <a:pt x="533" y="702"/>
                </a:lnTo>
                <a:lnTo>
                  <a:pt x="539" y="698"/>
                </a:lnTo>
                <a:lnTo>
                  <a:pt x="543" y="696"/>
                </a:lnTo>
                <a:lnTo>
                  <a:pt x="551" y="698"/>
                </a:lnTo>
                <a:lnTo>
                  <a:pt x="557" y="700"/>
                </a:lnTo>
                <a:lnTo>
                  <a:pt x="557" y="700"/>
                </a:lnTo>
                <a:lnTo>
                  <a:pt x="559" y="702"/>
                </a:lnTo>
                <a:lnTo>
                  <a:pt x="559" y="702"/>
                </a:lnTo>
                <a:lnTo>
                  <a:pt x="592" y="745"/>
                </a:lnTo>
                <a:lnTo>
                  <a:pt x="592" y="46"/>
                </a:lnTo>
                <a:lnTo>
                  <a:pt x="496" y="73"/>
                </a:lnTo>
                <a:lnTo>
                  <a:pt x="496" y="73"/>
                </a:lnTo>
                <a:close/>
                <a:moveTo>
                  <a:pt x="142" y="449"/>
                </a:moveTo>
                <a:lnTo>
                  <a:pt x="142" y="449"/>
                </a:lnTo>
                <a:lnTo>
                  <a:pt x="138" y="449"/>
                </a:lnTo>
                <a:lnTo>
                  <a:pt x="132" y="449"/>
                </a:lnTo>
                <a:lnTo>
                  <a:pt x="130" y="447"/>
                </a:lnTo>
                <a:lnTo>
                  <a:pt x="126" y="443"/>
                </a:lnTo>
                <a:lnTo>
                  <a:pt x="126" y="443"/>
                </a:lnTo>
                <a:lnTo>
                  <a:pt x="126" y="437"/>
                </a:lnTo>
                <a:lnTo>
                  <a:pt x="126" y="433"/>
                </a:lnTo>
                <a:lnTo>
                  <a:pt x="130" y="429"/>
                </a:lnTo>
                <a:lnTo>
                  <a:pt x="134" y="427"/>
                </a:lnTo>
                <a:lnTo>
                  <a:pt x="134" y="427"/>
                </a:lnTo>
                <a:lnTo>
                  <a:pt x="162" y="417"/>
                </a:lnTo>
                <a:lnTo>
                  <a:pt x="193" y="409"/>
                </a:lnTo>
                <a:lnTo>
                  <a:pt x="223" y="405"/>
                </a:lnTo>
                <a:lnTo>
                  <a:pt x="254" y="405"/>
                </a:lnTo>
                <a:lnTo>
                  <a:pt x="254" y="405"/>
                </a:lnTo>
                <a:lnTo>
                  <a:pt x="286" y="405"/>
                </a:lnTo>
                <a:lnTo>
                  <a:pt x="318" y="409"/>
                </a:lnTo>
                <a:lnTo>
                  <a:pt x="351" y="417"/>
                </a:lnTo>
                <a:lnTo>
                  <a:pt x="383" y="427"/>
                </a:lnTo>
                <a:lnTo>
                  <a:pt x="383" y="427"/>
                </a:lnTo>
                <a:lnTo>
                  <a:pt x="387" y="429"/>
                </a:lnTo>
                <a:lnTo>
                  <a:pt x="389" y="433"/>
                </a:lnTo>
                <a:lnTo>
                  <a:pt x="391" y="437"/>
                </a:lnTo>
                <a:lnTo>
                  <a:pt x="391" y="441"/>
                </a:lnTo>
                <a:lnTo>
                  <a:pt x="391" y="441"/>
                </a:lnTo>
                <a:lnTo>
                  <a:pt x="389" y="445"/>
                </a:lnTo>
                <a:lnTo>
                  <a:pt x="385" y="449"/>
                </a:lnTo>
                <a:lnTo>
                  <a:pt x="381" y="449"/>
                </a:lnTo>
                <a:lnTo>
                  <a:pt x="375" y="449"/>
                </a:lnTo>
                <a:lnTo>
                  <a:pt x="375" y="449"/>
                </a:lnTo>
                <a:lnTo>
                  <a:pt x="345" y="441"/>
                </a:lnTo>
                <a:lnTo>
                  <a:pt x="314" y="433"/>
                </a:lnTo>
                <a:lnTo>
                  <a:pt x="284" y="429"/>
                </a:lnTo>
                <a:lnTo>
                  <a:pt x="254" y="429"/>
                </a:lnTo>
                <a:lnTo>
                  <a:pt x="254" y="429"/>
                </a:lnTo>
                <a:lnTo>
                  <a:pt x="225" y="429"/>
                </a:lnTo>
                <a:lnTo>
                  <a:pt x="197" y="433"/>
                </a:lnTo>
                <a:lnTo>
                  <a:pt x="168" y="441"/>
                </a:lnTo>
                <a:lnTo>
                  <a:pt x="142" y="449"/>
                </a:lnTo>
                <a:lnTo>
                  <a:pt x="142" y="449"/>
                </a:lnTo>
                <a:close/>
                <a:moveTo>
                  <a:pt x="142" y="370"/>
                </a:moveTo>
                <a:lnTo>
                  <a:pt x="142" y="370"/>
                </a:lnTo>
                <a:lnTo>
                  <a:pt x="138" y="370"/>
                </a:lnTo>
                <a:lnTo>
                  <a:pt x="132" y="370"/>
                </a:lnTo>
                <a:lnTo>
                  <a:pt x="130" y="368"/>
                </a:lnTo>
                <a:lnTo>
                  <a:pt x="126" y="364"/>
                </a:lnTo>
                <a:lnTo>
                  <a:pt x="126" y="364"/>
                </a:lnTo>
                <a:lnTo>
                  <a:pt x="126" y="358"/>
                </a:lnTo>
                <a:lnTo>
                  <a:pt x="126" y="354"/>
                </a:lnTo>
                <a:lnTo>
                  <a:pt x="130" y="350"/>
                </a:lnTo>
                <a:lnTo>
                  <a:pt x="134" y="348"/>
                </a:lnTo>
                <a:lnTo>
                  <a:pt x="134" y="348"/>
                </a:lnTo>
                <a:lnTo>
                  <a:pt x="162" y="338"/>
                </a:lnTo>
                <a:lnTo>
                  <a:pt x="193" y="330"/>
                </a:lnTo>
                <a:lnTo>
                  <a:pt x="223" y="326"/>
                </a:lnTo>
                <a:lnTo>
                  <a:pt x="254" y="324"/>
                </a:lnTo>
                <a:lnTo>
                  <a:pt x="254" y="324"/>
                </a:lnTo>
                <a:lnTo>
                  <a:pt x="286" y="326"/>
                </a:lnTo>
                <a:lnTo>
                  <a:pt x="318" y="330"/>
                </a:lnTo>
                <a:lnTo>
                  <a:pt x="351" y="338"/>
                </a:lnTo>
                <a:lnTo>
                  <a:pt x="383" y="348"/>
                </a:lnTo>
                <a:lnTo>
                  <a:pt x="383" y="348"/>
                </a:lnTo>
                <a:lnTo>
                  <a:pt x="387" y="350"/>
                </a:lnTo>
                <a:lnTo>
                  <a:pt x="389" y="354"/>
                </a:lnTo>
                <a:lnTo>
                  <a:pt x="391" y="358"/>
                </a:lnTo>
                <a:lnTo>
                  <a:pt x="391" y="362"/>
                </a:lnTo>
                <a:lnTo>
                  <a:pt x="391" y="362"/>
                </a:lnTo>
                <a:lnTo>
                  <a:pt x="389" y="366"/>
                </a:lnTo>
                <a:lnTo>
                  <a:pt x="385" y="370"/>
                </a:lnTo>
                <a:lnTo>
                  <a:pt x="381" y="370"/>
                </a:lnTo>
                <a:lnTo>
                  <a:pt x="375" y="370"/>
                </a:lnTo>
                <a:lnTo>
                  <a:pt x="375" y="370"/>
                </a:lnTo>
                <a:lnTo>
                  <a:pt x="345" y="362"/>
                </a:lnTo>
                <a:lnTo>
                  <a:pt x="314" y="354"/>
                </a:lnTo>
                <a:lnTo>
                  <a:pt x="284" y="350"/>
                </a:lnTo>
                <a:lnTo>
                  <a:pt x="254" y="350"/>
                </a:lnTo>
                <a:lnTo>
                  <a:pt x="254" y="350"/>
                </a:lnTo>
                <a:lnTo>
                  <a:pt x="225" y="350"/>
                </a:lnTo>
                <a:lnTo>
                  <a:pt x="197" y="354"/>
                </a:lnTo>
                <a:lnTo>
                  <a:pt x="168" y="360"/>
                </a:lnTo>
                <a:lnTo>
                  <a:pt x="142" y="370"/>
                </a:lnTo>
                <a:lnTo>
                  <a:pt x="142" y="370"/>
                </a:lnTo>
                <a:close/>
                <a:moveTo>
                  <a:pt x="142" y="299"/>
                </a:moveTo>
                <a:lnTo>
                  <a:pt x="142" y="299"/>
                </a:lnTo>
                <a:lnTo>
                  <a:pt x="138" y="299"/>
                </a:lnTo>
                <a:lnTo>
                  <a:pt x="132" y="297"/>
                </a:lnTo>
                <a:lnTo>
                  <a:pt x="130" y="295"/>
                </a:lnTo>
                <a:lnTo>
                  <a:pt x="126" y="291"/>
                </a:lnTo>
                <a:lnTo>
                  <a:pt x="126" y="291"/>
                </a:lnTo>
                <a:lnTo>
                  <a:pt x="126" y="287"/>
                </a:lnTo>
                <a:lnTo>
                  <a:pt x="126" y="281"/>
                </a:lnTo>
                <a:lnTo>
                  <a:pt x="130" y="277"/>
                </a:lnTo>
                <a:lnTo>
                  <a:pt x="134" y="275"/>
                </a:lnTo>
                <a:lnTo>
                  <a:pt x="134" y="275"/>
                </a:lnTo>
                <a:lnTo>
                  <a:pt x="162" y="265"/>
                </a:lnTo>
                <a:lnTo>
                  <a:pt x="193" y="259"/>
                </a:lnTo>
                <a:lnTo>
                  <a:pt x="223" y="255"/>
                </a:lnTo>
                <a:lnTo>
                  <a:pt x="254" y="253"/>
                </a:lnTo>
                <a:lnTo>
                  <a:pt x="254" y="253"/>
                </a:lnTo>
                <a:lnTo>
                  <a:pt x="286" y="255"/>
                </a:lnTo>
                <a:lnTo>
                  <a:pt x="318" y="259"/>
                </a:lnTo>
                <a:lnTo>
                  <a:pt x="351" y="265"/>
                </a:lnTo>
                <a:lnTo>
                  <a:pt x="383" y="275"/>
                </a:lnTo>
                <a:lnTo>
                  <a:pt x="383" y="275"/>
                </a:lnTo>
                <a:lnTo>
                  <a:pt x="387" y="277"/>
                </a:lnTo>
                <a:lnTo>
                  <a:pt x="389" y="281"/>
                </a:lnTo>
                <a:lnTo>
                  <a:pt x="391" y="285"/>
                </a:lnTo>
                <a:lnTo>
                  <a:pt x="391" y="291"/>
                </a:lnTo>
                <a:lnTo>
                  <a:pt x="391" y="291"/>
                </a:lnTo>
                <a:lnTo>
                  <a:pt x="389" y="295"/>
                </a:lnTo>
                <a:lnTo>
                  <a:pt x="385" y="297"/>
                </a:lnTo>
                <a:lnTo>
                  <a:pt x="381" y="299"/>
                </a:lnTo>
                <a:lnTo>
                  <a:pt x="375" y="299"/>
                </a:lnTo>
                <a:lnTo>
                  <a:pt x="375" y="299"/>
                </a:lnTo>
                <a:lnTo>
                  <a:pt x="345" y="289"/>
                </a:lnTo>
                <a:lnTo>
                  <a:pt x="314" y="283"/>
                </a:lnTo>
                <a:lnTo>
                  <a:pt x="284" y="279"/>
                </a:lnTo>
                <a:lnTo>
                  <a:pt x="254" y="277"/>
                </a:lnTo>
                <a:lnTo>
                  <a:pt x="254" y="277"/>
                </a:lnTo>
                <a:lnTo>
                  <a:pt x="225" y="279"/>
                </a:lnTo>
                <a:lnTo>
                  <a:pt x="197" y="283"/>
                </a:lnTo>
                <a:lnTo>
                  <a:pt x="168" y="289"/>
                </a:lnTo>
                <a:lnTo>
                  <a:pt x="142" y="299"/>
                </a:lnTo>
                <a:lnTo>
                  <a:pt x="142" y="299"/>
                </a:lnTo>
                <a:close/>
                <a:moveTo>
                  <a:pt x="142" y="223"/>
                </a:moveTo>
                <a:lnTo>
                  <a:pt x="142" y="223"/>
                </a:lnTo>
                <a:lnTo>
                  <a:pt x="138" y="225"/>
                </a:lnTo>
                <a:lnTo>
                  <a:pt x="132" y="223"/>
                </a:lnTo>
                <a:lnTo>
                  <a:pt x="130" y="221"/>
                </a:lnTo>
                <a:lnTo>
                  <a:pt x="126" y="216"/>
                </a:lnTo>
                <a:lnTo>
                  <a:pt x="126" y="216"/>
                </a:lnTo>
                <a:lnTo>
                  <a:pt x="126" y="210"/>
                </a:lnTo>
                <a:lnTo>
                  <a:pt x="126" y="206"/>
                </a:lnTo>
                <a:lnTo>
                  <a:pt x="130" y="202"/>
                </a:lnTo>
                <a:lnTo>
                  <a:pt x="134" y="200"/>
                </a:lnTo>
                <a:lnTo>
                  <a:pt x="134" y="200"/>
                </a:lnTo>
                <a:lnTo>
                  <a:pt x="162" y="190"/>
                </a:lnTo>
                <a:lnTo>
                  <a:pt x="193" y="182"/>
                </a:lnTo>
                <a:lnTo>
                  <a:pt x="223" y="178"/>
                </a:lnTo>
                <a:lnTo>
                  <a:pt x="254" y="178"/>
                </a:lnTo>
                <a:lnTo>
                  <a:pt x="254" y="178"/>
                </a:lnTo>
                <a:lnTo>
                  <a:pt x="286" y="178"/>
                </a:lnTo>
                <a:lnTo>
                  <a:pt x="318" y="184"/>
                </a:lnTo>
                <a:lnTo>
                  <a:pt x="351" y="190"/>
                </a:lnTo>
                <a:lnTo>
                  <a:pt x="383" y="200"/>
                </a:lnTo>
                <a:lnTo>
                  <a:pt x="383" y="200"/>
                </a:lnTo>
                <a:lnTo>
                  <a:pt x="387" y="202"/>
                </a:lnTo>
                <a:lnTo>
                  <a:pt x="389" y="206"/>
                </a:lnTo>
                <a:lnTo>
                  <a:pt x="391" y="210"/>
                </a:lnTo>
                <a:lnTo>
                  <a:pt x="391" y="214"/>
                </a:lnTo>
                <a:lnTo>
                  <a:pt x="391" y="214"/>
                </a:lnTo>
                <a:lnTo>
                  <a:pt x="389" y="221"/>
                </a:lnTo>
                <a:lnTo>
                  <a:pt x="385" y="223"/>
                </a:lnTo>
                <a:lnTo>
                  <a:pt x="381" y="225"/>
                </a:lnTo>
                <a:lnTo>
                  <a:pt x="375" y="223"/>
                </a:lnTo>
                <a:lnTo>
                  <a:pt x="375" y="223"/>
                </a:lnTo>
                <a:lnTo>
                  <a:pt x="345" y="214"/>
                </a:lnTo>
                <a:lnTo>
                  <a:pt x="314" y="208"/>
                </a:lnTo>
                <a:lnTo>
                  <a:pt x="284" y="204"/>
                </a:lnTo>
                <a:lnTo>
                  <a:pt x="254" y="202"/>
                </a:lnTo>
                <a:lnTo>
                  <a:pt x="254" y="202"/>
                </a:lnTo>
                <a:lnTo>
                  <a:pt x="225" y="204"/>
                </a:lnTo>
                <a:lnTo>
                  <a:pt x="197" y="206"/>
                </a:lnTo>
                <a:lnTo>
                  <a:pt x="168" y="214"/>
                </a:lnTo>
                <a:lnTo>
                  <a:pt x="142" y="223"/>
                </a:lnTo>
                <a:lnTo>
                  <a:pt x="142" y="223"/>
                </a:lnTo>
                <a:close/>
                <a:moveTo>
                  <a:pt x="142" y="154"/>
                </a:moveTo>
                <a:lnTo>
                  <a:pt x="142" y="154"/>
                </a:lnTo>
                <a:lnTo>
                  <a:pt x="138" y="156"/>
                </a:lnTo>
                <a:lnTo>
                  <a:pt x="132" y="154"/>
                </a:lnTo>
                <a:lnTo>
                  <a:pt x="130" y="152"/>
                </a:lnTo>
                <a:lnTo>
                  <a:pt x="126" y="148"/>
                </a:lnTo>
                <a:lnTo>
                  <a:pt x="126" y="148"/>
                </a:lnTo>
                <a:lnTo>
                  <a:pt x="126" y="144"/>
                </a:lnTo>
                <a:lnTo>
                  <a:pt x="126" y="138"/>
                </a:lnTo>
                <a:lnTo>
                  <a:pt x="130" y="134"/>
                </a:lnTo>
                <a:lnTo>
                  <a:pt x="134" y="131"/>
                </a:lnTo>
                <a:lnTo>
                  <a:pt x="134" y="131"/>
                </a:lnTo>
                <a:lnTo>
                  <a:pt x="162" y="121"/>
                </a:lnTo>
                <a:lnTo>
                  <a:pt x="193" y="115"/>
                </a:lnTo>
                <a:lnTo>
                  <a:pt x="223" y="111"/>
                </a:lnTo>
                <a:lnTo>
                  <a:pt x="254" y="109"/>
                </a:lnTo>
                <a:lnTo>
                  <a:pt x="254" y="109"/>
                </a:lnTo>
                <a:lnTo>
                  <a:pt x="286" y="111"/>
                </a:lnTo>
                <a:lnTo>
                  <a:pt x="318" y="115"/>
                </a:lnTo>
                <a:lnTo>
                  <a:pt x="351" y="121"/>
                </a:lnTo>
                <a:lnTo>
                  <a:pt x="383" y="131"/>
                </a:lnTo>
                <a:lnTo>
                  <a:pt x="383" y="131"/>
                </a:lnTo>
                <a:lnTo>
                  <a:pt x="387" y="134"/>
                </a:lnTo>
                <a:lnTo>
                  <a:pt x="389" y="138"/>
                </a:lnTo>
                <a:lnTo>
                  <a:pt x="391" y="142"/>
                </a:lnTo>
                <a:lnTo>
                  <a:pt x="391" y="148"/>
                </a:lnTo>
                <a:lnTo>
                  <a:pt x="391" y="148"/>
                </a:lnTo>
                <a:lnTo>
                  <a:pt x="389" y="152"/>
                </a:lnTo>
                <a:lnTo>
                  <a:pt x="385" y="154"/>
                </a:lnTo>
                <a:lnTo>
                  <a:pt x="381" y="156"/>
                </a:lnTo>
                <a:lnTo>
                  <a:pt x="375" y="156"/>
                </a:lnTo>
                <a:lnTo>
                  <a:pt x="375" y="156"/>
                </a:lnTo>
                <a:lnTo>
                  <a:pt x="345" y="146"/>
                </a:lnTo>
                <a:lnTo>
                  <a:pt x="314" y="140"/>
                </a:lnTo>
                <a:lnTo>
                  <a:pt x="284" y="136"/>
                </a:lnTo>
                <a:lnTo>
                  <a:pt x="254" y="134"/>
                </a:lnTo>
                <a:lnTo>
                  <a:pt x="254" y="134"/>
                </a:lnTo>
                <a:lnTo>
                  <a:pt x="225" y="136"/>
                </a:lnTo>
                <a:lnTo>
                  <a:pt x="197" y="140"/>
                </a:lnTo>
                <a:lnTo>
                  <a:pt x="168" y="146"/>
                </a:lnTo>
                <a:lnTo>
                  <a:pt x="142" y="154"/>
                </a:lnTo>
                <a:lnTo>
                  <a:pt x="142" y="154"/>
                </a:lnTo>
                <a:close/>
                <a:moveTo>
                  <a:pt x="871" y="125"/>
                </a:moveTo>
                <a:lnTo>
                  <a:pt x="871" y="125"/>
                </a:lnTo>
                <a:lnTo>
                  <a:pt x="877" y="125"/>
                </a:lnTo>
                <a:lnTo>
                  <a:pt x="885" y="129"/>
                </a:lnTo>
                <a:lnTo>
                  <a:pt x="891" y="131"/>
                </a:lnTo>
                <a:lnTo>
                  <a:pt x="895" y="138"/>
                </a:lnTo>
                <a:lnTo>
                  <a:pt x="901" y="142"/>
                </a:lnTo>
                <a:lnTo>
                  <a:pt x="903" y="150"/>
                </a:lnTo>
                <a:lnTo>
                  <a:pt x="905" y="156"/>
                </a:lnTo>
                <a:lnTo>
                  <a:pt x="907" y="164"/>
                </a:lnTo>
                <a:lnTo>
                  <a:pt x="907" y="682"/>
                </a:lnTo>
                <a:lnTo>
                  <a:pt x="907" y="682"/>
                </a:lnTo>
                <a:lnTo>
                  <a:pt x="905" y="690"/>
                </a:lnTo>
                <a:lnTo>
                  <a:pt x="903" y="696"/>
                </a:lnTo>
                <a:lnTo>
                  <a:pt x="899" y="702"/>
                </a:lnTo>
                <a:lnTo>
                  <a:pt x="895" y="708"/>
                </a:lnTo>
                <a:lnTo>
                  <a:pt x="889" y="712"/>
                </a:lnTo>
                <a:lnTo>
                  <a:pt x="883" y="716"/>
                </a:lnTo>
                <a:lnTo>
                  <a:pt x="877" y="719"/>
                </a:lnTo>
                <a:lnTo>
                  <a:pt x="869" y="721"/>
                </a:lnTo>
                <a:lnTo>
                  <a:pt x="626" y="721"/>
                </a:lnTo>
                <a:lnTo>
                  <a:pt x="626" y="793"/>
                </a:lnTo>
                <a:lnTo>
                  <a:pt x="626" y="793"/>
                </a:lnTo>
                <a:lnTo>
                  <a:pt x="626" y="793"/>
                </a:lnTo>
                <a:lnTo>
                  <a:pt x="624" y="799"/>
                </a:lnTo>
                <a:lnTo>
                  <a:pt x="620" y="806"/>
                </a:lnTo>
                <a:lnTo>
                  <a:pt x="620" y="806"/>
                </a:lnTo>
                <a:lnTo>
                  <a:pt x="614" y="808"/>
                </a:lnTo>
                <a:lnTo>
                  <a:pt x="608" y="810"/>
                </a:lnTo>
                <a:lnTo>
                  <a:pt x="602" y="808"/>
                </a:lnTo>
                <a:lnTo>
                  <a:pt x="596" y="804"/>
                </a:lnTo>
                <a:lnTo>
                  <a:pt x="545" y="741"/>
                </a:lnTo>
                <a:lnTo>
                  <a:pt x="492" y="808"/>
                </a:lnTo>
                <a:lnTo>
                  <a:pt x="492" y="808"/>
                </a:lnTo>
                <a:lnTo>
                  <a:pt x="486" y="812"/>
                </a:lnTo>
                <a:lnTo>
                  <a:pt x="478" y="814"/>
                </a:lnTo>
                <a:lnTo>
                  <a:pt x="478" y="814"/>
                </a:lnTo>
                <a:lnTo>
                  <a:pt x="472" y="814"/>
                </a:lnTo>
                <a:lnTo>
                  <a:pt x="468" y="810"/>
                </a:lnTo>
                <a:lnTo>
                  <a:pt x="464" y="804"/>
                </a:lnTo>
                <a:lnTo>
                  <a:pt x="462" y="797"/>
                </a:lnTo>
                <a:lnTo>
                  <a:pt x="462" y="721"/>
                </a:lnTo>
                <a:lnTo>
                  <a:pt x="39" y="721"/>
                </a:lnTo>
                <a:lnTo>
                  <a:pt x="39" y="721"/>
                </a:lnTo>
                <a:lnTo>
                  <a:pt x="31" y="719"/>
                </a:lnTo>
                <a:lnTo>
                  <a:pt x="23" y="716"/>
                </a:lnTo>
                <a:lnTo>
                  <a:pt x="17" y="712"/>
                </a:lnTo>
                <a:lnTo>
                  <a:pt x="11" y="708"/>
                </a:lnTo>
                <a:lnTo>
                  <a:pt x="7" y="702"/>
                </a:lnTo>
                <a:lnTo>
                  <a:pt x="3" y="696"/>
                </a:lnTo>
                <a:lnTo>
                  <a:pt x="0" y="690"/>
                </a:lnTo>
                <a:lnTo>
                  <a:pt x="0" y="682"/>
                </a:lnTo>
                <a:lnTo>
                  <a:pt x="0" y="164"/>
                </a:lnTo>
                <a:lnTo>
                  <a:pt x="0" y="164"/>
                </a:lnTo>
                <a:lnTo>
                  <a:pt x="0" y="156"/>
                </a:lnTo>
                <a:lnTo>
                  <a:pt x="3" y="150"/>
                </a:lnTo>
                <a:lnTo>
                  <a:pt x="9" y="138"/>
                </a:lnTo>
                <a:lnTo>
                  <a:pt x="21" y="129"/>
                </a:lnTo>
                <a:lnTo>
                  <a:pt x="27" y="127"/>
                </a:lnTo>
                <a:lnTo>
                  <a:pt x="33" y="125"/>
                </a:lnTo>
                <a:lnTo>
                  <a:pt x="33" y="75"/>
                </a:lnTo>
                <a:lnTo>
                  <a:pt x="33" y="75"/>
                </a:lnTo>
                <a:lnTo>
                  <a:pt x="33" y="67"/>
                </a:lnTo>
                <a:lnTo>
                  <a:pt x="37" y="61"/>
                </a:lnTo>
                <a:lnTo>
                  <a:pt x="43" y="55"/>
                </a:lnTo>
                <a:lnTo>
                  <a:pt x="49" y="51"/>
                </a:lnTo>
                <a:lnTo>
                  <a:pt x="49" y="51"/>
                </a:lnTo>
                <a:lnTo>
                  <a:pt x="75" y="38"/>
                </a:lnTo>
                <a:lnTo>
                  <a:pt x="102" y="26"/>
                </a:lnTo>
                <a:lnTo>
                  <a:pt x="128" y="18"/>
                </a:lnTo>
                <a:lnTo>
                  <a:pt x="154" y="10"/>
                </a:lnTo>
                <a:lnTo>
                  <a:pt x="181" y="6"/>
                </a:lnTo>
                <a:lnTo>
                  <a:pt x="207" y="2"/>
                </a:lnTo>
                <a:lnTo>
                  <a:pt x="233" y="0"/>
                </a:lnTo>
                <a:lnTo>
                  <a:pt x="260" y="0"/>
                </a:lnTo>
                <a:lnTo>
                  <a:pt x="260" y="0"/>
                </a:lnTo>
                <a:lnTo>
                  <a:pt x="284" y="0"/>
                </a:lnTo>
                <a:lnTo>
                  <a:pt x="308" y="2"/>
                </a:lnTo>
                <a:lnTo>
                  <a:pt x="332" y="6"/>
                </a:lnTo>
                <a:lnTo>
                  <a:pt x="357" y="12"/>
                </a:lnTo>
                <a:lnTo>
                  <a:pt x="381" y="18"/>
                </a:lnTo>
                <a:lnTo>
                  <a:pt x="403" y="26"/>
                </a:lnTo>
                <a:lnTo>
                  <a:pt x="452" y="46"/>
                </a:lnTo>
                <a:lnTo>
                  <a:pt x="452" y="46"/>
                </a:lnTo>
                <a:lnTo>
                  <a:pt x="476" y="34"/>
                </a:lnTo>
                <a:lnTo>
                  <a:pt x="503" y="24"/>
                </a:lnTo>
                <a:lnTo>
                  <a:pt x="527" y="16"/>
                </a:lnTo>
                <a:lnTo>
                  <a:pt x="553" y="10"/>
                </a:lnTo>
                <a:lnTo>
                  <a:pt x="577" y="4"/>
                </a:lnTo>
                <a:lnTo>
                  <a:pt x="604" y="2"/>
                </a:lnTo>
                <a:lnTo>
                  <a:pt x="628" y="0"/>
                </a:lnTo>
                <a:lnTo>
                  <a:pt x="652" y="0"/>
                </a:lnTo>
                <a:lnTo>
                  <a:pt x="652" y="0"/>
                </a:lnTo>
                <a:lnTo>
                  <a:pt x="679" y="0"/>
                </a:lnTo>
                <a:lnTo>
                  <a:pt x="705" y="4"/>
                </a:lnTo>
                <a:lnTo>
                  <a:pt x="729" y="8"/>
                </a:lnTo>
                <a:lnTo>
                  <a:pt x="756" y="14"/>
                </a:lnTo>
                <a:lnTo>
                  <a:pt x="780" y="20"/>
                </a:lnTo>
                <a:lnTo>
                  <a:pt x="806" y="28"/>
                </a:lnTo>
                <a:lnTo>
                  <a:pt x="830" y="38"/>
                </a:lnTo>
                <a:lnTo>
                  <a:pt x="855" y="51"/>
                </a:lnTo>
                <a:lnTo>
                  <a:pt x="855" y="51"/>
                </a:lnTo>
                <a:lnTo>
                  <a:pt x="863" y="55"/>
                </a:lnTo>
                <a:lnTo>
                  <a:pt x="867" y="61"/>
                </a:lnTo>
                <a:lnTo>
                  <a:pt x="869" y="67"/>
                </a:lnTo>
                <a:lnTo>
                  <a:pt x="871" y="75"/>
                </a:lnTo>
                <a:lnTo>
                  <a:pt x="871" y="75"/>
                </a:lnTo>
                <a:lnTo>
                  <a:pt x="871" y="125"/>
                </a:lnTo>
                <a:lnTo>
                  <a:pt x="871" y="125"/>
                </a:lnTo>
                <a:close/>
                <a:moveTo>
                  <a:pt x="626" y="557"/>
                </a:moveTo>
                <a:lnTo>
                  <a:pt x="626" y="557"/>
                </a:lnTo>
                <a:lnTo>
                  <a:pt x="652" y="557"/>
                </a:lnTo>
                <a:lnTo>
                  <a:pt x="652" y="557"/>
                </a:lnTo>
                <a:lnTo>
                  <a:pt x="695" y="559"/>
                </a:lnTo>
                <a:lnTo>
                  <a:pt x="735" y="567"/>
                </a:lnTo>
                <a:lnTo>
                  <a:pt x="776" y="577"/>
                </a:lnTo>
                <a:lnTo>
                  <a:pt x="816" y="593"/>
                </a:lnTo>
                <a:lnTo>
                  <a:pt x="816" y="91"/>
                </a:lnTo>
                <a:lnTo>
                  <a:pt x="816" y="91"/>
                </a:lnTo>
                <a:lnTo>
                  <a:pt x="776" y="75"/>
                </a:lnTo>
                <a:lnTo>
                  <a:pt x="735" y="63"/>
                </a:lnTo>
                <a:lnTo>
                  <a:pt x="693" y="55"/>
                </a:lnTo>
                <a:lnTo>
                  <a:pt x="652" y="53"/>
                </a:lnTo>
                <a:lnTo>
                  <a:pt x="652" y="53"/>
                </a:lnTo>
                <a:lnTo>
                  <a:pt x="626" y="53"/>
                </a:lnTo>
                <a:lnTo>
                  <a:pt x="626" y="557"/>
                </a:lnTo>
                <a:lnTo>
                  <a:pt x="626" y="557"/>
                </a:lnTo>
                <a:close/>
                <a:moveTo>
                  <a:pt x="260" y="53"/>
                </a:moveTo>
                <a:lnTo>
                  <a:pt x="260" y="53"/>
                </a:lnTo>
                <a:lnTo>
                  <a:pt x="237" y="53"/>
                </a:lnTo>
                <a:lnTo>
                  <a:pt x="217" y="55"/>
                </a:lnTo>
                <a:lnTo>
                  <a:pt x="195" y="57"/>
                </a:lnTo>
                <a:lnTo>
                  <a:pt x="173" y="61"/>
                </a:lnTo>
                <a:lnTo>
                  <a:pt x="152" y="67"/>
                </a:lnTo>
                <a:lnTo>
                  <a:pt x="130" y="73"/>
                </a:lnTo>
                <a:lnTo>
                  <a:pt x="108" y="81"/>
                </a:lnTo>
                <a:lnTo>
                  <a:pt x="85" y="91"/>
                </a:lnTo>
                <a:lnTo>
                  <a:pt x="85" y="593"/>
                </a:lnTo>
                <a:lnTo>
                  <a:pt x="85" y="593"/>
                </a:lnTo>
                <a:lnTo>
                  <a:pt x="108" y="583"/>
                </a:lnTo>
                <a:lnTo>
                  <a:pt x="130" y="575"/>
                </a:lnTo>
                <a:lnTo>
                  <a:pt x="152" y="569"/>
                </a:lnTo>
                <a:lnTo>
                  <a:pt x="173" y="565"/>
                </a:lnTo>
                <a:lnTo>
                  <a:pt x="195" y="561"/>
                </a:lnTo>
                <a:lnTo>
                  <a:pt x="217" y="557"/>
                </a:lnTo>
                <a:lnTo>
                  <a:pt x="260" y="557"/>
                </a:lnTo>
                <a:lnTo>
                  <a:pt x="260" y="557"/>
                </a:lnTo>
                <a:lnTo>
                  <a:pt x="302" y="559"/>
                </a:lnTo>
                <a:lnTo>
                  <a:pt x="343" y="567"/>
                </a:lnTo>
                <a:lnTo>
                  <a:pt x="383" y="577"/>
                </a:lnTo>
                <a:lnTo>
                  <a:pt x="424" y="593"/>
                </a:lnTo>
                <a:lnTo>
                  <a:pt x="424" y="91"/>
                </a:lnTo>
                <a:lnTo>
                  <a:pt x="424" y="91"/>
                </a:lnTo>
                <a:lnTo>
                  <a:pt x="383" y="75"/>
                </a:lnTo>
                <a:lnTo>
                  <a:pt x="343" y="63"/>
                </a:lnTo>
                <a:lnTo>
                  <a:pt x="300" y="55"/>
                </a:lnTo>
                <a:lnTo>
                  <a:pt x="260" y="53"/>
                </a:lnTo>
                <a:lnTo>
                  <a:pt x="260" y="53"/>
                </a:lnTo>
                <a:close/>
              </a:path>
            </a:pathLst>
          </a:custGeom>
          <a:solidFill>
            <a:srgbClr val="3E8F84"/>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grpSp>
        <p:nvGrpSpPr>
          <p:cNvPr id="2" name="组合 12"/>
          <p:cNvGrpSpPr/>
          <p:nvPr/>
        </p:nvGrpSpPr>
        <p:grpSpPr>
          <a:xfrm>
            <a:off x="1618469" y="1368571"/>
            <a:ext cx="586740" cy="586740"/>
            <a:chOff x="1733" y="2211"/>
            <a:chExt cx="1160" cy="1160"/>
          </a:xfrm>
        </p:grpSpPr>
        <p:sp>
          <p:nvSpPr>
            <p:cNvPr id="15" name="椭圆 14"/>
            <p:cNvSpPr/>
            <p:nvPr/>
          </p:nvSpPr>
          <p:spPr>
            <a:xfrm>
              <a:off x="1733" y="2211"/>
              <a:ext cx="1161" cy="1161"/>
            </a:xfrm>
            <a:prstGeom prst="ellipse">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0" name="稻壳儿小白白(http://dwz.cn/Wu2UP)"/>
            <p:cNvSpPr>
              <a:spLocks noEditPoints="1"/>
            </p:cNvSpPr>
            <p:nvPr/>
          </p:nvSpPr>
          <p:spPr>
            <a:xfrm>
              <a:off x="1880" y="2393"/>
              <a:ext cx="733" cy="733"/>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a:solidFill>
                  <a:schemeClr val="tx1">
                    <a:lumMod val="65000"/>
                    <a:lumOff val="35000"/>
                  </a:schemeClr>
                </a:solidFill>
              </a:endParaRPr>
            </a:p>
          </p:txBody>
        </p:sp>
      </p:grpSp>
      <p:sp>
        <p:nvSpPr>
          <p:cNvPr id="9" name="文本框 15"/>
          <p:cNvSpPr txBox="1"/>
          <p:nvPr/>
        </p:nvSpPr>
        <p:spPr>
          <a:xfrm>
            <a:off x="273685" y="254976"/>
            <a:ext cx="3015615"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charset="0"/>
                <a:ea typeface="微软雅黑" charset="0"/>
                <a:sym typeface="+mn-ea"/>
              </a:rPr>
              <a:t>生成与判别建模</a:t>
            </a:r>
          </a:p>
        </p:txBody>
      </p:sp>
      <p:sp>
        <p:nvSpPr>
          <p:cNvPr id="11" name="文本框 60"/>
          <p:cNvSpPr txBox="1"/>
          <p:nvPr/>
        </p:nvSpPr>
        <p:spPr>
          <a:xfrm>
            <a:off x="2791069" y="1943586"/>
            <a:ext cx="8665308" cy="2830711"/>
          </a:xfrm>
          <a:prstGeom prst="rect">
            <a:avLst/>
          </a:prstGeom>
          <a:noFill/>
          <a:ln>
            <a:solidFill>
              <a:schemeClr val="bg1"/>
            </a:solidFill>
          </a:ln>
          <a:effectLst/>
          <a:extLst>
            <a:ext uri="{909E8E84-426E-40DD-AFC4-6F175D3DCCD1}">
              <a14:hiddenFill xmlns=""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在许多情况下，包括转录因子结合位点预测的例子，训练数据集（</a:t>
            </a:r>
            <a:r>
              <a:rPr lang="en-US" altLang="zh-CN" dirty="0" smtClean="0">
                <a:latin typeface="微软雅黑" pitchFamily="34" charset="-122"/>
                <a:ea typeface="微软雅黑" pitchFamily="34" charset="-122"/>
              </a:rPr>
              <a:t> training set</a:t>
            </a:r>
            <a:r>
              <a:rPr lang="zh-CN" altLang="en-US" dirty="0" smtClean="0">
                <a:latin typeface="微软雅黑" pitchFamily="34" charset="-122"/>
                <a:ea typeface="微软雅黑" pitchFamily="34" charset="-122"/>
              </a:rPr>
              <a:t>）包含正反两种样例的混合。</a:t>
            </a:r>
            <a:endParaRPr lang="en-US" altLang="zh-CN" dirty="0" smtClean="0">
              <a:latin typeface="微软雅黑" pitchFamily="34" charset="-122"/>
              <a:ea typeface="微软雅黑" pitchFamily="34" charset="-122"/>
            </a:endParaRPr>
          </a:p>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 在生成设定中，这两组示例分别独立进行建模，每个示例都有自己的生成过程。 例如，对于</a:t>
            </a:r>
            <a:r>
              <a:rPr lang="en-US" altLang="zh-CN" dirty="0" smtClean="0">
                <a:latin typeface="微软雅黑" pitchFamily="34" charset="-122"/>
                <a:ea typeface="微软雅黑" pitchFamily="34" charset="-122"/>
              </a:rPr>
              <a:t>PSFM</a:t>
            </a:r>
            <a:r>
              <a:rPr lang="zh-CN" altLang="en-US" dirty="0" smtClean="0">
                <a:latin typeface="微软雅黑" pitchFamily="34" charset="-122"/>
                <a:ea typeface="微软雅黑" pitchFamily="34" charset="-122"/>
              </a:rPr>
              <a:t>模型，负（背景）模型通常是核苷酸频率的单一集合（</a:t>
            </a:r>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），代表负面训练实例中每个核苷酸的总体平均频率。 为了根据该模型生成长度为</a:t>
            </a:r>
            <a:r>
              <a:rPr lang="en-US" altLang="zh-CN" dirty="0" smtClean="0">
                <a:latin typeface="微软雅黑" pitchFamily="34" charset="-122"/>
                <a:ea typeface="微软雅黑" pitchFamily="34" charset="-122"/>
              </a:rPr>
              <a:t>w</a:t>
            </a:r>
            <a:r>
              <a:rPr lang="zh-CN" altLang="en-US" dirty="0" smtClean="0">
                <a:latin typeface="微软雅黑" pitchFamily="34" charset="-122"/>
                <a:ea typeface="微软雅黑" pitchFamily="34" charset="-122"/>
              </a:rPr>
              <a:t>的序列，我们再次生成</a:t>
            </a:r>
            <a:r>
              <a:rPr lang="en-US" altLang="zh-CN" dirty="0" smtClean="0">
                <a:latin typeface="微软雅黑" pitchFamily="34" charset="-122"/>
                <a:ea typeface="微软雅黑" pitchFamily="34" charset="-122"/>
              </a:rPr>
              <a:t>w</a:t>
            </a:r>
            <a:r>
              <a:rPr lang="zh-CN" altLang="en-US" dirty="0" smtClean="0">
                <a:latin typeface="微软雅黑" pitchFamily="34" charset="-122"/>
                <a:ea typeface="微软雅黑" pitchFamily="34" charset="-122"/>
              </a:rPr>
              <a:t>随机数，但是现在根据</a:t>
            </a:r>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中的频率选择每个基数。</a:t>
            </a:r>
            <a:endParaRPr lang="en-US" altLang="zh-CN" dirty="0" smtClean="0">
              <a:latin typeface="微软雅黑" pitchFamily="34" charset="-122"/>
              <a:ea typeface="微软雅黑" pitchFamily="34" charset="-122"/>
            </a:endParaRPr>
          </a:p>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为了将背景建模模型</a:t>
            </a:r>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与前景</a:t>
            </a:r>
            <a:r>
              <a:rPr lang="en-US" altLang="zh-CN" dirty="0" smtClean="0">
                <a:latin typeface="微软雅黑" pitchFamily="34" charset="-122"/>
                <a:ea typeface="微软雅黑" pitchFamily="34" charset="-122"/>
              </a:rPr>
              <a:t>PSFM</a:t>
            </a:r>
            <a:r>
              <a:rPr lang="zh-CN" altLang="en-US" dirty="0" smtClean="0">
                <a:latin typeface="微软雅黑" pitchFamily="34" charset="-122"/>
                <a:ea typeface="微软雅黑" pitchFamily="34" charset="-122"/>
              </a:rPr>
              <a:t>检测模型一起使用，我们计算似然比率， 这仅仅是关于</a:t>
            </a:r>
            <a:r>
              <a:rPr lang="en-US" altLang="zh-CN" dirty="0" smtClean="0">
                <a:latin typeface="微软雅黑" pitchFamily="34" charset="-122"/>
                <a:ea typeface="微软雅黑" pitchFamily="34" charset="-122"/>
              </a:rPr>
              <a:t>PSFM</a:t>
            </a:r>
            <a:r>
              <a:rPr lang="zh-CN" altLang="en-US" dirty="0" smtClean="0">
                <a:latin typeface="微软雅黑" pitchFamily="34" charset="-122"/>
                <a:ea typeface="微软雅黑" pitchFamily="34" charset="-122"/>
              </a:rPr>
              <a:t>计算的似然率与</a:t>
            </a:r>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相关的比率。</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7"/>
          <p:cNvSpPr>
            <a:spLocks noEditPoints="1"/>
          </p:cNvSpPr>
          <p:nvPr/>
        </p:nvSpPr>
        <p:spPr bwMode="auto">
          <a:xfrm>
            <a:off x="0" y="4493260"/>
            <a:ext cx="2633980" cy="2364740"/>
          </a:xfrm>
          <a:custGeom>
            <a:avLst/>
            <a:gdLst>
              <a:gd name="T0" fmla="*/ 543 w 907"/>
              <a:gd name="T1" fmla="*/ 696 h 814"/>
              <a:gd name="T2" fmla="*/ 592 w 907"/>
              <a:gd name="T3" fmla="*/ 745 h 814"/>
              <a:gd name="T4" fmla="*/ 138 w 907"/>
              <a:gd name="T5" fmla="*/ 449 h 814"/>
              <a:gd name="T6" fmla="*/ 126 w 907"/>
              <a:gd name="T7" fmla="*/ 433 h 814"/>
              <a:gd name="T8" fmla="*/ 223 w 907"/>
              <a:gd name="T9" fmla="*/ 405 h 814"/>
              <a:gd name="T10" fmla="*/ 383 w 907"/>
              <a:gd name="T11" fmla="*/ 427 h 814"/>
              <a:gd name="T12" fmla="*/ 391 w 907"/>
              <a:gd name="T13" fmla="*/ 441 h 814"/>
              <a:gd name="T14" fmla="*/ 345 w 907"/>
              <a:gd name="T15" fmla="*/ 441 h 814"/>
              <a:gd name="T16" fmla="*/ 197 w 907"/>
              <a:gd name="T17" fmla="*/ 433 h 814"/>
              <a:gd name="T18" fmla="*/ 138 w 907"/>
              <a:gd name="T19" fmla="*/ 370 h 814"/>
              <a:gd name="T20" fmla="*/ 126 w 907"/>
              <a:gd name="T21" fmla="*/ 354 h 814"/>
              <a:gd name="T22" fmla="*/ 223 w 907"/>
              <a:gd name="T23" fmla="*/ 326 h 814"/>
              <a:gd name="T24" fmla="*/ 383 w 907"/>
              <a:gd name="T25" fmla="*/ 348 h 814"/>
              <a:gd name="T26" fmla="*/ 391 w 907"/>
              <a:gd name="T27" fmla="*/ 362 h 814"/>
              <a:gd name="T28" fmla="*/ 345 w 907"/>
              <a:gd name="T29" fmla="*/ 362 h 814"/>
              <a:gd name="T30" fmla="*/ 197 w 907"/>
              <a:gd name="T31" fmla="*/ 354 h 814"/>
              <a:gd name="T32" fmla="*/ 138 w 907"/>
              <a:gd name="T33" fmla="*/ 299 h 814"/>
              <a:gd name="T34" fmla="*/ 126 w 907"/>
              <a:gd name="T35" fmla="*/ 281 h 814"/>
              <a:gd name="T36" fmla="*/ 223 w 907"/>
              <a:gd name="T37" fmla="*/ 255 h 814"/>
              <a:gd name="T38" fmla="*/ 383 w 907"/>
              <a:gd name="T39" fmla="*/ 275 h 814"/>
              <a:gd name="T40" fmla="*/ 391 w 907"/>
              <a:gd name="T41" fmla="*/ 291 h 814"/>
              <a:gd name="T42" fmla="*/ 345 w 907"/>
              <a:gd name="T43" fmla="*/ 289 h 814"/>
              <a:gd name="T44" fmla="*/ 197 w 907"/>
              <a:gd name="T45" fmla="*/ 283 h 814"/>
              <a:gd name="T46" fmla="*/ 138 w 907"/>
              <a:gd name="T47" fmla="*/ 225 h 814"/>
              <a:gd name="T48" fmla="*/ 126 w 907"/>
              <a:gd name="T49" fmla="*/ 206 h 814"/>
              <a:gd name="T50" fmla="*/ 223 w 907"/>
              <a:gd name="T51" fmla="*/ 178 h 814"/>
              <a:gd name="T52" fmla="*/ 383 w 907"/>
              <a:gd name="T53" fmla="*/ 200 h 814"/>
              <a:gd name="T54" fmla="*/ 391 w 907"/>
              <a:gd name="T55" fmla="*/ 214 h 814"/>
              <a:gd name="T56" fmla="*/ 345 w 907"/>
              <a:gd name="T57" fmla="*/ 214 h 814"/>
              <a:gd name="T58" fmla="*/ 197 w 907"/>
              <a:gd name="T59" fmla="*/ 206 h 814"/>
              <a:gd name="T60" fmla="*/ 138 w 907"/>
              <a:gd name="T61" fmla="*/ 156 h 814"/>
              <a:gd name="T62" fmla="*/ 126 w 907"/>
              <a:gd name="T63" fmla="*/ 138 h 814"/>
              <a:gd name="T64" fmla="*/ 223 w 907"/>
              <a:gd name="T65" fmla="*/ 111 h 814"/>
              <a:gd name="T66" fmla="*/ 383 w 907"/>
              <a:gd name="T67" fmla="*/ 131 h 814"/>
              <a:gd name="T68" fmla="*/ 391 w 907"/>
              <a:gd name="T69" fmla="*/ 148 h 814"/>
              <a:gd name="T70" fmla="*/ 345 w 907"/>
              <a:gd name="T71" fmla="*/ 146 h 814"/>
              <a:gd name="T72" fmla="*/ 197 w 907"/>
              <a:gd name="T73" fmla="*/ 140 h 814"/>
              <a:gd name="T74" fmla="*/ 877 w 907"/>
              <a:gd name="T75" fmla="*/ 125 h 814"/>
              <a:gd name="T76" fmla="*/ 905 w 907"/>
              <a:gd name="T77" fmla="*/ 156 h 814"/>
              <a:gd name="T78" fmla="*/ 899 w 907"/>
              <a:gd name="T79" fmla="*/ 702 h 814"/>
              <a:gd name="T80" fmla="*/ 626 w 907"/>
              <a:gd name="T81" fmla="*/ 721 h 814"/>
              <a:gd name="T82" fmla="*/ 620 w 907"/>
              <a:gd name="T83" fmla="*/ 806 h 814"/>
              <a:gd name="T84" fmla="*/ 492 w 907"/>
              <a:gd name="T85" fmla="*/ 808 h 814"/>
              <a:gd name="T86" fmla="*/ 468 w 907"/>
              <a:gd name="T87" fmla="*/ 810 h 814"/>
              <a:gd name="T88" fmla="*/ 31 w 907"/>
              <a:gd name="T89" fmla="*/ 719 h 814"/>
              <a:gd name="T90" fmla="*/ 0 w 907"/>
              <a:gd name="T91" fmla="*/ 690 h 814"/>
              <a:gd name="T92" fmla="*/ 9 w 907"/>
              <a:gd name="T93" fmla="*/ 138 h 814"/>
              <a:gd name="T94" fmla="*/ 33 w 907"/>
              <a:gd name="T95" fmla="*/ 67 h 814"/>
              <a:gd name="T96" fmla="*/ 102 w 907"/>
              <a:gd name="T97" fmla="*/ 26 h 814"/>
              <a:gd name="T98" fmla="*/ 260 w 907"/>
              <a:gd name="T99" fmla="*/ 0 h 814"/>
              <a:gd name="T100" fmla="*/ 381 w 907"/>
              <a:gd name="T101" fmla="*/ 18 h 814"/>
              <a:gd name="T102" fmla="*/ 527 w 907"/>
              <a:gd name="T103" fmla="*/ 16 h 814"/>
              <a:gd name="T104" fmla="*/ 652 w 907"/>
              <a:gd name="T105" fmla="*/ 0 h 814"/>
              <a:gd name="T106" fmla="*/ 806 w 907"/>
              <a:gd name="T107" fmla="*/ 28 h 814"/>
              <a:gd name="T108" fmla="*/ 869 w 907"/>
              <a:gd name="T109" fmla="*/ 67 h 814"/>
              <a:gd name="T110" fmla="*/ 626 w 907"/>
              <a:gd name="T111" fmla="*/ 557 h 814"/>
              <a:gd name="T112" fmla="*/ 816 w 907"/>
              <a:gd name="T113" fmla="*/ 593 h 814"/>
              <a:gd name="T114" fmla="*/ 652 w 907"/>
              <a:gd name="T115" fmla="*/ 53 h 814"/>
              <a:gd name="T116" fmla="*/ 260 w 907"/>
              <a:gd name="T117" fmla="*/ 53 h 814"/>
              <a:gd name="T118" fmla="*/ 130 w 907"/>
              <a:gd name="T119" fmla="*/ 73 h 814"/>
              <a:gd name="T120" fmla="*/ 130 w 907"/>
              <a:gd name="T121" fmla="*/ 575 h 814"/>
              <a:gd name="T122" fmla="*/ 260 w 907"/>
              <a:gd name="T123" fmla="*/ 557 h 814"/>
              <a:gd name="T124" fmla="*/ 424 w 907"/>
              <a:gd name="T125" fmla="*/ 91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7" h="814">
                <a:moveTo>
                  <a:pt x="496" y="73"/>
                </a:moveTo>
                <a:lnTo>
                  <a:pt x="496" y="751"/>
                </a:lnTo>
                <a:lnTo>
                  <a:pt x="533" y="702"/>
                </a:lnTo>
                <a:lnTo>
                  <a:pt x="533" y="702"/>
                </a:lnTo>
                <a:lnTo>
                  <a:pt x="539" y="698"/>
                </a:lnTo>
                <a:lnTo>
                  <a:pt x="543" y="696"/>
                </a:lnTo>
                <a:lnTo>
                  <a:pt x="551" y="698"/>
                </a:lnTo>
                <a:lnTo>
                  <a:pt x="557" y="700"/>
                </a:lnTo>
                <a:lnTo>
                  <a:pt x="557" y="700"/>
                </a:lnTo>
                <a:lnTo>
                  <a:pt x="559" y="702"/>
                </a:lnTo>
                <a:lnTo>
                  <a:pt x="559" y="702"/>
                </a:lnTo>
                <a:lnTo>
                  <a:pt x="592" y="745"/>
                </a:lnTo>
                <a:lnTo>
                  <a:pt x="592" y="46"/>
                </a:lnTo>
                <a:lnTo>
                  <a:pt x="496" y="73"/>
                </a:lnTo>
                <a:lnTo>
                  <a:pt x="496" y="73"/>
                </a:lnTo>
                <a:close/>
                <a:moveTo>
                  <a:pt x="142" y="449"/>
                </a:moveTo>
                <a:lnTo>
                  <a:pt x="142" y="449"/>
                </a:lnTo>
                <a:lnTo>
                  <a:pt x="138" y="449"/>
                </a:lnTo>
                <a:lnTo>
                  <a:pt x="132" y="449"/>
                </a:lnTo>
                <a:lnTo>
                  <a:pt x="130" y="447"/>
                </a:lnTo>
                <a:lnTo>
                  <a:pt x="126" y="443"/>
                </a:lnTo>
                <a:lnTo>
                  <a:pt x="126" y="443"/>
                </a:lnTo>
                <a:lnTo>
                  <a:pt x="126" y="437"/>
                </a:lnTo>
                <a:lnTo>
                  <a:pt x="126" y="433"/>
                </a:lnTo>
                <a:lnTo>
                  <a:pt x="130" y="429"/>
                </a:lnTo>
                <a:lnTo>
                  <a:pt x="134" y="427"/>
                </a:lnTo>
                <a:lnTo>
                  <a:pt x="134" y="427"/>
                </a:lnTo>
                <a:lnTo>
                  <a:pt x="162" y="417"/>
                </a:lnTo>
                <a:lnTo>
                  <a:pt x="193" y="409"/>
                </a:lnTo>
                <a:lnTo>
                  <a:pt x="223" y="405"/>
                </a:lnTo>
                <a:lnTo>
                  <a:pt x="254" y="405"/>
                </a:lnTo>
                <a:lnTo>
                  <a:pt x="254" y="405"/>
                </a:lnTo>
                <a:lnTo>
                  <a:pt x="286" y="405"/>
                </a:lnTo>
                <a:lnTo>
                  <a:pt x="318" y="409"/>
                </a:lnTo>
                <a:lnTo>
                  <a:pt x="351" y="417"/>
                </a:lnTo>
                <a:lnTo>
                  <a:pt x="383" y="427"/>
                </a:lnTo>
                <a:lnTo>
                  <a:pt x="383" y="427"/>
                </a:lnTo>
                <a:lnTo>
                  <a:pt x="387" y="429"/>
                </a:lnTo>
                <a:lnTo>
                  <a:pt x="389" y="433"/>
                </a:lnTo>
                <a:lnTo>
                  <a:pt x="391" y="437"/>
                </a:lnTo>
                <a:lnTo>
                  <a:pt x="391" y="441"/>
                </a:lnTo>
                <a:lnTo>
                  <a:pt x="391" y="441"/>
                </a:lnTo>
                <a:lnTo>
                  <a:pt x="389" y="445"/>
                </a:lnTo>
                <a:lnTo>
                  <a:pt x="385" y="449"/>
                </a:lnTo>
                <a:lnTo>
                  <a:pt x="381" y="449"/>
                </a:lnTo>
                <a:lnTo>
                  <a:pt x="375" y="449"/>
                </a:lnTo>
                <a:lnTo>
                  <a:pt x="375" y="449"/>
                </a:lnTo>
                <a:lnTo>
                  <a:pt x="345" y="441"/>
                </a:lnTo>
                <a:lnTo>
                  <a:pt x="314" y="433"/>
                </a:lnTo>
                <a:lnTo>
                  <a:pt x="284" y="429"/>
                </a:lnTo>
                <a:lnTo>
                  <a:pt x="254" y="429"/>
                </a:lnTo>
                <a:lnTo>
                  <a:pt x="254" y="429"/>
                </a:lnTo>
                <a:lnTo>
                  <a:pt x="225" y="429"/>
                </a:lnTo>
                <a:lnTo>
                  <a:pt x="197" y="433"/>
                </a:lnTo>
                <a:lnTo>
                  <a:pt x="168" y="441"/>
                </a:lnTo>
                <a:lnTo>
                  <a:pt x="142" y="449"/>
                </a:lnTo>
                <a:lnTo>
                  <a:pt x="142" y="449"/>
                </a:lnTo>
                <a:close/>
                <a:moveTo>
                  <a:pt x="142" y="370"/>
                </a:moveTo>
                <a:lnTo>
                  <a:pt x="142" y="370"/>
                </a:lnTo>
                <a:lnTo>
                  <a:pt x="138" y="370"/>
                </a:lnTo>
                <a:lnTo>
                  <a:pt x="132" y="370"/>
                </a:lnTo>
                <a:lnTo>
                  <a:pt x="130" y="368"/>
                </a:lnTo>
                <a:lnTo>
                  <a:pt x="126" y="364"/>
                </a:lnTo>
                <a:lnTo>
                  <a:pt x="126" y="364"/>
                </a:lnTo>
                <a:lnTo>
                  <a:pt x="126" y="358"/>
                </a:lnTo>
                <a:lnTo>
                  <a:pt x="126" y="354"/>
                </a:lnTo>
                <a:lnTo>
                  <a:pt x="130" y="350"/>
                </a:lnTo>
                <a:lnTo>
                  <a:pt x="134" y="348"/>
                </a:lnTo>
                <a:lnTo>
                  <a:pt x="134" y="348"/>
                </a:lnTo>
                <a:lnTo>
                  <a:pt x="162" y="338"/>
                </a:lnTo>
                <a:lnTo>
                  <a:pt x="193" y="330"/>
                </a:lnTo>
                <a:lnTo>
                  <a:pt x="223" y="326"/>
                </a:lnTo>
                <a:lnTo>
                  <a:pt x="254" y="324"/>
                </a:lnTo>
                <a:lnTo>
                  <a:pt x="254" y="324"/>
                </a:lnTo>
                <a:lnTo>
                  <a:pt x="286" y="326"/>
                </a:lnTo>
                <a:lnTo>
                  <a:pt x="318" y="330"/>
                </a:lnTo>
                <a:lnTo>
                  <a:pt x="351" y="338"/>
                </a:lnTo>
                <a:lnTo>
                  <a:pt x="383" y="348"/>
                </a:lnTo>
                <a:lnTo>
                  <a:pt x="383" y="348"/>
                </a:lnTo>
                <a:lnTo>
                  <a:pt x="387" y="350"/>
                </a:lnTo>
                <a:lnTo>
                  <a:pt x="389" y="354"/>
                </a:lnTo>
                <a:lnTo>
                  <a:pt x="391" y="358"/>
                </a:lnTo>
                <a:lnTo>
                  <a:pt x="391" y="362"/>
                </a:lnTo>
                <a:lnTo>
                  <a:pt x="391" y="362"/>
                </a:lnTo>
                <a:lnTo>
                  <a:pt x="389" y="366"/>
                </a:lnTo>
                <a:lnTo>
                  <a:pt x="385" y="370"/>
                </a:lnTo>
                <a:lnTo>
                  <a:pt x="381" y="370"/>
                </a:lnTo>
                <a:lnTo>
                  <a:pt x="375" y="370"/>
                </a:lnTo>
                <a:lnTo>
                  <a:pt x="375" y="370"/>
                </a:lnTo>
                <a:lnTo>
                  <a:pt x="345" y="362"/>
                </a:lnTo>
                <a:lnTo>
                  <a:pt x="314" y="354"/>
                </a:lnTo>
                <a:lnTo>
                  <a:pt x="284" y="350"/>
                </a:lnTo>
                <a:lnTo>
                  <a:pt x="254" y="350"/>
                </a:lnTo>
                <a:lnTo>
                  <a:pt x="254" y="350"/>
                </a:lnTo>
                <a:lnTo>
                  <a:pt x="225" y="350"/>
                </a:lnTo>
                <a:lnTo>
                  <a:pt x="197" y="354"/>
                </a:lnTo>
                <a:lnTo>
                  <a:pt x="168" y="360"/>
                </a:lnTo>
                <a:lnTo>
                  <a:pt x="142" y="370"/>
                </a:lnTo>
                <a:lnTo>
                  <a:pt x="142" y="370"/>
                </a:lnTo>
                <a:close/>
                <a:moveTo>
                  <a:pt x="142" y="299"/>
                </a:moveTo>
                <a:lnTo>
                  <a:pt x="142" y="299"/>
                </a:lnTo>
                <a:lnTo>
                  <a:pt x="138" y="299"/>
                </a:lnTo>
                <a:lnTo>
                  <a:pt x="132" y="297"/>
                </a:lnTo>
                <a:lnTo>
                  <a:pt x="130" y="295"/>
                </a:lnTo>
                <a:lnTo>
                  <a:pt x="126" y="291"/>
                </a:lnTo>
                <a:lnTo>
                  <a:pt x="126" y="291"/>
                </a:lnTo>
                <a:lnTo>
                  <a:pt x="126" y="287"/>
                </a:lnTo>
                <a:lnTo>
                  <a:pt x="126" y="281"/>
                </a:lnTo>
                <a:lnTo>
                  <a:pt x="130" y="277"/>
                </a:lnTo>
                <a:lnTo>
                  <a:pt x="134" y="275"/>
                </a:lnTo>
                <a:lnTo>
                  <a:pt x="134" y="275"/>
                </a:lnTo>
                <a:lnTo>
                  <a:pt x="162" y="265"/>
                </a:lnTo>
                <a:lnTo>
                  <a:pt x="193" y="259"/>
                </a:lnTo>
                <a:lnTo>
                  <a:pt x="223" y="255"/>
                </a:lnTo>
                <a:lnTo>
                  <a:pt x="254" y="253"/>
                </a:lnTo>
                <a:lnTo>
                  <a:pt x="254" y="253"/>
                </a:lnTo>
                <a:lnTo>
                  <a:pt x="286" y="255"/>
                </a:lnTo>
                <a:lnTo>
                  <a:pt x="318" y="259"/>
                </a:lnTo>
                <a:lnTo>
                  <a:pt x="351" y="265"/>
                </a:lnTo>
                <a:lnTo>
                  <a:pt x="383" y="275"/>
                </a:lnTo>
                <a:lnTo>
                  <a:pt x="383" y="275"/>
                </a:lnTo>
                <a:lnTo>
                  <a:pt x="387" y="277"/>
                </a:lnTo>
                <a:lnTo>
                  <a:pt x="389" y="281"/>
                </a:lnTo>
                <a:lnTo>
                  <a:pt x="391" y="285"/>
                </a:lnTo>
                <a:lnTo>
                  <a:pt x="391" y="291"/>
                </a:lnTo>
                <a:lnTo>
                  <a:pt x="391" y="291"/>
                </a:lnTo>
                <a:lnTo>
                  <a:pt x="389" y="295"/>
                </a:lnTo>
                <a:lnTo>
                  <a:pt x="385" y="297"/>
                </a:lnTo>
                <a:lnTo>
                  <a:pt x="381" y="299"/>
                </a:lnTo>
                <a:lnTo>
                  <a:pt x="375" y="299"/>
                </a:lnTo>
                <a:lnTo>
                  <a:pt x="375" y="299"/>
                </a:lnTo>
                <a:lnTo>
                  <a:pt x="345" y="289"/>
                </a:lnTo>
                <a:lnTo>
                  <a:pt x="314" y="283"/>
                </a:lnTo>
                <a:lnTo>
                  <a:pt x="284" y="279"/>
                </a:lnTo>
                <a:lnTo>
                  <a:pt x="254" y="277"/>
                </a:lnTo>
                <a:lnTo>
                  <a:pt x="254" y="277"/>
                </a:lnTo>
                <a:lnTo>
                  <a:pt x="225" y="279"/>
                </a:lnTo>
                <a:lnTo>
                  <a:pt x="197" y="283"/>
                </a:lnTo>
                <a:lnTo>
                  <a:pt x="168" y="289"/>
                </a:lnTo>
                <a:lnTo>
                  <a:pt x="142" y="299"/>
                </a:lnTo>
                <a:lnTo>
                  <a:pt x="142" y="299"/>
                </a:lnTo>
                <a:close/>
                <a:moveTo>
                  <a:pt x="142" y="223"/>
                </a:moveTo>
                <a:lnTo>
                  <a:pt x="142" y="223"/>
                </a:lnTo>
                <a:lnTo>
                  <a:pt x="138" y="225"/>
                </a:lnTo>
                <a:lnTo>
                  <a:pt x="132" y="223"/>
                </a:lnTo>
                <a:lnTo>
                  <a:pt x="130" y="221"/>
                </a:lnTo>
                <a:lnTo>
                  <a:pt x="126" y="216"/>
                </a:lnTo>
                <a:lnTo>
                  <a:pt x="126" y="216"/>
                </a:lnTo>
                <a:lnTo>
                  <a:pt x="126" y="210"/>
                </a:lnTo>
                <a:lnTo>
                  <a:pt x="126" y="206"/>
                </a:lnTo>
                <a:lnTo>
                  <a:pt x="130" y="202"/>
                </a:lnTo>
                <a:lnTo>
                  <a:pt x="134" y="200"/>
                </a:lnTo>
                <a:lnTo>
                  <a:pt x="134" y="200"/>
                </a:lnTo>
                <a:lnTo>
                  <a:pt x="162" y="190"/>
                </a:lnTo>
                <a:lnTo>
                  <a:pt x="193" y="182"/>
                </a:lnTo>
                <a:lnTo>
                  <a:pt x="223" y="178"/>
                </a:lnTo>
                <a:lnTo>
                  <a:pt x="254" y="178"/>
                </a:lnTo>
                <a:lnTo>
                  <a:pt x="254" y="178"/>
                </a:lnTo>
                <a:lnTo>
                  <a:pt x="286" y="178"/>
                </a:lnTo>
                <a:lnTo>
                  <a:pt x="318" y="184"/>
                </a:lnTo>
                <a:lnTo>
                  <a:pt x="351" y="190"/>
                </a:lnTo>
                <a:lnTo>
                  <a:pt x="383" y="200"/>
                </a:lnTo>
                <a:lnTo>
                  <a:pt x="383" y="200"/>
                </a:lnTo>
                <a:lnTo>
                  <a:pt x="387" y="202"/>
                </a:lnTo>
                <a:lnTo>
                  <a:pt x="389" y="206"/>
                </a:lnTo>
                <a:lnTo>
                  <a:pt x="391" y="210"/>
                </a:lnTo>
                <a:lnTo>
                  <a:pt x="391" y="214"/>
                </a:lnTo>
                <a:lnTo>
                  <a:pt x="391" y="214"/>
                </a:lnTo>
                <a:lnTo>
                  <a:pt x="389" y="221"/>
                </a:lnTo>
                <a:lnTo>
                  <a:pt x="385" y="223"/>
                </a:lnTo>
                <a:lnTo>
                  <a:pt x="381" y="225"/>
                </a:lnTo>
                <a:lnTo>
                  <a:pt x="375" y="223"/>
                </a:lnTo>
                <a:lnTo>
                  <a:pt x="375" y="223"/>
                </a:lnTo>
                <a:lnTo>
                  <a:pt x="345" y="214"/>
                </a:lnTo>
                <a:lnTo>
                  <a:pt x="314" y="208"/>
                </a:lnTo>
                <a:lnTo>
                  <a:pt x="284" y="204"/>
                </a:lnTo>
                <a:lnTo>
                  <a:pt x="254" y="202"/>
                </a:lnTo>
                <a:lnTo>
                  <a:pt x="254" y="202"/>
                </a:lnTo>
                <a:lnTo>
                  <a:pt x="225" y="204"/>
                </a:lnTo>
                <a:lnTo>
                  <a:pt x="197" y="206"/>
                </a:lnTo>
                <a:lnTo>
                  <a:pt x="168" y="214"/>
                </a:lnTo>
                <a:lnTo>
                  <a:pt x="142" y="223"/>
                </a:lnTo>
                <a:lnTo>
                  <a:pt x="142" y="223"/>
                </a:lnTo>
                <a:close/>
                <a:moveTo>
                  <a:pt x="142" y="154"/>
                </a:moveTo>
                <a:lnTo>
                  <a:pt x="142" y="154"/>
                </a:lnTo>
                <a:lnTo>
                  <a:pt x="138" y="156"/>
                </a:lnTo>
                <a:lnTo>
                  <a:pt x="132" y="154"/>
                </a:lnTo>
                <a:lnTo>
                  <a:pt x="130" y="152"/>
                </a:lnTo>
                <a:lnTo>
                  <a:pt x="126" y="148"/>
                </a:lnTo>
                <a:lnTo>
                  <a:pt x="126" y="148"/>
                </a:lnTo>
                <a:lnTo>
                  <a:pt x="126" y="144"/>
                </a:lnTo>
                <a:lnTo>
                  <a:pt x="126" y="138"/>
                </a:lnTo>
                <a:lnTo>
                  <a:pt x="130" y="134"/>
                </a:lnTo>
                <a:lnTo>
                  <a:pt x="134" y="131"/>
                </a:lnTo>
                <a:lnTo>
                  <a:pt x="134" y="131"/>
                </a:lnTo>
                <a:lnTo>
                  <a:pt x="162" y="121"/>
                </a:lnTo>
                <a:lnTo>
                  <a:pt x="193" y="115"/>
                </a:lnTo>
                <a:lnTo>
                  <a:pt x="223" y="111"/>
                </a:lnTo>
                <a:lnTo>
                  <a:pt x="254" y="109"/>
                </a:lnTo>
                <a:lnTo>
                  <a:pt x="254" y="109"/>
                </a:lnTo>
                <a:lnTo>
                  <a:pt x="286" y="111"/>
                </a:lnTo>
                <a:lnTo>
                  <a:pt x="318" y="115"/>
                </a:lnTo>
                <a:lnTo>
                  <a:pt x="351" y="121"/>
                </a:lnTo>
                <a:lnTo>
                  <a:pt x="383" y="131"/>
                </a:lnTo>
                <a:lnTo>
                  <a:pt x="383" y="131"/>
                </a:lnTo>
                <a:lnTo>
                  <a:pt x="387" y="134"/>
                </a:lnTo>
                <a:lnTo>
                  <a:pt x="389" y="138"/>
                </a:lnTo>
                <a:lnTo>
                  <a:pt x="391" y="142"/>
                </a:lnTo>
                <a:lnTo>
                  <a:pt x="391" y="148"/>
                </a:lnTo>
                <a:lnTo>
                  <a:pt x="391" y="148"/>
                </a:lnTo>
                <a:lnTo>
                  <a:pt x="389" y="152"/>
                </a:lnTo>
                <a:lnTo>
                  <a:pt x="385" y="154"/>
                </a:lnTo>
                <a:lnTo>
                  <a:pt x="381" y="156"/>
                </a:lnTo>
                <a:lnTo>
                  <a:pt x="375" y="156"/>
                </a:lnTo>
                <a:lnTo>
                  <a:pt x="375" y="156"/>
                </a:lnTo>
                <a:lnTo>
                  <a:pt x="345" y="146"/>
                </a:lnTo>
                <a:lnTo>
                  <a:pt x="314" y="140"/>
                </a:lnTo>
                <a:lnTo>
                  <a:pt x="284" y="136"/>
                </a:lnTo>
                <a:lnTo>
                  <a:pt x="254" y="134"/>
                </a:lnTo>
                <a:lnTo>
                  <a:pt x="254" y="134"/>
                </a:lnTo>
                <a:lnTo>
                  <a:pt x="225" y="136"/>
                </a:lnTo>
                <a:lnTo>
                  <a:pt x="197" y="140"/>
                </a:lnTo>
                <a:lnTo>
                  <a:pt x="168" y="146"/>
                </a:lnTo>
                <a:lnTo>
                  <a:pt x="142" y="154"/>
                </a:lnTo>
                <a:lnTo>
                  <a:pt x="142" y="154"/>
                </a:lnTo>
                <a:close/>
                <a:moveTo>
                  <a:pt x="871" y="125"/>
                </a:moveTo>
                <a:lnTo>
                  <a:pt x="871" y="125"/>
                </a:lnTo>
                <a:lnTo>
                  <a:pt x="877" y="125"/>
                </a:lnTo>
                <a:lnTo>
                  <a:pt x="885" y="129"/>
                </a:lnTo>
                <a:lnTo>
                  <a:pt x="891" y="131"/>
                </a:lnTo>
                <a:lnTo>
                  <a:pt x="895" y="138"/>
                </a:lnTo>
                <a:lnTo>
                  <a:pt x="901" y="142"/>
                </a:lnTo>
                <a:lnTo>
                  <a:pt x="903" y="150"/>
                </a:lnTo>
                <a:lnTo>
                  <a:pt x="905" y="156"/>
                </a:lnTo>
                <a:lnTo>
                  <a:pt x="907" y="164"/>
                </a:lnTo>
                <a:lnTo>
                  <a:pt x="907" y="682"/>
                </a:lnTo>
                <a:lnTo>
                  <a:pt x="907" y="682"/>
                </a:lnTo>
                <a:lnTo>
                  <a:pt x="905" y="690"/>
                </a:lnTo>
                <a:lnTo>
                  <a:pt x="903" y="696"/>
                </a:lnTo>
                <a:lnTo>
                  <a:pt x="899" y="702"/>
                </a:lnTo>
                <a:lnTo>
                  <a:pt x="895" y="708"/>
                </a:lnTo>
                <a:lnTo>
                  <a:pt x="889" y="712"/>
                </a:lnTo>
                <a:lnTo>
                  <a:pt x="883" y="716"/>
                </a:lnTo>
                <a:lnTo>
                  <a:pt x="877" y="719"/>
                </a:lnTo>
                <a:lnTo>
                  <a:pt x="869" y="721"/>
                </a:lnTo>
                <a:lnTo>
                  <a:pt x="626" y="721"/>
                </a:lnTo>
                <a:lnTo>
                  <a:pt x="626" y="793"/>
                </a:lnTo>
                <a:lnTo>
                  <a:pt x="626" y="793"/>
                </a:lnTo>
                <a:lnTo>
                  <a:pt x="626" y="793"/>
                </a:lnTo>
                <a:lnTo>
                  <a:pt x="624" y="799"/>
                </a:lnTo>
                <a:lnTo>
                  <a:pt x="620" y="806"/>
                </a:lnTo>
                <a:lnTo>
                  <a:pt x="620" y="806"/>
                </a:lnTo>
                <a:lnTo>
                  <a:pt x="614" y="808"/>
                </a:lnTo>
                <a:lnTo>
                  <a:pt x="608" y="810"/>
                </a:lnTo>
                <a:lnTo>
                  <a:pt x="602" y="808"/>
                </a:lnTo>
                <a:lnTo>
                  <a:pt x="596" y="804"/>
                </a:lnTo>
                <a:lnTo>
                  <a:pt x="545" y="741"/>
                </a:lnTo>
                <a:lnTo>
                  <a:pt x="492" y="808"/>
                </a:lnTo>
                <a:lnTo>
                  <a:pt x="492" y="808"/>
                </a:lnTo>
                <a:lnTo>
                  <a:pt x="486" y="812"/>
                </a:lnTo>
                <a:lnTo>
                  <a:pt x="478" y="814"/>
                </a:lnTo>
                <a:lnTo>
                  <a:pt x="478" y="814"/>
                </a:lnTo>
                <a:lnTo>
                  <a:pt x="472" y="814"/>
                </a:lnTo>
                <a:lnTo>
                  <a:pt x="468" y="810"/>
                </a:lnTo>
                <a:lnTo>
                  <a:pt x="464" y="804"/>
                </a:lnTo>
                <a:lnTo>
                  <a:pt x="462" y="797"/>
                </a:lnTo>
                <a:lnTo>
                  <a:pt x="462" y="721"/>
                </a:lnTo>
                <a:lnTo>
                  <a:pt x="39" y="721"/>
                </a:lnTo>
                <a:lnTo>
                  <a:pt x="39" y="721"/>
                </a:lnTo>
                <a:lnTo>
                  <a:pt x="31" y="719"/>
                </a:lnTo>
                <a:lnTo>
                  <a:pt x="23" y="716"/>
                </a:lnTo>
                <a:lnTo>
                  <a:pt x="17" y="712"/>
                </a:lnTo>
                <a:lnTo>
                  <a:pt x="11" y="708"/>
                </a:lnTo>
                <a:lnTo>
                  <a:pt x="7" y="702"/>
                </a:lnTo>
                <a:lnTo>
                  <a:pt x="3" y="696"/>
                </a:lnTo>
                <a:lnTo>
                  <a:pt x="0" y="690"/>
                </a:lnTo>
                <a:lnTo>
                  <a:pt x="0" y="682"/>
                </a:lnTo>
                <a:lnTo>
                  <a:pt x="0" y="164"/>
                </a:lnTo>
                <a:lnTo>
                  <a:pt x="0" y="164"/>
                </a:lnTo>
                <a:lnTo>
                  <a:pt x="0" y="156"/>
                </a:lnTo>
                <a:lnTo>
                  <a:pt x="3" y="150"/>
                </a:lnTo>
                <a:lnTo>
                  <a:pt x="9" y="138"/>
                </a:lnTo>
                <a:lnTo>
                  <a:pt x="21" y="129"/>
                </a:lnTo>
                <a:lnTo>
                  <a:pt x="27" y="127"/>
                </a:lnTo>
                <a:lnTo>
                  <a:pt x="33" y="125"/>
                </a:lnTo>
                <a:lnTo>
                  <a:pt x="33" y="75"/>
                </a:lnTo>
                <a:lnTo>
                  <a:pt x="33" y="75"/>
                </a:lnTo>
                <a:lnTo>
                  <a:pt x="33" y="67"/>
                </a:lnTo>
                <a:lnTo>
                  <a:pt x="37" y="61"/>
                </a:lnTo>
                <a:lnTo>
                  <a:pt x="43" y="55"/>
                </a:lnTo>
                <a:lnTo>
                  <a:pt x="49" y="51"/>
                </a:lnTo>
                <a:lnTo>
                  <a:pt x="49" y="51"/>
                </a:lnTo>
                <a:lnTo>
                  <a:pt x="75" y="38"/>
                </a:lnTo>
                <a:lnTo>
                  <a:pt x="102" y="26"/>
                </a:lnTo>
                <a:lnTo>
                  <a:pt x="128" y="18"/>
                </a:lnTo>
                <a:lnTo>
                  <a:pt x="154" y="10"/>
                </a:lnTo>
                <a:lnTo>
                  <a:pt x="181" y="6"/>
                </a:lnTo>
                <a:lnTo>
                  <a:pt x="207" y="2"/>
                </a:lnTo>
                <a:lnTo>
                  <a:pt x="233" y="0"/>
                </a:lnTo>
                <a:lnTo>
                  <a:pt x="260" y="0"/>
                </a:lnTo>
                <a:lnTo>
                  <a:pt x="260" y="0"/>
                </a:lnTo>
                <a:lnTo>
                  <a:pt x="284" y="0"/>
                </a:lnTo>
                <a:lnTo>
                  <a:pt x="308" y="2"/>
                </a:lnTo>
                <a:lnTo>
                  <a:pt x="332" y="6"/>
                </a:lnTo>
                <a:lnTo>
                  <a:pt x="357" y="12"/>
                </a:lnTo>
                <a:lnTo>
                  <a:pt x="381" y="18"/>
                </a:lnTo>
                <a:lnTo>
                  <a:pt x="403" y="26"/>
                </a:lnTo>
                <a:lnTo>
                  <a:pt x="452" y="46"/>
                </a:lnTo>
                <a:lnTo>
                  <a:pt x="452" y="46"/>
                </a:lnTo>
                <a:lnTo>
                  <a:pt x="476" y="34"/>
                </a:lnTo>
                <a:lnTo>
                  <a:pt x="503" y="24"/>
                </a:lnTo>
                <a:lnTo>
                  <a:pt x="527" y="16"/>
                </a:lnTo>
                <a:lnTo>
                  <a:pt x="553" y="10"/>
                </a:lnTo>
                <a:lnTo>
                  <a:pt x="577" y="4"/>
                </a:lnTo>
                <a:lnTo>
                  <a:pt x="604" y="2"/>
                </a:lnTo>
                <a:lnTo>
                  <a:pt x="628" y="0"/>
                </a:lnTo>
                <a:lnTo>
                  <a:pt x="652" y="0"/>
                </a:lnTo>
                <a:lnTo>
                  <a:pt x="652" y="0"/>
                </a:lnTo>
                <a:lnTo>
                  <a:pt x="679" y="0"/>
                </a:lnTo>
                <a:lnTo>
                  <a:pt x="705" y="4"/>
                </a:lnTo>
                <a:lnTo>
                  <a:pt x="729" y="8"/>
                </a:lnTo>
                <a:lnTo>
                  <a:pt x="756" y="14"/>
                </a:lnTo>
                <a:lnTo>
                  <a:pt x="780" y="20"/>
                </a:lnTo>
                <a:lnTo>
                  <a:pt x="806" y="28"/>
                </a:lnTo>
                <a:lnTo>
                  <a:pt x="830" y="38"/>
                </a:lnTo>
                <a:lnTo>
                  <a:pt x="855" y="51"/>
                </a:lnTo>
                <a:lnTo>
                  <a:pt x="855" y="51"/>
                </a:lnTo>
                <a:lnTo>
                  <a:pt x="863" y="55"/>
                </a:lnTo>
                <a:lnTo>
                  <a:pt x="867" y="61"/>
                </a:lnTo>
                <a:lnTo>
                  <a:pt x="869" y="67"/>
                </a:lnTo>
                <a:lnTo>
                  <a:pt x="871" y="75"/>
                </a:lnTo>
                <a:lnTo>
                  <a:pt x="871" y="75"/>
                </a:lnTo>
                <a:lnTo>
                  <a:pt x="871" y="125"/>
                </a:lnTo>
                <a:lnTo>
                  <a:pt x="871" y="125"/>
                </a:lnTo>
                <a:close/>
                <a:moveTo>
                  <a:pt x="626" y="557"/>
                </a:moveTo>
                <a:lnTo>
                  <a:pt x="626" y="557"/>
                </a:lnTo>
                <a:lnTo>
                  <a:pt x="652" y="557"/>
                </a:lnTo>
                <a:lnTo>
                  <a:pt x="652" y="557"/>
                </a:lnTo>
                <a:lnTo>
                  <a:pt x="695" y="559"/>
                </a:lnTo>
                <a:lnTo>
                  <a:pt x="735" y="567"/>
                </a:lnTo>
                <a:lnTo>
                  <a:pt x="776" y="577"/>
                </a:lnTo>
                <a:lnTo>
                  <a:pt x="816" y="593"/>
                </a:lnTo>
                <a:lnTo>
                  <a:pt x="816" y="91"/>
                </a:lnTo>
                <a:lnTo>
                  <a:pt x="816" y="91"/>
                </a:lnTo>
                <a:lnTo>
                  <a:pt x="776" y="75"/>
                </a:lnTo>
                <a:lnTo>
                  <a:pt x="735" y="63"/>
                </a:lnTo>
                <a:lnTo>
                  <a:pt x="693" y="55"/>
                </a:lnTo>
                <a:lnTo>
                  <a:pt x="652" y="53"/>
                </a:lnTo>
                <a:lnTo>
                  <a:pt x="652" y="53"/>
                </a:lnTo>
                <a:lnTo>
                  <a:pt x="626" y="53"/>
                </a:lnTo>
                <a:lnTo>
                  <a:pt x="626" y="557"/>
                </a:lnTo>
                <a:lnTo>
                  <a:pt x="626" y="557"/>
                </a:lnTo>
                <a:close/>
                <a:moveTo>
                  <a:pt x="260" y="53"/>
                </a:moveTo>
                <a:lnTo>
                  <a:pt x="260" y="53"/>
                </a:lnTo>
                <a:lnTo>
                  <a:pt x="237" y="53"/>
                </a:lnTo>
                <a:lnTo>
                  <a:pt x="217" y="55"/>
                </a:lnTo>
                <a:lnTo>
                  <a:pt x="195" y="57"/>
                </a:lnTo>
                <a:lnTo>
                  <a:pt x="173" y="61"/>
                </a:lnTo>
                <a:lnTo>
                  <a:pt x="152" y="67"/>
                </a:lnTo>
                <a:lnTo>
                  <a:pt x="130" y="73"/>
                </a:lnTo>
                <a:lnTo>
                  <a:pt x="108" y="81"/>
                </a:lnTo>
                <a:lnTo>
                  <a:pt x="85" y="91"/>
                </a:lnTo>
                <a:lnTo>
                  <a:pt x="85" y="593"/>
                </a:lnTo>
                <a:lnTo>
                  <a:pt x="85" y="593"/>
                </a:lnTo>
                <a:lnTo>
                  <a:pt x="108" y="583"/>
                </a:lnTo>
                <a:lnTo>
                  <a:pt x="130" y="575"/>
                </a:lnTo>
                <a:lnTo>
                  <a:pt x="152" y="569"/>
                </a:lnTo>
                <a:lnTo>
                  <a:pt x="173" y="565"/>
                </a:lnTo>
                <a:lnTo>
                  <a:pt x="195" y="561"/>
                </a:lnTo>
                <a:lnTo>
                  <a:pt x="217" y="557"/>
                </a:lnTo>
                <a:lnTo>
                  <a:pt x="260" y="557"/>
                </a:lnTo>
                <a:lnTo>
                  <a:pt x="260" y="557"/>
                </a:lnTo>
                <a:lnTo>
                  <a:pt x="302" y="559"/>
                </a:lnTo>
                <a:lnTo>
                  <a:pt x="343" y="567"/>
                </a:lnTo>
                <a:lnTo>
                  <a:pt x="383" y="577"/>
                </a:lnTo>
                <a:lnTo>
                  <a:pt x="424" y="593"/>
                </a:lnTo>
                <a:lnTo>
                  <a:pt x="424" y="91"/>
                </a:lnTo>
                <a:lnTo>
                  <a:pt x="424" y="91"/>
                </a:lnTo>
                <a:lnTo>
                  <a:pt x="383" y="75"/>
                </a:lnTo>
                <a:lnTo>
                  <a:pt x="343" y="63"/>
                </a:lnTo>
                <a:lnTo>
                  <a:pt x="300" y="55"/>
                </a:lnTo>
                <a:lnTo>
                  <a:pt x="260" y="53"/>
                </a:lnTo>
                <a:lnTo>
                  <a:pt x="260" y="53"/>
                </a:lnTo>
                <a:close/>
              </a:path>
            </a:pathLst>
          </a:custGeom>
          <a:solidFill>
            <a:srgbClr val="3E8F84"/>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grpSp>
        <p:nvGrpSpPr>
          <p:cNvPr id="2" name="组合 12"/>
          <p:cNvGrpSpPr/>
          <p:nvPr/>
        </p:nvGrpSpPr>
        <p:grpSpPr>
          <a:xfrm>
            <a:off x="1618469" y="1368571"/>
            <a:ext cx="586740" cy="586740"/>
            <a:chOff x="1733" y="2211"/>
            <a:chExt cx="1160" cy="1160"/>
          </a:xfrm>
        </p:grpSpPr>
        <p:sp>
          <p:nvSpPr>
            <p:cNvPr id="15" name="椭圆 14"/>
            <p:cNvSpPr/>
            <p:nvPr/>
          </p:nvSpPr>
          <p:spPr>
            <a:xfrm>
              <a:off x="1733" y="2211"/>
              <a:ext cx="1161" cy="1161"/>
            </a:xfrm>
            <a:prstGeom prst="ellipse">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0" name="稻壳儿小白白(http://dwz.cn/Wu2UP)"/>
            <p:cNvSpPr>
              <a:spLocks noEditPoints="1"/>
            </p:cNvSpPr>
            <p:nvPr/>
          </p:nvSpPr>
          <p:spPr>
            <a:xfrm>
              <a:off x="1880" y="2393"/>
              <a:ext cx="733" cy="733"/>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a:solidFill>
                  <a:schemeClr val="tx1">
                    <a:lumMod val="65000"/>
                    <a:lumOff val="35000"/>
                  </a:schemeClr>
                </a:solidFill>
              </a:endParaRPr>
            </a:p>
          </p:txBody>
        </p:sp>
      </p:grpSp>
      <p:sp>
        <p:nvSpPr>
          <p:cNvPr id="9" name="文本框 15"/>
          <p:cNvSpPr txBox="1"/>
          <p:nvPr/>
        </p:nvSpPr>
        <p:spPr>
          <a:xfrm>
            <a:off x="273685" y="254976"/>
            <a:ext cx="3015615"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charset="0"/>
                <a:ea typeface="微软雅黑" charset="0"/>
                <a:sym typeface="+mn-ea"/>
              </a:rPr>
              <a:t>生成与判别建模</a:t>
            </a:r>
          </a:p>
        </p:txBody>
      </p:sp>
      <p:sp>
        <p:nvSpPr>
          <p:cNvPr id="11" name="文本框 60"/>
          <p:cNvSpPr txBox="1"/>
          <p:nvPr/>
        </p:nvSpPr>
        <p:spPr>
          <a:xfrm>
            <a:off x="2624989" y="1890834"/>
            <a:ext cx="7874001" cy="3208571"/>
          </a:xfrm>
          <a:prstGeom prst="rect">
            <a:avLst/>
          </a:prstGeom>
          <a:noFill/>
          <a:ln>
            <a:solidFill>
              <a:schemeClr val="bg1"/>
            </a:solidFill>
          </a:ln>
          <a:effectLst/>
          <a:extLst>
            <a:ext uri="{909E8E84-426E-40DD-AFC4-6F175D3DCCD1}">
              <a14:hiddenFill xmlns=""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判别模型（</a:t>
            </a:r>
            <a:r>
              <a:rPr lang="en-US" altLang="zh-CN" dirty="0" smtClean="0">
                <a:latin typeface="微软雅黑" pitchFamily="34" charset="-122"/>
                <a:ea typeface="微软雅黑" pitchFamily="34" charset="-122"/>
              </a:rPr>
              <a:t> discriminative model </a:t>
            </a:r>
            <a:r>
              <a:rPr lang="zh-CN" altLang="en-US" dirty="0" smtClean="0">
                <a:latin typeface="微软雅黑" pitchFamily="34" charset="-122"/>
                <a:ea typeface="微软雅黑" pitchFamily="34" charset="-122"/>
              </a:rPr>
              <a:t>）方法的主要优点是，在有</a:t>
            </a:r>
            <a:r>
              <a:rPr lang="zh-CN" altLang="en-US" dirty="0" smtClean="0">
                <a:solidFill>
                  <a:srgbClr val="FF0000"/>
                </a:solidFill>
                <a:latin typeface="微软雅黑" pitchFamily="34" charset="-122"/>
                <a:ea typeface="微软雅黑" pitchFamily="34" charset="-122"/>
              </a:rPr>
              <a:t>无限</a:t>
            </a:r>
            <a:r>
              <a:rPr lang="zh-CN" altLang="en-US" dirty="0" smtClean="0">
                <a:latin typeface="微软雅黑" pitchFamily="34" charset="-122"/>
                <a:ea typeface="微软雅黑" pitchFamily="34" charset="-122"/>
              </a:rPr>
              <a:t>的训练数据时，它具有比生成模型（</a:t>
            </a:r>
            <a:r>
              <a:rPr lang="en-US" altLang="zh-CN" dirty="0" smtClean="0">
                <a:latin typeface="微软雅黑" pitchFamily="34" charset="-122"/>
                <a:ea typeface="微软雅黑" pitchFamily="34" charset="-122"/>
              </a:rPr>
              <a:t> generative </a:t>
            </a:r>
            <a:r>
              <a:rPr lang="en-US" altLang="zh-CN" dirty="0" err="1" smtClean="0">
                <a:latin typeface="微软雅黑" pitchFamily="34" charset="-122"/>
                <a:ea typeface="微软雅黑" pitchFamily="34" charset="-122"/>
              </a:rPr>
              <a:t>modelling</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）方法更好的表现。</a:t>
            </a:r>
            <a:endParaRPr lang="en-US" altLang="zh-CN" dirty="0" smtClean="0">
              <a:latin typeface="微软雅黑" pitchFamily="34" charset="-122"/>
              <a:ea typeface="微软雅黑" pitchFamily="34" charset="-122"/>
            </a:endParaRPr>
          </a:p>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在实践中，类似的生成和判别性方法往往收敛于相同的解决方案，生成方法（</a:t>
            </a:r>
            <a:r>
              <a:rPr lang="en-US" altLang="zh-CN" dirty="0" smtClean="0">
                <a:latin typeface="微软雅黑" pitchFamily="34" charset="-122"/>
                <a:ea typeface="微软雅黑" pitchFamily="34" charset="-122"/>
              </a:rPr>
              <a:t> generative </a:t>
            </a:r>
            <a:r>
              <a:rPr lang="zh-CN" altLang="en-US" dirty="0" smtClean="0">
                <a:latin typeface="微软雅黑" pitchFamily="34" charset="-122"/>
                <a:ea typeface="微软雅黑" pitchFamily="34" charset="-122"/>
              </a:rPr>
              <a:t>）有时可以在</a:t>
            </a:r>
            <a:r>
              <a:rPr lang="zh-CN" altLang="en-US" dirty="0" smtClean="0">
                <a:solidFill>
                  <a:srgbClr val="FF0000"/>
                </a:solidFill>
                <a:latin typeface="微软雅黑" pitchFamily="34" charset="-122"/>
                <a:ea typeface="微软雅黑" pitchFamily="34" charset="-122"/>
              </a:rPr>
              <a:t>有限</a:t>
            </a:r>
            <a:r>
              <a:rPr lang="zh-CN" altLang="en-US" dirty="0" smtClean="0">
                <a:latin typeface="微软雅黑" pitchFamily="34" charset="-122"/>
                <a:ea typeface="微软雅黑" pitchFamily="34" charset="-122"/>
              </a:rPr>
              <a:t>的培训数据下表现得更好。然而，当标记的训练数据的</a:t>
            </a:r>
            <a:r>
              <a:rPr lang="zh-CN" altLang="en-US" dirty="0" smtClean="0">
                <a:latin typeface="微软雅黑" pitchFamily="34" charset="-122"/>
                <a:ea typeface="微软雅黑" pitchFamily="34" charset="-122"/>
              </a:rPr>
              <a:t>数量合理且相当</a:t>
            </a:r>
            <a:r>
              <a:rPr lang="zh-CN" altLang="en-US" dirty="0" smtClean="0">
                <a:latin typeface="微软雅黑" pitchFamily="34" charset="-122"/>
                <a:ea typeface="微软雅黑" pitchFamily="34" charset="-122"/>
              </a:rPr>
              <a:t>大时，我们倾向</a:t>
            </a:r>
            <a:r>
              <a:rPr lang="zh-CN" altLang="en-US" dirty="0" smtClean="0">
                <a:latin typeface="微软雅黑" pitchFamily="34" charset="-122"/>
                <a:ea typeface="微软雅黑" pitchFamily="34" charset="-122"/>
              </a:rPr>
              <a:t>于判别方法。（</a:t>
            </a:r>
            <a:r>
              <a:rPr lang="en-US" altLang="zh-CN"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discriminative </a:t>
            </a:r>
            <a:r>
              <a:rPr lang="zh-CN" altLang="en-US" dirty="0" smtClean="0">
                <a:latin typeface="微软雅黑" pitchFamily="34" charset="-122"/>
                <a:ea typeface="微软雅黑" pitchFamily="34" charset="-122"/>
              </a:rPr>
              <a:t>）可以找到更好的解决方案。从某种意义上说，当对先前不可见的数据进行测试时，它将更准确地预测期望的结果（假设数据来自与训练数据（</a:t>
            </a:r>
            <a:r>
              <a:rPr lang="en-US" altLang="zh-CN" dirty="0" smtClean="0">
                <a:latin typeface="微软雅黑" pitchFamily="34" charset="-122"/>
                <a:ea typeface="微软雅黑" pitchFamily="34" charset="-122"/>
              </a:rPr>
              <a:t> training  set</a:t>
            </a:r>
            <a:r>
              <a:rPr lang="zh-CN" altLang="en-US" dirty="0" smtClean="0">
                <a:latin typeface="微软雅黑" pitchFamily="34" charset="-122"/>
                <a:ea typeface="微软雅黑" pitchFamily="34" charset="-122"/>
              </a:rPr>
              <a:t>）相同的底层分布）。</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7"/>
          <p:cNvSpPr>
            <a:spLocks noEditPoints="1"/>
          </p:cNvSpPr>
          <p:nvPr/>
        </p:nvSpPr>
        <p:spPr bwMode="auto">
          <a:xfrm>
            <a:off x="0" y="4493260"/>
            <a:ext cx="2633980" cy="2364740"/>
          </a:xfrm>
          <a:custGeom>
            <a:avLst/>
            <a:gdLst>
              <a:gd name="T0" fmla="*/ 543 w 907"/>
              <a:gd name="T1" fmla="*/ 696 h 814"/>
              <a:gd name="T2" fmla="*/ 592 w 907"/>
              <a:gd name="T3" fmla="*/ 745 h 814"/>
              <a:gd name="T4" fmla="*/ 138 w 907"/>
              <a:gd name="T5" fmla="*/ 449 h 814"/>
              <a:gd name="T6" fmla="*/ 126 w 907"/>
              <a:gd name="T7" fmla="*/ 433 h 814"/>
              <a:gd name="T8" fmla="*/ 223 w 907"/>
              <a:gd name="T9" fmla="*/ 405 h 814"/>
              <a:gd name="T10" fmla="*/ 383 w 907"/>
              <a:gd name="T11" fmla="*/ 427 h 814"/>
              <a:gd name="T12" fmla="*/ 391 w 907"/>
              <a:gd name="T13" fmla="*/ 441 h 814"/>
              <a:gd name="T14" fmla="*/ 345 w 907"/>
              <a:gd name="T15" fmla="*/ 441 h 814"/>
              <a:gd name="T16" fmla="*/ 197 w 907"/>
              <a:gd name="T17" fmla="*/ 433 h 814"/>
              <a:gd name="T18" fmla="*/ 138 w 907"/>
              <a:gd name="T19" fmla="*/ 370 h 814"/>
              <a:gd name="T20" fmla="*/ 126 w 907"/>
              <a:gd name="T21" fmla="*/ 354 h 814"/>
              <a:gd name="T22" fmla="*/ 223 w 907"/>
              <a:gd name="T23" fmla="*/ 326 h 814"/>
              <a:gd name="T24" fmla="*/ 383 w 907"/>
              <a:gd name="T25" fmla="*/ 348 h 814"/>
              <a:gd name="T26" fmla="*/ 391 w 907"/>
              <a:gd name="T27" fmla="*/ 362 h 814"/>
              <a:gd name="T28" fmla="*/ 345 w 907"/>
              <a:gd name="T29" fmla="*/ 362 h 814"/>
              <a:gd name="T30" fmla="*/ 197 w 907"/>
              <a:gd name="T31" fmla="*/ 354 h 814"/>
              <a:gd name="T32" fmla="*/ 138 w 907"/>
              <a:gd name="T33" fmla="*/ 299 h 814"/>
              <a:gd name="T34" fmla="*/ 126 w 907"/>
              <a:gd name="T35" fmla="*/ 281 h 814"/>
              <a:gd name="T36" fmla="*/ 223 w 907"/>
              <a:gd name="T37" fmla="*/ 255 h 814"/>
              <a:gd name="T38" fmla="*/ 383 w 907"/>
              <a:gd name="T39" fmla="*/ 275 h 814"/>
              <a:gd name="T40" fmla="*/ 391 w 907"/>
              <a:gd name="T41" fmla="*/ 291 h 814"/>
              <a:gd name="T42" fmla="*/ 345 w 907"/>
              <a:gd name="T43" fmla="*/ 289 h 814"/>
              <a:gd name="T44" fmla="*/ 197 w 907"/>
              <a:gd name="T45" fmla="*/ 283 h 814"/>
              <a:gd name="T46" fmla="*/ 138 w 907"/>
              <a:gd name="T47" fmla="*/ 225 h 814"/>
              <a:gd name="T48" fmla="*/ 126 w 907"/>
              <a:gd name="T49" fmla="*/ 206 h 814"/>
              <a:gd name="T50" fmla="*/ 223 w 907"/>
              <a:gd name="T51" fmla="*/ 178 h 814"/>
              <a:gd name="T52" fmla="*/ 383 w 907"/>
              <a:gd name="T53" fmla="*/ 200 h 814"/>
              <a:gd name="T54" fmla="*/ 391 w 907"/>
              <a:gd name="T55" fmla="*/ 214 h 814"/>
              <a:gd name="T56" fmla="*/ 345 w 907"/>
              <a:gd name="T57" fmla="*/ 214 h 814"/>
              <a:gd name="T58" fmla="*/ 197 w 907"/>
              <a:gd name="T59" fmla="*/ 206 h 814"/>
              <a:gd name="T60" fmla="*/ 138 w 907"/>
              <a:gd name="T61" fmla="*/ 156 h 814"/>
              <a:gd name="T62" fmla="*/ 126 w 907"/>
              <a:gd name="T63" fmla="*/ 138 h 814"/>
              <a:gd name="T64" fmla="*/ 223 w 907"/>
              <a:gd name="T65" fmla="*/ 111 h 814"/>
              <a:gd name="T66" fmla="*/ 383 w 907"/>
              <a:gd name="T67" fmla="*/ 131 h 814"/>
              <a:gd name="T68" fmla="*/ 391 w 907"/>
              <a:gd name="T69" fmla="*/ 148 h 814"/>
              <a:gd name="T70" fmla="*/ 345 w 907"/>
              <a:gd name="T71" fmla="*/ 146 h 814"/>
              <a:gd name="T72" fmla="*/ 197 w 907"/>
              <a:gd name="T73" fmla="*/ 140 h 814"/>
              <a:gd name="T74" fmla="*/ 877 w 907"/>
              <a:gd name="T75" fmla="*/ 125 h 814"/>
              <a:gd name="T76" fmla="*/ 905 w 907"/>
              <a:gd name="T77" fmla="*/ 156 h 814"/>
              <a:gd name="T78" fmla="*/ 899 w 907"/>
              <a:gd name="T79" fmla="*/ 702 h 814"/>
              <a:gd name="T80" fmla="*/ 626 w 907"/>
              <a:gd name="T81" fmla="*/ 721 h 814"/>
              <a:gd name="T82" fmla="*/ 620 w 907"/>
              <a:gd name="T83" fmla="*/ 806 h 814"/>
              <a:gd name="T84" fmla="*/ 492 w 907"/>
              <a:gd name="T85" fmla="*/ 808 h 814"/>
              <a:gd name="T86" fmla="*/ 468 w 907"/>
              <a:gd name="T87" fmla="*/ 810 h 814"/>
              <a:gd name="T88" fmla="*/ 31 w 907"/>
              <a:gd name="T89" fmla="*/ 719 h 814"/>
              <a:gd name="T90" fmla="*/ 0 w 907"/>
              <a:gd name="T91" fmla="*/ 690 h 814"/>
              <a:gd name="T92" fmla="*/ 9 w 907"/>
              <a:gd name="T93" fmla="*/ 138 h 814"/>
              <a:gd name="T94" fmla="*/ 33 w 907"/>
              <a:gd name="T95" fmla="*/ 67 h 814"/>
              <a:gd name="T96" fmla="*/ 102 w 907"/>
              <a:gd name="T97" fmla="*/ 26 h 814"/>
              <a:gd name="T98" fmla="*/ 260 w 907"/>
              <a:gd name="T99" fmla="*/ 0 h 814"/>
              <a:gd name="T100" fmla="*/ 381 w 907"/>
              <a:gd name="T101" fmla="*/ 18 h 814"/>
              <a:gd name="T102" fmla="*/ 527 w 907"/>
              <a:gd name="T103" fmla="*/ 16 h 814"/>
              <a:gd name="T104" fmla="*/ 652 w 907"/>
              <a:gd name="T105" fmla="*/ 0 h 814"/>
              <a:gd name="T106" fmla="*/ 806 w 907"/>
              <a:gd name="T107" fmla="*/ 28 h 814"/>
              <a:gd name="T108" fmla="*/ 869 w 907"/>
              <a:gd name="T109" fmla="*/ 67 h 814"/>
              <a:gd name="T110" fmla="*/ 626 w 907"/>
              <a:gd name="T111" fmla="*/ 557 h 814"/>
              <a:gd name="T112" fmla="*/ 816 w 907"/>
              <a:gd name="T113" fmla="*/ 593 h 814"/>
              <a:gd name="T114" fmla="*/ 652 w 907"/>
              <a:gd name="T115" fmla="*/ 53 h 814"/>
              <a:gd name="T116" fmla="*/ 260 w 907"/>
              <a:gd name="T117" fmla="*/ 53 h 814"/>
              <a:gd name="T118" fmla="*/ 130 w 907"/>
              <a:gd name="T119" fmla="*/ 73 h 814"/>
              <a:gd name="T120" fmla="*/ 130 w 907"/>
              <a:gd name="T121" fmla="*/ 575 h 814"/>
              <a:gd name="T122" fmla="*/ 260 w 907"/>
              <a:gd name="T123" fmla="*/ 557 h 814"/>
              <a:gd name="T124" fmla="*/ 424 w 907"/>
              <a:gd name="T125" fmla="*/ 91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7" h="814">
                <a:moveTo>
                  <a:pt x="496" y="73"/>
                </a:moveTo>
                <a:lnTo>
                  <a:pt x="496" y="751"/>
                </a:lnTo>
                <a:lnTo>
                  <a:pt x="533" y="702"/>
                </a:lnTo>
                <a:lnTo>
                  <a:pt x="533" y="702"/>
                </a:lnTo>
                <a:lnTo>
                  <a:pt x="539" y="698"/>
                </a:lnTo>
                <a:lnTo>
                  <a:pt x="543" y="696"/>
                </a:lnTo>
                <a:lnTo>
                  <a:pt x="551" y="698"/>
                </a:lnTo>
                <a:lnTo>
                  <a:pt x="557" y="700"/>
                </a:lnTo>
                <a:lnTo>
                  <a:pt x="557" y="700"/>
                </a:lnTo>
                <a:lnTo>
                  <a:pt x="559" y="702"/>
                </a:lnTo>
                <a:lnTo>
                  <a:pt x="559" y="702"/>
                </a:lnTo>
                <a:lnTo>
                  <a:pt x="592" y="745"/>
                </a:lnTo>
                <a:lnTo>
                  <a:pt x="592" y="46"/>
                </a:lnTo>
                <a:lnTo>
                  <a:pt x="496" y="73"/>
                </a:lnTo>
                <a:lnTo>
                  <a:pt x="496" y="73"/>
                </a:lnTo>
                <a:close/>
                <a:moveTo>
                  <a:pt x="142" y="449"/>
                </a:moveTo>
                <a:lnTo>
                  <a:pt x="142" y="449"/>
                </a:lnTo>
                <a:lnTo>
                  <a:pt x="138" y="449"/>
                </a:lnTo>
                <a:lnTo>
                  <a:pt x="132" y="449"/>
                </a:lnTo>
                <a:lnTo>
                  <a:pt x="130" y="447"/>
                </a:lnTo>
                <a:lnTo>
                  <a:pt x="126" y="443"/>
                </a:lnTo>
                <a:lnTo>
                  <a:pt x="126" y="443"/>
                </a:lnTo>
                <a:lnTo>
                  <a:pt x="126" y="437"/>
                </a:lnTo>
                <a:lnTo>
                  <a:pt x="126" y="433"/>
                </a:lnTo>
                <a:lnTo>
                  <a:pt x="130" y="429"/>
                </a:lnTo>
                <a:lnTo>
                  <a:pt x="134" y="427"/>
                </a:lnTo>
                <a:lnTo>
                  <a:pt x="134" y="427"/>
                </a:lnTo>
                <a:lnTo>
                  <a:pt x="162" y="417"/>
                </a:lnTo>
                <a:lnTo>
                  <a:pt x="193" y="409"/>
                </a:lnTo>
                <a:lnTo>
                  <a:pt x="223" y="405"/>
                </a:lnTo>
                <a:lnTo>
                  <a:pt x="254" y="405"/>
                </a:lnTo>
                <a:lnTo>
                  <a:pt x="254" y="405"/>
                </a:lnTo>
                <a:lnTo>
                  <a:pt x="286" y="405"/>
                </a:lnTo>
                <a:lnTo>
                  <a:pt x="318" y="409"/>
                </a:lnTo>
                <a:lnTo>
                  <a:pt x="351" y="417"/>
                </a:lnTo>
                <a:lnTo>
                  <a:pt x="383" y="427"/>
                </a:lnTo>
                <a:lnTo>
                  <a:pt x="383" y="427"/>
                </a:lnTo>
                <a:lnTo>
                  <a:pt x="387" y="429"/>
                </a:lnTo>
                <a:lnTo>
                  <a:pt x="389" y="433"/>
                </a:lnTo>
                <a:lnTo>
                  <a:pt x="391" y="437"/>
                </a:lnTo>
                <a:lnTo>
                  <a:pt x="391" y="441"/>
                </a:lnTo>
                <a:lnTo>
                  <a:pt x="391" y="441"/>
                </a:lnTo>
                <a:lnTo>
                  <a:pt x="389" y="445"/>
                </a:lnTo>
                <a:lnTo>
                  <a:pt x="385" y="449"/>
                </a:lnTo>
                <a:lnTo>
                  <a:pt x="381" y="449"/>
                </a:lnTo>
                <a:lnTo>
                  <a:pt x="375" y="449"/>
                </a:lnTo>
                <a:lnTo>
                  <a:pt x="375" y="449"/>
                </a:lnTo>
                <a:lnTo>
                  <a:pt x="345" y="441"/>
                </a:lnTo>
                <a:lnTo>
                  <a:pt x="314" y="433"/>
                </a:lnTo>
                <a:lnTo>
                  <a:pt x="284" y="429"/>
                </a:lnTo>
                <a:lnTo>
                  <a:pt x="254" y="429"/>
                </a:lnTo>
                <a:lnTo>
                  <a:pt x="254" y="429"/>
                </a:lnTo>
                <a:lnTo>
                  <a:pt x="225" y="429"/>
                </a:lnTo>
                <a:lnTo>
                  <a:pt x="197" y="433"/>
                </a:lnTo>
                <a:lnTo>
                  <a:pt x="168" y="441"/>
                </a:lnTo>
                <a:lnTo>
                  <a:pt x="142" y="449"/>
                </a:lnTo>
                <a:lnTo>
                  <a:pt x="142" y="449"/>
                </a:lnTo>
                <a:close/>
                <a:moveTo>
                  <a:pt x="142" y="370"/>
                </a:moveTo>
                <a:lnTo>
                  <a:pt x="142" y="370"/>
                </a:lnTo>
                <a:lnTo>
                  <a:pt x="138" y="370"/>
                </a:lnTo>
                <a:lnTo>
                  <a:pt x="132" y="370"/>
                </a:lnTo>
                <a:lnTo>
                  <a:pt x="130" y="368"/>
                </a:lnTo>
                <a:lnTo>
                  <a:pt x="126" y="364"/>
                </a:lnTo>
                <a:lnTo>
                  <a:pt x="126" y="364"/>
                </a:lnTo>
                <a:lnTo>
                  <a:pt x="126" y="358"/>
                </a:lnTo>
                <a:lnTo>
                  <a:pt x="126" y="354"/>
                </a:lnTo>
                <a:lnTo>
                  <a:pt x="130" y="350"/>
                </a:lnTo>
                <a:lnTo>
                  <a:pt x="134" y="348"/>
                </a:lnTo>
                <a:lnTo>
                  <a:pt x="134" y="348"/>
                </a:lnTo>
                <a:lnTo>
                  <a:pt x="162" y="338"/>
                </a:lnTo>
                <a:lnTo>
                  <a:pt x="193" y="330"/>
                </a:lnTo>
                <a:lnTo>
                  <a:pt x="223" y="326"/>
                </a:lnTo>
                <a:lnTo>
                  <a:pt x="254" y="324"/>
                </a:lnTo>
                <a:lnTo>
                  <a:pt x="254" y="324"/>
                </a:lnTo>
                <a:lnTo>
                  <a:pt x="286" y="326"/>
                </a:lnTo>
                <a:lnTo>
                  <a:pt x="318" y="330"/>
                </a:lnTo>
                <a:lnTo>
                  <a:pt x="351" y="338"/>
                </a:lnTo>
                <a:lnTo>
                  <a:pt x="383" y="348"/>
                </a:lnTo>
                <a:lnTo>
                  <a:pt x="383" y="348"/>
                </a:lnTo>
                <a:lnTo>
                  <a:pt x="387" y="350"/>
                </a:lnTo>
                <a:lnTo>
                  <a:pt x="389" y="354"/>
                </a:lnTo>
                <a:lnTo>
                  <a:pt x="391" y="358"/>
                </a:lnTo>
                <a:lnTo>
                  <a:pt x="391" y="362"/>
                </a:lnTo>
                <a:lnTo>
                  <a:pt x="391" y="362"/>
                </a:lnTo>
                <a:lnTo>
                  <a:pt x="389" y="366"/>
                </a:lnTo>
                <a:lnTo>
                  <a:pt x="385" y="370"/>
                </a:lnTo>
                <a:lnTo>
                  <a:pt x="381" y="370"/>
                </a:lnTo>
                <a:lnTo>
                  <a:pt x="375" y="370"/>
                </a:lnTo>
                <a:lnTo>
                  <a:pt x="375" y="370"/>
                </a:lnTo>
                <a:lnTo>
                  <a:pt x="345" y="362"/>
                </a:lnTo>
                <a:lnTo>
                  <a:pt x="314" y="354"/>
                </a:lnTo>
                <a:lnTo>
                  <a:pt x="284" y="350"/>
                </a:lnTo>
                <a:lnTo>
                  <a:pt x="254" y="350"/>
                </a:lnTo>
                <a:lnTo>
                  <a:pt x="254" y="350"/>
                </a:lnTo>
                <a:lnTo>
                  <a:pt x="225" y="350"/>
                </a:lnTo>
                <a:lnTo>
                  <a:pt x="197" y="354"/>
                </a:lnTo>
                <a:lnTo>
                  <a:pt x="168" y="360"/>
                </a:lnTo>
                <a:lnTo>
                  <a:pt x="142" y="370"/>
                </a:lnTo>
                <a:lnTo>
                  <a:pt x="142" y="370"/>
                </a:lnTo>
                <a:close/>
                <a:moveTo>
                  <a:pt x="142" y="299"/>
                </a:moveTo>
                <a:lnTo>
                  <a:pt x="142" y="299"/>
                </a:lnTo>
                <a:lnTo>
                  <a:pt x="138" y="299"/>
                </a:lnTo>
                <a:lnTo>
                  <a:pt x="132" y="297"/>
                </a:lnTo>
                <a:lnTo>
                  <a:pt x="130" y="295"/>
                </a:lnTo>
                <a:lnTo>
                  <a:pt x="126" y="291"/>
                </a:lnTo>
                <a:lnTo>
                  <a:pt x="126" y="291"/>
                </a:lnTo>
                <a:lnTo>
                  <a:pt x="126" y="287"/>
                </a:lnTo>
                <a:lnTo>
                  <a:pt x="126" y="281"/>
                </a:lnTo>
                <a:lnTo>
                  <a:pt x="130" y="277"/>
                </a:lnTo>
                <a:lnTo>
                  <a:pt x="134" y="275"/>
                </a:lnTo>
                <a:lnTo>
                  <a:pt x="134" y="275"/>
                </a:lnTo>
                <a:lnTo>
                  <a:pt x="162" y="265"/>
                </a:lnTo>
                <a:lnTo>
                  <a:pt x="193" y="259"/>
                </a:lnTo>
                <a:lnTo>
                  <a:pt x="223" y="255"/>
                </a:lnTo>
                <a:lnTo>
                  <a:pt x="254" y="253"/>
                </a:lnTo>
                <a:lnTo>
                  <a:pt x="254" y="253"/>
                </a:lnTo>
                <a:lnTo>
                  <a:pt x="286" y="255"/>
                </a:lnTo>
                <a:lnTo>
                  <a:pt x="318" y="259"/>
                </a:lnTo>
                <a:lnTo>
                  <a:pt x="351" y="265"/>
                </a:lnTo>
                <a:lnTo>
                  <a:pt x="383" y="275"/>
                </a:lnTo>
                <a:lnTo>
                  <a:pt x="383" y="275"/>
                </a:lnTo>
                <a:lnTo>
                  <a:pt x="387" y="277"/>
                </a:lnTo>
                <a:lnTo>
                  <a:pt x="389" y="281"/>
                </a:lnTo>
                <a:lnTo>
                  <a:pt x="391" y="285"/>
                </a:lnTo>
                <a:lnTo>
                  <a:pt x="391" y="291"/>
                </a:lnTo>
                <a:lnTo>
                  <a:pt x="391" y="291"/>
                </a:lnTo>
                <a:lnTo>
                  <a:pt x="389" y="295"/>
                </a:lnTo>
                <a:lnTo>
                  <a:pt x="385" y="297"/>
                </a:lnTo>
                <a:lnTo>
                  <a:pt x="381" y="299"/>
                </a:lnTo>
                <a:lnTo>
                  <a:pt x="375" y="299"/>
                </a:lnTo>
                <a:lnTo>
                  <a:pt x="375" y="299"/>
                </a:lnTo>
                <a:lnTo>
                  <a:pt x="345" y="289"/>
                </a:lnTo>
                <a:lnTo>
                  <a:pt x="314" y="283"/>
                </a:lnTo>
                <a:lnTo>
                  <a:pt x="284" y="279"/>
                </a:lnTo>
                <a:lnTo>
                  <a:pt x="254" y="277"/>
                </a:lnTo>
                <a:lnTo>
                  <a:pt x="254" y="277"/>
                </a:lnTo>
                <a:lnTo>
                  <a:pt x="225" y="279"/>
                </a:lnTo>
                <a:lnTo>
                  <a:pt x="197" y="283"/>
                </a:lnTo>
                <a:lnTo>
                  <a:pt x="168" y="289"/>
                </a:lnTo>
                <a:lnTo>
                  <a:pt x="142" y="299"/>
                </a:lnTo>
                <a:lnTo>
                  <a:pt x="142" y="299"/>
                </a:lnTo>
                <a:close/>
                <a:moveTo>
                  <a:pt x="142" y="223"/>
                </a:moveTo>
                <a:lnTo>
                  <a:pt x="142" y="223"/>
                </a:lnTo>
                <a:lnTo>
                  <a:pt x="138" y="225"/>
                </a:lnTo>
                <a:lnTo>
                  <a:pt x="132" y="223"/>
                </a:lnTo>
                <a:lnTo>
                  <a:pt x="130" y="221"/>
                </a:lnTo>
                <a:lnTo>
                  <a:pt x="126" y="216"/>
                </a:lnTo>
                <a:lnTo>
                  <a:pt x="126" y="216"/>
                </a:lnTo>
                <a:lnTo>
                  <a:pt x="126" y="210"/>
                </a:lnTo>
                <a:lnTo>
                  <a:pt x="126" y="206"/>
                </a:lnTo>
                <a:lnTo>
                  <a:pt x="130" y="202"/>
                </a:lnTo>
                <a:lnTo>
                  <a:pt x="134" y="200"/>
                </a:lnTo>
                <a:lnTo>
                  <a:pt x="134" y="200"/>
                </a:lnTo>
                <a:lnTo>
                  <a:pt x="162" y="190"/>
                </a:lnTo>
                <a:lnTo>
                  <a:pt x="193" y="182"/>
                </a:lnTo>
                <a:lnTo>
                  <a:pt x="223" y="178"/>
                </a:lnTo>
                <a:lnTo>
                  <a:pt x="254" y="178"/>
                </a:lnTo>
                <a:lnTo>
                  <a:pt x="254" y="178"/>
                </a:lnTo>
                <a:lnTo>
                  <a:pt x="286" y="178"/>
                </a:lnTo>
                <a:lnTo>
                  <a:pt x="318" y="184"/>
                </a:lnTo>
                <a:lnTo>
                  <a:pt x="351" y="190"/>
                </a:lnTo>
                <a:lnTo>
                  <a:pt x="383" y="200"/>
                </a:lnTo>
                <a:lnTo>
                  <a:pt x="383" y="200"/>
                </a:lnTo>
                <a:lnTo>
                  <a:pt x="387" y="202"/>
                </a:lnTo>
                <a:lnTo>
                  <a:pt x="389" y="206"/>
                </a:lnTo>
                <a:lnTo>
                  <a:pt x="391" y="210"/>
                </a:lnTo>
                <a:lnTo>
                  <a:pt x="391" y="214"/>
                </a:lnTo>
                <a:lnTo>
                  <a:pt x="391" y="214"/>
                </a:lnTo>
                <a:lnTo>
                  <a:pt x="389" y="221"/>
                </a:lnTo>
                <a:lnTo>
                  <a:pt x="385" y="223"/>
                </a:lnTo>
                <a:lnTo>
                  <a:pt x="381" y="225"/>
                </a:lnTo>
                <a:lnTo>
                  <a:pt x="375" y="223"/>
                </a:lnTo>
                <a:lnTo>
                  <a:pt x="375" y="223"/>
                </a:lnTo>
                <a:lnTo>
                  <a:pt x="345" y="214"/>
                </a:lnTo>
                <a:lnTo>
                  <a:pt x="314" y="208"/>
                </a:lnTo>
                <a:lnTo>
                  <a:pt x="284" y="204"/>
                </a:lnTo>
                <a:lnTo>
                  <a:pt x="254" y="202"/>
                </a:lnTo>
                <a:lnTo>
                  <a:pt x="254" y="202"/>
                </a:lnTo>
                <a:lnTo>
                  <a:pt x="225" y="204"/>
                </a:lnTo>
                <a:lnTo>
                  <a:pt x="197" y="206"/>
                </a:lnTo>
                <a:lnTo>
                  <a:pt x="168" y="214"/>
                </a:lnTo>
                <a:lnTo>
                  <a:pt x="142" y="223"/>
                </a:lnTo>
                <a:lnTo>
                  <a:pt x="142" y="223"/>
                </a:lnTo>
                <a:close/>
                <a:moveTo>
                  <a:pt x="142" y="154"/>
                </a:moveTo>
                <a:lnTo>
                  <a:pt x="142" y="154"/>
                </a:lnTo>
                <a:lnTo>
                  <a:pt x="138" y="156"/>
                </a:lnTo>
                <a:lnTo>
                  <a:pt x="132" y="154"/>
                </a:lnTo>
                <a:lnTo>
                  <a:pt x="130" y="152"/>
                </a:lnTo>
                <a:lnTo>
                  <a:pt x="126" y="148"/>
                </a:lnTo>
                <a:lnTo>
                  <a:pt x="126" y="148"/>
                </a:lnTo>
                <a:lnTo>
                  <a:pt x="126" y="144"/>
                </a:lnTo>
                <a:lnTo>
                  <a:pt x="126" y="138"/>
                </a:lnTo>
                <a:lnTo>
                  <a:pt x="130" y="134"/>
                </a:lnTo>
                <a:lnTo>
                  <a:pt x="134" y="131"/>
                </a:lnTo>
                <a:lnTo>
                  <a:pt x="134" y="131"/>
                </a:lnTo>
                <a:lnTo>
                  <a:pt x="162" y="121"/>
                </a:lnTo>
                <a:lnTo>
                  <a:pt x="193" y="115"/>
                </a:lnTo>
                <a:lnTo>
                  <a:pt x="223" y="111"/>
                </a:lnTo>
                <a:lnTo>
                  <a:pt x="254" y="109"/>
                </a:lnTo>
                <a:lnTo>
                  <a:pt x="254" y="109"/>
                </a:lnTo>
                <a:lnTo>
                  <a:pt x="286" y="111"/>
                </a:lnTo>
                <a:lnTo>
                  <a:pt x="318" y="115"/>
                </a:lnTo>
                <a:lnTo>
                  <a:pt x="351" y="121"/>
                </a:lnTo>
                <a:lnTo>
                  <a:pt x="383" y="131"/>
                </a:lnTo>
                <a:lnTo>
                  <a:pt x="383" y="131"/>
                </a:lnTo>
                <a:lnTo>
                  <a:pt x="387" y="134"/>
                </a:lnTo>
                <a:lnTo>
                  <a:pt x="389" y="138"/>
                </a:lnTo>
                <a:lnTo>
                  <a:pt x="391" y="142"/>
                </a:lnTo>
                <a:lnTo>
                  <a:pt x="391" y="148"/>
                </a:lnTo>
                <a:lnTo>
                  <a:pt x="391" y="148"/>
                </a:lnTo>
                <a:lnTo>
                  <a:pt x="389" y="152"/>
                </a:lnTo>
                <a:lnTo>
                  <a:pt x="385" y="154"/>
                </a:lnTo>
                <a:lnTo>
                  <a:pt x="381" y="156"/>
                </a:lnTo>
                <a:lnTo>
                  <a:pt x="375" y="156"/>
                </a:lnTo>
                <a:lnTo>
                  <a:pt x="375" y="156"/>
                </a:lnTo>
                <a:lnTo>
                  <a:pt x="345" y="146"/>
                </a:lnTo>
                <a:lnTo>
                  <a:pt x="314" y="140"/>
                </a:lnTo>
                <a:lnTo>
                  <a:pt x="284" y="136"/>
                </a:lnTo>
                <a:lnTo>
                  <a:pt x="254" y="134"/>
                </a:lnTo>
                <a:lnTo>
                  <a:pt x="254" y="134"/>
                </a:lnTo>
                <a:lnTo>
                  <a:pt x="225" y="136"/>
                </a:lnTo>
                <a:lnTo>
                  <a:pt x="197" y="140"/>
                </a:lnTo>
                <a:lnTo>
                  <a:pt x="168" y="146"/>
                </a:lnTo>
                <a:lnTo>
                  <a:pt x="142" y="154"/>
                </a:lnTo>
                <a:lnTo>
                  <a:pt x="142" y="154"/>
                </a:lnTo>
                <a:close/>
                <a:moveTo>
                  <a:pt x="871" y="125"/>
                </a:moveTo>
                <a:lnTo>
                  <a:pt x="871" y="125"/>
                </a:lnTo>
                <a:lnTo>
                  <a:pt x="877" y="125"/>
                </a:lnTo>
                <a:lnTo>
                  <a:pt x="885" y="129"/>
                </a:lnTo>
                <a:lnTo>
                  <a:pt x="891" y="131"/>
                </a:lnTo>
                <a:lnTo>
                  <a:pt x="895" y="138"/>
                </a:lnTo>
                <a:lnTo>
                  <a:pt x="901" y="142"/>
                </a:lnTo>
                <a:lnTo>
                  <a:pt x="903" y="150"/>
                </a:lnTo>
                <a:lnTo>
                  <a:pt x="905" y="156"/>
                </a:lnTo>
                <a:lnTo>
                  <a:pt x="907" y="164"/>
                </a:lnTo>
                <a:lnTo>
                  <a:pt x="907" y="682"/>
                </a:lnTo>
                <a:lnTo>
                  <a:pt x="907" y="682"/>
                </a:lnTo>
                <a:lnTo>
                  <a:pt x="905" y="690"/>
                </a:lnTo>
                <a:lnTo>
                  <a:pt x="903" y="696"/>
                </a:lnTo>
                <a:lnTo>
                  <a:pt x="899" y="702"/>
                </a:lnTo>
                <a:lnTo>
                  <a:pt x="895" y="708"/>
                </a:lnTo>
                <a:lnTo>
                  <a:pt x="889" y="712"/>
                </a:lnTo>
                <a:lnTo>
                  <a:pt x="883" y="716"/>
                </a:lnTo>
                <a:lnTo>
                  <a:pt x="877" y="719"/>
                </a:lnTo>
                <a:lnTo>
                  <a:pt x="869" y="721"/>
                </a:lnTo>
                <a:lnTo>
                  <a:pt x="626" y="721"/>
                </a:lnTo>
                <a:lnTo>
                  <a:pt x="626" y="793"/>
                </a:lnTo>
                <a:lnTo>
                  <a:pt x="626" y="793"/>
                </a:lnTo>
                <a:lnTo>
                  <a:pt x="626" y="793"/>
                </a:lnTo>
                <a:lnTo>
                  <a:pt x="624" y="799"/>
                </a:lnTo>
                <a:lnTo>
                  <a:pt x="620" y="806"/>
                </a:lnTo>
                <a:lnTo>
                  <a:pt x="620" y="806"/>
                </a:lnTo>
                <a:lnTo>
                  <a:pt x="614" y="808"/>
                </a:lnTo>
                <a:lnTo>
                  <a:pt x="608" y="810"/>
                </a:lnTo>
                <a:lnTo>
                  <a:pt x="602" y="808"/>
                </a:lnTo>
                <a:lnTo>
                  <a:pt x="596" y="804"/>
                </a:lnTo>
                <a:lnTo>
                  <a:pt x="545" y="741"/>
                </a:lnTo>
                <a:lnTo>
                  <a:pt x="492" y="808"/>
                </a:lnTo>
                <a:lnTo>
                  <a:pt x="492" y="808"/>
                </a:lnTo>
                <a:lnTo>
                  <a:pt x="486" y="812"/>
                </a:lnTo>
                <a:lnTo>
                  <a:pt x="478" y="814"/>
                </a:lnTo>
                <a:lnTo>
                  <a:pt x="478" y="814"/>
                </a:lnTo>
                <a:lnTo>
                  <a:pt x="472" y="814"/>
                </a:lnTo>
                <a:lnTo>
                  <a:pt x="468" y="810"/>
                </a:lnTo>
                <a:lnTo>
                  <a:pt x="464" y="804"/>
                </a:lnTo>
                <a:lnTo>
                  <a:pt x="462" y="797"/>
                </a:lnTo>
                <a:lnTo>
                  <a:pt x="462" y="721"/>
                </a:lnTo>
                <a:lnTo>
                  <a:pt x="39" y="721"/>
                </a:lnTo>
                <a:lnTo>
                  <a:pt x="39" y="721"/>
                </a:lnTo>
                <a:lnTo>
                  <a:pt x="31" y="719"/>
                </a:lnTo>
                <a:lnTo>
                  <a:pt x="23" y="716"/>
                </a:lnTo>
                <a:lnTo>
                  <a:pt x="17" y="712"/>
                </a:lnTo>
                <a:lnTo>
                  <a:pt x="11" y="708"/>
                </a:lnTo>
                <a:lnTo>
                  <a:pt x="7" y="702"/>
                </a:lnTo>
                <a:lnTo>
                  <a:pt x="3" y="696"/>
                </a:lnTo>
                <a:lnTo>
                  <a:pt x="0" y="690"/>
                </a:lnTo>
                <a:lnTo>
                  <a:pt x="0" y="682"/>
                </a:lnTo>
                <a:lnTo>
                  <a:pt x="0" y="164"/>
                </a:lnTo>
                <a:lnTo>
                  <a:pt x="0" y="164"/>
                </a:lnTo>
                <a:lnTo>
                  <a:pt x="0" y="156"/>
                </a:lnTo>
                <a:lnTo>
                  <a:pt x="3" y="150"/>
                </a:lnTo>
                <a:lnTo>
                  <a:pt x="9" y="138"/>
                </a:lnTo>
                <a:lnTo>
                  <a:pt x="21" y="129"/>
                </a:lnTo>
                <a:lnTo>
                  <a:pt x="27" y="127"/>
                </a:lnTo>
                <a:lnTo>
                  <a:pt x="33" y="125"/>
                </a:lnTo>
                <a:lnTo>
                  <a:pt x="33" y="75"/>
                </a:lnTo>
                <a:lnTo>
                  <a:pt x="33" y="75"/>
                </a:lnTo>
                <a:lnTo>
                  <a:pt x="33" y="67"/>
                </a:lnTo>
                <a:lnTo>
                  <a:pt x="37" y="61"/>
                </a:lnTo>
                <a:lnTo>
                  <a:pt x="43" y="55"/>
                </a:lnTo>
                <a:lnTo>
                  <a:pt x="49" y="51"/>
                </a:lnTo>
                <a:lnTo>
                  <a:pt x="49" y="51"/>
                </a:lnTo>
                <a:lnTo>
                  <a:pt x="75" y="38"/>
                </a:lnTo>
                <a:lnTo>
                  <a:pt x="102" y="26"/>
                </a:lnTo>
                <a:lnTo>
                  <a:pt x="128" y="18"/>
                </a:lnTo>
                <a:lnTo>
                  <a:pt x="154" y="10"/>
                </a:lnTo>
                <a:lnTo>
                  <a:pt x="181" y="6"/>
                </a:lnTo>
                <a:lnTo>
                  <a:pt x="207" y="2"/>
                </a:lnTo>
                <a:lnTo>
                  <a:pt x="233" y="0"/>
                </a:lnTo>
                <a:lnTo>
                  <a:pt x="260" y="0"/>
                </a:lnTo>
                <a:lnTo>
                  <a:pt x="260" y="0"/>
                </a:lnTo>
                <a:lnTo>
                  <a:pt x="284" y="0"/>
                </a:lnTo>
                <a:lnTo>
                  <a:pt x="308" y="2"/>
                </a:lnTo>
                <a:lnTo>
                  <a:pt x="332" y="6"/>
                </a:lnTo>
                <a:lnTo>
                  <a:pt x="357" y="12"/>
                </a:lnTo>
                <a:lnTo>
                  <a:pt x="381" y="18"/>
                </a:lnTo>
                <a:lnTo>
                  <a:pt x="403" y="26"/>
                </a:lnTo>
                <a:lnTo>
                  <a:pt x="452" y="46"/>
                </a:lnTo>
                <a:lnTo>
                  <a:pt x="452" y="46"/>
                </a:lnTo>
                <a:lnTo>
                  <a:pt x="476" y="34"/>
                </a:lnTo>
                <a:lnTo>
                  <a:pt x="503" y="24"/>
                </a:lnTo>
                <a:lnTo>
                  <a:pt x="527" y="16"/>
                </a:lnTo>
                <a:lnTo>
                  <a:pt x="553" y="10"/>
                </a:lnTo>
                <a:lnTo>
                  <a:pt x="577" y="4"/>
                </a:lnTo>
                <a:lnTo>
                  <a:pt x="604" y="2"/>
                </a:lnTo>
                <a:lnTo>
                  <a:pt x="628" y="0"/>
                </a:lnTo>
                <a:lnTo>
                  <a:pt x="652" y="0"/>
                </a:lnTo>
                <a:lnTo>
                  <a:pt x="652" y="0"/>
                </a:lnTo>
                <a:lnTo>
                  <a:pt x="679" y="0"/>
                </a:lnTo>
                <a:lnTo>
                  <a:pt x="705" y="4"/>
                </a:lnTo>
                <a:lnTo>
                  <a:pt x="729" y="8"/>
                </a:lnTo>
                <a:lnTo>
                  <a:pt x="756" y="14"/>
                </a:lnTo>
                <a:lnTo>
                  <a:pt x="780" y="20"/>
                </a:lnTo>
                <a:lnTo>
                  <a:pt x="806" y="28"/>
                </a:lnTo>
                <a:lnTo>
                  <a:pt x="830" y="38"/>
                </a:lnTo>
                <a:lnTo>
                  <a:pt x="855" y="51"/>
                </a:lnTo>
                <a:lnTo>
                  <a:pt x="855" y="51"/>
                </a:lnTo>
                <a:lnTo>
                  <a:pt x="863" y="55"/>
                </a:lnTo>
                <a:lnTo>
                  <a:pt x="867" y="61"/>
                </a:lnTo>
                <a:lnTo>
                  <a:pt x="869" y="67"/>
                </a:lnTo>
                <a:lnTo>
                  <a:pt x="871" y="75"/>
                </a:lnTo>
                <a:lnTo>
                  <a:pt x="871" y="75"/>
                </a:lnTo>
                <a:lnTo>
                  <a:pt x="871" y="125"/>
                </a:lnTo>
                <a:lnTo>
                  <a:pt x="871" y="125"/>
                </a:lnTo>
                <a:close/>
                <a:moveTo>
                  <a:pt x="626" y="557"/>
                </a:moveTo>
                <a:lnTo>
                  <a:pt x="626" y="557"/>
                </a:lnTo>
                <a:lnTo>
                  <a:pt x="652" y="557"/>
                </a:lnTo>
                <a:lnTo>
                  <a:pt x="652" y="557"/>
                </a:lnTo>
                <a:lnTo>
                  <a:pt x="695" y="559"/>
                </a:lnTo>
                <a:lnTo>
                  <a:pt x="735" y="567"/>
                </a:lnTo>
                <a:lnTo>
                  <a:pt x="776" y="577"/>
                </a:lnTo>
                <a:lnTo>
                  <a:pt x="816" y="593"/>
                </a:lnTo>
                <a:lnTo>
                  <a:pt x="816" y="91"/>
                </a:lnTo>
                <a:lnTo>
                  <a:pt x="816" y="91"/>
                </a:lnTo>
                <a:lnTo>
                  <a:pt x="776" y="75"/>
                </a:lnTo>
                <a:lnTo>
                  <a:pt x="735" y="63"/>
                </a:lnTo>
                <a:lnTo>
                  <a:pt x="693" y="55"/>
                </a:lnTo>
                <a:lnTo>
                  <a:pt x="652" y="53"/>
                </a:lnTo>
                <a:lnTo>
                  <a:pt x="652" y="53"/>
                </a:lnTo>
                <a:lnTo>
                  <a:pt x="626" y="53"/>
                </a:lnTo>
                <a:lnTo>
                  <a:pt x="626" y="557"/>
                </a:lnTo>
                <a:lnTo>
                  <a:pt x="626" y="557"/>
                </a:lnTo>
                <a:close/>
                <a:moveTo>
                  <a:pt x="260" y="53"/>
                </a:moveTo>
                <a:lnTo>
                  <a:pt x="260" y="53"/>
                </a:lnTo>
                <a:lnTo>
                  <a:pt x="237" y="53"/>
                </a:lnTo>
                <a:lnTo>
                  <a:pt x="217" y="55"/>
                </a:lnTo>
                <a:lnTo>
                  <a:pt x="195" y="57"/>
                </a:lnTo>
                <a:lnTo>
                  <a:pt x="173" y="61"/>
                </a:lnTo>
                <a:lnTo>
                  <a:pt x="152" y="67"/>
                </a:lnTo>
                <a:lnTo>
                  <a:pt x="130" y="73"/>
                </a:lnTo>
                <a:lnTo>
                  <a:pt x="108" y="81"/>
                </a:lnTo>
                <a:lnTo>
                  <a:pt x="85" y="91"/>
                </a:lnTo>
                <a:lnTo>
                  <a:pt x="85" y="593"/>
                </a:lnTo>
                <a:lnTo>
                  <a:pt x="85" y="593"/>
                </a:lnTo>
                <a:lnTo>
                  <a:pt x="108" y="583"/>
                </a:lnTo>
                <a:lnTo>
                  <a:pt x="130" y="575"/>
                </a:lnTo>
                <a:lnTo>
                  <a:pt x="152" y="569"/>
                </a:lnTo>
                <a:lnTo>
                  <a:pt x="173" y="565"/>
                </a:lnTo>
                <a:lnTo>
                  <a:pt x="195" y="561"/>
                </a:lnTo>
                <a:lnTo>
                  <a:pt x="217" y="557"/>
                </a:lnTo>
                <a:lnTo>
                  <a:pt x="260" y="557"/>
                </a:lnTo>
                <a:lnTo>
                  <a:pt x="260" y="557"/>
                </a:lnTo>
                <a:lnTo>
                  <a:pt x="302" y="559"/>
                </a:lnTo>
                <a:lnTo>
                  <a:pt x="343" y="567"/>
                </a:lnTo>
                <a:lnTo>
                  <a:pt x="383" y="577"/>
                </a:lnTo>
                <a:lnTo>
                  <a:pt x="424" y="593"/>
                </a:lnTo>
                <a:lnTo>
                  <a:pt x="424" y="91"/>
                </a:lnTo>
                <a:lnTo>
                  <a:pt x="424" y="91"/>
                </a:lnTo>
                <a:lnTo>
                  <a:pt x="383" y="75"/>
                </a:lnTo>
                <a:lnTo>
                  <a:pt x="343" y="63"/>
                </a:lnTo>
                <a:lnTo>
                  <a:pt x="300" y="55"/>
                </a:lnTo>
                <a:lnTo>
                  <a:pt x="260" y="53"/>
                </a:lnTo>
                <a:lnTo>
                  <a:pt x="260" y="53"/>
                </a:lnTo>
                <a:close/>
              </a:path>
            </a:pathLst>
          </a:custGeom>
          <a:solidFill>
            <a:srgbClr val="3E8F84"/>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grpSp>
        <p:nvGrpSpPr>
          <p:cNvPr id="2" name="组合 12"/>
          <p:cNvGrpSpPr/>
          <p:nvPr/>
        </p:nvGrpSpPr>
        <p:grpSpPr>
          <a:xfrm>
            <a:off x="1618469" y="1368571"/>
            <a:ext cx="586740" cy="586740"/>
            <a:chOff x="1733" y="2211"/>
            <a:chExt cx="1160" cy="1160"/>
          </a:xfrm>
        </p:grpSpPr>
        <p:sp>
          <p:nvSpPr>
            <p:cNvPr id="15" name="椭圆 14"/>
            <p:cNvSpPr/>
            <p:nvPr/>
          </p:nvSpPr>
          <p:spPr>
            <a:xfrm>
              <a:off x="1733" y="2211"/>
              <a:ext cx="1161" cy="1161"/>
            </a:xfrm>
            <a:prstGeom prst="ellipse">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0" name="稻壳儿小白白(http://dwz.cn/Wu2UP)"/>
            <p:cNvSpPr>
              <a:spLocks noEditPoints="1"/>
            </p:cNvSpPr>
            <p:nvPr/>
          </p:nvSpPr>
          <p:spPr>
            <a:xfrm>
              <a:off x="1880" y="2393"/>
              <a:ext cx="733" cy="733"/>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a:solidFill>
                  <a:schemeClr val="tx1">
                    <a:lumMod val="65000"/>
                    <a:lumOff val="35000"/>
                  </a:schemeClr>
                </a:solidFill>
              </a:endParaRPr>
            </a:p>
          </p:txBody>
        </p:sp>
      </p:grpSp>
      <p:sp>
        <p:nvSpPr>
          <p:cNvPr id="9" name="文本框 15"/>
          <p:cNvSpPr txBox="1"/>
          <p:nvPr/>
        </p:nvSpPr>
        <p:spPr>
          <a:xfrm>
            <a:off x="273685" y="254976"/>
            <a:ext cx="3015615"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charset="0"/>
                <a:ea typeface="微软雅黑" charset="0"/>
                <a:sym typeface="+mn-ea"/>
              </a:rPr>
              <a:t>生成与判别建模</a:t>
            </a:r>
          </a:p>
        </p:txBody>
      </p:sp>
      <p:pic>
        <p:nvPicPr>
          <p:cNvPr id="2050" name="Picture 2"/>
          <p:cNvPicPr>
            <a:picLocks noChangeAspect="1" noChangeArrowheads="1"/>
          </p:cNvPicPr>
          <p:nvPr/>
        </p:nvPicPr>
        <p:blipFill>
          <a:blip r:embed="rId2"/>
          <a:srcRect/>
          <a:stretch>
            <a:fillRect/>
          </a:stretch>
        </p:blipFill>
        <p:spPr bwMode="auto">
          <a:xfrm>
            <a:off x="4276480" y="2903537"/>
            <a:ext cx="4938713" cy="3954463"/>
          </a:xfrm>
          <a:prstGeom prst="rect">
            <a:avLst/>
          </a:prstGeom>
          <a:noFill/>
          <a:ln w="9525">
            <a:noFill/>
            <a:miter lim="800000"/>
            <a:headEnd/>
            <a:tailEnd/>
          </a:ln>
          <a:effectLst/>
        </p:spPr>
      </p:pic>
      <p:sp>
        <p:nvSpPr>
          <p:cNvPr id="11" name="文本框 60"/>
          <p:cNvSpPr txBox="1"/>
          <p:nvPr/>
        </p:nvSpPr>
        <p:spPr>
          <a:xfrm>
            <a:off x="2386620" y="1037980"/>
            <a:ext cx="8665308" cy="2169825"/>
          </a:xfrm>
          <a:prstGeom prst="rect">
            <a:avLst/>
          </a:prstGeom>
          <a:noFill/>
          <a:ln>
            <a:solidFill>
              <a:schemeClr val="bg1"/>
            </a:solidFill>
          </a:ln>
          <a:effectLst/>
          <a:extLst>
            <a:ext uri="{909E8E84-426E-40DD-AFC4-6F175D3DCCD1}">
              <a14:hiddenFill xmlns=""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为了说明这一现象，我们根据一个简单的</a:t>
            </a:r>
            <a:r>
              <a:rPr lang="en-US" altLang="zh-CN" dirty="0" smtClean="0">
                <a:latin typeface="微软雅黑" pitchFamily="34" charset="-122"/>
                <a:ea typeface="微软雅黑" pitchFamily="34" charset="-122"/>
              </a:rPr>
              <a:t>PSFM</a:t>
            </a:r>
            <a:r>
              <a:rPr lang="zh-CN" altLang="en-US" dirty="0" smtClean="0">
                <a:latin typeface="微软雅黑" pitchFamily="34" charset="-122"/>
                <a:ea typeface="微软雅黑" pitchFamily="34" charset="-122"/>
              </a:rPr>
              <a:t>模型对数据进行了模拟，训练了一个</a:t>
            </a:r>
            <a:r>
              <a:rPr lang="en-US" altLang="zh-CN" dirty="0" smtClean="0">
                <a:latin typeface="微软雅黑" pitchFamily="34" charset="-122"/>
                <a:ea typeface="微软雅黑" pitchFamily="34" charset="-122"/>
              </a:rPr>
              <a:t>PSFM</a:t>
            </a:r>
            <a:r>
              <a:rPr lang="zh-CN" altLang="en-US" dirty="0" smtClean="0">
                <a:latin typeface="微软雅黑" pitchFamily="34" charset="-122"/>
                <a:ea typeface="微软雅黑" pitchFamily="34" charset="-122"/>
              </a:rPr>
              <a:t>和一个</a:t>
            </a:r>
            <a:r>
              <a:rPr lang="en-US" altLang="zh-CN" dirty="0" smtClean="0">
                <a:latin typeface="微软雅黑" pitchFamily="34" charset="-122"/>
                <a:ea typeface="微软雅黑" pitchFamily="34" charset="-122"/>
              </a:rPr>
              <a:t>SVM</a:t>
            </a:r>
            <a:r>
              <a:rPr lang="zh-CN" altLang="en-US" dirty="0" smtClean="0">
                <a:latin typeface="微软雅黑" pitchFamily="34" charset="-122"/>
                <a:ea typeface="微软雅黑" pitchFamily="34" charset="-122"/>
              </a:rPr>
              <a:t>，改变了训练样本的数量。为了训练宽度为</a:t>
            </a:r>
            <a:r>
              <a:rPr lang="en-US" altLang="zh-CN" dirty="0" smtClean="0">
                <a:latin typeface="微软雅黑" pitchFamily="34" charset="-122"/>
                <a:ea typeface="微软雅黑" pitchFamily="34" charset="-122"/>
              </a:rPr>
              <a:t>19</a:t>
            </a:r>
            <a:r>
              <a:rPr lang="zh-CN" altLang="en-US" dirty="0" smtClean="0">
                <a:latin typeface="微软雅黑" pitchFamily="34" charset="-122"/>
                <a:ea typeface="微软雅黑" pitchFamily="34" charset="-122"/>
              </a:rPr>
              <a:t>个核苷酸的模型，以</a:t>
            </a:r>
            <a:r>
              <a:rPr lang="en-US" altLang="zh-CN" dirty="0" smtClean="0">
                <a:latin typeface="微软雅黑" pitchFamily="34" charset="-122"/>
                <a:ea typeface="微软雅黑" pitchFamily="34" charset="-122"/>
              </a:rPr>
              <a:t>90</a:t>
            </a:r>
            <a:r>
              <a:rPr lang="zh-CN" altLang="en-US" dirty="0" smtClean="0">
                <a:latin typeface="微软雅黑" pitchFamily="34" charset="-122"/>
                <a:ea typeface="微软雅黑" pitchFamily="34" charset="-122"/>
              </a:rPr>
              <a:t>％精度来区分结合和未结合位点，需要</a:t>
            </a:r>
            <a:r>
              <a:rPr lang="en-US" altLang="zh-CN" dirty="0" smtClean="0">
                <a:latin typeface="微软雅黑" pitchFamily="34" charset="-122"/>
                <a:ea typeface="微软雅黑" pitchFamily="34" charset="-122"/>
              </a:rPr>
              <a:t>8</a:t>
            </a:r>
            <a:r>
              <a:rPr lang="zh-CN" altLang="en-US" dirty="0" smtClean="0">
                <a:latin typeface="微软雅黑" pitchFamily="34" charset="-122"/>
                <a:ea typeface="微软雅黑" pitchFamily="34" charset="-122"/>
              </a:rPr>
              <a:t>个</a:t>
            </a:r>
            <a:r>
              <a:rPr lang="en-US" altLang="zh-CN" dirty="0" smtClean="0">
                <a:latin typeface="微软雅黑" pitchFamily="34" charset="-122"/>
                <a:ea typeface="微软雅黑" pitchFamily="34" charset="-122"/>
              </a:rPr>
              <a:t>PSFM</a:t>
            </a:r>
            <a:r>
              <a:rPr lang="zh-CN" altLang="en-US" dirty="0" smtClean="0">
                <a:latin typeface="微软雅黑" pitchFamily="34" charset="-122"/>
                <a:ea typeface="微软雅黑" pitchFamily="34" charset="-122"/>
              </a:rPr>
              <a:t>模型的训练样本，以及</a:t>
            </a:r>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个</a:t>
            </a:r>
            <a:r>
              <a:rPr lang="en-US" altLang="zh-CN" dirty="0" smtClean="0">
                <a:latin typeface="微软雅黑" pitchFamily="34" charset="-122"/>
                <a:ea typeface="微软雅黑" pitchFamily="34" charset="-122"/>
              </a:rPr>
              <a:t>SVM</a:t>
            </a:r>
            <a:r>
              <a:rPr lang="zh-CN" altLang="en-US" dirty="0" smtClean="0">
                <a:latin typeface="微软雅黑" pitchFamily="34" charset="-122"/>
                <a:ea typeface="微软雅黑" pitchFamily="34" charset="-122"/>
              </a:rPr>
              <a:t>模型的例子（图</a:t>
            </a:r>
            <a:r>
              <a:rPr lang="en-US" altLang="zh-CN" dirty="0" smtClean="0">
                <a:latin typeface="微软雅黑" pitchFamily="34" charset="-122"/>
                <a:ea typeface="微软雅黑" pitchFamily="34" charset="-122"/>
              </a:rPr>
              <a:t>d</a:t>
            </a:r>
            <a:r>
              <a:rPr lang="zh-CN" altLang="en-US" dirty="0" smtClean="0">
                <a:latin typeface="微软雅黑" pitchFamily="34" charset="-122"/>
                <a:ea typeface="微软雅黑" pitchFamily="34" charset="-122"/>
              </a:rPr>
              <a:t>）。通过不尝试精确地描述</a:t>
            </a:r>
            <a:r>
              <a:rPr lang="en-US" altLang="zh-CN" dirty="0" smtClean="0">
                <a:latin typeface="微软雅黑" pitchFamily="34" charset="-122"/>
                <a:ea typeface="微软雅黑" pitchFamily="34" charset="-122"/>
              </a:rPr>
              <a:t>2D</a:t>
            </a:r>
            <a:r>
              <a:rPr lang="zh-CN" altLang="en-US" dirty="0" smtClean="0">
                <a:latin typeface="微软雅黑" pitchFamily="34" charset="-122"/>
                <a:ea typeface="微软雅黑" pitchFamily="34" charset="-122"/>
              </a:rPr>
              <a:t>空间的较简单的部分，性能的提高现象确实达到了，判别模型在解决手头的判别任务方面表现更好。因此，在经验上，判别性方法给出的预测倾向于会更加精确。</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82165" y="818515"/>
            <a:ext cx="8138160" cy="5494020"/>
            <a:chOff x="3279" y="1289"/>
            <a:chExt cx="12816" cy="8652"/>
          </a:xfrm>
        </p:grpSpPr>
        <p:sp>
          <p:nvSpPr>
            <p:cNvPr id="8" name="菱形 7"/>
            <p:cNvSpPr/>
            <p:nvPr/>
          </p:nvSpPr>
          <p:spPr>
            <a:xfrm>
              <a:off x="3279" y="1289"/>
              <a:ext cx="12816" cy="8653"/>
            </a:xfrm>
            <a:prstGeom prst="diamond">
              <a:avLst/>
            </a:prstGeom>
            <a:solidFill>
              <a:schemeClr val="bg1">
                <a:alpha val="99000"/>
              </a:schemeClr>
            </a:solidFill>
            <a:ln w="12700">
              <a:solidFill>
                <a:srgbClr val="A67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菱形 1"/>
            <p:cNvSpPr/>
            <p:nvPr/>
          </p:nvSpPr>
          <p:spPr>
            <a:xfrm>
              <a:off x="3631" y="1508"/>
              <a:ext cx="12137" cy="8195"/>
            </a:xfrm>
            <a:prstGeom prst="diamond">
              <a:avLst/>
            </a:prstGeom>
            <a:solidFill>
              <a:schemeClr val="bg1">
                <a:alpha val="99000"/>
              </a:schemeClr>
            </a:solidFill>
            <a:ln w="12700">
              <a:solidFill>
                <a:srgbClr val="419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4977765" y="1671955"/>
            <a:ext cx="2362835" cy="184404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11500" noProof="0" dirty="0">
                <a:ln>
                  <a:noFill/>
                </a:ln>
                <a:solidFill>
                  <a:srgbClr val="A67346"/>
                </a:solidFill>
                <a:uLnTx/>
                <a:uFillTx/>
                <a:latin typeface="Iskoola Pota" charset="0"/>
                <a:ea typeface="方正舒体" pitchFamily="2" charset="-122"/>
                <a:sym typeface="+mn-ea"/>
              </a:rPr>
              <a:t>04</a:t>
            </a:r>
          </a:p>
        </p:txBody>
      </p:sp>
      <p:sp>
        <p:nvSpPr>
          <p:cNvPr id="4" name="文本框 3"/>
          <p:cNvSpPr txBox="1"/>
          <p:nvPr/>
        </p:nvSpPr>
        <p:spPr>
          <a:xfrm>
            <a:off x="2646045" y="3241040"/>
            <a:ext cx="6924040" cy="830997"/>
          </a:xfrm>
          <a:prstGeom prst="rect">
            <a:avLst/>
          </a:prstGeom>
          <a:noFill/>
        </p:spPr>
        <p:txBody>
          <a:bodyPr wrap="square" rtlCol="0">
            <a:spAutoFit/>
          </a:bodyPr>
          <a:lstStyle/>
          <a:p>
            <a:pPr algn="ctr"/>
            <a:r>
              <a:rPr lang="zh-CN" altLang="en-US" sz="4800" b="1" dirty="0" smtClean="0">
                <a:solidFill>
                  <a:srgbClr val="A67346"/>
                </a:solidFill>
                <a:latin typeface="微软雅黑" charset="0"/>
                <a:ea typeface="微软雅黑" charset="0"/>
                <a:sym typeface="+mn-ea"/>
              </a:rPr>
              <a:t>总结</a:t>
            </a:r>
            <a:endParaRPr lang="zh-CN" altLang="en-US" sz="4800" b="1" dirty="0">
              <a:solidFill>
                <a:srgbClr val="A67346"/>
              </a:solidFill>
              <a:latin typeface="微软雅黑" charset="0"/>
              <a:ea typeface="微软雅黑" charset="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7"/>
          <p:cNvSpPr>
            <a:spLocks noEditPoints="1"/>
          </p:cNvSpPr>
          <p:nvPr/>
        </p:nvSpPr>
        <p:spPr bwMode="auto">
          <a:xfrm>
            <a:off x="0" y="4493260"/>
            <a:ext cx="2633980" cy="2364740"/>
          </a:xfrm>
          <a:custGeom>
            <a:avLst/>
            <a:gdLst>
              <a:gd name="T0" fmla="*/ 543 w 907"/>
              <a:gd name="T1" fmla="*/ 696 h 814"/>
              <a:gd name="T2" fmla="*/ 592 w 907"/>
              <a:gd name="T3" fmla="*/ 745 h 814"/>
              <a:gd name="T4" fmla="*/ 138 w 907"/>
              <a:gd name="T5" fmla="*/ 449 h 814"/>
              <a:gd name="T6" fmla="*/ 126 w 907"/>
              <a:gd name="T7" fmla="*/ 433 h 814"/>
              <a:gd name="T8" fmla="*/ 223 w 907"/>
              <a:gd name="T9" fmla="*/ 405 h 814"/>
              <a:gd name="T10" fmla="*/ 383 w 907"/>
              <a:gd name="T11" fmla="*/ 427 h 814"/>
              <a:gd name="T12" fmla="*/ 391 w 907"/>
              <a:gd name="T13" fmla="*/ 441 h 814"/>
              <a:gd name="T14" fmla="*/ 345 w 907"/>
              <a:gd name="T15" fmla="*/ 441 h 814"/>
              <a:gd name="T16" fmla="*/ 197 w 907"/>
              <a:gd name="T17" fmla="*/ 433 h 814"/>
              <a:gd name="T18" fmla="*/ 138 w 907"/>
              <a:gd name="T19" fmla="*/ 370 h 814"/>
              <a:gd name="T20" fmla="*/ 126 w 907"/>
              <a:gd name="T21" fmla="*/ 354 h 814"/>
              <a:gd name="T22" fmla="*/ 223 w 907"/>
              <a:gd name="T23" fmla="*/ 326 h 814"/>
              <a:gd name="T24" fmla="*/ 383 w 907"/>
              <a:gd name="T25" fmla="*/ 348 h 814"/>
              <a:gd name="T26" fmla="*/ 391 w 907"/>
              <a:gd name="T27" fmla="*/ 362 h 814"/>
              <a:gd name="T28" fmla="*/ 345 w 907"/>
              <a:gd name="T29" fmla="*/ 362 h 814"/>
              <a:gd name="T30" fmla="*/ 197 w 907"/>
              <a:gd name="T31" fmla="*/ 354 h 814"/>
              <a:gd name="T32" fmla="*/ 138 w 907"/>
              <a:gd name="T33" fmla="*/ 299 h 814"/>
              <a:gd name="T34" fmla="*/ 126 w 907"/>
              <a:gd name="T35" fmla="*/ 281 h 814"/>
              <a:gd name="T36" fmla="*/ 223 w 907"/>
              <a:gd name="T37" fmla="*/ 255 h 814"/>
              <a:gd name="T38" fmla="*/ 383 w 907"/>
              <a:gd name="T39" fmla="*/ 275 h 814"/>
              <a:gd name="T40" fmla="*/ 391 w 907"/>
              <a:gd name="T41" fmla="*/ 291 h 814"/>
              <a:gd name="T42" fmla="*/ 345 w 907"/>
              <a:gd name="T43" fmla="*/ 289 h 814"/>
              <a:gd name="T44" fmla="*/ 197 w 907"/>
              <a:gd name="T45" fmla="*/ 283 h 814"/>
              <a:gd name="T46" fmla="*/ 138 w 907"/>
              <a:gd name="T47" fmla="*/ 225 h 814"/>
              <a:gd name="T48" fmla="*/ 126 w 907"/>
              <a:gd name="T49" fmla="*/ 206 h 814"/>
              <a:gd name="T50" fmla="*/ 223 w 907"/>
              <a:gd name="T51" fmla="*/ 178 h 814"/>
              <a:gd name="T52" fmla="*/ 383 w 907"/>
              <a:gd name="T53" fmla="*/ 200 h 814"/>
              <a:gd name="T54" fmla="*/ 391 w 907"/>
              <a:gd name="T55" fmla="*/ 214 h 814"/>
              <a:gd name="T56" fmla="*/ 345 w 907"/>
              <a:gd name="T57" fmla="*/ 214 h 814"/>
              <a:gd name="T58" fmla="*/ 197 w 907"/>
              <a:gd name="T59" fmla="*/ 206 h 814"/>
              <a:gd name="T60" fmla="*/ 138 w 907"/>
              <a:gd name="T61" fmla="*/ 156 h 814"/>
              <a:gd name="T62" fmla="*/ 126 w 907"/>
              <a:gd name="T63" fmla="*/ 138 h 814"/>
              <a:gd name="T64" fmla="*/ 223 w 907"/>
              <a:gd name="T65" fmla="*/ 111 h 814"/>
              <a:gd name="T66" fmla="*/ 383 w 907"/>
              <a:gd name="T67" fmla="*/ 131 h 814"/>
              <a:gd name="T68" fmla="*/ 391 w 907"/>
              <a:gd name="T69" fmla="*/ 148 h 814"/>
              <a:gd name="T70" fmla="*/ 345 w 907"/>
              <a:gd name="T71" fmla="*/ 146 h 814"/>
              <a:gd name="T72" fmla="*/ 197 w 907"/>
              <a:gd name="T73" fmla="*/ 140 h 814"/>
              <a:gd name="T74" fmla="*/ 877 w 907"/>
              <a:gd name="T75" fmla="*/ 125 h 814"/>
              <a:gd name="T76" fmla="*/ 905 w 907"/>
              <a:gd name="T77" fmla="*/ 156 h 814"/>
              <a:gd name="T78" fmla="*/ 899 w 907"/>
              <a:gd name="T79" fmla="*/ 702 h 814"/>
              <a:gd name="T80" fmla="*/ 626 w 907"/>
              <a:gd name="T81" fmla="*/ 721 h 814"/>
              <a:gd name="T82" fmla="*/ 620 w 907"/>
              <a:gd name="T83" fmla="*/ 806 h 814"/>
              <a:gd name="T84" fmla="*/ 492 w 907"/>
              <a:gd name="T85" fmla="*/ 808 h 814"/>
              <a:gd name="T86" fmla="*/ 468 w 907"/>
              <a:gd name="T87" fmla="*/ 810 h 814"/>
              <a:gd name="T88" fmla="*/ 31 w 907"/>
              <a:gd name="T89" fmla="*/ 719 h 814"/>
              <a:gd name="T90" fmla="*/ 0 w 907"/>
              <a:gd name="T91" fmla="*/ 690 h 814"/>
              <a:gd name="T92" fmla="*/ 9 w 907"/>
              <a:gd name="T93" fmla="*/ 138 h 814"/>
              <a:gd name="T94" fmla="*/ 33 w 907"/>
              <a:gd name="T95" fmla="*/ 67 h 814"/>
              <a:gd name="T96" fmla="*/ 102 w 907"/>
              <a:gd name="T97" fmla="*/ 26 h 814"/>
              <a:gd name="T98" fmla="*/ 260 w 907"/>
              <a:gd name="T99" fmla="*/ 0 h 814"/>
              <a:gd name="T100" fmla="*/ 381 w 907"/>
              <a:gd name="T101" fmla="*/ 18 h 814"/>
              <a:gd name="T102" fmla="*/ 527 w 907"/>
              <a:gd name="T103" fmla="*/ 16 h 814"/>
              <a:gd name="T104" fmla="*/ 652 w 907"/>
              <a:gd name="T105" fmla="*/ 0 h 814"/>
              <a:gd name="T106" fmla="*/ 806 w 907"/>
              <a:gd name="T107" fmla="*/ 28 h 814"/>
              <a:gd name="T108" fmla="*/ 869 w 907"/>
              <a:gd name="T109" fmla="*/ 67 h 814"/>
              <a:gd name="T110" fmla="*/ 626 w 907"/>
              <a:gd name="T111" fmla="*/ 557 h 814"/>
              <a:gd name="T112" fmla="*/ 816 w 907"/>
              <a:gd name="T113" fmla="*/ 593 h 814"/>
              <a:gd name="T114" fmla="*/ 652 w 907"/>
              <a:gd name="T115" fmla="*/ 53 h 814"/>
              <a:gd name="T116" fmla="*/ 260 w 907"/>
              <a:gd name="T117" fmla="*/ 53 h 814"/>
              <a:gd name="T118" fmla="*/ 130 w 907"/>
              <a:gd name="T119" fmla="*/ 73 h 814"/>
              <a:gd name="T120" fmla="*/ 130 w 907"/>
              <a:gd name="T121" fmla="*/ 575 h 814"/>
              <a:gd name="T122" fmla="*/ 260 w 907"/>
              <a:gd name="T123" fmla="*/ 557 h 814"/>
              <a:gd name="T124" fmla="*/ 424 w 907"/>
              <a:gd name="T125" fmla="*/ 91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7" h="814">
                <a:moveTo>
                  <a:pt x="496" y="73"/>
                </a:moveTo>
                <a:lnTo>
                  <a:pt x="496" y="751"/>
                </a:lnTo>
                <a:lnTo>
                  <a:pt x="533" y="702"/>
                </a:lnTo>
                <a:lnTo>
                  <a:pt x="533" y="702"/>
                </a:lnTo>
                <a:lnTo>
                  <a:pt x="539" y="698"/>
                </a:lnTo>
                <a:lnTo>
                  <a:pt x="543" y="696"/>
                </a:lnTo>
                <a:lnTo>
                  <a:pt x="551" y="698"/>
                </a:lnTo>
                <a:lnTo>
                  <a:pt x="557" y="700"/>
                </a:lnTo>
                <a:lnTo>
                  <a:pt x="557" y="700"/>
                </a:lnTo>
                <a:lnTo>
                  <a:pt x="559" y="702"/>
                </a:lnTo>
                <a:lnTo>
                  <a:pt x="559" y="702"/>
                </a:lnTo>
                <a:lnTo>
                  <a:pt x="592" y="745"/>
                </a:lnTo>
                <a:lnTo>
                  <a:pt x="592" y="46"/>
                </a:lnTo>
                <a:lnTo>
                  <a:pt x="496" y="73"/>
                </a:lnTo>
                <a:lnTo>
                  <a:pt x="496" y="73"/>
                </a:lnTo>
                <a:close/>
                <a:moveTo>
                  <a:pt x="142" y="449"/>
                </a:moveTo>
                <a:lnTo>
                  <a:pt x="142" y="449"/>
                </a:lnTo>
                <a:lnTo>
                  <a:pt x="138" y="449"/>
                </a:lnTo>
                <a:lnTo>
                  <a:pt x="132" y="449"/>
                </a:lnTo>
                <a:lnTo>
                  <a:pt x="130" y="447"/>
                </a:lnTo>
                <a:lnTo>
                  <a:pt x="126" y="443"/>
                </a:lnTo>
                <a:lnTo>
                  <a:pt x="126" y="443"/>
                </a:lnTo>
                <a:lnTo>
                  <a:pt x="126" y="437"/>
                </a:lnTo>
                <a:lnTo>
                  <a:pt x="126" y="433"/>
                </a:lnTo>
                <a:lnTo>
                  <a:pt x="130" y="429"/>
                </a:lnTo>
                <a:lnTo>
                  <a:pt x="134" y="427"/>
                </a:lnTo>
                <a:lnTo>
                  <a:pt x="134" y="427"/>
                </a:lnTo>
                <a:lnTo>
                  <a:pt x="162" y="417"/>
                </a:lnTo>
                <a:lnTo>
                  <a:pt x="193" y="409"/>
                </a:lnTo>
                <a:lnTo>
                  <a:pt x="223" y="405"/>
                </a:lnTo>
                <a:lnTo>
                  <a:pt x="254" y="405"/>
                </a:lnTo>
                <a:lnTo>
                  <a:pt x="254" y="405"/>
                </a:lnTo>
                <a:lnTo>
                  <a:pt x="286" y="405"/>
                </a:lnTo>
                <a:lnTo>
                  <a:pt x="318" y="409"/>
                </a:lnTo>
                <a:lnTo>
                  <a:pt x="351" y="417"/>
                </a:lnTo>
                <a:lnTo>
                  <a:pt x="383" y="427"/>
                </a:lnTo>
                <a:lnTo>
                  <a:pt x="383" y="427"/>
                </a:lnTo>
                <a:lnTo>
                  <a:pt x="387" y="429"/>
                </a:lnTo>
                <a:lnTo>
                  <a:pt x="389" y="433"/>
                </a:lnTo>
                <a:lnTo>
                  <a:pt x="391" y="437"/>
                </a:lnTo>
                <a:lnTo>
                  <a:pt x="391" y="441"/>
                </a:lnTo>
                <a:lnTo>
                  <a:pt x="391" y="441"/>
                </a:lnTo>
                <a:lnTo>
                  <a:pt x="389" y="445"/>
                </a:lnTo>
                <a:lnTo>
                  <a:pt x="385" y="449"/>
                </a:lnTo>
                <a:lnTo>
                  <a:pt x="381" y="449"/>
                </a:lnTo>
                <a:lnTo>
                  <a:pt x="375" y="449"/>
                </a:lnTo>
                <a:lnTo>
                  <a:pt x="375" y="449"/>
                </a:lnTo>
                <a:lnTo>
                  <a:pt x="345" y="441"/>
                </a:lnTo>
                <a:lnTo>
                  <a:pt x="314" y="433"/>
                </a:lnTo>
                <a:lnTo>
                  <a:pt x="284" y="429"/>
                </a:lnTo>
                <a:lnTo>
                  <a:pt x="254" y="429"/>
                </a:lnTo>
                <a:lnTo>
                  <a:pt x="254" y="429"/>
                </a:lnTo>
                <a:lnTo>
                  <a:pt x="225" y="429"/>
                </a:lnTo>
                <a:lnTo>
                  <a:pt x="197" y="433"/>
                </a:lnTo>
                <a:lnTo>
                  <a:pt x="168" y="441"/>
                </a:lnTo>
                <a:lnTo>
                  <a:pt x="142" y="449"/>
                </a:lnTo>
                <a:lnTo>
                  <a:pt x="142" y="449"/>
                </a:lnTo>
                <a:close/>
                <a:moveTo>
                  <a:pt x="142" y="370"/>
                </a:moveTo>
                <a:lnTo>
                  <a:pt x="142" y="370"/>
                </a:lnTo>
                <a:lnTo>
                  <a:pt x="138" y="370"/>
                </a:lnTo>
                <a:lnTo>
                  <a:pt x="132" y="370"/>
                </a:lnTo>
                <a:lnTo>
                  <a:pt x="130" y="368"/>
                </a:lnTo>
                <a:lnTo>
                  <a:pt x="126" y="364"/>
                </a:lnTo>
                <a:lnTo>
                  <a:pt x="126" y="364"/>
                </a:lnTo>
                <a:lnTo>
                  <a:pt x="126" y="358"/>
                </a:lnTo>
                <a:lnTo>
                  <a:pt x="126" y="354"/>
                </a:lnTo>
                <a:lnTo>
                  <a:pt x="130" y="350"/>
                </a:lnTo>
                <a:lnTo>
                  <a:pt x="134" y="348"/>
                </a:lnTo>
                <a:lnTo>
                  <a:pt x="134" y="348"/>
                </a:lnTo>
                <a:lnTo>
                  <a:pt x="162" y="338"/>
                </a:lnTo>
                <a:lnTo>
                  <a:pt x="193" y="330"/>
                </a:lnTo>
                <a:lnTo>
                  <a:pt x="223" y="326"/>
                </a:lnTo>
                <a:lnTo>
                  <a:pt x="254" y="324"/>
                </a:lnTo>
                <a:lnTo>
                  <a:pt x="254" y="324"/>
                </a:lnTo>
                <a:lnTo>
                  <a:pt x="286" y="326"/>
                </a:lnTo>
                <a:lnTo>
                  <a:pt x="318" y="330"/>
                </a:lnTo>
                <a:lnTo>
                  <a:pt x="351" y="338"/>
                </a:lnTo>
                <a:lnTo>
                  <a:pt x="383" y="348"/>
                </a:lnTo>
                <a:lnTo>
                  <a:pt x="383" y="348"/>
                </a:lnTo>
                <a:lnTo>
                  <a:pt x="387" y="350"/>
                </a:lnTo>
                <a:lnTo>
                  <a:pt x="389" y="354"/>
                </a:lnTo>
                <a:lnTo>
                  <a:pt x="391" y="358"/>
                </a:lnTo>
                <a:lnTo>
                  <a:pt x="391" y="362"/>
                </a:lnTo>
                <a:lnTo>
                  <a:pt x="391" y="362"/>
                </a:lnTo>
                <a:lnTo>
                  <a:pt x="389" y="366"/>
                </a:lnTo>
                <a:lnTo>
                  <a:pt x="385" y="370"/>
                </a:lnTo>
                <a:lnTo>
                  <a:pt x="381" y="370"/>
                </a:lnTo>
                <a:lnTo>
                  <a:pt x="375" y="370"/>
                </a:lnTo>
                <a:lnTo>
                  <a:pt x="375" y="370"/>
                </a:lnTo>
                <a:lnTo>
                  <a:pt x="345" y="362"/>
                </a:lnTo>
                <a:lnTo>
                  <a:pt x="314" y="354"/>
                </a:lnTo>
                <a:lnTo>
                  <a:pt x="284" y="350"/>
                </a:lnTo>
                <a:lnTo>
                  <a:pt x="254" y="350"/>
                </a:lnTo>
                <a:lnTo>
                  <a:pt x="254" y="350"/>
                </a:lnTo>
                <a:lnTo>
                  <a:pt x="225" y="350"/>
                </a:lnTo>
                <a:lnTo>
                  <a:pt x="197" y="354"/>
                </a:lnTo>
                <a:lnTo>
                  <a:pt x="168" y="360"/>
                </a:lnTo>
                <a:lnTo>
                  <a:pt x="142" y="370"/>
                </a:lnTo>
                <a:lnTo>
                  <a:pt x="142" y="370"/>
                </a:lnTo>
                <a:close/>
                <a:moveTo>
                  <a:pt x="142" y="299"/>
                </a:moveTo>
                <a:lnTo>
                  <a:pt x="142" y="299"/>
                </a:lnTo>
                <a:lnTo>
                  <a:pt x="138" y="299"/>
                </a:lnTo>
                <a:lnTo>
                  <a:pt x="132" y="297"/>
                </a:lnTo>
                <a:lnTo>
                  <a:pt x="130" y="295"/>
                </a:lnTo>
                <a:lnTo>
                  <a:pt x="126" y="291"/>
                </a:lnTo>
                <a:lnTo>
                  <a:pt x="126" y="291"/>
                </a:lnTo>
                <a:lnTo>
                  <a:pt x="126" y="287"/>
                </a:lnTo>
                <a:lnTo>
                  <a:pt x="126" y="281"/>
                </a:lnTo>
                <a:lnTo>
                  <a:pt x="130" y="277"/>
                </a:lnTo>
                <a:lnTo>
                  <a:pt x="134" y="275"/>
                </a:lnTo>
                <a:lnTo>
                  <a:pt x="134" y="275"/>
                </a:lnTo>
                <a:lnTo>
                  <a:pt x="162" y="265"/>
                </a:lnTo>
                <a:lnTo>
                  <a:pt x="193" y="259"/>
                </a:lnTo>
                <a:lnTo>
                  <a:pt x="223" y="255"/>
                </a:lnTo>
                <a:lnTo>
                  <a:pt x="254" y="253"/>
                </a:lnTo>
                <a:lnTo>
                  <a:pt x="254" y="253"/>
                </a:lnTo>
                <a:lnTo>
                  <a:pt x="286" y="255"/>
                </a:lnTo>
                <a:lnTo>
                  <a:pt x="318" y="259"/>
                </a:lnTo>
                <a:lnTo>
                  <a:pt x="351" y="265"/>
                </a:lnTo>
                <a:lnTo>
                  <a:pt x="383" y="275"/>
                </a:lnTo>
                <a:lnTo>
                  <a:pt x="383" y="275"/>
                </a:lnTo>
                <a:lnTo>
                  <a:pt x="387" y="277"/>
                </a:lnTo>
                <a:lnTo>
                  <a:pt x="389" y="281"/>
                </a:lnTo>
                <a:lnTo>
                  <a:pt x="391" y="285"/>
                </a:lnTo>
                <a:lnTo>
                  <a:pt x="391" y="291"/>
                </a:lnTo>
                <a:lnTo>
                  <a:pt x="391" y="291"/>
                </a:lnTo>
                <a:lnTo>
                  <a:pt x="389" y="295"/>
                </a:lnTo>
                <a:lnTo>
                  <a:pt x="385" y="297"/>
                </a:lnTo>
                <a:lnTo>
                  <a:pt x="381" y="299"/>
                </a:lnTo>
                <a:lnTo>
                  <a:pt x="375" y="299"/>
                </a:lnTo>
                <a:lnTo>
                  <a:pt x="375" y="299"/>
                </a:lnTo>
                <a:lnTo>
                  <a:pt x="345" y="289"/>
                </a:lnTo>
                <a:lnTo>
                  <a:pt x="314" y="283"/>
                </a:lnTo>
                <a:lnTo>
                  <a:pt x="284" y="279"/>
                </a:lnTo>
                <a:lnTo>
                  <a:pt x="254" y="277"/>
                </a:lnTo>
                <a:lnTo>
                  <a:pt x="254" y="277"/>
                </a:lnTo>
                <a:lnTo>
                  <a:pt x="225" y="279"/>
                </a:lnTo>
                <a:lnTo>
                  <a:pt x="197" y="283"/>
                </a:lnTo>
                <a:lnTo>
                  <a:pt x="168" y="289"/>
                </a:lnTo>
                <a:lnTo>
                  <a:pt x="142" y="299"/>
                </a:lnTo>
                <a:lnTo>
                  <a:pt x="142" y="299"/>
                </a:lnTo>
                <a:close/>
                <a:moveTo>
                  <a:pt x="142" y="223"/>
                </a:moveTo>
                <a:lnTo>
                  <a:pt x="142" y="223"/>
                </a:lnTo>
                <a:lnTo>
                  <a:pt x="138" y="225"/>
                </a:lnTo>
                <a:lnTo>
                  <a:pt x="132" y="223"/>
                </a:lnTo>
                <a:lnTo>
                  <a:pt x="130" y="221"/>
                </a:lnTo>
                <a:lnTo>
                  <a:pt x="126" y="216"/>
                </a:lnTo>
                <a:lnTo>
                  <a:pt x="126" y="216"/>
                </a:lnTo>
                <a:lnTo>
                  <a:pt x="126" y="210"/>
                </a:lnTo>
                <a:lnTo>
                  <a:pt x="126" y="206"/>
                </a:lnTo>
                <a:lnTo>
                  <a:pt x="130" y="202"/>
                </a:lnTo>
                <a:lnTo>
                  <a:pt x="134" y="200"/>
                </a:lnTo>
                <a:lnTo>
                  <a:pt x="134" y="200"/>
                </a:lnTo>
                <a:lnTo>
                  <a:pt x="162" y="190"/>
                </a:lnTo>
                <a:lnTo>
                  <a:pt x="193" y="182"/>
                </a:lnTo>
                <a:lnTo>
                  <a:pt x="223" y="178"/>
                </a:lnTo>
                <a:lnTo>
                  <a:pt x="254" y="178"/>
                </a:lnTo>
                <a:lnTo>
                  <a:pt x="254" y="178"/>
                </a:lnTo>
                <a:lnTo>
                  <a:pt x="286" y="178"/>
                </a:lnTo>
                <a:lnTo>
                  <a:pt x="318" y="184"/>
                </a:lnTo>
                <a:lnTo>
                  <a:pt x="351" y="190"/>
                </a:lnTo>
                <a:lnTo>
                  <a:pt x="383" y="200"/>
                </a:lnTo>
                <a:lnTo>
                  <a:pt x="383" y="200"/>
                </a:lnTo>
                <a:lnTo>
                  <a:pt x="387" y="202"/>
                </a:lnTo>
                <a:lnTo>
                  <a:pt x="389" y="206"/>
                </a:lnTo>
                <a:lnTo>
                  <a:pt x="391" y="210"/>
                </a:lnTo>
                <a:lnTo>
                  <a:pt x="391" y="214"/>
                </a:lnTo>
                <a:lnTo>
                  <a:pt x="391" y="214"/>
                </a:lnTo>
                <a:lnTo>
                  <a:pt x="389" y="221"/>
                </a:lnTo>
                <a:lnTo>
                  <a:pt x="385" y="223"/>
                </a:lnTo>
                <a:lnTo>
                  <a:pt x="381" y="225"/>
                </a:lnTo>
                <a:lnTo>
                  <a:pt x="375" y="223"/>
                </a:lnTo>
                <a:lnTo>
                  <a:pt x="375" y="223"/>
                </a:lnTo>
                <a:lnTo>
                  <a:pt x="345" y="214"/>
                </a:lnTo>
                <a:lnTo>
                  <a:pt x="314" y="208"/>
                </a:lnTo>
                <a:lnTo>
                  <a:pt x="284" y="204"/>
                </a:lnTo>
                <a:lnTo>
                  <a:pt x="254" y="202"/>
                </a:lnTo>
                <a:lnTo>
                  <a:pt x="254" y="202"/>
                </a:lnTo>
                <a:lnTo>
                  <a:pt x="225" y="204"/>
                </a:lnTo>
                <a:lnTo>
                  <a:pt x="197" y="206"/>
                </a:lnTo>
                <a:lnTo>
                  <a:pt x="168" y="214"/>
                </a:lnTo>
                <a:lnTo>
                  <a:pt x="142" y="223"/>
                </a:lnTo>
                <a:lnTo>
                  <a:pt x="142" y="223"/>
                </a:lnTo>
                <a:close/>
                <a:moveTo>
                  <a:pt x="142" y="154"/>
                </a:moveTo>
                <a:lnTo>
                  <a:pt x="142" y="154"/>
                </a:lnTo>
                <a:lnTo>
                  <a:pt x="138" y="156"/>
                </a:lnTo>
                <a:lnTo>
                  <a:pt x="132" y="154"/>
                </a:lnTo>
                <a:lnTo>
                  <a:pt x="130" y="152"/>
                </a:lnTo>
                <a:lnTo>
                  <a:pt x="126" y="148"/>
                </a:lnTo>
                <a:lnTo>
                  <a:pt x="126" y="148"/>
                </a:lnTo>
                <a:lnTo>
                  <a:pt x="126" y="144"/>
                </a:lnTo>
                <a:lnTo>
                  <a:pt x="126" y="138"/>
                </a:lnTo>
                <a:lnTo>
                  <a:pt x="130" y="134"/>
                </a:lnTo>
                <a:lnTo>
                  <a:pt x="134" y="131"/>
                </a:lnTo>
                <a:lnTo>
                  <a:pt x="134" y="131"/>
                </a:lnTo>
                <a:lnTo>
                  <a:pt x="162" y="121"/>
                </a:lnTo>
                <a:lnTo>
                  <a:pt x="193" y="115"/>
                </a:lnTo>
                <a:lnTo>
                  <a:pt x="223" y="111"/>
                </a:lnTo>
                <a:lnTo>
                  <a:pt x="254" y="109"/>
                </a:lnTo>
                <a:lnTo>
                  <a:pt x="254" y="109"/>
                </a:lnTo>
                <a:lnTo>
                  <a:pt x="286" y="111"/>
                </a:lnTo>
                <a:lnTo>
                  <a:pt x="318" y="115"/>
                </a:lnTo>
                <a:lnTo>
                  <a:pt x="351" y="121"/>
                </a:lnTo>
                <a:lnTo>
                  <a:pt x="383" y="131"/>
                </a:lnTo>
                <a:lnTo>
                  <a:pt x="383" y="131"/>
                </a:lnTo>
                <a:lnTo>
                  <a:pt x="387" y="134"/>
                </a:lnTo>
                <a:lnTo>
                  <a:pt x="389" y="138"/>
                </a:lnTo>
                <a:lnTo>
                  <a:pt x="391" y="142"/>
                </a:lnTo>
                <a:lnTo>
                  <a:pt x="391" y="148"/>
                </a:lnTo>
                <a:lnTo>
                  <a:pt x="391" y="148"/>
                </a:lnTo>
                <a:lnTo>
                  <a:pt x="389" y="152"/>
                </a:lnTo>
                <a:lnTo>
                  <a:pt x="385" y="154"/>
                </a:lnTo>
                <a:lnTo>
                  <a:pt x="381" y="156"/>
                </a:lnTo>
                <a:lnTo>
                  <a:pt x="375" y="156"/>
                </a:lnTo>
                <a:lnTo>
                  <a:pt x="375" y="156"/>
                </a:lnTo>
                <a:lnTo>
                  <a:pt x="345" y="146"/>
                </a:lnTo>
                <a:lnTo>
                  <a:pt x="314" y="140"/>
                </a:lnTo>
                <a:lnTo>
                  <a:pt x="284" y="136"/>
                </a:lnTo>
                <a:lnTo>
                  <a:pt x="254" y="134"/>
                </a:lnTo>
                <a:lnTo>
                  <a:pt x="254" y="134"/>
                </a:lnTo>
                <a:lnTo>
                  <a:pt x="225" y="136"/>
                </a:lnTo>
                <a:lnTo>
                  <a:pt x="197" y="140"/>
                </a:lnTo>
                <a:lnTo>
                  <a:pt x="168" y="146"/>
                </a:lnTo>
                <a:lnTo>
                  <a:pt x="142" y="154"/>
                </a:lnTo>
                <a:lnTo>
                  <a:pt x="142" y="154"/>
                </a:lnTo>
                <a:close/>
                <a:moveTo>
                  <a:pt x="871" y="125"/>
                </a:moveTo>
                <a:lnTo>
                  <a:pt x="871" y="125"/>
                </a:lnTo>
                <a:lnTo>
                  <a:pt x="877" y="125"/>
                </a:lnTo>
                <a:lnTo>
                  <a:pt x="885" y="129"/>
                </a:lnTo>
                <a:lnTo>
                  <a:pt x="891" y="131"/>
                </a:lnTo>
                <a:lnTo>
                  <a:pt x="895" y="138"/>
                </a:lnTo>
                <a:lnTo>
                  <a:pt x="901" y="142"/>
                </a:lnTo>
                <a:lnTo>
                  <a:pt x="903" y="150"/>
                </a:lnTo>
                <a:lnTo>
                  <a:pt x="905" y="156"/>
                </a:lnTo>
                <a:lnTo>
                  <a:pt x="907" y="164"/>
                </a:lnTo>
                <a:lnTo>
                  <a:pt x="907" y="682"/>
                </a:lnTo>
                <a:lnTo>
                  <a:pt x="907" y="682"/>
                </a:lnTo>
                <a:lnTo>
                  <a:pt x="905" y="690"/>
                </a:lnTo>
                <a:lnTo>
                  <a:pt x="903" y="696"/>
                </a:lnTo>
                <a:lnTo>
                  <a:pt x="899" y="702"/>
                </a:lnTo>
                <a:lnTo>
                  <a:pt x="895" y="708"/>
                </a:lnTo>
                <a:lnTo>
                  <a:pt x="889" y="712"/>
                </a:lnTo>
                <a:lnTo>
                  <a:pt x="883" y="716"/>
                </a:lnTo>
                <a:lnTo>
                  <a:pt x="877" y="719"/>
                </a:lnTo>
                <a:lnTo>
                  <a:pt x="869" y="721"/>
                </a:lnTo>
                <a:lnTo>
                  <a:pt x="626" y="721"/>
                </a:lnTo>
                <a:lnTo>
                  <a:pt x="626" y="793"/>
                </a:lnTo>
                <a:lnTo>
                  <a:pt x="626" y="793"/>
                </a:lnTo>
                <a:lnTo>
                  <a:pt x="626" y="793"/>
                </a:lnTo>
                <a:lnTo>
                  <a:pt x="624" y="799"/>
                </a:lnTo>
                <a:lnTo>
                  <a:pt x="620" y="806"/>
                </a:lnTo>
                <a:lnTo>
                  <a:pt x="620" y="806"/>
                </a:lnTo>
                <a:lnTo>
                  <a:pt x="614" y="808"/>
                </a:lnTo>
                <a:lnTo>
                  <a:pt x="608" y="810"/>
                </a:lnTo>
                <a:lnTo>
                  <a:pt x="602" y="808"/>
                </a:lnTo>
                <a:lnTo>
                  <a:pt x="596" y="804"/>
                </a:lnTo>
                <a:lnTo>
                  <a:pt x="545" y="741"/>
                </a:lnTo>
                <a:lnTo>
                  <a:pt x="492" y="808"/>
                </a:lnTo>
                <a:lnTo>
                  <a:pt x="492" y="808"/>
                </a:lnTo>
                <a:lnTo>
                  <a:pt x="486" y="812"/>
                </a:lnTo>
                <a:lnTo>
                  <a:pt x="478" y="814"/>
                </a:lnTo>
                <a:lnTo>
                  <a:pt x="478" y="814"/>
                </a:lnTo>
                <a:lnTo>
                  <a:pt x="472" y="814"/>
                </a:lnTo>
                <a:lnTo>
                  <a:pt x="468" y="810"/>
                </a:lnTo>
                <a:lnTo>
                  <a:pt x="464" y="804"/>
                </a:lnTo>
                <a:lnTo>
                  <a:pt x="462" y="797"/>
                </a:lnTo>
                <a:lnTo>
                  <a:pt x="462" y="721"/>
                </a:lnTo>
                <a:lnTo>
                  <a:pt x="39" y="721"/>
                </a:lnTo>
                <a:lnTo>
                  <a:pt x="39" y="721"/>
                </a:lnTo>
                <a:lnTo>
                  <a:pt x="31" y="719"/>
                </a:lnTo>
                <a:lnTo>
                  <a:pt x="23" y="716"/>
                </a:lnTo>
                <a:lnTo>
                  <a:pt x="17" y="712"/>
                </a:lnTo>
                <a:lnTo>
                  <a:pt x="11" y="708"/>
                </a:lnTo>
                <a:lnTo>
                  <a:pt x="7" y="702"/>
                </a:lnTo>
                <a:lnTo>
                  <a:pt x="3" y="696"/>
                </a:lnTo>
                <a:lnTo>
                  <a:pt x="0" y="690"/>
                </a:lnTo>
                <a:lnTo>
                  <a:pt x="0" y="682"/>
                </a:lnTo>
                <a:lnTo>
                  <a:pt x="0" y="164"/>
                </a:lnTo>
                <a:lnTo>
                  <a:pt x="0" y="164"/>
                </a:lnTo>
                <a:lnTo>
                  <a:pt x="0" y="156"/>
                </a:lnTo>
                <a:lnTo>
                  <a:pt x="3" y="150"/>
                </a:lnTo>
                <a:lnTo>
                  <a:pt x="9" y="138"/>
                </a:lnTo>
                <a:lnTo>
                  <a:pt x="21" y="129"/>
                </a:lnTo>
                <a:lnTo>
                  <a:pt x="27" y="127"/>
                </a:lnTo>
                <a:lnTo>
                  <a:pt x="33" y="125"/>
                </a:lnTo>
                <a:lnTo>
                  <a:pt x="33" y="75"/>
                </a:lnTo>
                <a:lnTo>
                  <a:pt x="33" y="75"/>
                </a:lnTo>
                <a:lnTo>
                  <a:pt x="33" y="67"/>
                </a:lnTo>
                <a:lnTo>
                  <a:pt x="37" y="61"/>
                </a:lnTo>
                <a:lnTo>
                  <a:pt x="43" y="55"/>
                </a:lnTo>
                <a:lnTo>
                  <a:pt x="49" y="51"/>
                </a:lnTo>
                <a:lnTo>
                  <a:pt x="49" y="51"/>
                </a:lnTo>
                <a:lnTo>
                  <a:pt x="75" y="38"/>
                </a:lnTo>
                <a:lnTo>
                  <a:pt x="102" y="26"/>
                </a:lnTo>
                <a:lnTo>
                  <a:pt x="128" y="18"/>
                </a:lnTo>
                <a:lnTo>
                  <a:pt x="154" y="10"/>
                </a:lnTo>
                <a:lnTo>
                  <a:pt x="181" y="6"/>
                </a:lnTo>
                <a:lnTo>
                  <a:pt x="207" y="2"/>
                </a:lnTo>
                <a:lnTo>
                  <a:pt x="233" y="0"/>
                </a:lnTo>
                <a:lnTo>
                  <a:pt x="260" y="0"/>
                </a:lnTo>
                <a:lnTo>
                  <a:pt x="260" y="0"/>
                </a:lnTo>
                <a:lnTo>
                  <a:pt x="284" y="0"/>
                </a:lnTo>
                <a:lnTo>
                  <a:pt x="308" y="2"/>
                </a:lnTo>
                <a:lnTo>
                  <a:pt x="332" y="6"/>
                </a:lnTo>
                <a:lnTo>
                  <a:pt x="357" y="12"/>
                </a:lnTo>
                <a:lnTo>
                  <a:pt x="381" y="18"/>
                </a:lnTo>
                <a:lnTo>
                  <a:pt x="403" y="26"/>
                </a:lnTo>
                <a:lnTo>
                  <a:pt x="452" y="46"/>
                </a:lnTo>
                <a:lnTo>
                  <a:pt x="452" y="46"/>
                </a:lnTo>
                <a:lnTo>
                  <a:pt x="476" y="34"/>
                </a:lnTo>
                <a:lnTo>
                  <a:pt x="503" y="24"/>
                </a:lnTo>
                <a:lnTo>
                  <a:pt x="527" y="16"/>
                </a:lnTo>
                <a:lnTo>
                  <a:pt x="553" y="10"/>
                </a:lnTo>
                <a:lnTo>
                  <a:pt x="577" y="4"/>
                </a:lnTo>
                <a:lnTo>
                  <a:pt x="604" y="2"/>
                </a:lnTo>
                <a:lnTo>
                  <a:pt x="628" y="0"/>
                </a:lnTo>
                <a:lnTo>
                  <a:pt x="652" y="0"/>
                </a:lnTo>
                <a:lnTo>
                  <a:pt x="652" y="0"/>
                </a:lnTo>
                <a:lnTo>
                  <a:pt x="679" y="0"/>
                </a:lnTo>
                <a:lnTo>
                  <a:pt x="705" y="4"/>
                </a:lnTo>
                <a:lnTo>
                  <a:pt x="729" y="8"/>
                </a:lnTo>
                <a:lnTo>
                  <a:pt x="756" y="14"/>
                </a:lnTo>
                <a:lnTo>
                  <a:pt x="780" y="20"/>
                </a:lnTo>
                <a:lnTo>
                  <a:pt x="806" y="28"/>
                </a:lnTo>
                <a:lnTo>
                  <a:pt x="830" y="38"/>
                </a:lnTo>
                <a:lnTo>
                  <a:pt x="855" y="51"/>
                </a:lnTo>
                <a:lnTo>
                  <a:pt x="855" y="51"/>
                </a:lnTo>
                <a:lnTo>
                  <a:pt x="863" y="55"/>
                </a:lnTo>
                <a:lnTo>
                  <a:pt x="867" y="61"/>
                </a:lnTo>
                <a:lnTo>
                  <a:pt x="869" y="67"/>
                </a:lnTo>
                <a:lnTo>
                  <a:pt x="871" y="75"/>
                </a:lnTo>
                <a:lnTo>
                  <a:pt x="871" y="75"/>
                </a:lnTo>
                <a:lnTo>
                  <a:pt x="871" y="125"/>
                </a:lnTo>
                <a:lnTo>
                  <a:pt x="871" y="125"/>
                </a:lnTo>
                <a:close/>
                <a:moveTo>
                  <a:pt x="626" y="557"/>
                </a:moveTo>
                <a:lnTo>
                  <a:pt x="626" y="557"/>
                </a:lnTo>
                <a:lnTo>
                  <a:pt x="652" y="557"/>
                </a:lnTo>
                <a:lnTo>
                  <a:pt x="652" y="557"/>
                </a:lnTo>
                <a:lnTo>
                  <a:pt x="695" y="559"/>
                </a:lnTo>
                <a:lnTo>
                  <a:pt x="735" y="567"/>
                </a:lnTo>
                <a:lnTo>
                  <a:pt x="776" y="577"/>
                </a:lnTo>
                <a:lnTo>
                  <a:pt x="816" y="593"/>
                </a:lnTo>
                <a:lnTo>
                  <a:pt x="816" y="91"/>
                </a:lnTo>
                <a:lnTo>
                  <a:pt x="816" y="91"/>
                </a:lnTo>
                <a:lnTo>
                  <a:pt x="776" y="75"/>
                </a:lnTo>
                <a:lnTo>
                  <a:pt x="735" y="63"/>
                </a:lnTo>
                <a:lnTo>
                  <a:pt x="693" y="55"/>
                </a:lnTo>
                <a:lnTo>
                  <a:pt x="652" y="53"/>
                </a:lnTo>
                <a:lnTo>
                  <a:pt x="652" y="53"/>
                </a:lnTo>
                <a:lnTo>
                  <a:pt x="626" y="53"/>
                </a:lnTo>
                <a:lnTo>
                  <a:pt x="626" y="557"/>
                </a:lnTo>
                <a:lnTo>
                  <a:pt x="626" y="557"/>
                </a:lnTo>
                <a:close/>
                <a:moveTo>
                  <a:pt x="260" y="53"/>
                </a:moveTo>
                <a:lnTo>
                  <a:pt x="260" y="53"/>
                </a:lnTo>
                <a:lnTo>
                  <a:pt x="237" y="53"/>
                </a:lnTo>
                <a:lnTo>
                  <a:pt x="217" y="55"/>
                </a:lnTo>
                <a:lnTo>
                  <a:pt x="195" y="57"/>
                </a:lnTo>
                <a:lnTo>
                  <a:pt x="173" y="61"/>
                </a:lnTo>
                <a:lnTo>
                  <a:pt x="152" y="67"/>
                </a:lnTo>
                <a:lnTo>
                  <a:pt x="130" y="73"/>
                </a:lnTo>
                <a:lnTo>
                  <a:pt x="108" y="81"/>
                </a:lnTo>
                <a:lnTo>
                  <a:pt x="85" y="91"/>
                </a:lnTo>
                <a:lnTo>
                  <a:pt x="85" y="593"/>
                </a:lnTo>
                <a:lnTo>
                  <a:pt x="85" y="593"/>
                </a:lnTo>
                <a:lnTo>
                  <a:pt x="108" y="583"/>
                </a:lnTo>
                <a:lnTo>
                  <a:pt x="130" y="575"/>
                </a:lnTo>
                <a:lnTo>
                  <a:pt x="152" y="569"/>
                </a:lnTo>
                <a:lnTo>
                  <a:pt x="173" y="565"/>
                </a:lnTo>
                <a:lnTo>
                  <a:pt x="195" y="561"/>
                </a:lnTo>
                <a:lnTo>
                  <a:pt x="217" y="557"/>
                </a:lnTo>
                <a:lnTo>
                  <a:pt x="260" y="557"/>
                </a:lnTo>
                <a:lnTo>
                  <a:pt x="260" y="557"/>
                </a:lnTo>
                <a:lnTo>
                  <a:pt x="302" y="559"/>
                </a:lnTo>
                <a:lnTo>
                  <a:pt x="343" y="567"/>
                </a:lnTo>
                <a:lnTo>
                  <a:pt x="383" y="577"/>
                </a:lnTo>
                <a:lnTo>
                  <a:pt x="424" y="593"/>
                </a:lnTo>
                <a:lnTo>
                  <a:pt x="424" y="91"/>
                </a:lnTo>
                <a:lnTo>
                  <a:pt x="424" y="91"/>
                </a:lnTo>
                <a:lnTo>
                  <a:pt x="383" y="75"/>
                </a:lnTo>
                <a:lnTo>
                  <a:pt x="343" y="63"/>
                </a:lnTo>
                <a:lnTo>
                  <a:pt x="300" y="55"/>
                </a:lnTo>
                <a:lnTo>
                  <a:pt x="260" y="53"/>
                </a:lnTo>
                <a:lnTo>
                  <a:pt x="260" y="53"/>
                </a:lnTo>
                <a:close/>
              </a:path>
            </a:pathLst>
          </a:custGeom>
          <a:solidFill>
            <a:srgbClr val="3E8F84"/>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grpSp>
        <p:nvGrpSpPr>
          <p:cNvPr id="2" name="组合 12"/>
          <p:cNvGrpSpPr/>
          <p:nvPr/>
        </p:nvGrpSpPr>
        <p:grpSpPr>
          <a:xfrm>
            <a:off x="1618469" y="1368571"/>
            <a:ext cx="586740" cy="586740"/>
            <a:chOff x="1733" y="2211"/>
            <a:chExt cx="1160" cy="1160"/>
          </a:xfrm>
        </p:grpSpPr>
        <p:sp>
          <p:nvSpPr>
            <p:cNvPr id="15" name="椭圆 14"/>
            <p:cNvSpPr/>
            <p:nvPr/>
          </p:nvSpPr>
          <p:spPr>
            <a:xfrm>
              <a:off x="1733" y="2211"/>
              <a:ext cx="1161" cy="1161"/>
            </a:xfrm>
            <a:prstGeom prst="ellipse">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0" name="稻壳儿小白白(http://dwz.cn/Wu2UP)"/>
            <p:cNvSpPr>
              <a:spLocks noEditPoints="1"/>
            </p:cNvSpPr>
            <p:nvPr/>
          </p:nvSpPr>
          <p:spPr>
            <a:xfrm>
              <a:off x="1880" y="2393"/>
              <a:ext cx="733" cy="733"/>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a:solidFill>
                  <a:schemeClr val="tx1">
                    <a:lumMod val="65000"/>
                    <a:lumOff val="35000"/>
                  </a:schemeClr>
                </a:solidFill>
              </a:endParaRPr>
            </a:p>
          </p:txBody>
        </p:sp>
      </p:grpSp>
      <p:sp>
        <p:nvSpPr>
          <p:cNvPr id="9" name="文本框 15"/>
          <p:cNvSpPr txBox="1"/>
          <p:nvPr/>
        </p:nvSpPr>
        <p:spPr>
          <a:xfrm>
            <a:off x="273685" y="254976"/>
            <a:ext cx="3015615"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charset="0"/>
                <a:ea typeface="微软雅黑" charset="0"/>
                <a:sym typeface="+mn-ea"/>
              </a:rPr>
              <a:t>生成与判别建模</a:t>
            </a:r>
          </a:p>
        </p:txBody>
      </p:sp>
      <p:sp>
        <p:nvSpPr>
          <p:cNvPr id="11" name="文本框 60"/>
          <p:cNvSpPr txBox="1"/>
          <p:nvPr/>
        </p:nvSpPr>
        <p:spPr>
          <a:xfrm>
            <a:off x="2773482" y="1512765"/>
            <a:ext cx="8058642" cy="3208571"/>
          </a:xfrm>
          <a:prstGeom prst="rect">
            <a:avLst/>
          </a:prstGeom>
          <a:noFill/>
          <a:ln>
            <a:solidFill>
              <a:schemeClr val="bg1"/>
            </a:solidFill>
          </a:ln>
          <a:effectLst/>
          <a:extLst>
            <a:ext uri="{909E8E84-426E-40DD-AFC4-6F175D3DCCD1}">
              <a14:hiddenFill xmlns=""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一方面，在分析大型复杂数据集时，机器学习方法是最有效的，而通过国际合作项目，机器学习方法对于基因组学会变得越来越重要。</a:t>
            </a:r>
            <a:endParaRPr lang="en-US" altLang="zh-CN" dirty="0" smtClean="0">
              <a:latin typeface="微软雅黑" pitchFamily="34" charset="-122"/>
              <a:ea typeface="微软雅黑" pitchFamily="34" charset="-122"/>
            </a:endParaRPr>
          </a:p>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另一方面，即使存在大量的数据，当胡乱应用机器学习时，机器学习技术通常不是有最用的。</a:t>
            </a:r>
            <a:endParaRPr lang="en-US" altLang="zh-CN" dirty="0" smtClean="0">
              <a:latin typeface="微软雅黑" pitchFamily="34" charset="-122"/>
              <a:ea typeface="微软雅黑" pitchFamily="34" charset="-122"/>
            </a:endParaRPr>
          </a:p>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在实践中，要使机器学习方法取得良好的表现，需要机器学习方法的理论和实际相结合，以及特定的研究应用领域。随着新技术的发展，大规模的基因组和蛋白质组学数据集，不仅需要增加新的机器学习方法，也需要能够应用和适应大数据集的专家。在这个基础上，机器学习本身和精通这些应用</a:t>
            </a:r>
            <a:r>
              <a:rPr lang="zh-CN" altLang="en-US" smtClean="0">
                <a:latin typeface="微软雅黑" pitchFamily="34" charset="-122"/>
                <a:ea typeface="微软雅黑" pitchFamily="34" charset="-122"/>
              </a:rPr>
              <a:t>的科学家将对</a:t>
            </a:r>
            <a:r>
              <a:rPr lang="zh-CN" altLang="en-US" dirty="0" smtClean="0">
                <a:latin typeface="微软雅黑" pitchFamily="34" charset="-122"/>
                <a:ea typeface="微软雅黑" pitchFamily="34" charset="-122"/>
              </a:rPr>
              <a:t>推进遗传学和</a:t>
            </a:r>
            <a:r>
              <a:rPr lang="zh-CN" altLang="en-US" smtClean="0">
                <a:latin typeface="微软雅黑" pitchFamily="34" charset="-122"/>
                <a:ea typeface="微软雅黑" pitchFamily="34" charset="-122"/>
              </a:rPr>
              <a:t>基因组学发展变得</a:t>
            </a:r>
            <a:r>
              <a:rPr lang="zh-CN" altLang="en-US" dirty="0" smtClean="0">
                <a:latin typeface="微软雅黑" pitchFamily="34" charset="-122"/>
                <a:ea typeface="微软雅黑" pitchFamily="34" charset="-122"/>
              </a:rPr>
              <a:t>越来越重要。</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82165" y="818515"/>
            <a:ext cx="8138160" cy="5494020"/>
            <a:chOff x="3279" y="1289"/>
            <a:chExt cx="12816" cy="8652"/>
          </a:xfrm>
        </p:grpSpPr>
        <p:sp>
          <p:nvSpPr>
            <p:cNvPr id="8" name="菱形 7"/>
            <p:cNvSpPr/>
            <p:nvPr/>
          </p:nvSpPr>
          <p:spPr>
            <a:xfrm>
              <a:off x="3279" y="1289"/>
              <a:ext cx="12816" cy="8653"/>
            </a:xfrm>
            <a:prstGeom prst="diamond">
              <a:avLst/>
            </a:prstGeom>
            <a:solidFill>
              <a:schemeClr val="bg1">
                <a:alpha val="99000"/>
              </a:schemeClr>
            </a:solidFill>
            <a:ln w="12700">
              <a:solidFill>
                <a:srgbClr val="A67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菱形 1"/>
            <p:cNvSpPr/>
            <p:nvPr/>
          </p:nvSpPr>
          <p:spPr>
            <a:xfrm>
              <a:off x="3631" y="1508"/>
              <a:ext cx="12137" cy="8195"/>
            </a:xfrm>
            <a:prstGeom prst="diamond">
              <a:avLst/>
            </a:prstGeom>
            <a:solidFill>
              <a:schemeClr val="bg1">
                <a:alpha val="99000"/>
              </a:schemeClr>
            </a:solidFill>
            <a:ln w="12700">
              <a:solidFill>
                <a:srgbClr val="419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3521710" y="2882900"/>
            <a:ext cx="5314950" cy="140779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7200" noProof="0" dirty="0">
                <a:ln>
                  <a:noFill/>
                </a:ln>
                <a:solidFill>
                  <a:srgbClr val="A67346"/>
                </a:solidFill>
                <a:uLnTx/>
                <a:uFillTx/>
                <a:latin typeface="Mangal" charset="0"/>
                <a:ea typeface="方正舒体" pitchFamily="2" charset="-122"/>
                <a:sym typeface="+mn-ea"/>
              </a:rPr>
              <a:t>THANKS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82165" y="818515"/>
            <a:ext cx="8138160" cy="5494020"/>
            <a:chOff x="3279" y="1289"/>
            <a:chExt cx="12816" cy="8652"/>
          </a:xfrm>
        </p:grpSpPr>
        <p:sp>
          <p:nvSpPr>
            <p:cNvPr id="8" name="菱形 7"/>
            <p:cNvSpPr/>
            <p:nvPr/>
          </p:nvSpPr>
          <p:spPr>
            <a:xfrm>
              <a:off x="3279" y="1289"/>
              <a:ext cx="12816" cy="8653"/>
            </a:xfrm>
            <a:prstGeom prst="diamond">
              <a:avLst/>
            </a:prstGeom>
            <a:solidFill>
              <a:schemeClr val="bg1">
                <a:alpha val="99000"/>
              </a:schemeClr>
            </a:solidFill>
            <a:ln w="12700">
              <a:solidFill>
                <a:srgbClr val="A67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菱形 1"/>
            <p:cNvSpPr/>
            <p:nvPr/>
          </p:nvSpPr>
          <p:spPr>
            <a:xfrm>
              <a:off x="3631" y="1508"/>
              <a:ext cx="12137" cy="8195"/>
            </a:xfrm>
            <a:prstGeom prst="diamond">
              <a:avLst/>
            </a:prstGeom>
            <a:solidFill>
              <a:schemeClr val="bg1">
                <a:alpha val="99000"/>
              </a:schemeClr>
            </a:solidFill>
            <a:ln w="12700">
              <a:solidFill>
                <a:srgbClr val="419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4977765" y="1698625"/>
            <a:ext cx="2362835" cy="184404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11500" noProof="0" dirty="0">
                <a:ln>
                  <a:noFill/>
                </a:ln>
                <a:solidFill>
                  <a:srgbClr val="A67346"/>
                </a:solidFill>
                <a:uLnTx/>
                <a:uFillTx/>
                <a:latin typeface="Iskoola Pota" charset="0"/>
                <a:ea typeface="方正舒体" pitchFamily="2" charset="-122"/>
                <a:sym typeface="+mn-ea"/>
              </a:rPr>
              <a:t>01</a:t>
            </a:r>
          </a:p>
        </p:txBody>
      </p:sp>
      <p:sp>
        <p:nvSpPr>
          <p:cNvPr id="4" name="文本框 3"/>
          <p:cNvSpPr txBox="1"/>
          <p:nvPr/>
        </p:nvSpPr>
        <p:spPr>
          <a:xfrm>
            <a:off x="2712720" y="3267710"/>
            <a:ext cx="6924040" cy="830997"/>
          </a:xfrm>
          <a:prstGeom prst="rect">
            <a:avLst/>
          </a:prstGeom>
          <a:noFill/>
        </p:spPr>
        <p:txBody>
          <a:bodyPr wrap="square" rtlCol="0">
            <a:spAutoFit/>
          </a:bodyPr>
          <a:lstStyle/>
          <a:p>
            <a:pPr algn="ctr"/>
            <a:r>
              <a:rPr lang="zh-CN" altLang="en-US" sz="4800" b="1" dirty="0" smtClean="0">
                <a:solidFill>
                  <a:srgbClr val="A67346"/>
                </a:solidFill>
                <a:latin typeface="微软雅黑" charset="0"/>
                <a:ea typeface="微软雅黑" charset="0"/>
                <a:sym typeface="+mn-ea"/>
              </a:rPr>
              <a:t>引言</a:t>
            </a:r>
            <a:endParaRPr lang="zh-CN" altLang="en-US" sz="4800" b="1" dirty="0">
              <a:solidFill>
                <a:srgbClr val="A67346"/>
              </a:solidFill>
              <a:latin typeface="微软雅黑" charset="0"/>
              <a:ea typeface="微软雅黑"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7"/>
          <p:cNvSpPr>
            <a:spLocks noEditPoints="1"/>
          </p:cNvSpPr>
          <p:nvPr/>
        </p:nvSpPr>
        <p:spPr bwMode="auto">
          <a:xfrm>
            <a:off x="0" y="4493260"/>
            <a:ext cx="2633980" cy="2364740"/>
          </a:xfrm>
          <a:custGeom>
            <a:avLst/>
            <a:gdLst>
              <a:gd name="T0" fmla="*/ 543 w 907"/>
              <a:gd name="T1" fmla="*/ 696 h 814"/>
              <a:gd name="T2" fmla="*/ 592 w 907"/>
              <a:gd name="T3" fmla="*/ 745 h 814"/>
              <a:gd name="T4" fmla="*/ 138 w 907"/>
              <a:gd name="T5" fmla="*/ 449 h 814"/>
              <a:gd name="T6" fmla="*/ 126 w 907"/>
              <a:gd name="T7" fmla="*/ 433 h 814"/>
              <a:gd name="T8" fmla="*/ 223 w 907"/>
              <a:gd name="T9" fmla="*/ 405 h 814"/>
              <a:gd name="T10" fmla="*/ 383 w 907"/>
              <a:gd name="T11" fmla="*/ 427 h 814"/>
              <a:gd name="T12" fmla="*/ 391 w 907"/>
              <a:gd name="T13" fmla="*/ 441 h 814"/>
              <a:gd name="T14" fmla="*/ 345 w 907"/>
              <a:gd name="T15" fmla="*/ 441 h 814"/>
              <a:gd name="T16" fmla="*/ 197 w 907"/>
              <a:gd name="T17" fmla="*/ 433 h 814"/>
              <a:gd name="T18" fmla="*/ 138 w 907"/>
              <a:gd name="T19" fmla="*/ 370 h 814"/>
              <a:gd name="T20" fmla="*/ 126 w 907"/>
              <a:gd name="T21" fmla="*/ 354 h 814"/>
              <a:gd name="T22" fmla="*/ 223 w 907"/>
              <a:gd name="T23" fmla="*/ 326 h 814"/>
              <a:gd name="T24" fmla="*/ 383 w 907"/>
              <a:gd name="T25" fmla="*/ 348 h 814"/>
              <a:gd name="T26" fmla="*/ 391 w 907"/>
              <a:gd name="T27" fmla="*/ 362 h 814"/>
              <a:gd name="T28" fmla="*/ 345 w 907"/>
              <a:gd name="T29" fmla="*/ 362 h 814"/>
              <a:gd name="T30" fmla="*/ 197 w 907"/>
              <a:gd name="T31" fmla="*/ 354 h 814"/>
              <a:gd name="T32" fmla="*/ 138 w 907"/>
              <a:gd name="T33" fmla="*/ 299 h 814"/>
              <a:gd name="T34" fmla="*/ 126 w 907"/>
              <a:gd name="T35" fmla="*/ 281 h 814"/>
              <a:gd name="T36" fmla="*/ 223 w 907"/>
              <a:gd name="T37" fmla="*/ 255 h 814"/>
              <a:gd name="T38" fmla="*/ 383 w 907"/>
              <a:gd name="T39" fmla="*/ 275 h 814"/>
              <a:gd name="T40" fmla="*/ 391 w 907"/>
              <a:gd name="T41" fmla="*/ 291 h 814"/>
              <a:gd name="T42" fmla="*/ 345 w 907"/>
              <a:gd name="T43" fmla="*/ 289 h 814"/>
              <a:gd name="T44" fmla="*/ 197 w 907"/>
              <a:gd name="T45" fmla="*/ 283 h 814"/>
              <a:gd name="T46" fmla="*/ 138 w 907"/>
              <a:gd name="T47" fmla="*/ 225 h 814"/>
              <a:gd name="T48" fmla="*/ 126 w 907"/>
              <a:gd name="T49" fmla="*/ 206 h 814"/>
              <a:gd name="T50" fmla="*/ 223 w 907"/>
              <a:gd name="T51" fmla="*/ 178 h 814"/>
              <a:gd name="T52" fmla="*/ 383 w 907"/>
              <a:gd name="T53" fmla="*/ 200 h 814"/>
              <a:gd name="T54" fmla="*/ 391 w 907"/>
              <a:gd name="T55" fmla="*/ 214 h 814"/>
              <a:gd name="T56" fmla="*/ 345 w 907"/>
              <a:gd name="T57" fmla="*/ 214 h 814"/>
              <a:gd name="T58" fmla="*/ 197 w 907"/>
              <a:gd name="T59" fmla="*/ 206 h 814"/>
              <a:gd name="T60" fmla="*/ 138 w 907"/>
              <a:gd name="T61" fmla="*/ 156 h 814"/>
              <a:gd name="T62" fmla="*/ 126 w 907"/>
              <a:gd name="T63" fmla="*/ 138 h 814"/>
              <a:gd name="T64" fmla="*/ 223 w 907"/>
              <a:gd name="T65" fmla="*/ 111 h 814"/>
              <a:gd name="T66" fmla="*/ 383 w 907"/>
              <a:gd name="T67" fmla="*/ 131 h 814"/>
              <a:gd name="T68" fmla="*/ 391 w 907"/>
              <a:gd name="T69" fmla="*/ 148 h 814"/>
              <a:gd name="T70" fmla="*/ 345 w 907"/>
              <a:gd name="T71" fmla="*/ 146 h 814"/>
              <a:gd name="T72" fmla="*/ 197 w 907"/>
              <a:gd name="T73" fmla="*/ 140 h 814"/>
              <a:gd name="T74" fmla="*/ 877 w 907"/>
              <a:gd name="T75" fmla="*/ 125 h 814"/>
              <a:gd name="T76" fmla="*/ 905 w 907"/>
              <a:gd name="T77" fmla="*/ 156 h 814"/>
              <a:gd name="T78" fmla="*/ 899 w 907"/>
              <a:gd name="T79" fmla="*/ 702 h 814"/>
              <a:gd name="T80" fmla="*/ 626 w 907"/>
              <a:gd name="T81" fmla="*/ 721 h 814"/>
              <a:gd name="T82" fmla="*/ 620 w 907"/>
              <a:gd name="T83" fmla="*/ 806 h 814"/>
              <a:gd name="T84" fmla="*/ 492 w 907"/>
              <a:gd name="T85" fmla="*/ 808 h 814"/>
              <a:gd name="T86" fmla="*/ 468 w 907"/>
              <a:gd name="T87" fmla="*/ 810 h 814"/>
              <a:gd name="T88" fmla="*/ 31 w 907"/>
              <a:gd name="T89" fmla="*/ 719 h 814"/>
              <a:gd name="T90" fmla="*/ 0 w 907"/>
              <a:gd name="T91" fmla="*/ 690 h 814"/>
              <a:gd name="T92" fmla="*/ 9 w 907"/>
              <a:gd name="T93" fmla="*/ 138 h 814"/>
              <a:gd name="T94" fmla="*/ 33 w 907"/>
              <a:gd name="T95" fmla="*/ 67 h 814"/>
              <a:gd name="T96" fmla="*/ 102 w 907"/>
              <a:gd name="T97" fmla="*/ 26 h 814"/>
              <a:gd name="T98" fmla="*/ 260 w 907"/>
              <a:gd name="T99" fmla="*/ 0 h 814"/>
              <a:gd name="T100" fmla="*/ 381 w 907"/>
              <a:gd name="T101" fmla="*/ 18 h 814"/>
              <a:gd name="T102" fmla="*/ 527 w 907"/>
              <a:gd name="T103" fmla="*/ 16 h 814"/>
              <a:gd name="T104" fmla="*/ 652 w 907"/>
              <a:gd name="T105" fmla="*/ 0 h 814"/>
              <a:gd name="T106" fmla="*/ 806 w 907"/>
              <a:gd name="T107" fmla="*/ 28 h 814"/>
              <a:gd name="T108" fmla="*/ 869 w 907"/>
              <a:gd name="T109" fmla="*/ 67 h 814"/>
              <a:gd name="T110" fmla="*/ 626 w 907"/>
              <a:gd name="T111" fmla="*/ 557 h 814"/>
              <a:gd name="T112" fmla="*/ 816 w 907"/>
              <a:gd name="T113" fmla="*/ 593 h 814"/>
              <a:gd name="T114" fmla="*/ 652 w 907"/>
              <a:gd name="T115" fmla="*/ 53 h 814"/>
              <a:gd name="T116" fmla="*/ 260 w 907"/>
              <a:gd name="T117" fmla="*/ 53 h 814"/>
              <a:gd name="T118" fmla="*/ 130 w 907"/>
              <a:gd name="T119" fmla="*/ 73 h 814"/>
              <a:gd name="T120" fmla="*/ 130 w 907"/>
              <a:gd name="T121" fmla="*/ 575 h 814"/>
              <a:gd name="T122" fmla="*/ 260 w 907"/>
              <a:gd name="T123" fmla="*/ 557 h 814"/>
              <a:gd name="T124" fmla="*/ 424 w 907"/>
              <a:gd name="T125" fmla="*/ 91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7" h="814">
                <a:moveTo>
                  <a:pt x="496" y="73"/>
                </a:moveTo>
                <a:lnTo>
                  <a:pt x="496" y="751"/>
                </a:lnTo>
                <a:lnTo>
                  <a:pt x="533" y="702"/>
                </a:lnTo>
                <a:lnTo>
                  <a:pt x="533" y="702"/>
                </a:lnTo>
                <a:lnTo>
                  <a:pt x="539" y="698"/>
                </a:lnTo>
                <a:lnTo>
                  <a:pt x="543" y="696"/>
                </a:lnTo>
                <a:lnTo>
                  <a:pt x="551" y="698"/>
                </a:lnTo>
                <a:lnTo>
                  <a:pt x="557" y="700"/>
                </a:lnTo>
                <a:lnTo>
                  <a:pt x="557" y="700"/>
                </a:lnTo>
                <a:lnTo>
                  <a:pt x="559" y="702"/>
                </a:lnTo>
                <a:lnTo>
                  <a:pt x="559" y="702"/>
                </a:lnTo>
                <a:lnTo>
                  <a:pt x="592" y="745"/>
                </a:lnTo>
                <a:lnTo>
                  <a:pt x="592" y="46"/>
                </a:lnTo>
                <a:lnTo>
                  <a:pt x="496" y="73"/>
                </a:lnTo>
                <a:lnTo>
                  <a:pt x="496" y="73"/>
                </a:lnTo>
                <a:close/>
                <a:moveTo>
                  <a:pt x="142" y="449"/>
                </a:moveTo>
                <a:lnTo>
                  <a:pt x="142" y="449"/>
                </a:lnTo>
                <a:lnTo>
                  <a:pt x="138" y="449"/>
                </a:lnTo>
                <a:lnTo>
                  <a:pt x="132" y="449"/>
                </a:lnTo>
                <a:lnTo>
                  <a:pt x="130" y="447"/>
                </a:lnTo>
                <a:lnTo>
                  <a:pt x="126" y="443"/>
                </a:lnTo>
                <a:lnTo>
                  <a:pt x="126" y="443"/>
                </a:lnTo>
                <a:lnTo>
                  <a:pt x="126" y="437"/>
                </a:lnTo>
                <a:lnTo>
                  <a:pt x="126" y="433"/>
                </a:lnTo>
                <a:lnTo>
                  <a:pt x="130" y="429"/>
                </a:lnTo>
                <a:lnTo>
                  <a:pt x="134" y="427"/>
                </a:lnTo>
                <a:lnTo>
                  <a:pt x="134" y="427"/>
                </a:lnTo>
                <a:lnTo>
                  <a:pt x="162" y="417"/>
                </a:lnTo>
                <a:lnTo>
                  <a:pt x="193" y="409"/>
                </a:lnTo>
                <a:lnTo>
                  <a:pt x="223" y="405"/>
                </a:lnTo>
                <a:lnTo>
                  <a:pt x="254" y="405"/>
                </a:lnTo>
                <a:lnTo>
                  <a:pt x="254" y="405"/>
                </a:lnTo>
                <a:lnTo>
                  <a:pt x="286" y="405"/>
                </a:lnTo>
                <a:lnTo>
                  <a:pt x="318" y="409"/>
                </a:lnTo>
                <a:lnTo>
                  <a:pt x="351" y="417"/>
                </a:lnTo>
                <a:lnTo>
                  <a:pt x="383" y="427"/>
                </a:lnTo>
                <a:lnTo>
                  <a:pt x="383" y="427"/>
                </a:lnTo>
                <a:lnTo>
                  <a:pt x="387" y="429"/>
                </a:lnTo>
                <a:lnTo>
                  <a:pt x="389" y="433"/>
                </a:lnTo>
                <a:lnTo>
                  <a:pt x="391" y="437"/>
                </a:lnTo>
                <a:lnTo>
                  <a:pt x="391" y="441"/>
                </a:lnTo>
                <a:lnTo>
                  <a:pt x="391" y="441"/>
                </a:lnTo>
                <a:lnTo>
                  <a:pt x="389" y="445"/>
                </a:lnTo>
                <a:lnTo>
                  <a:pt x="385" y="449"/>
                </a:lnTo>
                <a:lnTo>
                  <a:pt x="381" y="449"/>
                </a:lnTo>
                <a:lnTo>
                  <a:pt x="375" y="449"/>
                </a:lnTo>
                <a:lnTo>
                  <a:pt x="375" y="449"/>
                </a:lnTo>
                <a:lnTo>
                  <a:pt x="345" y="441"/>
                </a:lnTo>
                <a:lnTo>
                  <a:pt x="314" y="433"/>
                </a:lnTo>
                <a:lnTo>
                  <a:pt x="284" y="429"/>
                </a:lnTo>
                <a:lnTo>
                  <a:pt x="254" y="429"/>
                </a:lnTo>
                <a:lnTo>
                  <a:pt x="254" y="429"/>
                </a:lnTo>
                <a:lnTo>
                  <a:pt x="225" y="429"/>
                </a:lnTo>
                <a:lnTo>
                  <a:pt x="197" y="433"/>
                </a:lnTo>
                <a:lnTo>
                  <a:pt x="168" y="441"/>
                </a:lnTo>
                <a:lnTo>
                  <a:pt x="142" y="449"/>
                </a:lnTo>
                <a:lnTo>
                  <a:pt x="142" y="449"/>
                </a:lnTo>
                <a:close/>
                <a:moveTo>
                  <a:pt x="142" y="370"/>
                </a:moveTo>
                <a:lnTo>
                  <a:pt x="142" y="370"/>
                </a:lnTo>
                <a:lnTo>
                  <a:pt x="138" y="370"/>
                </a:lnTo>
                <a:lnTo>
                  <a:pt x="132" y="370"/>
                </a:lnTo>
                <a:lnTo>
                  <a:pt x="130" y="368"/>
                </a:lnTo>
                <a:lnTo>
                  <a:pt x="126" y="364"/>
                </a:lnTo>
                <a:lnTo>
                  <a:pt x="126" y="364"/>
                </a:lnTo>
                <a:lnTo>
                  <a:pt x="126" y="358"/>
                </a:lnTo>
                <a:lnTo>
                  <a:pt x="126" y="354"/>
                </a:lnTo>
                <a:lnTo>
                  <a:pt x="130" y="350"/>
                </a:lnTo>
                <a:lnTo>
                  <a:pt x="134" y="348"/>
                </a:lnTo>
                <a:lnTo>
                  <a:pt x="134" y="348"/>
                </a:lnTo>
                <a:lnTo>
                  <a:pt x="162" y="338"/>
                </a:lnTo>
                <a:lnTo>
                  <a:pt x="193" y="330"/>
                </a:lnTo>
                <a:lnTo>
                  <a:pt x="223" y="326"/>
                </a:lnTo>
                <a:lnTo>
                  <a:pt x="254" y="324"/>
                </a:lnTo>
                <a:lnTo>
                  <a:pt x="254" y="324"/>
                </a:lnTo>
                <a:lnTo>
                  <a:pt x="286" y="326"/>
                </a:lnTo>
                <a:lnTo>
                  <a:pt x="318" y="330"/>
                </a:lnTo>
                <a:lnTo>
                  <a:pt x="351" y="338"/>
                </a:lnTo>
                <a:lnTo>
                  <a:pt x="383" y="348"/>
                </a:lnTo>
                <a:lnTo>
                  <a:pt x="383" y="348"/>
                </a:lnTo>
                <a:lnTo>
                  <a:pt x="387" y="350"/>
                </a:lnTo>
                <a:lnTo>
                  <a:pt x="389" y="354"/>
                </a:lnTo>
                <a:lnTo>
                  <a:pt x="391" y="358"/>
                </a:lnTo>
                <a:lnTo>
                  <a:pt x="391" y="362"/>
                </a:lnTo>
                <a:lnTo>
                  <a:pt x="391" y="362"/>
                </a:lnTo>
                <a:lnTo>
                  <a:pt x="389" y="366"/>
                </a:lnTo>
                <a:lnTo>
                  <a:pt x="385" y="370"/>
                </a:lnTo>
                <a:lnTo>
                  <a:pt x="381" y="370"/>
                </a:lnTo>
                <a:lnTo>
                  <a:pt x="375" y="370"/>
                </a:lnTo>
                <a:lnTo>
                  <a:pt x="375" y="370"/>
                </a:lnTo>
                <a:lnTo>
                  <a:pt x="345" y="362"/>
                </a:lnTo>
                <a:lnTo>
                  <a:pt x="314" y="354"/>
                </a:lnTo>
                <a:lnTo>
                  <a:pt x="284" y="350"/>
                </a:lnTo>
                <a:lnTo>
                  <a:pt x="254" y="350"/>
                </a:lnTo>
                <a:lnTo>
                  <a:pt x="254" y="350"/>
                </a:lnTo>
                <a:lnTo>
                  <a:pt x="225" y="350"/>
                </a:lnTo>
                <a:lnTo>
                  <a:pt x="197" y="354"/>
                </a:lnTo>
                <a:lnTo>
                  <a:pt x="168" y="360"/>
                </a:lnTo>
                <a:lnTo>
                  <a:pt x="142" y="370"/>
                </a:lnTo>
                <a:lnTo>
                  <a:pt x="142" y="370"/>
                </a:lnTo>
                <a:close/>
                <a:moveTo>
                  <a:pt x="142" y="299"/>
                </a:moveTo>
                <a:lnTo>
                  <a:pt x="142" y="299"/>
                </a:lnTo>
                <a:lnTo>
                  <a:pt x="138" y="299"/>
                </a:lnTo>
                <a:lnTo>
                  <a:pt x="132" y="297"/>
                </a:lnTo>
                <a:lnTo>
                  <a:pt x="130" y="295"/>
                </a:lnTo>
                <a:lnTo>
                  <a:pt x="126" y="291"/>
                </a:lnTo>
                <a:lnTo>
                  <a:pt x="126" y="291"/>
                </a:lnTo>
                <a:lnTo>
                  <a:pt x="126" y="287"/>
                </a:lnTo>
                <a:lnTo>
                  <a:pt x="126" y="281"/>
                </a:lnTo>
                <a:lnTo>
                  <a:pt x="130" y="277"/>
                </a:lnTo>
                <a:lnTo>
                  <a:pt x="134" y="275"/>
                </a:lnTo>
                <a:lnTo>
                  <a:pt x="134" y="275"/>
                </a:lnTo>
                <a:lnTo>
                  <a:pt x="162" y="265"/>
                </a:lnTo>
                <a:lnTo>
                  <a:pt x="193" y="259"/>
                </a:lnTo>
                <a:lnTo>
                  <a:pt x="223" y="255"/>
                </a:lnTo>
                <a:lnTo>
                  <a:pt x="254" y="253"/>
                </a:lnTo>
                <a:lnTo>
                  <a:pt x="254" y="253"/>
                </a:lnTo>
                <a:lnTo>
                  <a:pt x="286" y="255"/>
                </a:lnTo>
                <a:lnTo>
                  <a:pt x="318" y="259"/>
                </a:lnTo>
                <a:lnTo>
                  <a:pt x="351" y="265"/>
                </a:lnTo>
                <a:lnTo>
                  <a:pt x="383" y="275"/>
                </a:lnTo>
                <a:lnTo>
                  <a:pt x="383" y="275"/>
                </a:lnTo>
                <a:lnTo>
                  <a:pt x="387" y="277"/>
                </a:lnTo>
                <a:lnTo>
                  <a:pt x="389" y="281"/>
                </a:lnTo>
                <a:lnTo>
                  <a:pt x="391" y="285"/>
                </a:lnTo>
                <a:lnTo>
                  <a:pt x="391" y="291"/>
                </a:lnTo>
                <a:lnTo>
                  <a:pt x="391" y="291"/>
                </a:lnTo>
                <a:lnTo>
                  <a:pt x="389" y="295"/>
                </a:lnTo>
                <a:lnTo>
                  <a:pt x="385" y="297"/>
                </a:lnTo>
                <a:lnTo>
                  <a:pt x="381" y="299"/>
                </a:lnTo>
                <a:lnTo>
                  <a:pt x="375" y="299"/>
                </a:lnTo>
                <a:lnTo>
                  <a:pt x="375" y="299"/>
                </a:lnTo>
                <a:lnTo>
                  <a:pt x="345" y="289"/>
                </a:lnTo>
                <a:lnTo>
                  <a:pt x="314" y="283"/>
                </a:lnTo>
                <a:lnTo>
                  <a:pt x="284" y="279"/>
                </a:lnTo>
                <a:lnTo>
                  <a:pt x="254" y="277"/>
                </a:lnTo>
                <a:lnTo>
                  <a:pt x="254" y="277"/>
                </a:lnTo>
                <a:lnTo>
                  <a:pt x="225" y="279"/>
                </a:lnTo>
                <a:lnTo>
                  <a:pt x="197" y="283"/>
                </a:lnTo>
                <a:lnTo>
                  <a:pt x="168" y="289"/>
                </a:lnTo>
                <a:lnTo>
                  <a:pt x="142" y="299"/>
                </a:lnTo>
                <a:lnTo>
                  <a:pt x="142" y="299"/>
                </a:lnTo>
                <a:close/>
                <a:moveTo>
                  <a:pt x="142" y="223"/>
                </a:moveTo>
                <a:lnTo>
                  <a:pt x="142" y="223"/>
                </a:lnTo>
                <a:lnTo>
                  <a:pt x="138" y="225"/>
                </a:lnTo>
                <a:lnTo>
                  <a:pt x="132" y="223"/>
                </a:lnTo>
                <a:lnTo>
                  <a:pt x="130" y="221"/>
                </a:lnTo>
                <a:lnTo>
                  <a:pt x="126" y="216"/>
                </a:lnTo>
                <a:lnTo>
                  <a:pt x="126" y="216"/>
                </a:lnTo>
                <a:lnTo>
                  <a:pt x="126" y="210"/>
                </a:lnTo>
                <a:lnTo>
                  <a:pt x="126" y="206"/>
                </a:lnTo>
                <a:lnTo>
                  <a:pt x="130" y="202"/>
                </a:lnTo>
                <a:lnTo>
                  <a:pt x="134" y="200"/>
                </a:lnTo>
                <a:lnTo>
                  <a:pt x="134" y="200"/>
                </a:lnTo>
                <a:lnTo>
                  <a:pt x="162" y="190"/>
                </a:lnTo>
                <a:lnTo>
                  <a:pt x="193" y="182"/>
                </a:lnTo>
                <a:lnTo>
                  <a:pt x="223" y="178"/>
                </a:lnTo>
                <a:lnTo>
                  <a:pt x="254" y="178"/>
                </a:lnTo>
                <a:lnTo>
                  <a:pt x="254" y="178"/>
                </a:lnTo>
                <a:lnTo>
                  <a:pt x="286" y="178"/>
                </a:lnTo>
                <a:lnTo>
                  <a:pt x="318" y="184"/>
                </a:lnTo>
                <a:lnTo>
                  <a:pt x="351" y="190"/>
                </a:lnTo>
                <a:lnTo>
                  <a:pt x="383" y="200"/>
                </a:lnTo>
                <a:lnTo>
                  <a:pt x="383" y="200"/>
                </a:lnTo>
                <a:lnTo>
                  <a:pt x="387" y="202"/>
                </a:lnTo>
                <a:lnTo>
                  <a:pt x="389" y="206"/>
                </a:lnTo>
                <a:lnTo>
                  <a:pt x="391" y="210"/>
                </a:lnTo>
                <a:lnTo>
                  <a:pt x="391" y="214"/>
                </a:lnTo>
                <a:lnTo>
                  <a:pt x="391" y="214"/>
                </a:lnTo>
                <a:lnTo>
                  <a:pt x="389" y="221"/>
                </a:lnTo>
                <a:lnTo>
                  <a:pt x="385" y="223"/>
                </a:lnTo>
                <a:lnTo>
                  <a:pt x="381" y="225"/>
                </a:lnTo>
                <a:lnTo>
                  <a:pt x="375" y="223"/>
                </a:lnTo>
                <a:lnTo>
                  <a:pt x="375" y="223"/>
                </a:lnTo>
                <a:lnTo>
                  <a:pt x="345" y="214"/>
                </a:lnTo>
                <a:lnTo>
                  <a:pt x="314" y="208"/>
                </a:lnTo>
                <a:lnTo>
                  <a:pt x="284" y="204"/>
                </a:lnTo>
                <a:lnTo>
                  <a:pt x="254" y="202"/>
                </a:lnTo>
                <a:lnTo>
                  <a:pt x="254" y="202"/>
                </a:lnTo>
                <a:lnTo>
                  <a:pt x="225" y="204"/>
                </a:lnTo>
                <a:lnTo>
                  <a:pt x="197" y="206"/>
                </a:lnTo>
                <a:lnTo>
                  <a:pt x="168" y="214"/>
                </a:lnTo>
                <a:lnTo>
                  <a:pt x="142" y="223"/>
                </a:lnTo>
                <a:lnTo>
                  <a:pt x="142" y="223"/>
                </a:lnTo>
                <a:close/>
                <a:moveTo>
                  <a:pt x="142" y="154"/>
                </a:moveTo>
                <a:lnTo>
                  <a:pt x="142" y="154"/>
                </a:lnTo>
                <a:lnTo>
                  <a:pt x="138" y="156"/>
                </a:lnTo>
                <a:lnTo>
                  <a:pt x="132" y="154"/>
                </a:lnTo>
                <a:lnTo>
                  <a:pt x="130" y="152"/>
                </a:lnTo>
                <a:lnTo>
                  <a:pt x="126" y="148"/>
                </a:lnTo>
                <a:lnTo>
                  <a:pt x="126" y="148"/>
                </a:lnTo>
                <a:lnTo>
                  <a:pt x="126" y="144"/>
                </a:lnTo>
                <a:lnTo>
                  <a:pt x="126" y="138"/>
                </a:lnTo>
                <a:lnTo>
                  <a:pt x="130" y="134"/>
                </a:lnTo>
                <a:lnTo>
                  <a:pt x="134" y="131"/>
                </a:lnTo>
                <a:lnTo>
                  <a:pt x="134" y="131"/>
                </a:lnTo>
                <a:lnTo>
                  <a:pt x="162" y="121"/>
                </a:lnTo>
                <a:lnTo>
                  <a:pt x="193" y="115"/>
                </a:lnTo>
                <a:lnTo>
                  <a:pt x="223" y="111"/>
                </a:lnTo>
                <a:lnTo>
                  <a:pt x="254" y="109"/>
                </a:lnTo>
                <a:lnTo>
                  <a:pt x="254" y="109"/>
                </a:lnTo>
                <a:lnTo>
                  <a:pt x="286" y="111"/>
                </a:lnTo>
                <a:lnTo>
                  <a:pt x="318" y="115"/>
                </a:lnTo>
                <a:lnTo>
                  <a:pt x="351" y="121"/>
                </a:lnTo>
                <a:lnTo>
                  <a:pt x="383" y="131"/>
                </a:lnTo>
                <a:lnTo>
                  <a:pt x="383" y="131"/>
                </a:lnTo>
                <a:lnTo>
                  <a:pt x="387" y="134"/>
                </a:lnTo>
                <a:lnTo>
                  <a:pt x="389" y="138"/>
                </a:lnTo>
                <a:lnTo>
                  <a:pt x="391" y="142"/>
                </a:lnTo>
                <a:lnTo>
                  <a:pt x="391" y="148"/>
                </a:lnTo>
                <a:lnTo>
                  <a:pt x="391" y="148"/>
                </a:lnTo>
                <a:lnTo>
                  <a:pt x="389" y="152"/>
                </a:lnTo>
                <a:lnTo>
                  <a:pt x="385" y="154"/>
                </a:lnTo>
                <a:lnTo>
                  <a:pt x="381" y="156"/>
                </a:lnTo>
                <a:lnTo>
                  <a:pt x="375" y="156"/>
                </a:lnTo>
                <a:lnTo>
                  <a:pt x="375" y="156"/>
                </a:lnTo>
                <a:lnTo>
                  <a:pt x="345" y="146"/>
                </a:lnTo>
                <a:lnTo>
                  <a:pt x="314" y="140"/>
                </a:lnTo>
                <a:lnTo>
                  <a:pt x="284" y="136"/>
                </a:lnTo>
                <a:lnTo>
                  <a:pt x="254" y="134"/>
                </a:lnTo>
                <a:lnTo>
                  <a:pt x="254" y="134"/>
                </a:lnTo>
                <a:lnTo>
                  <a:pt x="225" y="136"/>
                </a:lnTo>
                <a:lnTo>
                  <a:pt x="197" y="140"/>
                </a:lnTo>
                <a:lnTo>
                  <a:pt x="168" y="146"/>
                </a:lnTo>
                <a:lnTo>
                  <a:pt x="142" y="154"/>
                </a:lnTo>
                <a:lnTo>
                  <a:pt x="142" y="154"/>
                </a:lnTo>
                <a:close/>
                <a:moveTo>
                  <a:pt x="871" y="125"/>
                </a:moveTo>
                <a:lnTo>
                  <a:pt x="871" y="125"/>
                </a:lnTo>
                <a:lnTo>
                  <a:pt x="877" y="125"/>
                </a:lnTo>
                <a:lnTo>
                  <a:pt x="885" y="129"/>
                </a:lnTo>
                <a:lnTo>
                  <a:pt x="891" y="131"/>
                </a:lnTo>
                <a:lnTo>
                  <a:pt x="895" y="138"/>
                </a:lnTo>
                <a:lnTo>
                  <a:pt x="901" y="142"/>
                </a:lnTo>
                <a:lnTo>
                  <a:pt x="903" y="150"/>
                </a:lnTo>
                <a:lnTo>
                  <a:pt x="905" y="156"/>
                </a:lnTo>
                <a:lnTo>
                  <a:pt x="907" y="164"/>
                </a:lnTo>
                <a:lnTo>
                  <a:pt x="907" y="682"/>
                </a:lnTo>
                <a:lnTo>
                  <a:pt x="907" y="682"/>
                </a:lnTo>
                <a:lnTo>
                  <a:pt x="905" y="690"/>
                </a:lnTo>
                <a:lnTo>
                  <a:pt x="903" y="696"/>
                </a:lnTo>
                <a:lnTo>
                  <a:pt x="899" y="702"/>
                </a:lnTo>
                <a:lnTo>
                  <a:pt x="895" y="708"/>
                </a:lnTo>
                <a:lnTo>
                  <a:pt x="889" y="712"/>
                </a:lnTo>
                <a:lnTo>
                  <a:pt x="883" y="716"/>
                </a:lnTo>
                <a:lnTo>
                  <a:pt x="877" y="719"/>
                </a:lnTo>
                <a:lnTo>
                  <a:pt x="869" y="721"/>
                </a:lnTo>
                <a:lnTo>
                  <a:pt x="626" y="721"/>
                </a:lnTo>
                <a:lnTo>
                  <a:pt x="626" y="793"/>
                </a:lnTo>
                <a:lnTo>
                  <a:pt x="626" y="793"/>
                </a:lnTo>
                <a:lnTo>
                  <a:pt x="626" y="793"/>
                </a:lnTo>
                <a:lnTo>
                  <a:pt x="624" y="799"/>
                </a:lnTo>
                <a:lnTo>
                  <a:pt x="620" y="806"/>
                </a:lnTo>
                <a:lnTo>
                  <a:pt x="620" y="806"/>
                </a:lnTo>
                <a:lnTo>
                  <a:pt x="614" y="808"/>
                </a:lnTo>
                <a:lnTo>
                  <a:pt x="608" y="810"/>
                </a:lnTo>
                <a:lnTo>
                  <a:pt x="602" y="808"/>
                </a:lnTo>
                <a:lnTo>
                  <a:pt x="596" y="804"/>
                </a:lnTo>
                <a:lnTo>
                  <a:pt x="545" y="741"/>
                </a:lnTo>
                <a:lnTo>
                  <a:pt x="492" y="808"/>
                </a:lnTo>
                <a:lnTo>
                  <a:pt x="492" y="808"/>
                </a:lnTo>
                <a:lnTo>
                  <a:pt x="486" y="812"/>
                </a:lnTo>
                <a:lnTo>
                  <a:pt x="478" y="814"/>
                </a:lnTo>
                <a:lnTo>
                  <a:pt x="478" y="814"/>
                </a:lnTo>
                <a:lnTo>
                  <a:pt x="472" y="814"/>
                </a:lnTo>
                <a:lnTo>
                  <a:pt x="468" y="810"/>
                </a:lnTo>
                <a:lnTo>
                  <a:pt x="464" y="804"/>
                </a:lnTo>
                <a:lnTo>
                  <a:pt x="462" y="797"/>
                </a:lnTo>
                <a:lnTo>
                  <a:pt x="462" y="721"/>
                </a:lnTo>
                <a:lnTo>
                  <a:pt x="39" y="721"/>
                </a:lnTo>
                <a:lnTo>
                  <a:pt x="39" y="721"/>
                </a:lnTo>
                <a:lnTo>
                  <a:pt x="31" y="719"/>
                </a:lnTo>
                <a:lnTo>
                  <a:pt x="23" y="716"/>
                </a:lnTo>
                <a:lnTo>
                  <a:pt x="17" y="712"/>
                </a:lnTo>
                <a:lnTo>
                  <a:pt x="11" y="708"/>
                </a:lnTo>
                <a:lnTo>
                  <a:pt x="7" y="702"/>
                </a:lnTo>
                <a:lnTo>
                  <a:pt x="3" y="696"/>
                </a:lnTo>
                <a:lnTo>
                  <a:pt x="0" y="690"/>
                </a:lnTo>
                <a:lnTo>
                  <a:pt x="0" y="682"/>
                </a:lnTo>
                <a:lnTo>
                  <a:pt x="0" y="164"/>
                </a:lnTo>
                <a:lnTo>
                  <a:pt x="0" y="164"/>
                </a:lnTo>
                <a:lnTo>
                  <a:pt x="0" y="156"/>
                </a:lnTo>
                <a:lnTo>
                  <a:pt x="3" y="150"/>
                </a:lnTo>
                <a:lnTo>
                  <a:pt x="9" y="138"/>
                </a:lnTo>
                <a:lnTo>
                  <a:pt x="21" y="129"/>
                </a:lnTo>
                <a:lnTo>
                  <a:pt x="27" y="127"/>
                </a:lnTo>
                <a:lnTo>
                  <a:pt x="33" y="125"/>
                </a:lnTo>
                <a:lnTo>
                  <a:pt x="33" y="75"/>
                </a:lnTo>
                <a:lnTo>
                  <a:pt x="33" y="75"/>
                </a:lnTo>
                <a:lnTo>
                  <a:pt x="33" y="67"/>
                </a:lnTo>
                <a:lnTo>
                  <a:pt x="37" y="61"/>
                </a:lnTo>
                <a:lnTo>
                  <a:pt x="43" y="55"/>
                </a:lnTo>
                <a:lnTo>
                  <a:pt x="49" y="51"/>
                </a:lnTo>
                <a:lnTo>
                  <a:pt x="49" y="51"/>
                </a:lnTo>
                <a:lnTo>
                  <a:pt x="75" y="38"/>
                </a:lnTo>
                <a:lnTo>
                  <a:pt x="102" y="26"/>
                </a:lnTo>
                <a:lnTo>
                  <a:pt x="128" y="18"/>
                </a:lnTo>
                <a:lnTo>
                  <a:pt x="154" y="10"/>
                </a:lnTo>
                <a:lnTo>
                  <a:pt x="181" y="6"/>
                </a:lnTo>
                <a:lnTo>
                  <a:pt x="207" y="2"/>
                </a:lnTo>
                <a:lnTo>
                  <a:pt x="233" y="0"/>
                </a:lnTo>
                <a:lnTo>
                  <a:pt x="260" y="0"/>
                </a:lnTo>
                <a:lnTo>
                  <a:pt x="260" y="0"/>
                </a:lnTo>
                <a:lnTo>
                  <a:pt x="284" y="0"/>
                </a:lnTo>
                <a:lnTo>
                  <a:pt x="308" y="2"/>
                </a:lnTo>
                <a:lnTo>
                  <a:pt x="332" y="6"/>
                </a:lnTo>
                <a:lnTo>
                  <a:pt x="357" y="12"/>
                </a:lnTo>
                <a:lnTo>
                  <a:pt x="381" y="18"/>
                </a:lnTo>
                <a:lnTo>
                  <a:pt x="403" y="26"/>
                </a:lnTo>
                <a:lnTo>
                  <a:pt x="452" y="46"/>
                </a:lnTo>
                <a:lnTo>
                  <a:pt x="452" y="46"/>
                </a:lnTo>
                <a:lnTo>
                  <a:pt x="476" y="34"/>
                </a:lnTo>
                <a:lnTo>
                  <a:pt x="503" y="24"/>
                </a:lnTo>
                <a:lnTo>
                  <a:pt x="527" y="16"/>
                </a:lnTo>
                <a:lnTo>
                  <a:pt x="553" y="10"/>
                </a:lnTo>
                <a:lnTo>
                  <a:pt x="577" y="4"/>
                </a:lnTo>
                <a:lnTo>
                  <a:pt x="604" y="2"/>
                </a:lnTo>
                <a:lnTo>
                  <a:pt x="628" y="0"/>
                </a:lnTo>
                <a:lnTo>
                  <a:pt x="652" y="0"/>
                </a:lnTo>
                <a:lnTo>
                  <a:pt x="652" y="0"/>
                </a:lnTo>
                <a:lnTo>
                  <a:pt x="679" y="0"/>
                </a:lnTo>
                <a:lnTo>
                  <a:pt x="705" y="4"/>
                </a:lnTo>
                <a:lnTo>
                  <a:pt x="729" y="8"/>
                </a:lnTo>
                <a:lnTo>
                  <a:pt x="756" y="14"/>
                </a:lnTo>
                <a:lnTo>
                  <a:pt x="780" y="20"/>
                </a:lnTo>
                <a:lnTo>
                  <a:pt x="806" y="28"/>
                </a:lnTo>
                <a:lnTo>
                  <a:pt x="830" y="38"/>
                </a:lnTo>
                <a:lnTo>
                  <a:pt x="855" y="51"/>
                </a:lnTo>
                <a:lnTo>
                  <a:pt x="855" y="51"/>
                </a:lnTo>
                <a:lnTo>
                  <a:pt x="863" y="55"/>
                </a:lnTo>
                <a:lnTo>
                  <a:pt x="867" y="61"/>
                </a:lnTo>
                <a:lnTo>
                  <a:pt x="869" y="67"/>
                </a:lnTo>
                <a:lnTo>
                  <a:pt x="871" y="75"/>
                </a:lnTo>
                <a:lnTo>
                  <a:pt x="871" y="75"/>
                </a:lnTo>
                <a:lnTo>
                  <a:pt x="871" y="125"/>
                </a:lnTo>
                <a:lnTo>
                  <a:pt x="871" y="125"/>
                </a:lnTo>
                <a:close/>
                <a:moveTo>
                  <a:pt x="626" y="557"/>
                </a:moveTo>
                <a:lnTo>
                  <a:pt x="626" y="557"/>
                </a:lnTo>
                <a:lnTo>
                  <a:pt x="652" y="557"/>
                </a:lnTo>
                <a:lnTo>
                  <a:pt x="652" y="557"/>
                </a:lnTo>
                <a:lnTo>
                  <a:pt x="695" y="559"/>
                </a:lnTo>
                <a:lnTo>
                  <a:pt x="735" y="567"/>
                </a:lnTo>
                <a:lnTo>
                  <a:pt x="776" y="577"/>
                </a:lnTo>
                <a:lnTo>
                  <a:pt x="816" y="593"/>
                </a:lnTo>
                <a:lnTo>
                  <a:pt x="816" y="91"/>
                </a:lnTo>
                <a:lnTo>
                  <a:pt x="816" y="91"/>
                </a:lnTo>
                <a:lnTo>
                  <a:pt x="776" y="75"/>
                </a:lnTo>
                <a:lnTo>
                  <a:pt x="735" y="63"/>
                </a:lnTo>
                <a:lnTo>
                  <a:pt x="693" y="55"/>
                </a:lnTo>
                <a:lnTo>
                  <a:pt x="652" y="53"/>
                </a:lnTo>
                <a:lnTo>
                  <a:pt x="652" y="53"/>
                </a:lnTo>
                <a:lnTo>
                  <a:pt x="626" y="53"/>
                </a:lnTo>
                <a:lnTo>
                  <a:pt x="626" y="557"/>
                </a:lnTo>
                <a:lnTo>
                  <a:pt x="626" y="557"/>
                </a:lnTo>
                <a:close/>
                <a:moveTo>
                  <a:pt x="260" y="53"/>
                </a:moveTo>
                <a:lnTo>
                  <a:pt x="260" y="53"/>
                </a:lnTo>
                <a:lnTo>
                  <a:pt x="237" y="53"/>
                </a:lnTo>
                <a:lnTo>
                  <a:pt x="217" y="55"/>
                </a:lnTo>
                <a:lnTo>
                  <a:pt x="195" y="57"/>
                </a:lnTo>
                <a:lnTo>
                  <a:pt x="173" y="61"/>
                </a:lnTo>
                <a:lnTo>
                  <a:pt x="152" y="67"/>
                </a:lnTo>
                <a:lnTo>
                  <a:pt x="130" y="73"/>
                </a:lnTo>
                <a:lnTo>
                  <a:pt x="108" y="81"/>
                </a:lnTo>
                <a:lnTo>
                  <a:pt x="85" y="91"/>
                </a:lnTo>
                <a:lnTo>
                  <a:pt x="85" y="593"/>
                </a:lnTo>
                <a:lnTo>
                  <a:pt x="85" y="593"/>
                </a:lnTo>
                <a:lnTo>
                  <a:pt x="108" y="583"/>
                </a:lnTo>
                <a:lnTo>
                  <a:pt x="130" y="575"/>
                </a:lnTo>
                <a:lnTo>
                  <a:pt x="152" y="569"/>
                </a:lnTo>
                <a:lnTo>
                  <a:pt x="173" y="565"/>
                </a:lnTo>
                <a:lnTo>
                  <a:pt x="195" y="561"/>
                </a:lnTo>
                <a:lnTo>
                  <a:pt x="217" y="557"/>
                </a:lnTo>
                <a:lnTo>
                  <a:pt x="260" y="557"/>
                </a:lnTo>
                <a:lnTo>
                  <a:pt x="260" y="557"/>
                </a:lnTo>
                <a:lnTo>
                  <a:pt x="302" y="559"/>
                </a:lnTo>
                <a:lnTo>
                  <a:pt x="343" y="567"/>
                </a:lnTo>
                <a:lnTo>
                  <a:pt x="383" y="577"/>
                </a:lnTo>
                <a:lnTo>
                  <a:pt x="424" y="593"/>
                </a:lnTo>
                <a:lnTo>
                  <a:pt x="424" y="91"/>
                </a:lnTo>
                <a:lnTo>
                  <a:pt x="424" y="91"/>
                </a:lnTo>
                <a:lnTo>
                  <a:pt x="383" y="75"/>
                </a:lnTo>
                <a:lnTo>
                  <a:pt x="343" y="63"/>
                </a:lnTo>
                <a:lnTo>
                  <a:pt x="300" y="55"/>
                </a:lnTo>
                <a:lnTo>
                  <a:pt x="260" y="53"/>
                </a:lnTo>
                <a:lnTo>
                  <a:pt x="260" y="53"/>
                </a:lnTo>
                <a:close/>
              </a:path>
            </a:pathLst>
          </a:custGeom>
          <a:solidFill>
            <a:srgbClr val="3E8F84"/>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1" name="文本框 60"/>
          <p:cNvSpPr txBox="1"/>
          <p:nvPr/>
        </p:nvSpPr>
        <p:spPr>
          <a:xfrm>
            <a:off x="2673838" y="1184521"/>
            <a:ext cx="9046308" cy="3904402"/>
          </a:xfrm>
          <a:prstGeom prst="rect">
            <a:avLst/>
          </a:prstGeom>
          <a:noFill/>
          <a:ln>
            <a:solidFill>
              <a:schemeClr val="bg1"/>
            </a:solidFill>
          </a:ln>
          <a:effectLst/>
          <a:extLst>
            <a:ext uri="{909E8E84-426E-40DD-AFC4-6F175D3DCCD1}">
              <a14:hiddenFill xmlns=""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机器学习</a:t>
            </a:r>
            <a:r>
              <a:rPr lang="zh-CN" altLang="en-US" sz="2000" dirty="0" smtClean="0">
                <a:latin typeface="微软雅黑" pitchFamily="34" charset="-122"/>
                <a:ea typeface="微软雅黑" pitchFamily="34" charset="-122"/>
              </a:rPr>
              <a:t>关注的是计算机算法的发展与应用，而计算机算法的改进与大量的实验经历也分不开。</a:t>
            </a:r>
            <a:endParaRPr lang="en-US" altLang="zh-CN" sz="2000" dirty="0" smtClean="0">
              <a:latin typeface="微软雅黑" pitchFamily="34" charset="-122"/>
              <a:ea typeface="微软雅黑" pitchFamily="34" charset="-122"/>
            </a:endParaRPr>
          </a:p>
          <a:p>
            <a:pPr>
              <a:lnSpc>
                <a:spcPct val="125000"/>
              </a:lnSpc>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机器学习</a:t>
            </a:r>
            <a:r>
              <a:rPr lang="zh-CN" altLang="en-US" sz="2000" dirty="0" smtClean="0">
                <a:latin typeface="微软雅黑" pitchFamily="34" charset="-122"/>
                <a:ea typeface="微软雅黑" pitchFamily="34" charset="-122"/>
              </a:rPr>
              <a:t>方法也已经应用于遗传学和基因组学领域的广泛领域，而其中最有用的是对大量的基因组数据的解释说明，并且已被用于注释各种各样的基因组序列元件。</a:t>
            </a:r>
            <a:endParaRPr lang="en-US" altLang="zh-CN" sz="2000" dirty="0" smtClean="0">
              <a:latin typeface="微软雅黑" pitchFamily="34" charset="-122"/>
              <a:ea typeface="微软雅黑" pitchFamily="34" charset="-122"/>
            </a:endParaRPr>
          </a:p>
          <a:p>
            <a:pPr>
              <a:lnSpc>
                <a:spcPct val="125000"/>
              </a:lnSpc>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例如</a:t>
            </a:r>
            <a:r>
              <a:rPr lang="zh-CN" altLang="en-US" sz="2000" dirty="0" smtClean="0">
                <a:latin typeface="微软雅黑" pitchFamily="34" charset="-122"/>
                <a:ea typeface="微软雅黑" pitchFamily="34" charset="-122"/>
              </a:rPr>
              <a:t>，机器学习方法可用于“学习”如何识别基因组序列中转录起始位点（</a:t>
            </a:r>
            <a:r>
              <a:rPr lang="en-US" sz="2000" dirty="0" smtClean="0">
                <a:latin typeface="微软雅黑" pitchFamily="34" charset="-122"/>
                <a:ea typeface="微软雅黑" pitchFamily="34" charset="-122"/>
              </a:rPr>
              <a:t>TSS</a:t>
            </a:r>
            <a:r>
              <a:rPr lang="zh-CN" altLang="en-US" sz="2000" dirty="0" smtClean="0">
                <a:latin typeface="微软雅黑" pitchFamily="34" charset="-122"/>
                <a:ea typeface="微软雅黑" pitchFamily="34" charset="-122"/>
              </a:rPr>
              <a:t>）的位置。可以类似地训练算法来识别剪接位点，启动子，增强子或核小体定位</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a:lnSpc>
                <a:spcPct val="125000"/>
              </a:lnSpc>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一般来说</a:t>
            </a:r>
            <a:r>
              <a:rPr lang="zh-CN" altLang="en-US" sz="2000" dirty="0" smtClean="0">
                <a:latin typeface="微软雅黑" pitchFamily="34" charset="-122"/>
                <a:ea typeface="微软雅黑" pitchFamily="34" charset="-122"/>
              </a:rPr>
              <a:t>，如果可以编译一列给定类型的序列元素，则可以训练机器学习方法来识别这些元素。</a:t>
            </a:r>
            <a:endParaRPr lang="zh-CN" altLang="en-US" sz="2000" kern="0" noProof="0" dirty="0" smtClean="0">
              <a:ln>
                <a:noFill/>
              </a:ln>
              <a:solidFill>
                <a:schemeClr val="tx1">
                  <a:lumMod val="75000"/>
                  <a:lumOff val="25000"/>
                </a:schemeClr>
              </a:solidFill>
              <a:uLnTx/>
              <a:uFillTx/>
              <a:latin typeface="微软雅黑" pitchFamily="34" charset="-122"/>
              <a:ea typeface="微软雅黑" pitchFamily="34" charset="-122"/>
              <a:sym typeface="+mn-ea"/>
            </a:endParaRPr>
          </a:p>
        </p:txBody>
      </p:sp>
      <p:grpSp>
        <p:nvGrpSpPr>
          <p:cNvPr id="3" name="组合 12"/>
          <p:cNvGrpSpPr/>
          <p:nvPr/>
        </p:nvGrpSpPr>
        <p:grpSpPr>
          <a:xfrm>
            <a:off x="1618469" y="1368571"/>
            <a:ext cx="586740" cy="586740"/>
            <a:chOff x="1733" y="2211"/>
            <a:chExt cx="1160" cy="1160"/>
          </a:xfrm>
        </p:grpSpPr>
        <p:sp>
          <p:nvSpPr>
            <p:cNvPr id="15" name="椭圆 14"/>
            <p:cNvSpPr/>
            <p:nvPr/>
          </p:nvSpPr>
          <p:spPr>
            <a:xfrm>
              <a:off x="1733" y="2211"/>
              <a:ext cx="1161" cy="1161"/>
            </a:xfrm>
            <a:prstGeom prst="ellipse">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0" name="稻壳儿小白白(http://dwz.cn/Wu2UP)"/>
            <p:cNvSpPr>
              <a:spLocks noEditPoints="1"/>
            </p:cNvSpPr>
            <p:nvPr/>
          </p:nvSpPr>
          <p:spPr>
            <a:xfrm>
              <a:off x="1880" y="2393"/>
              <a:ext cx="733" cy="733"/>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a:solidFill>
                  <a:schemeClr val="tx1">
                    <a:lumMod val="65000"/>
                    <a:lumOff val="35000"/>
                  </a:schemeClr>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7"/>
          <p:cNvSpPr>
            <a:spLocks noEditPoints="1"/>
          </p:cNvSpPr>
          <p:nvPr/>
        </p:nvSpPr>
        <p:spPr bwMode="auto">
          <a:xfrm>
            <a:off x="0" y="4493260"/>
            <a:ext cx="2633980" cy="2364740"/>
          </a:xfrm>
          <a:custGeom>
            <a:avLst/>
            <a:gdLst>
              <a:gd name="T0" fmla="*/ 543 w 907"/>
              <a:gd name="T1" fmla="*/ 696 h 814"/>
              <a:gd name="T2" fmla="*/ 592 w 907"/>
              <a:gd name="T3" fmla="*/ 745 h 814"/>
              <a:gd name="T4" fmla="*/ 138 w 907"/>
              <a:gd name="T5" fmla="*/ 449 h 814"/>
              <a:gd name="T6" fmla="*/ 126 w 907"/>
              <a:gd name="T7" fmla="*/ 433 h 814"/>
              <a:gd name="T8" fmla="*/ 223 w 907"/>
              <a:gd name="T9" fmla="*/ 405 h 814"/>
              <a:gd name="T10" fmla="*/ 383 w 907"/>
              <a:gd name="T11" fmla="*/ 427 h 814"/>
              <a:gd name="T12" fmla="*/ 391 w 907"/>
              <a:gd name="T13" fmla="*/ 441 h 814"/>
              <a:gd name="T14" fmla="*/ 345 w 907"/>
              <a:gd name="T15" fmla="*/ 441 h 814"/>
              <a:gd name="T16" fmla="*/ 197 w 907"/>
              <a:gd name="T17" fmla="*/ 433 h 814"/>
              <a:gd name="T18" fmla="*/ 138 w 907"/>
              <a:gd name="T19" fmla="*/ 370 h 814"/>
              <a:gd name="T20" fmla="*/ 126 w 907"/>
              <a:gd name="T21" fmla="*/ 354 h 814"/>
              <a:gd name="T22" fmla="*/ 223 w 907"/>
              <a:gd name="T23" fmla="*/ 326 h 814"/>
              <a:gd name="T24" fmla="*/ 383 w 907"/>
              <a:gd name="T25" fmla="*/ 348 h 814"/>
              <a:gd name="T26" fmla="*/ 391 w 907"/>
              <a:gd name="T27" fmla="*/ 362 h 814"/>
              <a:gd name="T28" fmla="*/ 345 w 907"/>
              <a:gd name="T29" fmla="*/ 362 h 814"/>
              <a:gd name="T30" fmla="*/ 197 w 907"/>
              <a:gd name="T31" fmla="*/ 354 h 814"/>
              <a:gd name="T32" fmla="*/ 138 w 907"/>
              <a:gd name="T33" fmla="*/ 299 h 814"/>
              <a:gd name="T34" fmla="*/ 126 w 907"/>
              <a:gd name="T35" fmla="*/ 281 h 814"/>
              <a:gd name="T36" fmla="*/ 223 w 907"/>
              <a:gd name="T37" fmla="*/ 255 h 814"/>
              <a:gd name="T38" fmla="*/ 383 w 907"/>
              <a:gd name="T39" fmla="*/ 275 h 814"/>
              <a:gd name="T40" fmla="*/ 391 w 907"/>
              <a:gd name="T41" fmla="*/ 291 h 814"/>
              <a:gd name="T42" fmla="*/ 345 w 907"/>
              <a:gd name="T43" fmla="*/ 289 h 814"/>
              <a:gd name="T44" fmla="*/ 197 w 907"/>
              <a:gd name="T45" fmla="*/ 283 h 814"/>
              <a:gd name="T46" fmla="*/ 138 w 907"/>
              <a:gd name="T47" fmla="*/ 225 h 814"/>
              <a:gd name="T48" fmla="*/ 126 w 907"/>
              <a:gd name="T49" fmla="*/ 206 h 814"/>
              <a:gd name="T50" fmla="*/ 223 w 907"/>
              <a:gd name="T51" fmla="*/ 178 h 814"/>
              <a:gd name="T52" fmla="*/ 383 w 907"/>
              <a:gd name="T53" fmla="*/ 200 h 814"/>
              <a:gd name="T54" fmla="*/ 391 w 907"/>
              <a:gd name="T55" fmla="*/ 214 h 814"/>
              <a:gd name="T56" fmla="*/ 345 w 907"/>
              <a:gd name="T57" fmla="*/ 214 h 814"/>
              <a:gd name="T58" fmla="*/ 197 w 907"/>
              <a:gd name="T59" fmla="*/ 206 h 814"/>
              <a:gd name="T60" fmla="*/ 138 w 907"/>
              <a:gd name="T61" fmla="*/ 156 h 814"/>
              <a:gd name="T62" fmla="*/ 126 w 907"/>
              <a:gd name="T63" fmla="*/ 138 h 814"/>
              <a:gd name="T64" fmla="*/ 223 w 907"/>
              <a:gd name="T65" fmla="*/ 111 h 814"/>
              <a:gd name="T66" fmla="*/ 383 w 907"/>
              <a:gd name="T67" fmla="*/ 131 h 814"/>
              <a:gd name="T68" fmla="*/ 391 w 907"/>
              <a:gd name="T69" fmla="*/ 148 h 814"/>
              <a:gd name="T70" fmla="*/ 345 w 907"/>
              <a:gd name="T71" fmla="*/ 146 h 814"/>
              <a:gd name="T72" fmla="*/ 197 w 907"/>
              <a:gd name="T73" fmla="*/ 140 h 814"/>
              <a:gd name="T74" fmla="*/ 877 w 907"/>
              <a:gd name="T75" fmla="*/ 125 h 814"/>
              <a:gd name="T76" fmla="*/ 905 w 907"/>
              <a:gd name="T77" fmla="*/ 156 h 814"/>
              <a:gd name="T78" fmla="*/ 899 w 907"/>
              <a:gd name="T79" fmla="*/ 702 h 814"/>
              <a:gd name="T80" fmla="*/ 626 w 907"/>
              <a:gd name="T81" fmla="*/ 721 h 814"/>
              <a:gd name="T82" fmla="*/ 620 w 907"/>
              <a:gd name="T83" fmla="*/ 806 h 814"/>
              <a:gd name="T84" fmla="*/ 492 w 907"/>
              <a:gd name="T85" fmla="*/ 808 h 814"/>
              <a:gd name="T86" fmla="*/ 468 w 907"/>
              <a:gd name="T87" fmla="*/ 810 h 814"/>
              <a:gd name="T88" fmla="*/ 31 w 907"/>
              <a:gd name="T89" fmla="*/ 719 h 814"/>
              <a:gd name="T90" fmla="*/ 0 w 907"/>
              <a:gd name="T91" fmla="*/ 690 h 814"/>
              <a:gd name="T92" fmla="*/ 9 w 907"/>
              <a:gd name="T93" fmla="*/ 138 h 814"/>
              <a:gd name="T94" fmla="*/ 33 w 907"/>
              <a:gd name="T95" fmla="*/ 67 h 814"/>
              <a:gd name="T96" fmla="*/ 102 w 907"/>
              <a:gd name="T97" fmla="*/ 26 h 814"/>
              <a:gd name="T98" fmla="*/ 260 w 907"/>
              <a:gd name="T99" fmla="*/ 0 h 814"/>
              <a:gd name="T100" fmla="*/ 381 w 907"/>
              <a:gd name="T101" fmla="*/ 18 h 814"/>
              <a:gd name="T102" fmla="*/ 527 w 907"/>
              <a:gd name="T103" fmla="*/ 16 h 814"/>
              <a:gd name="T104" fmla="*/ 652 w 907"/>
              <a:gd name="T105" fmla="*/ 0 h 814"/>
              <a:gd name="T106" fmla="*/ 806 w 907"/>
              <a:gd name="T107" fmla="*/ 28 h 814"/>
              <a:gd name="T108" fmla="*/ 869 w 907"/>
              <a:gd name="T109" fmla="*/ 67 h 814"/>
              <a:gd name="T110" fmla="*/ 626 w 907"/>
              <a:gd name="T111" fmla="*/ 557 h 814"/>
              <a:gd name="T112" fmla="*/ 816 w 907"/>
              <a:gd name="T113" fmla="*/ 593 h 814"/>
              <a:gd name="T114" fmla="*/ 652 w 907"/>
              <a:gd name="T115" fmla="*/ 53 h 814"/>
              <a:gd name="T116" fmla="*/ 260 w 907"/>
              <a:gd name="T117" fmla="*/ 53 h 814"/>
              <a:gd name="T118" fmla="*/ 130 w 907"/>
              <a:gd name="T119" fmla="*/ 73 h 814"/>
              <a:gd name="T120" fmla="*/ 130 w 907"/>
              <a:gd name="T121" fmla="*/ 575 h 814"/>
              <a:gd name="T122" fmla="*/ 260 w 907"/>
              <a:gd name="T123" fmla="*/ 557 h 814"/>
              <a:gd name="T124" fmla="*/ 424 w 907"/>
              <a:gd name="T125" fmla="*/ 91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7" h="814">
                <a:moveTo>
                  <a:pt x="496" y="73"/>
                </a:moveTo>
                <a:lnTo>
                  <a:pt x="496" y="751"/>
                </a:lnTo>
                <a:lnTo>
                  <a:pt x="533" y="702"/>
                </a:lnTo>
                <a:lnTo>
                  <a:pt x="533" y="702"/>
                </a:lnTo>
                <a:lnTo>
                  <a:pt x="539" y="698"/>
                </a:lnTo>
                <a:lnTo>
                  <a:pt x="543" y="696"/>
                </a:lnTo>
                <a:lnTo>
                  <a:pt x="551" y="698"/>
                </a:lnTo>
                <a:lnTo>
                  <a:pt x="557" y="700"/>
                </a:lnTo>
                <a:lnTo>
                  <a:pt x="557" y="700"/>
                </a:lnTo>
                <a:lnTo>
                  <a:pt x="559" y="702"/>
                </a:lnTo>
                <a:lnTo>
                  <a:pt x="559" y="702"/>
                </a:lnTo>
                <a:lnTo>
                  <a:pt x="592" y="745"/>
                </a:lnTo>
                <a:lnTo>
                  <a:pt x="592" y="46"/>
                </a:lnTo>
                <a:lnTo>
                  <a:pt x="496" y="73"/>
                </a:lnTo>
                <a:lnTo>
                  <a:pt x="496" y="73"/>
                </a:lnTo>
                <a:close/>
                <a:moveTo>
                  <a:pt x="142" y="449"/>
                </a:moveTo>
                <a:lnTo>
                  <a:pt x="142" y="449"/>
                </a:lnTo>
                <a:lnTo>
                  <a:pt x="138" y="449"/>
                </a:lnTo>
                <a:lnTo>
                  <a:pt x="132" y="449"/>
                </a:lnTo>
                <a:lnTo>
                  <a:pt x="130" y="447"/>
                </a:lnTo>
                <a:lnTo>
                  <a:pt x="126" y="443"/>
                </a:lnTo>
                <a:lnTo>
                  <a:pt x="126" y="443"/>
                </a:lnTo>
                <a:lnTo>
                  <a:pt x="126" y="437"/>
                </a:lnTo>
                <a:lnTo>
                  <a:pt x="126" y="433"/>
                </a:lnTo>
                <a:lnTo>
                  <a:pt x="130" y="429"/>
                </a:lnTo>
                <a:lnTo>
                  <a:pt x="134" y="427"/>
                </a:lnTo>
                <a:lnTo>
                  <a:pt x="134" y="427"/>
                </a:lnTo>
                <a:lnTo>
                  <a:pt x="162" y="417"/>
                </a:lnTo>
                <a:lnTo>
                  <a:pt x="193" y="409"/>
                </a:lnTo>
                <a:lnTo>
                  <a:pt x="223" y="405"/>
                </a:lnTo>
                <a:lnTo>
                  <a:pt x="254" y="405"/>
                </a:lnTo>
                <a:lnTo>
                  <a:pt x="254" y="405"/>
                </a:lnTo>
                <a:lnTo>
                  <a:pt x="286" y="405"/>
                </a:lnTo>
                <a:lnTo>
                  <a:pt x="318" y="409"/>
                </a:lnTo>
                <a:lnTo>
                  <a:pt x="351" y="417"/>
                </a:lnTo>
                <a:lnTo>
                  <a:pt x="383" y="427"/>
                </a:lnTo>
                <a:lnTo>
                  <a:pt x="383" y="427"/>
                </a:lnTo>
                <a:lnTo>
                  <a:pt x="387" y="429"/>
                </a:lnTo>
                <a:lnTo>
                  <a:pt x="389" y="433"/>
                </a:lnTo>
                <a:lnTo>
                  <a:pt x="391" y="437"/>
                </a:lnTo>
                <a:lnTo>
                  <a:pt x="391" y="441"/>
                </a:lnTo>
                <a:lnTo>
                  <a:pt x="391" y="441"/>
                </a:lnTo>
                <a:lnTo>
                  <a:pt x="389" y="445"/>
                </a:lnTo>
                <a:lnTo>
                  <a:pt x="385" y="449"/>
                </a:lnTo>
                <a:lnTo>
                  <a:pt x="381" y="449"/>
                </a:lnTo>
                <a:lnTo>
                  <a:pt x="375" y="449"/>
                </a:lnTo>
                <a:lnTo>
                  <a:pt x="375" y="449"/>
                </a:lnTo>
                <a:lnTo>
                  <a:pt x="345" y="441"/>
                </a:lnTo>
                <a:lnTo>
                  <a:pt x="314" y="433"/>
                </a:lnTo>
                <a:lnTo>
                  <a:pt x="284" y="429"/>
                </a:lnTo>
                <a:lnTo>
                  <a:pt x="254" y="429"/>
                </a:lnTo>
                <a:lnTo>
                  <a:pt x="254" y="429"/>
                </a:lnTo>
                <a:lnTo>
                  <a:pt x="225" y="429"/>
                </a:lnTo>
                <a:lnTo>
                  <a:pt x="197" y="433"/>
                </a:lnTo>
                <a:lnTo>
                  <a:pt x="168" y="441"/>
                </a:lnTo>
                <a:lnTo>
                  <a:pt x="142" y="449"/>
                </a:lnTo>
                <a:lnTo>
                  <a:pt x="142" y="449"/>
                </a:lnTo>
                <a:close/>
                <a:moveTo>
                  <a:pt x="142" y="370"/>
                </a:moveTo>
                <a:lnTo>
                  <a:pt x="142" y="370"/>
                </a:lnTo>
                <a:lnTo>
                  <a:pt x="138" y="370"/>
                </a:lnTo>
                <a:lnTo>
                  <a:pt x="132" y="370"/>
                </a:lnTo>
                <a:lnTo>
                  <a:pt x="130" y="368"/>
                </a:lnTo>
                <a:lnTo>
                  <a:pt x="126" y="364"/>
                </a:lnTo>
                <a:lnTo>
                  <a:pt x="126" y="364"/>
                </a:lnTo>
                <a:lnTo>
                  <a:pt x="126" y="358"/>
                </a:lnTo>
                <a:lnTo>
                  <a:pt x="126" y="354"/>
                </a:lnTo>
                <a:lnTo>
                  <a:pt x="130" y="350"/>
                </a:lnTo>
                <a:lnTo>
                  <a:pt x="134" y="348"/>
                </a:lnTo>
                <a:lnTo>
                  <a:pt x="134" y="348"/>
                </a:lnTo>
                <a:lnTo>
                  <a:pt x="162" y="338"/>
                </a:lnTo>
                <a:lnTo>
                  <a:pt x="193" y="330"/>
                </a:lnTo>
                <a:lnTo>
                  <a:pt x="223" y="326"/>
                </a:lnTo>
                <a:lnTo>
                  <a:pt x="254" y="324"/>
                </a:lnTo>
                <a:lnTo>
                  <a:pt x="254" y="324"/>
                </a:lnTo>
                <a:lnTo>
                  <a:pt x="286" y="326"/>
                </a:lnTo>
                <a:lnTo>
                  <a:pt x="318" y="330"/>
                </a:lnTo>
                <a:lnTo>
                  <a:pt x="351" y="338"/>
                </a:lnTo>
                <a:lnTo>
                  <a:pt x="383" y="348"/>
                </a:lnTo>
                <a:lnTo>
                  <a:pt x="383" y="348"/>
                </a:lnTo>
                <a:lnTo>
                  <a:pt x="387" y="350"/>
                </a:lnTo>
                <a:lnTo>
                  <a:pt x="389" y="354"/>
                </a:lnTo>
                <a:lnTo>
                  <a:pt x="391" y="358"/>
                </a:lnTo>
                <a:lnTo>
                  <a:pt x="391" y="362"/>
                </a:lnTo>
                <a:lnTo>
                  <a:pt x="391" y="362"/>
                </a:lnTo>
                <a:lnTo>
                  <a:pt x="389" y="366"/>
                </a:lnTo>
                <a:lnTo>
                  <a:pt x="385" y="370"/>
                </a:lnTo>
                <a:lnTo>
                  <a:pt x="381" y="370"/>
                </a:lnTo>
                <a:lnTo>
                  <a:pt x="375" y="370"/>
                </a:lnTo>
                <a:lnTo>
                  <a:pt x="375" y="370"/>
                </a:lnTo>
                <a:lnTo>
                  <a:pt x="345" y="362"/>
                </a:lnTo>
                <a:lnTo>
                  <a:pt x="314" y="354"/>
                </a:lnTo>
                <a:lnTo>
                  <a:pt x="284" y="350"/>
                </a:lnTo>
                <a:lnTo>
                  <a:pt x="254" y="350"/>
                </a:lnTo>
                <a:lnTo>
                  <a:pt x="254" y="350"/>
                </a:lnTo>
                <a:lnTo>
                  <a:pt x="225" y="350"/>
                </a:lnTo>
                <a:lnTo>
                  <a:pt x="197" y="354"/>
                </a:lnTo>
                <a:lnTo>
                  <a:pt x="168" y="360"/>
                </a:lnTo>
                <a:lnTo>
                  <a:pt x="142" y="370"/>
                </a:lnTo>
                <a:lnTo>
                  <a:pt x="142" y="370"/>
                </a:lnTo>
                <a:close/>
                <a:moveTo>
                  <a:pt x="142" y="299"/>
                </a:moveTo>
                <a:lnTo>
                  <a:pt x="142" y="299"/>
                </a:lnTo>
                <a:lnTo>
                  <a:pt x="138" y="299"/>
                </a:lnTo>
                <a:lnTo>
                  <a:pt x="132" y="297"/>
                </a:lnTo>
                <a:lnTo>
                  <a:pt x="130" y="295"/>
                </a:lnTo>
                <a:lnTo>
                  <a:pt x="126" y="291"/>
                </a:lnTo>
                <a:lnTo>
                  <a:pt x="126" y="291"/>
                </a:lnTo>
                <a:lnTo>
                  <a:pt x="126" y="287"/>
                </a:lnTo>
                <a:lnTo>
                  <a:pt x="126" y="281"/>
                </a:lnTo>
                <a:lnTo>
                  <a:pt x="130" y="277"/>
                </a:lnTo>
                <a:lnTo>
                  <a:pt x="134" y="275"/>
                </a:lnTo>
                <a:lnTo>
                  <a:pt x="134" y="275"/>
                </a:lnTo>
                <a:lnTo>
                  <a:pt x="162" y="265"/>
                </a:lnTo>
                <a:lnTo>
                  <a:pt x="193" y="259"/>
                </a:lnTo>
                <a:lnTo>
                  <a:pt x="223" y="255"/>
                </a:lnTo>
                <a:lnTo>
                  <a:pt x="254" y="253"/>
                </a:lnTo>
                <a:lnTo>
                  <a:pt x="254" y="253"/>
                </a:lnTo>
                <a:lnTo>
                  <a:pt x="286" y="255"/>
                </a:lnTo>
                <a:lnTo>
                  <a:pt x="318" y="259"/>
                </a:lnTo>
                <a:lnTo>
                  <a:pt x="351" y="265"/>
                </a:lnTo>
                <a:lnTo>
                  <a:pt x="383" y="275"/>
                </a:lnTo>
                <a:lnTo>
                  <a:pt x="383" y="275"/>
                </a:lnTo>
                <a:lnTo>
                  <a:pt x="387" y="277"/>
                </a:lnTo>
                <a:lnTo>
                  <a:pt x="389" y="281"/>
                </a:lnTo>
                <a:lnTo>
                  <a:pt x="391" y="285"/>
                </a:lnTo>
                <a:lnTo>
                  <a:pt x="391" y="291"/>
                </a:lnTo>
                <a:lnTo>
                  <a:pt x="391" y="291"/>
                </a:lnTo>
                <a:lnTo>
                  <a:pt x="389" y="295"/>
                </a:lnTo>
                <a:lnTo>
                  <a:pt x="385" y="297"/>
                </a:lnTo>
                <a:lnTo>
                  <a:pt x="381" y="299"/>
                </a:lnTo>
                <a:lnTo>
                  <a:pt x="375" y="299"/>
                </a:lnTo>
                <a:lnTo>
                  <a:pt x="375" y="299"/>
                </a:lnTo>
                <a:lnTo>
                  <a:pt x="345" y="289"/>
                </a:lnTo>
                <a:lnTo>
                  <a:pt x="314" y="283"/>
                </a:lnTo>
                <a:lnTo>
                  <a:pt x="284" y="279"/>
                </a:lnTo>
                <a:lnTo>
                  <a:pt x="254" y="277"/>
                </a:lnTo>
                <a:lnTo>
                  <a:pt x="254" y="277"/>
                </a:lnTo>
                <a:lnTo>
                  <a:pt x="225" y="279"/>
                </a:lnTo>
                <a:lnTo>
                  <a:pt x="197" y="283"/>
                </a:lnTo>
                <a:lnTo>
                  <a:pt x="168" y="289"/>
                </a:lnTo>
                <a:lnTo>
                  <a:pt x="142" y="299"/>
                </a:lnTo>
                <a:lnTo>
                  <a:pt x="142" y="299"/>
                </a:lnTo>
                <a:close/>
                <a:moveTo>
                  <a:pt x="142" y="223"/>
                </a:moveTo>
                <a:lnTo>
                  <a:pt x="142" y="223"/>
                </a:lnTo>
                <a:lnTo>
                  <a:pt x="138" y="225"/>
                </a:lnTo>
                <a:lnTo>
                  <a:pt x="132" y="223"/>
                </a:lnTo>
                <a:lnTo>
                  <a:pt x="130" y="221"/>
                </a:lnTo>
                <a:lnTo>
                  <a:pt x="126" y="216"/>
                </a:lnTo>
                <a:lnTo>
                  <a:pt x="126" y="216"/>
                </a:lnTo>
                <a:lnTo>
                  <a:pt x="126" y="210"/>
                </a:lnTo>
                <a:lnTo>
                  <a:pt x="126" y="206"/>
                </a:lnTo>
                <a:lnTo>
                  <a:pt x="130" y="202"/>
                </a:lnTo>
                <a:lnTo>
                  <a:pt x="134" y="200"/>
                </a:lnTo>
                <a:lnTo>
                  <a:pt x="134" y="200"/>
                </a:lnTo>
                <a:lnTo>
                  <a:pt x="162" y="190"/>
                </a:lnTo>
                <a:lnTo>
                  <a:pt x="193" y="182"/>
                </a:lnTo>
                <a:lnTo>
                  <a:pt x="223" y="178"/>
                </a:lnTo>
                <a:lnTo>
                  <a:pt x="254" y="178"/>
                </a:lnTo>
                <a:lnTo>
                  <a:pt x="254" y="178"/>
                </a:lnTo>
                <a:lnTo>
                  <a:pt x="286" y="178"/>
                </a:lnTo>
                <a:lnTo>
                  <a:pt x="318" y="184"/>
                </a:lnTo>
                <a:lnTo>
                  <a:pt x="351" y="190"/>
                </a:lnTo>
                <a:lnTo>
                  <a:pt x="383" y="200"/>
                </a:lnTo>
                <a:lnTo>
                  <a:pt x="383" y="200"/>
                </a:lnTo>
                <a:lnTo>
                  <a:pt x="387" y="202"/>
                </a:lnTo>
                <a:lnTo>
                  <a:pt x="389" y="206"/>
                </a:lnTo>
                <a:lnTo>
                  <a:pt x="391" y="210"/>
                </a:lnTo>
                <a:lnTo>
                  <a:pt x="391" y="214"/>
                </a:lnTo>
                <a:lnTo>
                  <a:pt x="391" y="214"/>
                </a:lnTo>
                <a:lnTo>
                  <a:pt x="389" y="221"/>
                </a:lnTo>
                <a:lnTo>
                  <a:pt x="385" y="223"/>
                </a:lnTo>
                <a:lnTo>
                  <a:pt x="381" y="225"/>
                </a:lnTo>
                <a:lnTo>
                  <a:pt x="375" y="223"/>
                </a:lnTo>
                <a:lnTo>
                  <a:pt x="375" y="223"/>
                </a:lnTo>
                <a:lnTo>
                  <a:pt x="345" y="214"/>
                </a:lnTo>
                <a:lnTo>
                  <a:pt x="314" y="208"/>
                </a:lnTo>
                <a:lnTo>
                  <a:pt x="284" y="204"/>
                </a:lnTo>
                <a:lnTo>
                  <a:pt x="254" y="202"/>
                </a:lnTo>
                <a:lnTo>
                  <a:pt x="254" y="202"/>
                </a:lnTo>
                <a:lnTo>
                  <a:pt x="225" y="204"/>
                </a:lnTo>
                <a:lnTo>
                  <a:pt x="197" y="206"/>
                </a:lnTo>
                <a:lnTo>
                  <a:pt x="168" y="214"/>
                </a:lnTo>
                <a:lnTo>
                  <a:pt x="142" y="223"/>
                </a:lnTo>
                <a:lnTo>
                  <a:pt x="142" y="223"/>
                </a:lnTo>
                <a:close/>
                <a:moveTo>
                  <a:pt x="142" y="154"/>
                </a:moveTo>
                <a:lnTo>
                  <a:pt x="142" y="154"/>
                </a:lnTo>
                <a:lnTo>
                  <a:pt x="138" y="156"/>
                </a:lnTo>
                <a:lnTo>
                  <a:pt x="132" y="154"/>
                </a:lnTo>
                <a:lnTo>
                  <a:pt x="130" y="152"/>
                </a:lnTo>
                <a:lnTo>
                  <a:pt x="126" y="148"/>
                </a:lnTo>
                <a:lnTo>
                  <a:pt x="126" y="148"/>
                </a:lnTo>
                <a:lnTo>
                  <a:pt x="126" y="144"/>
                </a:lnTo>
                <a:lnTo>
                  <a:pt x="126" y="138"/>
                </a:lnTo>
                <a:lnTo>
                  <a:pt x="130" y="134"/>
                </a:lnTo>
                <a:lnTo>
                  <a:pt x="134" y="131"/>
                </a:lnTo>
                <a:lnTo>
                  <a:pt x="134" y="131"/>
                </a:lnTo>
                <a:lnTo>
                  <a:pt x="162" y="121"/>
                </a:lnTo>
                <a:lnTo>
                  <a:pt x="193" y="115"/>
                </a:lnTo>
                <a:lnTo>
                  <a:pt x="223" y="111"/>
                </a:lnTo>
                <a:lnTo>
                  <a:pt x="254" y="109"/>
                </a:lnTo>
                <a:lnTo>
                  <a:pt x="254" y="109"/>
                </a:lnTo>
                <a:lnTo>
                  <a:pt x="286" y="111"/>
                </a:lnTo>
                <a:lnTo>
                  <a:pt x="318" y="115"/>
                </a:lnTo>
                <a:lnTo>
                  <a:pt x="351" y="121"/>
                </a:lnTo>
                <a:lnTo>
                  <a:pt x="383" y="131"/>
                </a:lnTo>
                <a:lnTo>
                  <a:pt x="383" y="131"/>
                </a:lnTo>
                <a:lnTo>
                  <a:pt x="387" y="134"/>
                </a:lnTo>
                <a:lnTo>
                  <a:pt x="389" y="138"/>
                </a:lnTo>
                <a:lnTo>
                  <a:pt x="391" y="142"/>
                </a:lnTo>
                <a:lnTo>
                  <a:pt x="391" y="148"/>
                </a:lnTo>
                <a:lnTo>
                  <a:pt x="391" y="148"/>
                </a:lnTo>
                <a:lnTo>
                  <a:pt x="389" y="152"/>
                </a:lnTo>
                <a:lnTo>
                  <a:pt x="385" y="154"/>
                </a:lnTo>
                <a:lnTo>
                  <a:pt x="381" y="156"/>
                </a:lnTo>
                <a:lnTo>
                  <a:pt x="375" y="156"/>
                </a:lnTo>
                <a:lnTo>
                  <a:pt x="375" y="156"/>
                </a:lnTo>
                <a:lnTo>
                  <a:pt x="345" y="146"/>
                </a:lnTo>
                <a:lnTo>
                  <a:pt x="314" y="140"/>
                </a:lnTo>
                <a:lnTo>
                  <a:pt x="284" y="136"/>
                </a:lnTo>
                <a:lnTo>
                  <a:pt x="254" y="134"/>
                </a:lnTo>
                <a:lnTo>
                  <a:pt x="254" y="134"/>
                </a:lnTo>
                <a:lnTo>
                  <a:pt x="225" y="136"/>
                </a:lnTo>
                <a:lnTo>
                  <a:pt x="197" y="140"/>
                </a:lnTo>
                <a:lnTo>
                  <a:pt x="168" y="146"/>
                </a:lnTo>
                <a:lnTo>
                  <a:pt x="142" y="154"/>
                </a:lnTo>
                <a:lnTo>
                  <a:pt x="142" y="154"/>
                </a:lnTo>
                <a:close/>
                <a:moveTo>
                  <a:pt x="871" y="125"/>
                </a:moveTo>
                <a:lnTo>
                  <a:pt x="871" y="125"/>
                </a:lnTo>
                <a:lnTo>
                  <a:pt x="877" y="125"/>
                </a:lnTo>
                <a:lnTo>
                  <a:pt x="885" y="129"/>
                </a:lnTo>
                <a:lnTo>
                  <a:pt x="891" y="131"/>
                </a:lnTo>
                <a:lnTo>
                  <a:pt x="895" y="138"/>
                </a:lnTo>
                <a:lnTo>
                  <a:pt x="901" y="142"/>
                </a:lnTo>
                <a:lnTo>
                  <a:pt x="903" y="150"/>
                </a:lnTo>
                <a:lnTo>
                  <a:pt x="905" y="156"/>
                </a:lnTo>
                <a:lnTo>
                  <a:pt x="907" y="164"/>
                </a:lnTo>
                <a:lnTo>
                  <a:pt x="907" y="682"/>
                </a:lnTo>
                <a:lnTo>
                  <a:pt x="907" y="682"/>
                </a:lnTo>
                <a:lnTo>
                  <a:pt x="905" y="690"/>
                </a:lnTo>
                <a:lnTo>
                  <a:pt x="903" y="696"/>
                </a:lnTo>
                <a:lnTo>
                  <a:pt x="899" y="702"/>
                </a:lnTo>
                <a:lnTo>
                  <a:pt x="895" y="708"/>
                </a:lnTo>
                <a:lnTo>
                  <a:pt x="889" y="712"/>
                </a:lnTo>
                <a:lnTo>
                  <a:pt x="883" y="716"/>
                </a:lnTo>
                <a:lnTo>
                  <a:pt x="877" y="719"/>
                </a:lnTo>
                <a:lnTo>
                  <a:pt x="869" y="721"/>
                </a:lnTo>
                <a:lnTo>
                  <a:pt x="626" y="721"/>
                </a:lnTo>
                <a:lnTo>
                  <a:pt x="626" y="793"/>
                </a:lnTo>
                <a:lnTo>
                  <a:pt x="626" y="793"/>
                </a:lnTo>
                <a:lnTo>
                  <a:pt x="626" y="793"/>
                </a:lnTo>
                <a:lnTo>
                  <a:pt x="624" y="799"/>
                </a:lnTo>
                <a:lnTo>
                  <a:pt x="620" y="806"/>
                </a:lnTo>
                <a:lnTo>
                  <a:pt x="620" y="806"/>
                </a:lnTo>
                <a:lnTo>
                  <a:pt x="614" y="808"/>
                </a:lnTo>
                <a:lnTo>
                  <a:pt x="608" y="810"/>
                </a:lnTo>
                <a:lnTo>
                  <a:pt x="602" y="808"/>
                </a:lnTo>
                <a:lnTo>
                  <a:pt x="596" y="804"/>
                </a:lnTo>
                <a:lnTo>
                  <a:pt x="545" y="741"/>
                </a:lnTo>
                <a:lnTo>
                  <a:pt x="492" y="808"/>
                </a:lnTo>
                <a:lnTo>
                  <a:pt x="492" y="808"/>
                </a:lnTo>
                <a:lnTo>
                  <a:pt x="486" y="812"/>
                </a:lnTo>
                <a:lnTo>
                  <a:pt x="478" y="814"/>
                </a:lnTo>
                <a:lnTo>
                  <a:pt x="478" y="814"/>
                </a:lnTo>
                <a:lnTo>
                  <a:pt x="472" y="814"/>
                </a:lnTo>
                <a:lnTo>
                  <a:pt x="468" y="810"/>
                </a:lnTo>
                <a:lnTo>
                  <a:pt x="464" y="804"/>
                </a:lnTo>
                <a:lnTo>
                  <a:pt x="462" y="797"/>
                </a:lnTo>
                <a:lnTo>
                  <a:pt x="462" y="721"/>
                </a:lnTo>
                <a:lnTo>
                  <a:pt x="39" y="721"/>
                </a:lnTo>
                <a:lnTo>
                  <a:pt x="39" y="721"/>
                </a:lnTo>
                <a:lnTo>
                  <a:pt x="31" y="719"/>
                </a:lnTo>
                <a:lnTo>
                  <a:pt x="23" y="716"/>
                </a:lnTo>
                <a:lnTo>
                  <a:pt x="17" y="712"/>
                </a:lnTo>
                <a:lnTo>
                  <a:pt x="11" y="708"/>
                </a:lnTo>
                <a:lnTo>
                  <a:pt x="7" y="702"/>
                </a:lnTo>
                <a:lnTo>
                  <a:pt x="3" y="696"/>
                </a:lnTo>
                <a:lnTo>
                  <a:pt x="0" y="690"/>
                </a:lnTo>
                <a:lnTo>
                  <a:pt x="0" y="682"/>
                </a:lnTo>
                <a:lnTo>
                  <a:pt x="0" y="164"/>
                </a:lnTo>
                <a:lnTo>
                  <a:pt x="0" y="164"/>
                </a:lnTo>
                <a:lnTo>
                  <a:pt x="0" y="156"/>
                </a:lnTo>
                <a:lnTo>
                  <a:pt x="3" y="150"/>
                </a:lnTo>
                <a:lnTo>
                  <a:pt x="9" y="138"/>
                </a:lnTo>
                <a:lnTo>
                  <a:pt x="21" y="129"/>
                </a:lnTo>
                <a:lnTo>
                  <a:pt x="27" y="127"/>
                </a:lnTo>
                <a:lnTo>
                  <a:pt x="33" y="125"/>
                </a:lnTo>
                <a:lnTo>
                  <a:pt x="33" y="75"/>
                </a:lnTo>
                <a:lnTo>
                  <a:pt x="33" y="75"/>
                </a:lnTo>
                <a:lnTo>
                  <a:pt x="33" y="67"/>
                </a:lnTo>
                <a:lnTo>
                  <a:pt x="37" y="61"/>
                </a:lnTo>
                <a:lnTo>
                  <a:pt x="43" y="55"/>
                </a:lnTo>
                <a:lnTo>
                  <a:pt x="49" y="51"/>
                </a:lnTo>
                <a:lnTo>
                  <a:pt x="49" y="51"/>
                </a:lnTo>
                <a:lnTo>
                  <a:pt x="75" y="38"/>
                </a:lnTo>
                <a:lnTo>
                  <a:pt x="102" y="26"/>
                </a:lnTo>
                <a:lnTo>
                  <a:pt x="128" y="18"/>
                </a:lnTo>
                <a:lnTo>
                  <a:pt x="154" y="10"/>
                </a:lnTo>
                <a:lnTo>
                  <a:pt x="181" y="6"/>
                </a:lnTo>
                <a:lnTo>
                  <a:pt x="207" y="2"/>
                </a:lnTo>
                <a:lnTo>
                  <a:pt x="233" y="0"/>
                </a:lnTo>
                <a:lnTo>
                  <a:pt x="260" y="0"/>
                </a:lnTo>
                <a:lnTo>
                  <a:pt x="260" y="0"/>
                </a:lnTo>
                <a:lnTo>
                  <a:pt x="284" y="0"/>
                </a:lnTo>
                <a:lnTo>
                  <a:pt x="308" y="2"/>
                </a:lnTo>
                <a:lnTo>
                  <a:pt x="332" y="6"/>
                </a:lnTo>
                <a:lnTo>
                  <a:pt x="357" y="12"/>
                </a:lnTo>
                <a:lnTo>
                  <a:pt x="381" y="18"/>
                </a:lnTo>
                <a:lnTo>
                  <a:pt x="403" y="26"/>
                </a:lnTo>
                <a:lnTo>
                  <a:pt x="452" y="46"/>
                </a:lnTo>
                <a:lnTo>
                  <a:pt x="452" y="46"/>
                </a:lnTo>
                <a:lnTo>
                  <a:pt x="476" y="34"/>
                </a:lnTo>
                <a:lnTo>
                  <a:pt x="503" y="24"/>
                </a:lnTo>
                <a:lnTo>
                  <a:pt x="527" y="16"/>
                </a:lnTo>
                <a:lnTo>
                  <a:pt x="553" y="10"/>
                </a:lnTo>
                <a:lnTo>
                  <a:pt x="577" y="4"/>
                </a:lnTo>
                <a:lnTo>
                  <a:pt x="604" y="2"/>
                </a:lnTo>
                <a:lnTo>
                  <a:pt x="628" y="0"/>
                </a:lnTo>
                <a:lnTo>
                  <a:pt x="652" y="0"/>
                </a:lnTo>
                <a:lnTo>
                  <a:pt x="652" y="0"/>
                </a:lnTo>
                <a:lnTo>
                  <a:pt x="679" y="0"/>
                </a:lnTo>
                <a:lnTo>
                  <a:pt x="705" y="4"/>
                </a:lnTo>
                <a:lnTo>
                  <a:pt x="729" y="8"/>
                </a:lnTo>
                <a:lnTo>
                  <a:pt x="756" y="14"/>
                </a:lnTo>
                <a:lnTo>
                  <a:pt x="780" y="20"/>
                </a:lnTo>
                <a:lnTo>
                  <a:pt x="806" y="28"/>
                </a:lnTo>
                <a:lnTo>
                  <a:pt x="830" y="38"/>
                </a:lnTo>
                <a:lnTo>
                  <a:pt x="855" y="51"/>
                </a:lnTo>
                <a:lnTo>
                  <a:pt x="855" y="51"/>
                </a:lnTo>
                <a:lnTo>
                  <a:pt x="863" y="55"/>
                </a:lnTo>
                <a:lnTo>
                  <a:pt x="867" y="61"/>
                </a:lnTo>
                <a:lnTo>
                  <a:pt x="869" y="67"/>
                </a:lnTo>
                <a:lnTo>
                  <a:pt x="871" y="75"/>
                </a:lnTo>
                <a:lnTo>
                  <a:pt x="871" y="75"/>
                </a:lnTo>
                <a:lnTo>
                  <a:pt x="871" y="125"/>
                </a:lnTo>
                <a:lnTo>
                  <a:pt x="871" y="125"/>
                </a:lnTo>
                <a:close/>
                <a:moveTo>
                  <a:pt x="626" y="557"/>
                </a:moveTo>
                <a:lnTo>
                  <a:pt x="626" y="557"/>
                </a:lnTo>
                <a:lnTo>
                  <a:pt x="652" y="557"/>
                </a:lnTo>
                <a:lnTo>
                  <a:pt x="652" y="557"/>
                </a:lnTo>
                <a:lnTo>
                  <a:pt x="695" y="559"/>
                </a:lnTo>
                <a:lnTo>
                  <a:pt x="735" y="567"/>
                </a:lnTo>
                <a:lnTo>
                  <a:pt x="776" y="577"/>
                </a:lnTo>
                <a:lnTo>
                  <a:pt x="816" y="593"/>
                </a:lnTo>
                <a:lnTo>
                  <a:pt x="816" y="91"/>
                </a:lnTo>
                <a:lnTo>
                  <a:pt x="816" y="91"/>
                </a:lnTo>
                <a:lnTo>
                  <a:pt x="776" y="75"/>
                </a:lnTo>
                <a:lnTo>
                  <a:pt x="735" y="63"/>
                </a:lnTo>
                <a:lnTo>
                  <a:pt x="693" y="55"/>
                </a:lnTo>
                <a:lnTo>
                  <a:pt x="652" y="53"/>
                </a:lnTo>
                <a:lnTo>
                  <a:pt x="652" y="53"/>
                </a:lnTo>
                <a:lnTo>
                  <a:pt x="626" y="53"/>
                </a:lnTo>
                <a:lnTo>
                  <a:pt x="626" y="557"/>
                </a:lnTo>
                <a:lnTo>
                  <a:pt x="626" y="557"/>
                </a:lnTo>
                <a:close/>
                <a:moveTo>
                  <a:pt x="260" y="53"/>
                </a:moveTo>
                <a:lnTo>
                  <a:pt x="260" y="53"/>
                </a:lnTo>
                <a:lnTo>
                  <a:pt x="237" y="53"/>
                </a:lnTo>
                <a:lnTo>
                  <a:pt x="217" y="55"/>
                </a:lnTo>
                <a:lnTo>
                  <a:pt x="195" y="57"/>
                </a:lnTo>
                <a:lnTo>
                  <a:pt x="173" y="61"/>
                </a:lnTo>
                <a:lnTo>
                  <a:pt x="152" y="67"/>
                </a:lnTo>
                <a:lnTo>
                  <a:pt x="130" y="73"/>
                </a:lnTo>
                <a:lnTo>
                  <a:pt x="108" y="81"/>
                </a:lnTo>
                <a:lnTo>
                  <a:pt x="85" y="91"/>
                </a:lnTo>
                <a:lnTo>
                  <a:pt x="85" y="593"/>
                </a:lnTo>
                <a:lnTo>
                  <a:pt x="85" y="593"/>
                </a:lnTo>
                <a:lnTo>
                  <a:pt x="108" y="583"/>
                </a:lnTo>
                <a:lnTo>
                  <a:pt x="130" y="575"/>
                </a:lnTo>
                <a:lnTo>
                  <a:pt x="152" y="569"/>
                </a:lnTo>
                <a:lnTo>
                  <a:pt x="173" y="565"/>
                </a:lnTo>
                <a:lnTo>
                  <a:pt x="195" y="561"/>
                </a:lnTo>
                <a:lnTo>
                  <a:pt x="217" y="557"/>
                </a:lnTo>
                <a:lnTo>
                  <a:pt x="260" y="557"/>
                </a:lnTo>
                <a:lnTo>
                  <a:pt x="260" y="557"/>
                </a:lnTo>
                <a:lnTo>
                  <a:pt x="302" y="559"/>
                </a:lnTo>
                <a:lnTo>
                  <a:pt x="343" y="567"/>
                </a:lnTo>
                <a:lnTo>
                  <a:pt x="383" y="577"/>
                </a:lnTo>
                <a:lnTo>
                  <a:pt x="424" y="593"/>
                </a:lnTo>
                <a:lnTo>
                  <a:pt x="424" y="91"/>
                </a:lnTo>
                <a:lnTo>
                  <a:pt x="424" y="91"/>
                </a:lnTo>
                <a:lnTo>
                  <a:pt x="383" y="75"/>
                </a:lnTo>
                <a:lnTo>
                  <a:pt x="343" y="63"/>
                </a:lnTo>
                <a:lnTo>
                  <a:pt x="300" y="55"/>
                </a:lnTo>
                <a:lnTo>
                  <a:pt x="260" y="53"/>
                </a:lnTo>
                <a:lnTo>
                  <a:pt x="260" y="53"/>
                </a:lnTo>
                <a:close/>
              </a:path>
            </a:pathLst>
          </a:custGeom>
          <a:solidFill>
            <a:srgbClr val="3E8F84"/>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3" name="文本框 62"/>
          <p:cNvSpPr txBox="1"/>
          <p:nvPr/>
        </p:nvSpPr>
        <p:spPr>
          <a:xfrm>
            <a:off x="2884854" y="1235416"/>
            <a:ext cx="8360508" cy="3519681"/>
          </a:xfrm>
          <a:prstGeom prst="rect">
            <a:avLst/>
          </a:prstGeom>
          <a:noFill/>
          <a:ln>
            <a:solidFill>
              <a:schemeClr val="bg1"/>
            </a:solidFill>
          </a:ln>
          <a:effectLst/>
          <a:extLst>
            <a:ext uri="{909E8E84-426E-40DD-AFC4-6F175D3DCCD1}">
              <a14:hiddenFill xmlns=""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上述许多问题也可以用统计领域的技术来解决。事实上，机器学习和统计学之间的界限通常是十分模糊的，有些人更喜欢统计学习胜过机器学习。历史上，机器学习领域是从人造智能社区发展出来的，“机器学习”这个术语在</a:t>
            </a:r>
            <a:r>
              <a:rPr lang="en-US" sz="2000" dirty="0" smtClean="0">
                <a:latin typeface="微软雅黑" pitchFamily="34" charset="-122"/>
                <a:ea typeface="微软雅黑" pitchFamily="34" charset="-122"/>
              </a:rPr>
              <a:t>20</a:t>
            </a:r>
            <a:r>
              <a:rPr lang="zh-CN" altLang="en-US" sz="2000" dirty="0" smtClean="0">
                <a:latin typeface="微软雅黑" pitchFamily="34" charset="-122"/>
                <a:ea typeface="微软雅黑" pitchFamily="34" charset="-122"/>
              </a:rPr>
              <a:t>世纪</a:t>
            </a:r>
            <a:r>
              <a:rPr lang="en-US" sz="2000" dirty="0" smtClean="0">
                <a:latin typeface="微软雅黑" pitchFamily="34" charset="-122"/>
                <a:ea typeface="微软雅黑" pitchFamily="34" charset="-122"/>
              </a:rPr>
              <a:t>90</a:t>
            </a:r>
            <a:r>
              <a:rPr lang="zh-CN" altLang="en-US" sz="2000" dirty="0" smtClean="0">
                <a:latin typeface="微软雅黑" pitchFamily="34" charset="-122"/>
                <a:ea typeface="微软雅黑" pitchFamily="34" charset="-122"/>
              </a:rPr>
              <a:t>年代后期变得流行起来。 </a:t>
            </a:r>
            <a:endParaRPr lang="en-US" altLang="zh-CN" sz="2000" dirty="0" smtClean="0">
              <a:latin typeface="微软雅黑" pitchFamily="34" charset="-122"/>
              <a:ea typeface="微软雅黑" pitchFamily="34" charset="-122"/>
            </a:endParaRPr>
          </a:p>
          <a:p>
            <a:pPr>
              <a:lnSpc>
                <a:spcPct val="125000"/>
              </a:lnSpc>
            </a:pPr>
            <a:endParaRPr lang="zh-CN" altLang="en-US" sz="2000" dirty="0" smtClean="0">
              <a:latin typeface="微软雅黑" pitchFamily="34" charset="-122"/>
              <a:ea typeface="微软雅黑" pitchFamily="34" charset="-122"/>
            </a:endParaRPr>
          </a:p>
          <a:p>
            <a:pPr>
              <a:lnSpc>
                <a:spcPct val="125000"/>
              </a:lnSpc>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总的来说，机器学习研究人员倾向于关注统计学中的一小部分问题，特别强调大型异构数据集的分析。因此，许多核心的统计概念，例如最大似然估计的校准，统计置信区间和功率计算，在机器学习文献中基本上是没有的。</a:t>
            </a:r>
            <a:endParaRPr lang="zh-CN" altLang="en-US" sz="2000" dirty="0">
              <a:latin typeface="微软雅黑" pitchFamily="34" charset="-122"/>
              <a:ea typeface="微软雅黑" pitchFamily="34" charset="-122"/>
            </a:endParaRPr>
          </a:p>
        </p:txBody>
      </p:sp>
      <p:grpSp>
        <p:nvGrpSpPr>
          <p:cNvPr id="9" name="组合 8"/>
          <p:cNvGrpSpPr/>
          <p:nvPr/>
        </p:nvGrpSpPr>
        <p:grpSpPr>
          <a:xfrm>
            <a:off x="1882238" y="1100748"/>
            <a:ext cx="586740" cy="586740"/>
            <a:chOff x="1698" y="3659"/>
            <a:chExt cx="1160" cy="1160"/>
          </a:xfrm>
        </p:grpSpPr>
        <p:sp>
          <p:nvSpPr>
            <p:cNvPr id="10" name="椭圆 9"/>
            <p:cNvSpPr/>
            <p:nvPr/>
          </p:nvSpPr>
          <p:spPr>
            <a:xfrm>
              <a:off x="1698" y="3659"/>
              <a:ext cx="1161" cy="1161"/>
            </a:xfrm>
            <a:prstGeom prst="ellipse">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2" name="Freeform 11"/>
            <p:cNvSpPr>
              <a:spLocks noEditPoints="1"/>
            </p:cNvSpPr>
            <p:nvPr/>
          </p:nvSpPr>
          <p:spPr>
            <a:xfrm>
              <a:off x="1842" y="3781"/>
              <a:ext cx="939" cy="779"/>
            </a:xfrm>
            <a:custGeom>
              <a:avLst/>
              <a:gdLst/>
              <a:ahLst/>
              <a:cxnLst>
                <a:cxn ang="0">
                  <a:pos x="344263" y="103523"/>
                </a:cxn>
                <a:cxn ang="0">
                  <a:pos x="323077" y="124759"/>
                </a:cxn>
                <a:cxn ang="0">
                  <a:pos x="344263" y="147322"/>
                </a:cxn>
                <a:cxn ang="0">
                  <a:pos x="366772" y="124759"/>
                </a:cxn>
                <a:cxn ang="0">
                  <a:pos x="344263" y="103523"/>
                </a:cxn>
                <a:cxn ang="0">
                  <a:pos x="35750" y="103523"/>
                </a:cxn>
                <a:cxn ang="0">
                  <a:pos x="14565" y="124759"/>
                </a:cxn>
                <a:cxn ang="0">
                  <a:pos x="35750" y="147322"/>
                </a:cxn>
                <a:cxn ang="0">
                  <a:pos x="56936" y="124759"/>
                </a:cxn>
                <a:cxn ang="0">
                  <a:pos x="35750" y="103523"/>
                </a:cxn>
                <a:cxn ang="0">
                  <a:pos x="280706" y="65034"/>
                </a:cxn>
                <a:cxn ang="0">
                  <a:pos x="248928" y="96887"/>
                </a:cxn>
                <a:cxn ang="0">
                  <a:pos x="280706" y="128741"/>
                </a:cxn>
                <a:cxn ang="0">
                  <a:pos x="312485" y="96887"/>
                </a:cxn>
                <a:cxn ang="0">
                  <a:pos x="280706" y="65034"/>
                </a:cxn>
                <a:cxn ang="0">
                  <a:pos x="380013" y="260136"/>
                </a:cxn>
                <a:cxn ang="0">
                  <a:pos x="342939" y="260136"/>
                </a:cxn>
                <a:cxn ang="0">
                  <a:pos x="342939" y="192447"/>
                </a:cxn>
                <a:cxn ang="0">
                  <a:pos x="334994" y="160594"/>
                </a:cxn>
                <a:cxn ang="0">
                  <a:pos x="344263" y="159267"/>
                </a:cxn>
                <a:cxn ang="0">
                  <a:pos x="380013" y="195102"/>
                </a:cxn>
                <a:cxn ang="0">
                  <a:pos x="380013" y="260136"/>
                </a:cxn>
                <a:cxn ang="0">
                  <a:pos x="99307" y="65034"/>
                </a:cxn>
                <a:cxn ang="0">
                  <a:pos x="67528" y="96887"/>
                </a:cxn>
                <a:cxn ang="0">
                  <a:pos x="99307" y="128741"/>
                </a:cxn>
                <a:cxn ang="0">
                  <a:pos x="131085" y="96887"/>
                </a:cxn>
                <a:cxn ang="0">
                  <a:pos x="99307" y="65034"/>
                </a:cxn>
                <a:cxn ang="0">
                  <a:pos x="35750" y="159267"/>
                </a:cxn>
                <a:cxn ang="0">
                  <a:pos x="45019" y="160594"/>
                </a:cxn>
                <a:cxn ang="0">
                  <a:pos x="37074" y="192447"/>
                </a:cxn>
                <a:cxn ang="0">
                  <a:pos x="37074" y="260136"/>
                </a:cxn>
                <a:cxn ang="0">
                  <a:pos x="0" y="260136"/>
                </a:cxn>
                <a:cxn ang="0">
                  <a:pos x="0" y="195102"/>
                </a:cxn>
                <a:cxn ang="0">
                  <a:pos x="35750" y="159267"/>
                </a:cxn>
                <a:cxn ang="0">
                  <a:pos x="190669" y="0"/>
                </a:cxn>
                <a:cxn ang="0">
                  <a:pos x="143001" y="47780"/>
                </a:cxn>
                <a:cxn ang="0">
                  <a:pos x="190669" y="95560"/>
                </a:cxn>
                <a:cxn ang="0">
                  <a:pos x="237012" y="47780"/>
                </a:cxn>
                <a:cxn ang="0">
                  <a:pos x="190669" y="0"/>
                </a:cxn>
                <a:cxn ang="0">
                  <a:pos x="332346" y="284026"/>
                </a:cxn>
                <a:cxn ang="0">
                  <a:pos x="275410" y="284026"/>
                </a:cxn>
                <a:cxn ang="0">
                  <a:pos x="275410" y="181830"/>
                </a:cxn>
                <a:cxn ang="0">
                  <a:pos x="266142" y="143340"/>
                </a:cxn>
                <a:cxn ang="0">
                  <a:pos x="280706" y="140686"/>
                </a:cxn>
                <a:cxn ang="0">
                  <a:pos x="332346" y="192447"/>
                </a:cxn>
                <a:cxn ang="0">
                  <a:pos x="332346" y="284026"/>
                </a:cxn>
                <a:cxn ang="0">
                  <a:pos x="104603" y="181830"/>
                </a:cxn>
                <a:cxn ang="0">
                  <a:pos x="104603" y="284026"/>
                </a:cxn>
                <a:cxn ang="0">
                  <a:pos x="48991" y="284026"/>
                </a:cxn>
                <a:cxn ang="0">
                  <a:pos x="48991" y="192447"/>
                </a:cxn>
                <a:cxn ang="0">
                  <a:pos x="99307" y="140686"/>
                </a:cxn>
                <a:cxn ang="0">
                  <a:pos x="113871" y="143340"/>
                </a:cxn>
                <a:cxn ang="0">
                  <a:pos x="104603" y="181830"/>
                </a:cxn>
                <a:cxn ang="0">
                  <a:pos x="116520" y="314552"/>
                </a:cxn>
                <a:cxn ang="0">
                  <a:pos x="264817" y="314552"/>
                </a:cxn>
                <a:cxn ang="0">
                  <a:pos x="264817" y="181830"/>
                </a:cxn>
                <a:cxn ang="0">
                  <a:pos x="190669" y="107505"/>
                </a:cxn>
                <a:cxn ang="0">
                  <a:pos x="116520" y="181830"/>
                </a:cxn>
                <a:cxn ang="0">
                  <a:pos x="116520" y="314552"/>
                </a:cxn>
              </a:cxnLst>
              <a:rect l="0" t="0" r="0" b="0"/>
              <a:pathLst>
                <a:path w="287" h="237">
                  <a:moveTo>
                    <a:pt x="260" y="78"/>
                  </a:moveTo>
                  <a:cubicBezTo>
                    <a:pt x="251" y="78"/>
                    <a:pt x="244" y="85"/>
                    <a:pt x="244" y="94"/>
                  </a:cubicBezTo>
                  <a:cubicBezTo>
                    <a:pt x="244" y="103"/>
                    <a:pt x="251" y="111"/>
                    <a:pt x="260" y="111"/>
                  </a:cubicBezTo>
                  <a:cubicBezTo>
                    <a:pt x="269" y="111"/>
                    <a:pt x="277" y="103"/>
                    <a:pt x="277" y="94"/>
                  </a:cubicBezTo>
                  <a:cubicBezTo>
                    <a:pt x="277" y="85"/>
                    <a:pt x="269" y="78"/>
                    <a:pt x="260" y="78"/>
                  </a:cubicBezTo>
                  <a:close/>
                  <a:moveTo>
                    <a:pt x="27" y="78"/>
                  </a:moveTo>
                  <a:cubicBezTo>
                    <a:pt x="18" y="78"/>
                    <a:pt x="11" y="85"/>
                    <a:pt x="11" y="94"/>
                  </a:cubicBezTo>
                  <a:cubicBezTo>
                    <a:pt x="11" y="103"/>
                    <a:pt x="18" y="111"/>
                    <a:pt x="27" y="111"/>
                  </a:cubicBezTo>
                  <a:cubicBezTo>
                    <a:pt x="36" y="111"/>
                    <a:pt x="43" y="103"/>
                    <a:pt x="43" y="94"/>
                  </a:cubicBezTo>
                  <a:cubicBezTo>
                    <a:pt x="43" y="85"/>
                    <a:pt x="36" y="78"/>
                    <a:pt x="27" y="78"/>
                  </a:cubicBezTo>
                  <a:close/>
                  <a:moveTo>
                    <a:pt x="212" y="49"/>
                  </a:moveTo>
                  <a:cubicBezTo>
                    <a:pt x="199" y="49"/>
                    <a:pt x="188" y="59"/>
                    <a:pt x="188" y="73"/>
                  </a:cubicBezTo>
                  <a:cubicBezTo>
                    <a:pt x="188" y="86"/>
                    <a:pt x="199" y="97"/>
                    <a:pt x="212" y="97"/>
                  </a:cubicBezTo>
                  <a:cubicBezTo>
                    <a:pt x="225" y="97"/>
                    <a:pt x="236" y="86"/>
                    <a:pt x="236" y="73"/>
                  </a:cubicBezTo>
                  <a:cubicBezTo>
                    <a:pt x="236" y="59"/>
                    <a:pt x="225" y="49"/>
                    <a:pt x="212" y="49"/>
                  </a:cubicBezTo>
                  <a:close/>
                  <a:moveTo>
                    <a:pt x="287" y="196"/>
                  </a:moveTo>
                  <a:cubicBezTo>
                    <a:pt x="259" y="196"/>
                    <a:pt x="259" y="196"/>
                    <a:pt x="259" y="196"/>
                  </a:cubicBezTo>
                  <a:cubicBezTo>
                    <a:pt x="259" y="145"/>
                    <a:pt x="259" y="145"/>
                    <a:pt x="259" y="145"/>
                  </a:cubicBezTo>
                  <a:cubicBezTo>
                    <a:pt x="259" y="136"/>
                    <a:pt x="257" y="128"/>
                    <a:pt x="253" y="121"/>
                  </a:cubicBezTo>
                  <a:cubicBezTo>
                    <a:pt x="255" y="120"/>
                    <a:pt x="258" y="120"/>
                    <a:pt x="260" y="120"/>
                  </a:cubicBezTo>
                  <a:cubicBezTo>
                    <a:pt x="275" y="120"/>
                    <a:pt x="287" y="132"/>
                    <a:pt x="287" y="147"/>
                  </a:cubicBezTo>
                  <a:lnTo>
                    <a:pt x="287" y="196"/>
                  </a:lnTo>
                  <a:close/>
                  <a:moveTo>
                    <a:pt x="75" y="49"/>
                  </a:moveTo>
                  <a:cubicBezTo>
                    <a:pt x="62" y="49"/>
                    <a:pt x="51" y="59"/>
                    <a:pt x="51" y="73"/>
                  </a:cubicBezTo>
                  <a:cubicBezTo>
                    <a:pt x="51" y="86"/>
                    <a:pt x="62" y="97"/>
                    <a:pt x="75" y="97"/>
                  </a:cubicBezTo>
                  <a:cubicBezTo>
                    <a:pt x="88" y="97"/>
                    <a:pt x="99" y="86"/>
                    <a:pt x="99" y="73"/>
                  </a:cubicBezTo>
                  <a:cubicBezTo>
                    <a:pt x="99" y="59"/>
                    <a:pt x="88" y="49"/>
                    <a:pt x="75" y="49"/>
                  </a:cubicBezTo>
                  <a:close/>
                  <a:moveTo>
                    <a:pt x="27" y="120"/>
                  </a:moveTo>
                  <a:cubicBezTo>
                    <a:pt x="29" y="120"/>
                    <a:pt x="32" y="120"/>
                    <a:pt x="34" y="121"/>
                  </a:cubicBezTo>
                  <a:cubicBezTo>
                    <a:pt x="30" y="128"/>
                    <a:pt x="28" y="136"/>
                    <a:pt x="28" y="145"/>
                  </a:cubicBezTo>
                  <a:cubicBezTo>
                    <a:pt x="28" y="196"/>
                    <a:pt x="28" y="196"/>
                    <a:pt x="28" y="196"/>
                  </a:cubicBezTo>
                  <a:cubicBezTo>
                    <a:pt x="0" y="196"/>
                    <a:pt x="0" y="196"/>
                    <a:pt x="0" y="196"/>
                  </a:cubicBezTo>
                  <a:cubicBezTo>
                    <a:pt x="0" y="147"/>
                    <a:pt x="0" y="147"/>
                    <a:pt x="0" y="147"/>
                  </a:cubicBezTo>
                  <a:cubicBezTo>
                    <a:pt x="0" y="132"/>
                    <a:pt x="12" y="120"/>
                    <a:pt x="27" y="120"/>
                  </a:cubicBezTo>
                  <a:close/>
                  <a:moveTo>
                    <a:pt x="144" y="0"/>
                  </a:moveTo>
                  <a:cubicBezTo>
                    <a:pt x="124" y="0"/>
                    <a:pt x="108" y="16"/>
                    <a:pt x="108" y="36"/>
                  </a:cubicBezTo>
                  <a:cubicBezTo>
                    <a:pt x="108" y="56"/>
                    <a:pt x="124" y="72"/>
                    <a:pt x="144" y="72"/>
                  </a:cubicBezTo>
                  <a:cubicBezTo>
                    <a:pt x="163" y="72"/>
                    <a:pt x="179" y="56"/>
                    <a:pt x="179" y="36"/>
                  </a:cubicBezTo>
                  <a:cubicBezTo>
                    <a:pt x="179" y="16"/>
                    <a:pt x="163" y="0"/>
                    <a:pt x="144" y="0"/>
                  </a:cubicBezTo>
                  <a:close/>
                  <a:moveTo>
                    <a:pt x="251" y="214"/>
                  </a:moveTo>
                  <a:cubicBezTo>
                    <a:pt x="208" y="214"/>
                    <a:pt x="208" y="214"/>
                    <a:pt x="208" y="214"/>
                  </a:cubicBezTo>
                  <a:cubicBezTo>
                    <a:pt x="208" y="137"/>
                    <a:pt x="208" y="137"/>
                    <a:pt x="208" y="137"/>
                  </a:cubicBezTo>
                  <a:cubicBezTo>
                    <a:pt x="208" y="127"/>
                    <a:pt x="206" y="117"/>
                    <a:pt x="201" y="108"/>
                  </a:cubicBezTo>
                  <a:cubicBezTo>
                    <a:pt x="205" y="107"/>
                    <a:pt x="208" y="106"/>
                    <a:pt x="212" y="106"/>
                  </a:cubicBezTo>
                  <a:cubicBezTo>
                    <a:pt x="233" y="106"/>
                    <a:pt x="251" y="124"/>
                    <a:pt x="251" y="145"/>
                  </a:cubicBezTo>
                  <a:lnTo>
                    <a:pt x="251" y="214"/>
                  </a:lnTo>
                  <a:close/>
                  <a:moveTo>
                    <a:pt x="79" y="137"/>
                  </a:moveTo>
                  <a:cubicBezTo>
                    <a:pt x="79" y="214"/>
                    <a:pt x="79" y="214"/>
                    <a:pt x="79" y="214"/>
                  </a:cubicBezTo>
                  <a:cubicBezTo>
                    <a:pt x="37" y="214"/>
                    <a:pt x="37" y="214"/>
                    <a:pt x="37" y="214"/>
                  </a:cubicBezTo>
                  <a:cubicBezTo>
                    <a:pt x="37" y="145"/>
                    <a:pt x="37" y="145"/>
                    <a:pt x="37" y="145"/>
                  </a:cubicBezTo>
                  <a:cubicBezTo>
                    <a:pt x="37" y="124"/>
                    <a:pt x="54" y="106"/>
                    <a:pt x="75" y="106"/>
                  </a:cubicBezTo>
                  <a:cubicBezTo>
                    <a:pt x="79" y="106"/>
                    <a:pt x="83" y="107"/>
                    <a:pt x="86" y="108"/>
                  </a:cubicBezTo>
                  <a:cubicBezTo>
                    <a:pt x="81" y="117"/>
                    <a:pt x="79" y="127"/>
                    <a:pt x="79" y="137"/>
                  </a:cubicBezTo>
                  <a:close/>
                  <a:moveTo>
                    <a:pt x="88" y="237"/>
                  </a:moveTo>
                  <a:cubicBezTo>
                    <a:pt x="200" y="237"/>
                    <a:pt x="200" y="237"/>
                    <a:pt x="200" y="237"/>
                  </a:cubicBezTo>
                  <a:cubicBezTo>
                    <a:pt x="200" y="137"/>
                    <a:pt x="200" y="137"/>
                    <a:pt x="200" y="137"/>
                  </a:cubicBezTo>
                  <a:cubicBezTo>
                    <a:pt x="200" y="106"/>
                    <a:pt x="174" y="81"/>
                    <a:pt x="144" y="81"/>
                  </a:cubicBezTo>
                  <a:cubicBezTo>
                    <a:pt x="113" y="81"/>
                    <a:pt x="88" y="106"/>
                    <a:pt x="88" y="137"/>
                  </a:cubicBezTo>
                  <a:lnTo>
                    <a:pt x="88" y="237"/>
                  </a:lnTo>
                  <a:close/>
                </a:path>
              </a:pathLst>
            </a:custGeom>
            <a:solidFill>
              <a:schemeClr val="bg1"/>
            </a:solidFill>
            <a:ln w="9525">
              <a:noFill/>
            </a:ln>
          </p:spPr>
          <p:txBody>
            <a:bodyPr/>
            <a:lstStyle/>
            <a:p>
              <a:endParaRPr lang="zh-CN" altLang="en-US">
                <a:solidFill>
                  <a:schemeClr val="tx1">
                    <a:lumMod val="65000"/>
                    <a:lumOff val="35000"/>
                  </a:schemeClr>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82165" y="818515"/>
            <a:ext cx="8138160" cy="5494020"/>
            <a:chOff x="3279" y="1289"/>
            <a:chExt cx="12816" cy="8652"/>
          </a:xfrm>
        </p:grpSpPr>
        <p:sp>
          <p:nvSpPr>
            <p:cNvPr id="8" name="菱形 7"/>
            <p:cNvSpPr/>
            <p:nvPr/>
          </p:nvSpPr>
          <p:spPr>
            <a:xfrm>
              <a:off x="3279" y="1289"/>
              <a:ext cx="12816" cy="8653"/>
            </a:xfrm>
            <a:prstGeom prst="diamond">
              <a:avLst/>
            </a:prstGeom>
            <a:solidFill>
              <a:schemeClr val="bg1">
                <a:alpha val="99000"/>
              </a:schemeClr>
            </a:solidFill>
            <a:ln w="12700">
              <a:solidFill>
                <a:srgbClr val="A67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菱形 1"/>
            <p:cNvSpPr/>
            <p:nvPr/>
          </p:nvSpPr>
          <p:spPr>
            <a:xfrm>
              <a:off x="3631" y="1508"/>
              <a:ext cx="12137" cy="8195"/>
            </a:xfrm>
            <a:prstGeom prst="diamond">
              <a:avLst/>
            </a:prstGeom>
            <a:solidFill>
              <a:schemeClr val="bg1">
                <a:alpha val="99000"/>
              </a:schemeClr>
            </a:solidFill>
            <a:ln w="12700">
              <a:solidFill>
                <a:srgbClr val="419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4977765" y="1671955"/>
            <a:ext cx="2362835" cy="184404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11500" noProof="0" dirty="0">
                <a:ln>
                  <a:noFill/>
                </a:ln>
                <a:solidFill>
                  <a:srgbClr val="A67346"/>
                </a:solidFill>
                <a:uLnTx/>
                <a:uFillTx/>
                <a:latin typeface="Iskoola Pota" charset="0"/>
                <a:ea typeface="方正舒体" pitchFamily="2" charset="-122"/>
                <a:sym typeface="+mn-ea"/>
              </a:rPr>
              <a:t>02</a:t>
            </a:r>
          </a:p>
        </p:txBody>
      </p:sp>
      <p:sp>
        <p:nvSpPr>
          <p:cNvPr id="4" name="文本框 3"/>
          <p:cNvSpPr txBox="1"/>
          <p:nvPr/>
        </p:nvSpPr>
        <p:spPr>
          <a:xfrm>
            <a:off x="2712720" y="3241040"/>
            <a:ext cx="6924040" cy="830997"/>
          </a:xfrm>
          <a:prstGeom prst="rect">
            <a:avLst/>
          </a:prstGeom>
          <a:noFill/>
        </p:spPr>
        <p:txBody>
          <a:bodyPr wrap="square" rtlCol="0">
            <a:spAutoFit/>
          </a:bodyPr>
          <a:lstStyle/>
          <a:p>
            <a:pPr algn="ctr"/>
            <a:r>
              <a:rPr lang="zh-CN" altLang="en-US" sz="4800" b="1" dirty="0" smtClean="0">
                <a:solidFill>
                  <a:srgbClr val="A67346"/>
                </a:solidFill>
                <a:latin typeface="微软雅黑" charset="0"/>
                <a:ea typeface="微软雅黑" charset="0"/>
                <a:sym typeface="+mn-ea"/>
              </a:rPr>
              <a:t>监督和非监督学习</a:t>
            </a:r>
            <a:endParaRPr lang="zh-CN" altLang="en-US" sz="4800" b="1" dirty="0">
              <a:solidFill>
                <a:srgbClr val="A67346"/>
              </a:solidFill>
              <a:latin typeface="微软雅黑" charset="0"/>
              <a:ea typeface="微软雅黑"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charset="0"/>
                <a:ea typeface="微软雅黑" charset="0"/>
                <a:sym typeface="+mn-ea"/>
              </a:rPr>
              <a:t>机器学习的阶段</a:t>
            </a:r>
            <a:endParaRPr lang="zh-CN" altLang="en-US" sz="2400" b="1" dirty="0">
              <a:solidFill>
                <a:schemeClr val="tx1">
                  <a:lumMod val="65000"/>
                  <a:lumOff val="35000"/>
                </a:schemeClr>
              </a:solidFill>
              <a:latin typeface="微软雅黑" charset="0"/>
              <a:ea typeface="微软雅黑" charset="0"/>
              <a:sym typeface="+mn-ea"/>
            </a:endParaRP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30"/>
          <p:cNvGrpSpPr/>
          <p:nvPr/>
        </p:nvGrpSpPr>
        <p:grpSpPr>
          <a:xfrm>
            <a:off x="1912620" y="2084705"/>
            <a:ext cx="1126490" cy="1070610"/>
            <a:chOff x="0" y="0"/>
            <a:chExt cx="831692" cy="792088"/>
          </a:xfrm>
        </p:grpSpPr>
        <p:sp>
          <p:nvSpPr>
            <p:cNvPr id="9239" name="正五边形 5"/>
            <p:cNvSpPr/>
            <p:nvPr/>
          </p:nvSpPr>
          <p:spPr>
            <a:xfrm>
              <a:off x="0" y="0"/>
              <a:ext cx="831692" cy="792088"/>
            </a:xfrm>
            <a:prstGeom prst="pentagon">
              <a:avLst/>
            </a:prstGeom>
            <a:solidFill>
              <a:srgbClr val="3E8F84"/>
            </a:solidFill>
            <a:ln w="25400" cap="flat" cmpd="sng">
              <a:no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sym typeface="Calibri"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sym typeface="Calibri"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sym typeface="Calibri"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chemeClr val="tx1">
                    <a:lumMod val="65000"/>
                    <a:lumOff val="35000"/>
                  </a:schemeClr>
                </a:solidFill>
                <a:latin typeface="宋体" pitchFamily="2" charset="-122"/>
                <a:sym typeface="宋体" pitchFamily="2" charset="-122"/>
              </a:endParaRPr>
            </a:p>
          </p:txBody>
        </p:sp>
        <p:sp>
          <p:nvSpPr>
            <p:cNvPr id="9240" name="Freeform 72"/>
            <p:cNvSpPr>
              <a:spLocks noEditPoints="1"/>
            </p:cNvSpPr>
            <p:nvPr/>
          </p:nvSpPr>
          <p:spPr>
            <a:xfrm>
              <a:off x="194807" y="196084"/>
              <a:ext cx="485110" cy="485984"/>
            </a:xfrm>
            <a:custGeom>
              <a:avLst/>
              <a:gdLst>
                <a:gd name="txL" fmla="*/ 0 w 411"/>
                <a:gd name="txT" fmla="*/ 0 h 412"/>
                <a:gd name="txR" fmla="*/ 411 w 411"/>
                <a:gd name="txB" fmla="*/ 412 h 412"/>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chemeClr val="bg1"/>
            </a:solidFill>
            <a:ln w="9525">
              <a:noFill/>
            </a:ln>
          </p:spPr>
          <p:txBody>
            <a:bodyPr/>
            <a:lstStyle/>
            <a:p>
              <a:endParaRPr lang="zh-CN" altLang="en-US">
                <a:solidFill>
                  <a:schemeClr val="tx1">
                    <a:lumMod val="65000"/>
                    <a:lumOff val="35000"/>
                  </a:schemeClr>
                </a:solidFill>
              </a:endParaRPr>
            </a:p>
          </p:txBody>
        </p:sp>
      </p:grpSp>
      <p:grpSp>
        <p:nvGrpSpPr>
          <p:cNvPr id="3" name="组合 12"/>
          <p:cNvGrpSpPr/>
          <p:nvPr/>
        </p:nvGrpSpPr>
        <p:grpSpPr>
          <a:xfrm>
            <a:off x="8936355" y="3718560"/>
            <a:ext cx="1126490" cy="1070610"/>
            <a:chOff x="0" y="0"/>
            <a:chExt cx="831692" cy="792088"/>
          </a:xfrm>
        </p:grpSpPr>
        <p:sp>
          <p:nvSpPr>
            <p:cNvPr id="9237" name="正五边形 10"/>
            <p:cNvSpPr/>
            <p:nvPr/>
          </p:nvSpPr>
          <p:spPr>
            <a:xfrm>
              <a:off x="0" y="0"/>
              <a:ext cx="831692" cy="792088"/>
            </a:xfrm>
            <a:prstGeom prst="pentagon">
              <a:avLst/>
            </a:prstGeom>
            <a:solidFill>
              <a:srgbClr val="A67346"/>
            </a:solidFill>
            <a:ln w="25400" cap="flat" cmpd="sng">
              <a:no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sym typeface="Calibri"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sym typeface="Calibri"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sym typeface="Calibri"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chemeClr val="tx1">
                    <a:lumMod val="65000"/>
                    <a:lumOff val="35000"/>
                  </a:schemeClr>
                </a:solidFill>
                <a:latin typeface="宋体" pitchFamily="2" charset="-122"/>
                <a:sym typeface="宋体" pitchFamily="2" charset="-122"/>
              </a:endParaRPr>
            </a:p>
          </p:txBody>
        </p:sp>
        <p:sp>
          <p:nvSpPr>
            <p:cNvPr id="9238" name="Freeform 13"/>
            <p:cNvSpPr>
              <a:spLocks noEditPoints="1"/>
            </p:cNvSpPr>
            <p:nvPr/>
          </p:nvSpPr>
          <p:spPr>
            <a:xfrm>
              <a:off x="284457" y="207649"/>
              <a:ext cx="262778" cy="484369"/>
            </a:xfrm>
            <a:custGeom>
              <a:avLst/>
              <a:gdLst>
                <a:gd name="txL" fmla="*/ 0 w 122"/>
                <a:gd name="txT" fmla="*/ 0 h 225"/>
                <a:gd name="txR" fmla="*/ 122 w 122"/>
                <a:gd name="txB" fmla="*/ 225 h 22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bg1"/>
            </a:solidFill>
            <a:ln w="9525">
              <a:noFill/>
            </a:ln>
          </p:spPr>
          <p:txBody>
            <a:bodyPr/>
            <a:lstStyle/>
            <a:p>
              <a:endParaRPr lang="zh-CN" altLang="en-US">
                <a:solidFill>
                  <a:schemeClr val="tx1">
                    <a:lumMod val="65000"/>
                    <a:lumOff val="35000"/>
                  </a:schemeClr>
                </a:solidFill>
              </a:endParaRPr>
            </a:p>
          </p:txBody>
        </p:sp>
      </p:grpSp>
      <p:grpSp>
        <p:nvGrpSpPr>
          <p:cNvPr id="4" name="组合 16"/>
          <p:cNvGrpSpPr/>
          <p:nvPr/>
        </p:nvGrpSpPr>
        <p:grpSpPr>
          <a:xfrm>
            <a:off x="6595110" y="2143125"/>
            <a:ext cx="1126490" cy="1073150"/>
            <a:chOff x="0" y="0"/>
            <a:chExt cx="831692" cy="792088"/>
          </a:xfrm>
        </p:grpSpPr>
        <p:sp>
          <p:nvSpPr>
            <p:cNvPr id="9235" name="正五边形 9"/>
            <p:cNvSpPr/>
            <p:nvPr/>
          </p:nvSpPr>
          <p:spPr>
            <a:xfrm>
              <a:off x="0" y="0"/>
              <a:ext cx="831692" cy="792088"/>
            </a:xfrm>
            <a:prstGeom prst="pentagon">
              <a:avLst/>
            </a:prstGeom>
            <a:solidFill>
              <a:srgbClr val="3E8F84"/>
            </a:solidFill>
            <a:ln w="25400" cap="flat" cmpd="sng">
              <a:no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sym typeface="Calibri"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sym typeface="Calibri"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sym typeface="Calibri"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chemeClr val="tx1">
                    <a:lumMod val="65000"/>
                    <a:lumOff val="35000"/>
                  </a:schemeClr>
                </a:solidFill>
                <a:latin typeface="宋体" pitchFamily="2" charset="-122"/>
                <a:sym typeface="宋体" pitchFamily="2" charset="-122"/>
              </a:endParaRPr>
            </a:p>
          </p:txBody>
        </p:sp>
        <p:sp>
          <p:nvSpPr>
            <p:cNvPr id="9236" name="Freeform 78"/>
            <p:cNvSpPr>
              <a:spLocks noEditPoints="1"/>
            </p:cNvSpPr>
            <p:nvPr/>
          </p:nvSpPr>
          <p:spPr>
            <a:xfrm>
              <a:off x="221768" y="250987"/>
              <a:ext cx="409671" cy="409565"/>
            </a:xfrm>
            <a:custGeom>
              <a:avLst/>
              <a:gdLst>
                <a:gd name="txL" fmla="*/ 0 w 347"/>
                <a:gd name="txT" fmla="*/ 0 h 347"/>
                <a:gd name="txR" fmla="*/ 347 w 347"/>
                <a:gd name="txB" fmla="*/ 347 h 347"/>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chemeClr val="bg1"/>
            </a:solidFill>
            <a:ln w="9525">
              <a:noFill/>
            </a:ln>
          </p:spPr>
          <p:txBody>
            <a:bodyPr/>
            <a:lstStyle/>
            <a:p>
              <a:endParaRPr lang="zh-CN" altLang="en-US">
                <a:solidFill>
                  <a:schemeClr val="tx1">
                    <a:lumMod val="65000"/>
                    <a:lumOff val="35000"/>
                  </a:schemeClr>
                </a:solidFill>
              </a:endParaRPr>
            </a:p>
          </p:txBody>
        </p:sp>
      </p:grpSp>
      <p:grpSp>
        <p:nvGrpSpPr>
          <p:cNvPr id="5" name="组合 17"/>
          <p:cNvGrpSpPr/>
          <p:nvPr/>
        </p:nvGrpSpPr>
        <p:grpSpPr>
          <a:xfrm>
            <a:off x="4237990" y="3718560"/>
            <a:ext cx="1126490" cy="1070610"/>
            <a:chOff x="0" y="0"/>
            <a:chExt cx="831692" cy="792088"/>
          </a:xfrm>
        </p:grpSpPr>
        <p:sp>
          <p:nvSpPr>
            <p:cNvPr id="9233" name="正五边形 8"/>
            <p:cNvSpPr/>
            <p:nvPr/>
          </p:nvSpPr>
          <p:spPr>
            <a:xfrm>
              <a:off x="0" y="0"/>
              <a:ext cx="831692" cy="792088"/>
            </a:xfrm>
            <a:prstGeom prst="pentagon">
              <a:avLst/>
            </a:prstGeom>
            <a:solidFill>
              <a:srgbClr val="A67346"/>
            </a:solidFill>
            <a:ln w="25400" cap="flat" cmpd="sng">
              <a:no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sym typeface="Calibri"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sym typeface="Calibri"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sym typeface="Calibri"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chemeClr val="tx1">
                    <a:lumMod val="65000"/>
                    <a:lumOff val="35000"/>
                  </a:schemeClr>
                </a:solidFill>
                <a:latin typeface="宋体" pitchFamily="2" charset="-122"/>
                <a:sym typeface="宋体" pitchFamily="2" charset="-122"/>
              </a:endParaRPr>
            </a:p>
          </p:txBody>
        </p:sp>
        <p:sp>
          <p:nvSpPr>
            <p:cNvPr id="9234" name="Freeform 77"/>
            <p:cNvSpPr>
              <a:spLocks noEditPoints="1"/>
            </p:cNvSpPr>
            <p:nvPr/>
          </p:nvSpPr>
          <p:spPr>
            <a:xfrm>
              <a:off x="172291" y="282760"/>
              <a:ext cx="487109" cy="334145"/>
            </a:xfrm>
            <a:custGeom>
              <a:avLst/>
              <a:gdLst>
                <a:gd name="txL" fmla="*/ 0 w 413"/>
                <a:gd name="txT" fmla="*/ 0 h 283"/>
                <a:gd name="txR" fmla="*/ 413 w 413"/>
                <a:gd name="txB" fmla="*/ 283 h 283"/>
              </a:gdLst>
              <a:ahLst/>
              <a:cxnLst>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chemeClr val="bg1"/>
            </a:solidFill>
            <a:ln w="9525">
              <a:solidFill>
                <a:schemeClr val="bg1"/>
              </a:solidFill>
            </a:ln>
          </p:spPr>
          <p:txBody>
            <a:bodyPr/>
            <a:lstStyle/>
            <a:p>
              <a:endParaRPr lang="zh-CN" altLang="en-US">
                <a:solidFill>
                  <a:schemeClr val="tx1">
                    <a:lumMod val="65000"/>
                    <a:lumOff val="35000"/>
                  </a:schemeClr>
                </a:solidFill>
              </a:endParaRPr>
            </a:p>
          </p:txBody>
        </p:sp>
      </p:grpSp>
      <p:cxnSp>
        <p:nvCxnSpPr>
          <p:cNvPr id="6162" name="直接连接符 19"/>
          <p:cNvCxnSpPr/>
          <p:nvPr/>
        </p:nvCxnSpPr>
        <p:spPr>
          <a:xfrm>
            <a:off x="2824480" y="3155315"/>
            <a:ext cx="1413510" cy="972185"/>
          </a:xfrm>
          <a:prstGeom prst="line">
            <a:avLst/>
          </a:prstGeom>
          <a:ln w="9525" cap="flat" cmpd="sng">
            <a:solidFill>
              <a:srgbClr val="A67346"/>
            </a:solidFill>
            <a:prstDash val="dash"/>
            <a:headEnd type="none" w="med" len="med"/>
            <a:tailEnd type="none" w="med" len="med"/>
          </a:ln>
        </p:spPr>
      </p:cxnSp>
      <p:cxnSp>
        <p:nvCxnSpPr>
          <p:cNvPr id="6163" name="直接连接符 21"/>
          <p:cNvCxnSpPr/>
          <p:nvPr/>
        </p:nvCxnSpPr>
        <p:spPr>
          <a:xfrm flipH="1">
            <a:off x="5364480" y="3215640"/>
            <a:ext cx="1445895" cy="911225"/>
          </a:xfrm>
          <a:prstGeom prst="line">
            <a:avLst/>
          </a:prstGeom>
          <a:ln w="9525" cap="flat" cmpd="sng">
            <a:solidFill>
              <a:srgbClr val="3E8F84"/>
            </a:solidFill>
            <a:prstDash val="dash"/>
            <a:headEnd type="none" w="med" len="med"/>
            <a:tailEnd type="none" w="med" len="med"/>
          </a:ln>
        </p:spPr>
      </p:cxnSp>
      <p:cxnSp>
        <p:nvCxnSpPr>
          <p:cNvPr id="6164" name="直接连接符 24"/>
          <p:cNvCxnSpPr/>
          <p:nvPr/>
        </p:nvCxnSpPr>
        <p:spPr>
          <a:xfrm flipH="1" flipV="1">
            <a:off x="7506335" y="3215640"/>
            <a:ext cx="1429385" cy="911225"/>
          </a:xfrm>
          <a:prstGeom prst="line">
            <a:avLst/>
          </a:prstGeom>
          <a:ln w="9525" cap="flat" cmpd="sng">
            <a:solidFill>
              <a:srgbClr val="3E8F84"/>
            </a:solidFill>
            <a:prstDash val="dash"/>
            <a:headEnd type="none" w="med" len="med"/>
            <a:tailEnd type="none" w="med" len="med"/>
          </a:ln>
        </p:spPr>
      </p:cxnSp>
      <p:sp>
        <p:nvSpPr>
          <p:cNvPr id="61" name="文本框 60"/>
          <p:cNvSpPr txBox="1"/>
          <p:nvPr/>
        </p:nvSpPr>
        <p:spPr>
          <a:xfrm>
            <a:off x="924560" y="3884295"/>
            <a:ext cx="2905760" cy="75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25000"/>
              </a:lnSpc>
            </a:pPr>
            <a:r>
              <a:rPr lang="zh-CN" altLang="en-US" dirty="0" smtClean="0">
                <a:latin typeface="微软雅黑" pitchFamily="34" charset="-122"/>
                <a:ea typeface="微软雅黑" pitchFamily="34" charset="-122"/>
              </a:rPr>
              <a:t>问题：在全基因组序列中，如何确定序列中</a:t>
            </a:r>
            <a:r>
              <a:rPr lang="en-US" dirty="0" smtClean="0">
                <a:latin typeface="微软雅黑" pitchFamily="34" charset="-122"/>
                <a:ea typeface="微软雅黑" pitchFamily="34" charset="-122"/>
              </a:rPr>
              <a:t>TSS</a:t>
            </a:r>
            <a:r>
              <a:rPr lang="zh-CN" altLang="en-US" dirty="0" smtClean="0">
                <a:latin typeface="微软雅黑" pitchFamily="34" charset="-122"/>
                <a:ea typeface="微软雅黑" pitchFamily="34" charset="-122"/>
              </a:rPr>
              <a:t>的位置</a:t>
            </a:r>
            <a:endParaRPr lang="zh-CN" altLang="en-US" kern="0" noProof="0" dirty="0" smtClean="0">
              <a:ln>
                <a:noFill/>
              </a:ln>
              <a:solidFill>
                <a:schemeClr val="tx1">
                  <a:lumMod val="65000"/>
                  <a:lumOff val="35000"/>
                </a:schemeClr>
              </a:solidFill>
              <a:uLnTx/>
              <a:uFillTx/>
              <a:latin typeface="微软雅黑" pitchFamily="34" charset="-122"/>
              <a:ea typeface="微软雅黑" pitchFamily="34" charset="-122"/>
              <a:sym typeface="+mn-ea"/>
            </a:endParaRPr>
          </a:p>
        </p:txBody>
      </p:sp>
      <p:sp>
        <p:nvSpPr>
          <p:cNvPr id="8" name="文本框 7"/>
          <p:cNvSpPr txBox="1"/>
          <p:nvPr/>
        </p:nvSpPr>
        <p:spPr>
          <a:xfrm>
            <a:off x="5735955" y="3884295"/>
            <a:ext cx="2905760"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r>
              <a:rPr lang="zh-CN" altLang="en-US" dirty="0" smtClean="0">
                <a:latin typeface="微软雅黑" pitchFamily="34" charset="-122"/>
                <a:ea typeface="微软雅黑" pitchFamily="34" charset="-122"/>
              </a:rPr>
              <a:t>该算法提供了大量的</a:t>
            </a:r>
            <a:r>
              <a:rPr lang="en-US" dirty="0" smtClean="0">
                <a:latin typeface="微软雅黑" pitchFamily="34" charset="-122"/>
                <a:ea typeface="微软雅黑" pitchFamily="34" charset="-122"/>
              </a:rPr>
              <a:t>TSS</a:t>
            </a:r>
            <a:r>
              <a:rPr lang="zh-CN" altLang="en-US" dirty="0" smtClean="0">
                <a:latin typeface="微软雅黑" pitchFamily="34" charset="-122"/>
                <a:ea typeface="微软雅黑" pitchFamily="34" charset="-122"/>
              </a:rPr>
              <a:t>序列集合，和一堆已知不是</a:t>
            </a:r>
            <a:r>
              <a:rPr lang="en-US" dirty="0" smtClean="0">
                <a:latin typeface="微软雅黑" pitchFamily="34" charset="-122"/>
                <a:ea typeface="微软雅黑" pitchFamily="34" charset="-122"/>
              </a:rPr>
              <a:t>TSS</a:t>
            </a:r>
            <a:r>
              <a:rPr lang="zh-CN" altLang="en-US" dirty="0" smtClean="0">
                <a:latin typeface="微软雅黑" pitchFamily="34" charset="-122"/>
                <a:ea typeface="微软雅黑" pitchFamily="34" charset="-122"/>
              </a:rPr>
              <a:t>的序列集合，该算法处理这些标记过的序列并</a:t>
            </a:r>
            <a:r>
              <a:rPr lang="zh-CN" altLang="en-US" dirty="0" smtClean="0">
                <a:solidFill>
                  <a:srgbClr val="FF0000"/>
                </a:solidFill>
                <a:latin typeface="微软雅黑" pitchFamily="34" charset="-122"/>
                <a:ea typeface="微软雅黑" pitchFamily="34" charset="-122"/>
              </a:rPr>
              <a:t>存储为一个模型</a:t>
            </a:r>
            <a:endParaRPr lang="zh-CN" altLang="en-US" kern="0" noProof="0" dirty="0" smtClean="0">
              <a:ln>
                <a:noFill/>
              </a:ln>
              <a:solidFill>
                <a:srgbClr val="FF0000"/>
              </a:solidFill>
              <a:uLnTx/>
              <a:uFillTx/>
              <a:latin typeface="微软雅黑" pitchFamily="34" charset="-122"/>
              <a:ea typeface="微软雅黑" pitchFamily="34" charset="-122"/>
              <a:sym typeface="+mn-ea"/>
            </a:endParaRPr>
          </a:p>
        </p:txBody>
      </p:sp>
      <p:sp>
        <p:nvSpPr>
          <p:cNvPr id="9" name="文本框 8"/>
          <p:cNvSpPr txBox="1"/>
          <p:nvPr/>
        </p:nvSpPr>
        <p:spPr>
          <a:xfrm>
            <a:off x="8179337" y="1794461"/>
            <a:ext cx="3215494" cy="18235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25000"/>
              </a:lnSpc>
            </a:pPr>
            <a:r>
              <a:rPr lang="zh-CN" altLang="en-US" dirty="0" smtClean="0">
                <a:latin typeface="微软雅黑" pitchFamily="34" charset="-122"/>
                <a:ea typeface="微软雅黑" pitchFamily="34" charset="-122"/>
              </a:rPr>
              <a:t>针对算法，我们给出了一堆新的未标记序列集合，然后使用第二步的</a:t>
            </a:r>
            <a:r>
              <a:rPr lang="zh-CN" altLang="en-US" dirty="0" smtClean="0">
                <a:solidFill>
                  <a:srgbClr val="FF0000"/>
                </a:solidFill>
                <a:latin typeface="微软雅黑" pitchFamily="34" charset="-122"/>
                <a:ea typeface="微软雅黑" pitchFamily="34" charset="-122"/>
              </a:rPr>
              <a:t>模型</a:t>
            </a:r>
            <a:r>
              <a:rPr lang="zh-CN" altLang="en-US" dirty="0" smtClean="0">
                <a:latin typeface="微软雅黑" pitchFamily="34" charset="-122"/>
                <a:ea typeface="微软雅黑" pitchFamily="34" charset="-122"/>
              </a:rPr>
              <a:t>来预测每个序列的</a:t>
            </a:r>
            <a:r>
              <a:rPr lang="zh-CN" altLang="en-US" dirty="0" smtClean="0">
                <a:solidFill>
                  <a:srgbClr val="FF0000"/>
                </a:solidFill>
                <a:latin typeface="微软雅黑" pitchFamily="34" charset="-122"/>
                <a:ea typeface="微软雅黑" pitchFamily="34" charset="-122"/>
              </a:rPr>
              <a:t>标签</a:t>
            </a:r>
            <a:r>
              <a:rPr lang="zh-CN" altLang="en-US" dirty="0" smtClean="0">
                <a:latin typeface="微软雅黑" pitchFamily="34" charset="-122"/>
                <a:ea typeface="微软雅黑" pitchFamily="34" charset="-122"/>
              </a:rPr>
              <a:t>（本</a:t>
            </a:r>
            <a:r>
              <a:rPr lang="zh-CN" altLang="en-US" dirty="0" smtClean="0">
                <a:latin typeface="微软雅黑" pitchFamily="34" charset="-122"/>
                <a:ea typeface="微软雅黑" pitchFamily="34" charset="-122"/>
              </a:rPr>
              <a:t>例子中标签</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a:t>
            </a:r>
            <a:r>
              <a:rPr lang="en-US" dirty="0" smtClean="0">
                <a:latin typeface="微软雅黑" pitchFamily="34" charset="-122"/>
                <a:ea typeface="微软雅黑" pitchFamily="34" charset="-122"/>
              </a:rPr>
              <a:t>TSS</a:t>
            </a:r>
            <a:r>
              <a:rPr lang="en-US" altLang="zh-CN" dirty="0" smtClean="0">
                <a:latin typeface="微软雅黑" pitchFamily="34" charset="-122"/>
                <a:ea typeface="微软雅黑" pitchFamily="34" charset="-122"/>
              </a:rPr>
              <a:t>’</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或者</a:t>
            </a:r>
            <a:r>
              <a:rPr lang="en-US" altLang="zh-CN" dirty="0" smtClean="0">
                <a:latin typeface="微软雅黑" pitchFamily="34" charset="-122"/>
                <a:ea typeface="微软雅黑" pitchFamily="34" charset="-122"/>
              </a:rPr>
              <a:t>‘NOT TSS’</a:t>
            </a:r>
            <a:r>
              <a:rPr lang="zh-CN" altLang="en-US" dirty="0" smtClean="0">
                <a:latin typeface="微软雅黑" pitchFamily="34" charset="-122"/>
                <a:ea typeface="微软雅黑" pitchFamily="34" charset="-122"/>
              </a:rPr>
              <a:t>）</a:t>
            </a:r>
            <a:endParaRPr lang="zh-CN" altLang="en-US" kern="0" noProof="0" dirty="0" smtClean="0">
              <a:ln>
                <a:noFill/>
              </a:ln>
              <a:solidFill>
                <a:schemeClr val="tx1">
                  <a:lumMod val="65000"/>
                  <a:lumOff val="35000"/>
                </a:schemeClr>
              </a:solidFill>
              <a:uLnTx/>
              <a:uFillTx/>
              <a:latin typeface="微软雅黑" pitchFamily="34" charset="-122"/>
              <a:ea typeface="微软雅黑" pitchFamily="34" charset="-122"/>
              <a:sym typeface="+mn-ea"/>
            </a:endParaRPr>
          </a:p>
        </p:txBody>
      </p:sp>
      <p:sp>
        <p:nvSpPr>
          <p:cNvPr id="10" name="文本框 9"/>
          <p:cNvSpPr txBox="1"/>
          <p:nvPr/>
        </p:nvSpPr>
        <p:spPr>
          <a:xfrm>
            <a:off x="3492012" y="2318239"/>
            <a:ext cx="2574681"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r>
              <a:rPr lang="zh-CN" altLang="en-US" kern="0" dirty="0" smtClean="0">
                <a:latin typeface="微软雅黑" charset="0"/>
                <a:ea typeface="微软雅黑" charset="0"/>
                <a:sym typeface="+mn-ea"/>
              </a:rPr>
              <a:t>机器学习研究者开发了一种他认为会引导学习成功的算法</a:t>
            </a:r>
            <a:endParaRPr lang="zh-CN" altLang="en-US" kern="0" noProof="0" dirty="0" smtClean="0">
              <a:ln>
                <a:noFill/>
              </a:ln>
              <a:uLnTx/>
              <a:uFillTx/>
              <a:latin typeface="微软雅黑" charset="0"/>
              <a:ea typeface="微软雅黑" charset="0"/>
              <a:sym typeface="+mn-ea"/>
            </a:endParaRPr>
          </a:p>
        </p:txBody>
      </p:sp>
      <p:sp>
        <p:nvSpPr>
          <p:cNvPr id="24" name="文本框 7"/>
          <p:cNvSpPr txBox="1"/>
          <p:nvPr/>
        </p:nvSpPr>
        <p:spPr>
          <a:xfrm>
            <a:off x="3452885" y="5759989"/>
            <a:ext cx="2905760" cy="75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25000"/>
              </a:lnSpc>
            </a:pPr>
            <a:r>
              <a:rPr lang="zh-CN" altLang="en-US" dirty="0" smtClean="0">
                <a:latin typeface="微软雅黑" pitchFamily="34" charset="-122"/>
                <a:ea typeface="微软雅黑" pitchFamily="34" charset="-122"/>
              </a:rPr>
              <a:t>指示序列是否是</a:t>
            </a:r>
            <a:r>
              <a:rPr lang="en-US" altLang="zh-CN" dirty="0" smtClean="0">
                <a:latin typeface="微软雅黑" pitchFamily="34" charset="-122"/>
                <a:ea typeface="微软雅黑" pitchFamily="34" charset="-122"/>
              </a:rPr>
              <a:t>TSS</a:t>
            </a:r>
            <a:r>
              <a:rPr lang="zh-CN" altLang="en-US" dirty="0" smtClean="0">
                <a:latin typeface="微软雅黑" pitchFamily="34" charset="-122"/>
                <a:ea typeface="微软雅黑" pitchFamily="34" charset="-122"/>
              </a:rPr>
              <a:t>的注释被称为</a:t>
            </a:r>
            <a:r>
              <a:rPr lang="zh-CN" altLang="en-US" dirty="0" smtClean="0">
                <a:solidFill>
                  <a:srgbClr val="FF0000"/>
                </a:solidFill>
                <a:latin typeface="微软雅黑" pitchFamily="34" charset="-122"/>
                <a:ea typeface="微软雅黑" pitchFamily="34" charset="-122"/>
              </a:rPr>
              <a:t>标签（</a:t>
            </a:r>
            <a:r>
              <a:rPr lang="en-US" altLang="zh-CN" dirty="0" smtClean="0">
                <a:solidFill>
                  <a:srgbClr val="FF0000"/>
                </a:solidFill>
                <a:latin typeface="微软雅黑" pitchFamily="34" charset="-122"/>
                <a:ea typeface="微软雅黑" pitchFamily="34" charset="-122"/>
              </a:rPr>
              <a:t>label</a:t>
            </a:r>
            <a:r>
              <a:rPr lang="zh-CN" altLang="en-US" dirty="0" smtClean="0">
                <a:solidFill>
                  <a:srgbClr val="FF0000"/>
                </a:solidFill>
                <a:latin typeface="微软雅黑" pitchFamily="34" charset="-122"/>
                <a:ea typeface="微软雅黑" pitchFamily="34" charset="-122"/>
              </a:rPr>
              <a:t>）</a:t>
            </a:r>
            <a:endParaRPr lang="zh-CN" altLang="en-US" kern="0" noProof="0" dirty="0" smtClean="0">
              <a:ln>
                <a:noFill/>
              </a:ln>
              <a:solidFill>
                <a:srgbClr val="FF0000"/>
              </a:solidFill>
              <a:uLnTx/>
              <a:uFillTx/>
              <a:latin typeface="微软雅黑" pitchFamily="34" charset="-122"/>
              <a:ea typeface="微软雅黑" pitchFamily="34" charset="-122"/>
              <a:sym typeface="+mn-ea"/>
            </a:endParaRPr>
          </a:p>
        </p:txBody>
      </p:sp>
      <p:cxnSp>
        <p:nvCxnSpPr>
          <p:cNvPr id="27" name="直接箭头连接符 26"/>
          <p:cNvCxnSpPr>
            <a:stCxn id="24" idx="0"/>
            <a:endCxn id="8" idx="2"/>
          </p:cNvCxnSpPr>
          <p:nvPr/>
        </p:nvCxnSpPr>
        <p:spPr>
          <a:xfrm rot="5400000" flipH="1" flipV="1">
            <a:off x="5848117" y="4419271"/>
            <a:ext cx="398366" cy="22830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charset="0"/>
                <a:ea typeface="微软雅黑" charset="0"/>
                <a:sym typeface="+mn-ea"/>
              </a:rPr>
              <a:t>机器学习的阶段</a:t>
            </a:r>
            <a:endParaRPr lang="zh-CN" altLang="en-US" sz="2400" b="1" dirty="0">
              <a:solidFill>
                <a:schemeClr val="tx1">
                  <a:lumMod val="65000"/>
                  <a:lumOff val="35000"/>
                </a:schemeClr>
              </a:solidFill>
              <a:latin typeface="微软雅黑" charset="0"/>
              <a:ea typeface="微软雅黑" charset="0"/>
              <a:sym typeface="+mn-ea"/>
            </a:endParaRP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2"/>
          <a:srcRect/>
          <a:stretch>
            <a:fillRect/>
          </a:stretch>
        </p:blipFill>
        <p:spPr bwMode="auto">
          <a:xfrm>
            <a:off x="2670358" y="355714"/>
            <a:ext cx="6851284" cy="614657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7"/>
          <p:cNvSpPr>
            <a:spLocks noEditPoints="1"/>
          </p:cNvSpPr>
          <p:nvPr/>
        </p:nvSpPr>
        <p:spPr bwMode="auto">
          <a:xfrm>
            <a:off x="0" y="4493260"/>
            <a:ext cx="2633980" cy="2364740"/>
          </a:xfrm>
          <a:custGeom>
            <a:avLst/>
            <a:gdLst>
              <a:gd name="T0" fmla="*/ 543 w 907"/>
              <a:gd name="T1" fmla="*/ 696 h 814"/>
              <a:gd name="T2" fmla="*/ 592 w 907"/>
              <a:gd name="T3" fmla="*/ 745 h 814"/>
              <a:gd name="T4" fmla="*/ 138 w 907"/>
              <a:gd name="T5" fmla="*/ 449 h 814"/>
              <a:gd name="T6" fmla="*/ 126 w 907"/>
              <a:gd name="T7" fmla="*/ 433 h 814"/>
              <a:gd name="T8" fmla="*/ 223 w 907"/>
              <a:gd name="T9" fmla="*/ 405 h 814"/>
              <a:gd name="T10" fmla="*/ 383 w 907"/>
              <a:gd name="T11" fmla="*/ 427 h 814"/>
              <a:gd name="T12" fmla="*/ 391 w 907"/>
              <a:gd name="T13" fmla="*/ 441 h 814"/>
              <a:gd name="T14" fmla="*/ 345 w 907"/>
              <a:gd name="T15" fmla="*/ 441 h 814"/>
              <a:gd name="T16" fmla="*/ 197 w 907"/>
              <a:gd name="T17" fmla="*/ 433 h 814"/>
              <a:gd name="T18" fmla="*/ 138 w 907"/>
              <a:gd name="T19" fmla="*/ 370 h 814"/>
              <a:gd name="T20" fmla="*/ 126 w 907"/>
              <a:gd name="T21" fmla="*/ 354 h 814"/>
              <a:gd name="T22" fmla="*/ 223 w 907"/>
              <a:gd name="T23" fmla="*/ 326 h 814"/>
              <a:gd name="T24" fmla="*/ 383 w 907"/>
              <a:gd name="T25" fmla="*/ 348 h 814"/>
              <a:gd name="T26" fmla="*/ 391 w 907"/>
              <a:gd name="T27" fmla="*/ 362 h 814"/>
              <a:gd name="T28" fmla="*/ 345 w 907"/>
              <a:gd name="T29" fmla="*/ 362 h 814"/>
              <a:gd name="T30" fmla="*/ 197 w 907"/>
              <a:gd name="T31" fmla="*/ 354 h 814"/>
              <a:gd name="T32" fmla="*/ 138 w 907"/>
              <a:gd name="T33" fmla="*/ 299 h 814"/>
              <a:gd name="T34" fmla="*/ 126 w 907"/>
              <a:gd name="T35" fmla="*/ 281 h 814"/>
              <a:gd name="T36" fmla="*/ 223 w 907"/>
              <a:gd name="T37" fmla="*/ 255 h 814"/>
              <a:gd name="T38" fmla="*/ 383 w 907"/>
              <a:gd name="T39" fmla="*/ 275 h 814"/>
              <a:gd name="T40" fmla="*/ 391 w 907"/>
              <a:gd name="T41" fmla="*/ 291 h 814"/>
              <a:gd name="T42" fmla="*/ 345 w 907"/>
              <a:gd name="T43" fmla="*/ 289 h 814"/>
              <a:gd name="T44" fmla="*/ 197 w 907"/>
              <a:gd name="T45" fmla="*/ 283 h 814"/>
              <a:gd name="T46" fmla="*/ 138 w 907"/>
              <a:gd name="T47" fmla="*/ 225 h 814"/>
              <a:gd name="T48" fmla="*/ 126 w 907"/>
              <a:gd name="T49" fmla="*/ 206 h 814"/>
              <a:gd name="T50" fmla="*/ 223 w 907"/>
              <a:gd name="T51" fmla="*/ 178 h 814"/>
              <a:gd name="T52" fmla="*/ 383 w 907"/>
              <a:gd name="T53" fmla="*/ 200 h 814"/>
              <a:gd name="T54" fmla="*/ 391 w 907"/>
              <a:gd name="T55" fmla="*/ 214 h 814"/>
              <a:gd name="T56" fmla="*/ 345 w 907"/>
              <a:gd name="T57" fmla="*/ 214 h 814"/>
              <a:gd name="T58" fmla="*/ 197 w 907"/>
              <a:gd name="T59" fmla="*/ 206 h 814"/>
              <a:gd name="T60" fmla="*/ 138 w 907"/>
              <a:gd name="T61" fmla="*/ 156 h 814"/>
              <a:gd name="T62" fmla="*/ 126 w 907"/>
              <a:gd name="T63" fmla="*/ 138 h 814"/>
              <a:gd name="T64" fmla="*/ 223 w 907"/>
              <a:gd name="T65" fmla="*/ 111 h 814"/>
              <a:gd name="T66" fmla="*/ 383 w 907"/>
              <a:gd name="T67" fmla="*/ 131 h 814"/>
              <a:gd name="T68" fmla="*/ 391 w 907"/>
              <a:gd name="T69" fmla="*/ 148 h 814"/>
              <a:gd name="T70" fmla="*/ 345 w 907"/>
              <a:gd name="T71" fmla="*/ 146 h 814"/>
              <a:gd name="T72" fmla="*/ 197 w 907"/>
              <a:gd name="T73" fmla="*/ 140 h 814"/>
              <a:gd name="T74" fmla="*/ 877 w 907"/>
              <a:gd name="T75" fmla="*/ 125 h 814"/>
              <a:gd name="T76" fmla="*/ 905 w 907"/>
              <a:gd name="T77" fmla="*/ 156 h 814"/>
              <a:gd name="T78" fmla="*/ 899 w 907"/>
              <a:gd name="T79" fmla="*/ 702 h 814"/>
              <a:gd name="T80" fmla="*/ 626 w 907"/>
              <a:gd name="T81" fmla="*/ 721 h 814"/>
              <a:gd name="T82" fmla="*/ 620 w 907"/>
              <a:gd name="T83" fmla="*/ 806 h 814"/>
              <a:gd name="T84" fmla="*/ 492 w 907"/>
              <a:gd name="T85" fmla="*/ 808 h 814"/>
              <a:gd name="T86" fmla="*/ 468 w 907"/>
              <a:gd name="T87" fmla="*/ 810 h 814"/>
              <a:gd name="T88" fmla="*/ 31 w 907"/>
              <a:gd name="T89" fmla="*/ 719 h 814"/>
              <a:gd name="T90" fmla="*/ 0 w 907"/>
              <a:gd name="T91" fmla="*/ 690 h 814"/>
              <a:gd name="T92" fmla="*/ 9 w 907"/>
              <a:gd name="T93" fmla="*/ 138 h 814"/>
              <a:gd name="T94" fmla="*/ 33 w 907"/>
              <a:gd name="T95" fmla="*/ 67 h 814"/>
              <a:gd name="T96" fmla="*/ 102 w 907"/>
              <a:gd name="T97" fmla="*/ 26 h 814"/>
              <a:gd name="T98" fmla="*/ 260 w 907"/>
              <a:gd name="T99" fmla="*/ 0 h 814"/>
              <a:gd name="T100" fmla="*/ 381 w 907"/>
              <a:gd name="T101" fmla="*/ 18 h 814"/>
              <a:gd name="T102" fmla="*/ 527 w 907"/>
              <a:gd name="T103" fmla="*/ 16 h 814"/>
              <a:gd name="T104" fmla="*/ 652 w 907"/>
              <a:gd name="T105" fmla="*/ 0 h 814"/>
              <a:gd name="T106" fmla="*/ 806 w 907"/>
              <a:gd name="T107" fmla="*/ 28 h 814"/>
              <a:gd name="T108" fmla="*/ 869 w 907"/>
              <a:gd name="T109" fmla="*/ 67 h 814"/>
              <a:gd name="T110" fmla="*/ 626 w 907"/>
              <a:gd name="T111" fmla="*/ 557 h 814"/>
              <a:gd name="T112" fmla="*/ 816 w 907"/>
              <a:gd name="T113" fmla="*/ 593 h 814"/>
              <a:gd name="T114" fmla="*/ 652 w 907"/>
              <a:gd name="T115" fmla="*/ 53 h 814"/>
              <a:gd name="T116" fmla="*/ 260 w 907"/>
              <a:gd name="T117" fmla="*/ 53 h 814"/>
              <a:gd name="T118" fmla="*/ 130 w 907"/>
              <a:gd name="T119" fmla="*/ 73 h 814"/>
              <a:gd name="T120" fmla="*/ 130 w 907"/>
              <a:gd name="T121" fmla="*/ 575 h 814"/>
              <a:gd name="T122" fmla="*/ 260 w 907"/>
              <a:gd name="T123" fmla="*/ 557 h 814"/>
              <a:gd name="T124" fmla="*/ 424 w 907"/>
              <a:gd name="T125" fmla="*/ 91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7" h="814">
                <a:moveTo>
                  <a:pt x="496" y="73"/>
                </a:moveTo>
                <a:lnTo>
                  <a:pt x="496" y="751"/>
                </a:lnTo>
                <a:lnTo>
                  <a:pt x="533" y="702"/>
                </a:lnTo>
                <a:lnTo>
                  <a:pt x="533" y="702"/>
                </a:lnTo>
                <a:lnTo>
                  <a:pt x="539" y="698"/>
                </a:lnTo>
                <a:lnTo>
                  <a:pt x="543" y="696"/>
                </a:lnTo>
                <a:lnTo>
                  <a:pt x="551" y="698"/>
                </a:lnTo>
                <a:lnTo>
                  <a:pt x="557" y="700"/>
                </a:lnTo>
                <a:lnTo>
                  <a:pt x="557" y="700"/>
                </a:lnTo>
                <a:lnTo>
                  <a:pt x="559" y="702"/>
                </a:lnTo>
                <a:lnTo>
                  <a:pt x="559" y="702"/>
                </a:lnTo>
                <a:lnTo>
                  <a:pt x="592" y="745"/>
                </a:lnTo>
                <a:lnTo>
                  <a:pt x="592" y="46"/>
                </a:lnTo>
                <a:lnTo>
                  <a:pt x="496" y="73"/>
                </a:lnTo>
                <a:lnTo>
                  <a:pt x="496" y="73"/>
                </a:lnTo>
                <a:close/>
                <a:moveTo>
                  <a:pt x="142" y="449"/>
                </a:moveTo>
                <a:lnTo>
                  <a:pt x="142" y="449"/>
                </a:lnTo>
                <a:lnTo>
                  <a:pt x="138" y="449"/>
                </a:lnTo>
                <a:lnTo>
                  <a:pt x="132" y="449"/>
                </a:lnTo>
                <a:lnTo>
                  <a:pt x="130" y="447"/>
                </a:lnTo>
                <a:lnTo>
                  <a:pt x="126" y="443"/>
                </a:lnTo>
                <a:lnTo>
                  <a:pt x="126" y="443"/>
                </a:lnTo>
                <a:lnTo>
                  <a:pt x="126" y="437"/>
                </a:lnTo>
                <a:lnTo>
                  <a:pt x="126" y="433"/>
                </a:lnTo>
                <a:lnTo>
                  <a:pt x="130" y="429"/>
                </a:lnTo>
                <a:lnTo>
                  <a:pt x="134" y="427"/>
                </a:lnTo>
                <a:lnTo>
                  <a:pt x="134" y="427"/>
                </a:lnTo>
                <a:lnTo>
                  <a:pt x="162" y="417"/>
                </a:lnTo>
                <a:lnTo>
                  <a:pt x="193" y="409"/>
                </a:lnTo>
                <a:lnTo>
                  <a:pt x="223" y="405"/>
                </a:lnTo>
                <a:lnTo>
                  <a:pt x="254" y="405"/>
                </a:lnTo>
                <a:lnTo>
                  <a:pt x="254" y="405"/>
                </a:lnTo>
                <a:lnTo>
                  <a:pt x="286" y="405"/>
                </a:lnTo>
                <a:lnTo>
                  <a:pt x="318" y="409"/>
                </a:lnTo>
                <a:lnTo>
                  <a:pt x="351" y="417"/>
                </a:lnTo>
                <a:lnTo>
                  <a:pt x="383" y="427"/>
                </a:lnTo>
                <a:lnTo>
                  <a:pt x="383" y="427"/>
                </a:lnTo>
                <a:lnTo>
                  <a:pt x="387" y="429"/>
                </a:lnTo>
                <a:lnTo>
                  <a:pt x="389" y="433"/>
                </a:lnTo>
                <a:lnTo>
                  <a:pt x="391" y="437"/>
                </a:lnTo>
                <a:lnTo>
                  <a:pt x="391" y="441"/>
                </a:lnTo>
                <a:lnTo>
                  <a:pt x="391" y="441"/>
                </a:lnTo>
                <a:lnTo>
                  <a:pt x="389" y="445"/>
                </a:lnTo>
                <a:lnTo>
                  <a:pt x="385" y="449"/>
                </a:lnTo>
                <a:lnTo>
                  <a:pt x="381" y="449"/>
                </a:lnTo>
                <a:lnTo>
                  <a:pt x="375" y="449"/>
                </a:lnTo>
                <a:lnTo>
                  <a:pt x="375" y="449"/>
                </a:lnTo>
                <a:lnTo>
                  <a:pt x="345" y="441"/>
                </a:lnTo>
                <a:lnTo>
                  <a:pt x="314" y="433"/>
                </a:lnTo>
                <a:lnTo>
                  <a:pt x="284" y="429"/>
                </a:lnTo>
                <a:lnTo>
                  <a:pt x="254" y="429"/>
                </a:lnTo>
                <a:lnTo>
                  <a:pt x="254" y="429"/>
                </a:lnTo>
                <a:lnTo>
                  <a:pt x="225" y="429"/>
                </a:lnTo>
                <a:lnTo>
                  <a:pt x="197" y="433"/>
                </a:lnTo>
                <a:lnTo>
                  <a:pt x="168" y="441"/>
                </a:lnTo>
                <a:lnTo>
                  <a:pt x="142" y="449"/>
                </a:lnTo>
                <a:lnTo>
                  <a:pt x="142" y="449"/>
                </a:lnTo>
                <a:close/>
                <a:moveTo>
                  <a:pt x="142" y="370"/>
                </a:moveTo>
                <a:lnTo>
                  <a:pt x="142" y="370"/>
                </a:lnTo>
                <a:lnTo>
                  <a:pt x="138" y="370"/>
                </a:lnTo>
                <a:lnTo>
                  <a:pt x="132" y="370"/>
                </a:lnTo>
                <a:lnTo>
                  <a:pt x="130" y="368"/>
                </a:lnTo>
                <a:lnTo>
                  <a:pt x="126" y="364"/>
                </a:lnTo>
                <a:lnTo>
                  <a:pt x="126" y="364"/>
                </a:lnTo>
                <a:lnTo>
                  <a:pt x="126" y="358"/>
                </a:lnTo>
                <a:lnTo>
                  <a:pt x="126" y="354"/>
                </a:lnTo>
                <a:lnTo>
                  <a:pt x="130" y="350"/>
                </a:lnTo>
                <a:lnTo>
                  <a:pt x="134" y="348"/>
                </a:lnTo>
                <a:lnTo>
                  <a:pt x="134" y="348"/>
                </a:lnTo>
                <a:lnTo>
                  <a:pt x="162" y="338"/>
                </a:lnTo>
                <a:lnTo>
                  <a:pt x="193" y="330"/>
                </a:lnTo>
                <a:lnTo>
                  <a:pt x="223" y="326"/>
                </a:lnTo>
                <a:lnTo>
                  <a:pt x="254" y="324"/>
                </a:lnTo>
                <a:lnTo>
                  <a:pt x="254" y="324"/>
                </a:lnTo>
                <a:lnTo>
                  <a:pt x="286" y="326"/>
                </a:lnTo>
                <a:lnTo>
                  <a:pt x="318" y="330"/>
                </a:lnTo>
                <a:lnTo>
                  <a:pt x="351" y="338"/>
                </a:lnTo>
                <a:lnTo>
                  <a:pt x="383" y="348"/>
                </a:lnTo>
                <a:lnTo>
                  <a:pt x="383" y="348"/>
                </a:lnTo>
                <a:lnTo>
                  <a:pt x="387" y="350"/>
                </a:lnTo>
                <a:lnTo>
                  <a:pt x="389" y="354"/>
                </a:lnTo>
                <a:lnTo>
                  <a:pt x="391" y="358"/>
                </a:lnTo>
                <a:lnTo>
                  <a:pt x="391" y="362"/>
                </a:lnTo>
                <a:lnTo>
                  <a:pt x="391" y="362"/>
                </a:lnTo>
                <a:lnTo>
                  <a:pt x="389" y="366"/>
                </a:lnTo>
                <a:lnTo>
                  <a:pt x="385" y="370"/>
                </a:lnTo>
                <a:lnTo>
                  <a:pt x="381" y="370"/>
                </a:lnTo>
                <a:lnTo>
                  <a:pt x="375" y="370"/>
                </a:lnTo>
                <a:lnTo>
                  <a:pt x="375" y="370"/>
                </a:lnTo>
                <a:lnTo>
                  <a:pt x="345" y="362"/>
                </a:lnTo>
                <a:lnTo>
                  <a:pt x="314" y="354"/>
                </a:lnTo>
                <a:lnTo>
                  <a:pt x="284" y="350"/>
                </a:lnTo>
                <a:lnTo>
                  <a:pt x="254" y="350"/>
                </a:lnTo>
                <a:lnTo>
                  <a:pt x="254" y="350"/>
                </a:lnTo>
                <a:lnTo>
                  <a:pt x="225" y="350"/>
                </a:lnTo>
                <a:lnTo>
                  <a:pt x="197" y="354"/>
                </a:lnTo>
                <a:lnTo>
                  <a:pt x="168" y="360"/>
                </a:lnTo>
                <a:lnTo>
                  <a:pt x="142" y="370"/>
                </a:lnTo>
                <a:lnTo>
                  <a:pt x="142" y="370"/>
                </a:lnTo>
                <a:close/>
                <a:moveTo>
                  <a:pt x="142" y="299"/>
                </a:moveTo>
                <a:lnTo>
                  <a:pt x="142" y="299"/>
                </a:lnTo>
                <a:lnTo>
                  <a:pt x="138" y="299"/>
                </a:lnTo>
                <a:lnTo>
                  <a:pt x="132" y="297"/>
                </a:lnTo>
                <a:lnTo>
                  <a:pt x="130" y="295"/>
                </a:lnTo>
                <a:lnTo>
                  <a:pt x="126" y="291"/>
                </a:lnTo>
                <a:lnTo>
                  <a:pt x="126" y="291"/>
                </a:lnTo>
                <a:lnTo>
                  <a:pt x="126" y="287"/>
                </a:lnTo>
                <a:lnTo>
                  <a:pt x="126" y="281"/>
                </a:lnTo>
                <a:lnTo>
                  <a:pt x="130" y="277"/>
                </a:lnTo>
                <a:lnTo>
                  <a:pt x="134" y="275"/>
                </a:lnTo>
                <a:lnTo>
                  <a:pt x="134" y="275"/>
                </a:lnTo>
                <a:lnTo>
                  <a:pt x="162" y="265"/>
                </a:lnTo>
                <a:lnTo>
                  <a:pt x="193" y="259"/>
                </a:lnTo>
                <a:lnTo>
                  <a:pt x="223" y="255"/>
                </a:lnTo>
                <a:lnTo>
                  <a:pt x="254" y="253"/>
                </a:lnTo>
                <a:lnTo>
                  <a:pt x="254" y="253"/>
                </a:lnTo>
                <a:lnTo>
                  <a:pt x="286" y="255"/>
                </a:lnTo>
                <a:lnTo>
                  <a:pt x="318" y="259"/>
                </a:lnTo>
                <a:lnTo>
                  <a:pt x="351" y="265"/>
                </a:lnTo>
                <a:lnTo>
                  <a:pt x="383" y="275"/>
                </a:lnTo>
                <a:lnTo>
                  <a:pt x="383" y="275"/>
                </a:lnTo>
                <a:lnTo>
                  <a:pt x="387" y="277"/>
                </a:lnTo>
                <a:lnTo>
                  <a:pt x="389" y="281"/>
                </a:lnTo>
                <a:lnTo>
                  <a:pt x="391" y="285"/>
                </a:lnTo>
                <a:lnTo>
                  <a:pt x="391" y="291"/>
                </a:lnTo>
                <a:lnTo>
                  <a:pt x="391" y="291"/>
                </a:lnTo>
                <a:lnTo>
                  <a:pt x="389" y="295"/>
                </a:lnTo>
                <a:lnTo>
                  <a:pt x="385" y="297"/>
                </a:lnTo>
                <a:lnTo>
                  <a:pt x="381" y="299"/>
                </a:lnTo>
                <a:lnTo>
                  <a:pt x="375" y="299"/>
                </a:lnTo>
                <a:lnTo>
                  <a:pt x="375" y="299"/>
                </a:lnTo>
                <a:lnTo>
                  <a:pt x="345" y="289"/>
                </a:lnTo>
                <a:lnTo>
                  <a:pt x="314" y="283"/>
                </a:lnTo>
                <a:lnTo>
                  <a:pt x="284" y="279"/>
                </a:lnTo>
                <a:lnTo>
                  <a:pt x="254" y="277"/>
                </a:lnTo>
                <a:lnTo>
                  <a:pt x="254" y="277"/>
                </a:lnTo>
                <a:lnTo>
                  <a:pt x="225" y="279"/>
                </a:lnTo>
                <a:lnTo>
                  <a:pt x="197" y="283"/>
                </a:lnTo>
                <a:lnTo>
                  <a:pt x="168" y="289"/>
                </a:lnTo>
                <a:lnTo>
                  <a:pt x="142" y="299"/>
                </a:lnTo>
                <a:lnTo>
                  <a:pt x="142" y="299"/>
                </a:lnTo>
                <a:close/>
                <a:moveTo>
                  <a:pt x="142" y="223"/>
                </a:moveTo>
                <a:lnTo>
                  <a:pt x="142" y="223"/>
                </a:lnTo>
                <a:lnTo>
                  <a:pt x="138" y="225"/>
                </a:lnTo>
                <a:lnTo>
                  <a:pt x="132" y="223"/>
                </a:lnTo>
                <a:lnTo>
                  <a:pt x="130" y="221"/>
                </a:lnTo>
                <a:lnTo>
                  <a:pt x="126" y="216"/>
                </a:lnTo>
                <a:lnTo>
                  <a:pt x="126" y="216"/>
                </a:lnTo>
                <a:lnTo>
                  <a:pt x="126" y="210"/>
                </a:lnTo>
                <a:lnTo>
                  <a:pt x="126" y="206"/>
                </a:lnTo>
                <a:lnTo>
                  <a:pt x="130" y="202"/>
                </a:lnTo>
                <a:lnTo>
                  <a:pt x="134" y="200"/>
                </a:lnTo>
                <a:lnTo>
                  <a:pt x="134" y="200"/>
                </a:lnTo>
                <a:lnTo>
                  <a:pt x="162" y="190"/>
                </a:lnTo>
                <a:lnTo>
                  <a:pt x="193" y="182"/>
                </a:lnTo>
                <a:lnTo>
                  <a:pt x="223" y="178"/>
                </a:lnTo>
                <a:lnTo>
                  <a:pt x="254" y="178"/>
                </a:lnTo>
                <a:lnTo>
                  <a:pt x="254" y="178"/>
                </a:lnTo>
                <a:lnTo>
                  <a:pt x="286" y="178"/>
                </a:lnTo>
                <a:lnTo>
                  <a:pt x="318" y="184"/>
                </a:lnTo>
                <a:lnTo>
                  <a:pt x="351" y="190"/>
                </a:lnTo>
                <a:lnTo>
                  <a:pt x="383" y="200"/>
                </a:lnTo>
                <a:lnTo>
                  <a:pt x="383" y="200"/>
                </a:lnTo>
                <a:lnTo>
                  <a:pt x="387" y="202"/>
                </a:lnTo>
                <a:lnTo>
                  <a:pt x="389" y="206"/>
                </a:lnTo>
                <a:lnTo>
                  <a:pt x="391" y="210"/>
                </a:lnTo>
                <a:lnTo>
                  <a:pt x="391" y="214"/>
                </a:lnTo>
                <a:lnTo>
                  <a:pt x="391" y="214"/>
                </a:lnTo>
                <a:lnTo>
                  <a:pt x="389" y="221"/>
                </a:lnTo>
                <a:lnTo>
                  <a:pt x="385" y="223"/>
                </a:lnTo>
                <a:lnTo>
                  <a:pt x="381" y="225"/>
                </a:lnTo>
                <a:lnTo>
                  <a:pt x="375" y="223"/>
                </a:lnTo>
                <a:lnTo>
                  <a:pt x="375" y="223"/>
                </a:lnTo>
                <a:lnTo>
                  <a:pt x="345" y="214"/>
                </a:lnTo>
                <a:lnTo>
                  <a:pt x="314" y="208"/>
                </a:lnTo>
                <a:lnTo>
                  <a:pt x="284" y="204"/>
                </a:lnTo>
                <a:lnTo>
                  <a:pt x="254" y="202"/>
                </a:lnTo>
                <a:lnTo>
                  <a:pt x="254" y="202"/>
                </a:lnTo>
                <a:lnTo>
                  <a:pt x="225" y="204"/>
                </a:lnTo>
                <a:lnTo>
                  <a:pt x="197" y="206"/>
                </a:lnTo>
                <a:lnTo>
                  <a:pt x="168" y="214"/>
                </a:lnTo>
                <a:lnTo>
                  <a:pt x="142" y="223"/>
                </a:lnTo>
                <a:lnTo>
                  <a:pt x="142" y="223"/>
                </a:lnTo>
                <a:close/>
                <a:moveTo>
                  <a:pt x="142" y="154"/>
                </a:moveTo>
                <a:lnTo>
                  <a:pt x="142" y="154"/>
                </a:lnTo>
                <a:lnTo>
                  <a:pt x="138" y="156"/>
                </a:lnTo>
                <a:lnTo>
                  <a:pt x="132" y="154"/>
                </a:lnTo>
                <a:lnTo>
                  <a:pt x="130" y="152"/>
                </a:lnTo>
                <a:lnTo>
                  <a:pt x="126" y="148"/>
                </a:lnTo>
                <a:lnTo>
                  <a:pt x="126" y="148"/>
                </a:lnTo>
                <a:lnTo>
                  <a:pt x="126" y="144"/>
                </a:lnTo>
                <a:lnTo>
                  <a:pt x="126" y="138"/>
                </a:lnTo>
                <a:lnTo>
                  <a:pt x="130" y="134"/>
                </a:lnTo>
                <a:lnTo>
                  <a:pt x="134" y="131"/>
                </a:lnTo>
                <a:lnTo>
                  <a:pt x="134" y="131"/>
                </a:lnTo>
                <a:lnTo>
                  <a:pt x="162" y="121"/>
                </a:lnTo>
                <a:lnTo>
                  <a:pt x="193" y="115"/>
                </a:lnTo>
                <a:lnTo>
                  <a:pt x="223" y="111"/>
                </a:lnTo>
                <a:lnTo>
                  <a:pt x="254" y="109"/>
                </a:lnTo>
                <a:lnTo>
                  <a:pt x="254" y="109"/>
                </a:lnTo>
                <a:lnTo>
                  <a:pt x="286" y="111"/>
                </a:lnTo>
                <a:lnTo>
                  <a:pt x="318" y="115"/>
                </a:lnTo>
                <a:lnTo>
                  <a:pt x="351" y="121"/>
                </a:lnTo>
                <a:lnTo>
                  <a:pt x="383" y="131"/>
                </a:lnTo>
                <a:lnTo>
                  <a:pt x="383" y="131"/>
                </a:lnTo>
                <a:lnTo>
                  <a:pt x="387" y="134"/>
                </a:lnTo>
                <a:lnTo>
                  <a:pt x="389" y="138"/>
                </a:lnTo>
                <a:lnTo>
                  <a:pt x="391" y="142"/>
                </a:lnTo>
                <a:lnTo>
                  <a:pt x="391" y="148"/>
                </a:lnTo>
                <a:lnTo>
                  <a:pt x="391" y="148"/>
                </a:lnTo>
                <a:lnTo>
                  <a:pt x="389" y="152"/>
                </a:lnTo>
                <a:lnTo>
                  <a:pt x="385" y="154"/>
                </a:lnTo>
                <a:lnTo>
                  <a:pt x="381" y="156"/>
                </a:lnTo>
                <a:lnTo>
                  <a:pt x="375" y="156"/>
                </a:lnTo>
                <a:lnTo>
                  <a:pt x="375" y="156"/>
                </a:lnTo>
                <a:lnTo>
                  <a:pt x="345" y="146"/>
                </a:lnTo>
                <a:lnTo>
                  <a:pt x="314" y="140"/>
                </a:lnTo>
                <a:lnTo>
                  <a:pt x="284" y="136"/>
                </a:lnTo>
                <a:lnTo>
                  <a:pt x="254" y="134"/>
                </a:lnTo>
                <a:lnTo>
                  <a:pt x="254" y="134"/>
                </a:lnTo>
                <a:lnTo>
                  <a:pt x="225" y="136"/>
                </a:lnTo>
                <a:lnTo>
                  <a:pt x="197" y="140"/>
                </a:lnTo>
                <a:lnTo>
                  <a:pt x="168" y="146"/>
                </a:lnTo>
                <a:lnTo>
                  <a:pt x="142" y="154"/>
                </a:lnTo>
                <a:lnTo>
                  <a:pt x="142" y="154"/>
                </a:lnTo>
                <a:close/>
                <a:moveTo>
                  <a:pt x="871" y="125"/>
                </a:moveTo>
                <a:lnTo>
                  <a:pt x="871" y="125"/>
                </a:lnTo>
                <a:lnTo>
                  <a:pt x="877" y="125"/>
                </a:lnTo>
                <a:lnTo>
                  <a:pt x="885" y="129"/>
                </a:lnTo>
                <a:lnTo>
                  <a:pt x="891" y="131"/>
                </a:lnTo>
                <a:lnTo>
                  <a:pt x="895" y="138"/>
                </a:lnTo>
                <a:lnTo>
                  <a:pt x="901" y="142"/>
                </a:lnTo>
                <a:lnTo>
                  <a:pt x="903" y="150"/>
                </a:lnTo>
                <a:lnTo>
                  <a:pt x="905" y="156"/>
                </a:lnTo>
                <a:lnTo>
                  <a:pt x="907" y="164"/>
                </a:lnTo>
                <a:lnTo>
                  <a:pt x="907" y="682"/>
                </a:lnTo>
                <a:lnTo>
                  <a:pt x="907" y="682"/>
                </a:lnTo>
                <a:lnTo>
                  <a:pt x="905" y="690"/>
                </a:lnTo>
                <a:lnTo>
                  <a:pt x="903" y="696"/>
                </a:lnTo>
                <a:lnTo>
                  <a:pt x="899" y="702"/>
                </a:lnTo>
                <a:lnTo>
                  <a:pt x="895" y="708"/>
                </a:lnTo>
                <a:lnTo>
                  <a:pt x="889" y="712"/>
                </a:lnTo>
                <a:lnTo>
                  <a:pt x="883" y="716"/>
                </a:lnTo>
                <a:lnTo>
                  <a:pt x="877" y="719"/>
                </a:lnTo>
                <a:lnTo>
                  <a:pt x="869" y="721"/>
                </a:lnTo>
                <a:lnTo>
                  <a:pt x="626" y="721"/>
                </a:lnTo>
                <a:lnTo>
                  <a:pt x="626" y="793"/>
                </a:lnTo>
                <a:lnTo>
                  <a:pt x="626" y="793"/>
                </a:lnTo>
                <a:lnTo>
                  <a:pt x="626" y="793"/>
                </a:lnTo>
                <a:lnTo>
                  <a:pt x="624" y="799"/>
                </a:lnTo>
                <a:lnTo>
                  <a:pt x="620" y="806"/>
                </a:lnTo>
                <a:lnTo>
                  <a:pt x="620" y="806"/>
                </a:lnTo>
                <a:lnTo>
                  <a:pt x="614" y="808"/>
                </a:lnTo>
                <a:lnTo>
                  <a:pt x="608" y="810"/>
                </a:lnTo>
                <a:lnTo>
                  <a:pt x="602" y="808"/>
                </a:lnTo>
                <a:lnTo>
                  <a:pt x="596" y="804"/>
                </a:lnTo>
                <a:lnTo>
                  <a:pt x="545" y="741"/>
                </a:lnTo>
                <a:lnTo>
                  <a:pt x="492" y="808"/>
                </a:lnTo>
                <a:lnTo>
                  <a:pt x="492" y="808"/>
                </a:lnTo>
                <a:lnTo>
                  <a:pt x="486" y="812"/>
                </a:lnTo>
                <a:lnTo>
                  <a:pt x="478" y="814"/>
                </a:lnTo>
                <a:lnTo>
                  <a:pt x="478" y="814"/>
                </a:lnTo>
                <a:lnTo>
                  <a:pt x="472" y="814"/>
                </a:lnTo>
                <a:lnTo>
                  <a:pt x="468" y="810"/>
                </a:lnTo>
                <a:lnTo>
                  <a:pt x="464" y="804"/>
                </a:lnTo>
                <a:lnTo>
                  <a:pt x="462" y="797"/>
                </a:lnTo>
                <a:lnTo>
                  <a:pt x="462" y="721"/>
                </a:lnTo>
                <a:lnTo>
                  <a:pt x="39" y="721"/>
                </a:lnTo>
                <a:lnTo>
                  <a:pt x="39" y="721"/>
                </a:lnTo>
                <a:lnTo>
                  <a:pt x="31" y="719"/>
                </a:lnTo>
                <a:lnTo>
                  <a:pt x="23" y="716"/>
                </a:lnTo>
                <a:lnTo>
                  <a:pt x="17" y="712"/>
                </a:lnTo>
                <a:lnTo>
                  <a:pt x="11" y="708"/>
                </a:lnTo>
                <a:lnTo>
                  <a:pt x="7" y="702"/>
                </a:lnTo>
                <a:lnTo>
                  <a:pt x="3" y="696"/>
                </a:lnTo>
                <a:lnTo>
                  <a:pt x="0" y="690"/>
                </a:lnTo>
                <a:lnTo>
                  <a:pt x="0" y="682"/>
                </a:lnTo>
                <a:lnTo>
                  <a:pt x="0" y="164"/>
                </a:lnTo>
                <a:lnTo>
                  <a:pt x="0" y="164"/>
                </a:lnTo>
                <a:lnTo>
                  <a:pt x="0" y="156"/>
                </a:lnTo>
                <a:lnTo>
                  <a:pt x="3" y="150"/>
                </a:lnTo>
                <a:lnTo>
                  <a:pt x="9" y="138"/>
                </a:lnTo>
                <a:lnTo>
                  <a:pt x="21" y="129"/>
                </a:lnTo>
                <a:lnTo>
                  <a:pt x="27" y="127"/>
                </a:lnTo>
                <a:lnTo>
                  <a:pt x="33" y="125"/>
                </a:lnTo>
                <a:lnTo>
                  <a:pt x="33" y="75"/>
                </a:lnTo>
                <a:lnTo>
                  <a:pt x="33" y="75"/>
                </a:lnTo>
                <a:lnTo>
                  <a:pt x="33" y="67"/>
                </a:lnTo>
                <a:lnTo>
                  <a:pt x="37" y="61"/>
                </a:lnTo>
                <a:lnTo>
                  <a:pt x="43" y="55"/>
                </a:lnTo>
                <a:lnTo>
                  <a:pt x="49" y="51"/>
                </a:lnTo>
                <a:lnTo>
                  <a:pt x="49" y="51"/>
                </a:lnTo>
                <a:lnTo>
                  <a:pt x="75" y="38"/>
                </a:lnTo>
                <a:lnTo>
                  <a:pt x="102" y="26"/>
                </a:lnTo>
                <a:lnTo>
                  <a:pt x="128" y="18"/>
                </a:lnTo>
                <a:lnTo>
                  <a:pt x="154" y="10"/>
                </a:lnTo>
                <a:lnTo>
                  <a:pt x="181" y="6"/>
                </a:lnTo>
                <a:lnTo>
                  <a:pt x="207" y="2"/>
                </a:lnTo>
                <a:lnTo>
                  <a:pt x="233" y="0"/>
                </a:lnTo>
                <a:lnTo>
                  <a:pt x="260" y="0"/>
                </a:lnTo>
                <a:lnTo>
                  <a:pt x="260" y="0"/>
                </a:lnTo>
                <a:lnTo>
                  <a:pt x="284" y="0"/>
                </a:lnTo>
                <a:lnTo>
                  <a:pt x="308" y="2"/>
                </a:lnTo>
                <a:lnTo>
                  <a:pt x="332" y="6"/>
                </a:lnTo>
                <a:lnTo>
                  <a:pt x="357" y="12"/>
                </a:lnTo>
                <a:lnTo>
                  <a:pt x="381" y="18"/>
                </a:lnTo>
                <a:lnTo>
                  <a:pt x="403" y="26"/>
                </a:lnTo>
                <a:lnTo>
                  <a:pt x="452" y="46"/>
                </a:lnTo>
                <a:lnTo>
                  <a:pt x="452" y="46"/>
                </a:lnTo>
                <a:lnTo>
                  <a:pt x="476" y="34"/>
                </a:lnTo>
                <a:lnTo>
                  <a:pt x="503" y="24"/>
                </a:lnTo>
                <a:lnTo>
                  <a:pt x="527" y="16"/>
                </a:lnTo>
                <a:lnTo>
                  <a:pt x="553" y="10"/>
                </a:lnTo>
                <a:lnTo>
                  <a:pt x="577" y="4"/>
                </a:lnTo>
                <a:lnTo>
                  <a:pt x="604" y="2"/>
                </a:lnTo>
                <a:lnTo>
                  <a:pt x="628" y="0"/>
                </a:lnTo>
                <a:lnTo>
                  <a:pt x="652" y="0"/>
                </a:lnTo>
                <a:lnTo>
                  <a:pt x="652" y="0"/>
                </a:lnTo>
                <a:lnTo>
                  <a:pt x="679" y="0"/>
                </a:lnTo>
                <a:lnTo>
                  <a:pt x="705" y="4"/>
                </a:lnTo>
                <a:lnTo>
                  <a:pt x="729" y="8"/>
                </a:lnTo>
                <a:lnTo>
                  <a:pt x="756" y="14"/>
                </a:lnTo>
                <a:lnTo>
                  <a:pt x="780" y="20"/>
                </a:lnTo>
                <a:lnTo>
                  <a:pt x="806" y="28"/>
                </a:lnTo>
                <a:lnTo>
                  <a:pt x="830" y="38"/>
                </a:lnTo>
                <a:lnTo>
                  <a:pt x="855" y="51"/>
                </a:lnTo>
                <a:lnTo>
                  <a:pt x="855" y="51"/>
                </a:lnTo>
                <a:lnTo>
                  <a:pt x="863" y="55"/>
                </a:lnTo>
                <a:lnTo>
                  <a:pt x="867" y="61"/>
                </a:lnTo>
                <a:lnTo>
                  <a:pt x="869" y="67"/>
                </a:lnTo>
                <a:lnTo>
                  <a:pt x="871" y="75"/>
                </a:lnTo>
                <a:lnTo>
                  <a:pt x="871" y="75"/>
                </a:lnTo>
                <a:lnTo>
                  <a:pt x="871" y="125"/>
                </a:lnTo>
                <a:lnTo>
                  <a:pt x="871" y="125"/>
                </a:lnTo>
                <a:close/>
                <a:moveTo>
                  <a:pt x="626" y="557"/>
                </a:moveTo>
                <a:lnTo>
                  <a:pt x="626" y="557"/>
                </a:lnTo>
                <a:lnTo>
                  <a:pt x="652" y="557"/>
                </a:lnTo>
                <a:lnTo>
                  <a:pt x="652" y="557"/>
                </a:lnTo>
                <a:lnTo>
                  <a:pt x="695" y="559"/>
                </a:lnTo>
                <a:lnTo>
                  <a:pt x="735" y="567"/>
                </a:lnTo>
                <a:lnTo>
                  <a:pt x="776" y="577"/>
                </a:lnTo>
                <a:lnTo>
                  <a:pt x="816" y="593"/>
                </a:lnTo>
                <a:lnTo>
                  <a:pt x="816" y="91"/>
                </a:lnTo>
                <a:lnTo>
                  <a:pt x="816" y="91"/>
                </a:lnTo>
                <a:lnTo>
                  <a:pt x="776" y="75"/>
                </a:lnTo>
                <a:lnTo>
                  <a:pt x="735" y="63"/>
                </a:lnTo>
                <a:lnTo>
                  <a:pt x="693" y="55"/>
                </a:lnTo>
                <a:lnTo>
                  <a:pt x="652" y="53"/>
                </a:lnTo>
                <a:lnTo>
                  <a:pt x="652" y="53"/>
                </a:lnTo>
                <a:lnTo>
                  <a:pt x="626" y="53"/>
                </a:lnTo>
                <a:lnTo>
                  <a:pt x="626" y="557"/>
                </a:lnTo>
                <a:lnTo>
                  <a:pt x="626" y="557"/>
                </a:lnTo>
                <a:close/>
                <a:moveTo>
                  <a:pt x="260" y="53"/>
                </a:moveTo>
                <a:lnTo>
                  <a:pt x="260" y="53"/>
                </a:lnTo>
                <a:lnTo>
                  <a:pt x="237" y="53"/>
                </a:lnTo>
                <a:lnTo>
                  <a:pt x="217" y="55"/>
                </a:lnTo>
                <a:lnTo>
                  <a:pt x="195" y="57"/>
                </a:lnTo>
                <a:lnTo>
                  <a:pt x="173" y="61"/>
                </a:lnTo>
                <a:lnTo>
                  <a:pt x="152" y="67"/>
                </a:lnTo>
                <a:lnTo>
                  <a:pt x="130" y="73"/>
                </a:lnTo>
                <a:lnTo>
                  <a:pt x="108" y="81"/>
                </a:lnTo>
                <a:lnTo>
                  <a:pt x="85" y="91"/>
                </a:lnTo>
                <a:lnTo>
                  <a:pt x="85" y="593"/>
                </a:lnTo>
                <a:lnTo>
                  <a:pt x="85" y="593"/>
                </a:lnTo>
                <a:lnTo>
                  <a:pt x="108" y="583"/>
                </a:lnTo>
                <a:lnTo>
                  <a:pt x="130" y="575"/>
                </a:lnTo>
                <a:lnTo>
                  <a:pt x="152" y="569"/>
                </a:lnTo>
                <a:lnTo>
                  <a:pt x="173" y="565"/>
                </a:lnTo>
                <a:lnTo>
                  <a:pt x="195" y="561"/>
                </a:lnTo>
                <a:lnTo>
                  <a:pt x="217" y="557"/>
                </a:lnTo>
                <a:lnTo>
                  <a:pt x="260" y="557"/>
                </a:lnTo>
                <a:lnTo>
                  <a:pt x="260" y="557"/>
                </a:lnTo>
                <a:lnTo>
                  <a:pt x="302" y="559"/>
                </a:lnTo>
                <a:lnTo>
                  <a:pt x="343" y="567"/>
                </a:lnTo>
                <a:lnTo>
                  <a:pt x="383" y="577"/>
                </a:lnTo>
                <a:lnTo>
                  <a:pt x="424" y="593"/>
                </a:lnTo>
                <a:lnTo>
                  <a:pt x="424" y="91"/>
                </a:lnTo>
                <a:lnTo>
                  <a:pt x="424" y="91"/>
                </a:lnTo>
                <a:lnTo>
                  <a:pt x="383" y="75"/>
                </a:lnTo>
                <a:lnTo>
                  <a:pt x="343" y="63"/>
                </a:lnTo>
                <a:lnTo>
                  <a:pt x="300" y="55"/>
                </a:lnTo>
                <a:lnTo>
                  <a:pt x="260" y="53"/>
                </a:lnTo>
                <a:lnTo>
                  <a:pt x="260" y="53"/>
                </a:lnTo>
                <a:close/>
              </a:path>
            </a:pathLst>
          </a:custGeom>
          <a:solidFill>
            <a:srgbClr val="3E8F84"/>
          </a:solid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4" name="文本框 63"/>
          <p:cNvSpPr txBox="1"/>
          <p:nvPr/>
        </p:nvSpPr>
        <p:spPr>
          <a:xfrm>
            <a:off x="2462823" y="1480283"/>
            <a:ext cx="8017608" cy="4247317"/>
          </a:xfrm>
          <a:prstGeom prst="rect">
            <a:avLst/>
          </a:prstGeom>
          <a:noFill/>
          <a:ln>
            <a:solidFill>
              <a:schemeClr val="bg1"/>
            </a:solidFill>
          </a:ln>
          <a:effectLst/>
          <a:extLst>
            <a:ext uri="{909E8E84-426E-40DD-AFC4-6F175D3DCCD1}">
              <a14:hiddenFill xmlns=""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如果学习是</a:t>
            </a:r>
            <a:r>
              <a:rPr lang="zh-CN" altLang="en-US" dirty="0" smtClean="0">
                <a:solidFill>
                  <a:srgbClr val="FF0000"/>
                </a:solidFill>
                <a:latin typeface="微软雅黑" pitchFamily="34" charset="-122"/>
                <a:ea typeface="微软雅黑" pitchFamily="34" charset="-122"/>
              </a:rPr>
              <a:t>成功</a:t>
            </a:r>
            <a:r>
              <a:rPr lang="zh-CN" altLang="en-US" dirty="0" smtClean="0">
                <a:latin typeface="微软雅黑" pitchFamily="34" charset="-122"/>
                <a:ea typeface="微软雅黑" pitchFamily="34" charset="-122"/>
              </a:rPr>
              <a:t>的，那么第三步给定的一堆未标记序列，其所有或大部分预测的</a:t>
            </a:r>
            <a:r>
              <a:rPr lang="zh-CN" altLang="en-US" dirty="0" smtClean="0">
                <a:solidFill>
                  <a:srgbClr val="FF0000"/>
                </a:solidFill>
                <a:latin typeface="微软雅黑" pitchFamily="34" charset="-122"/>
                <a:ea typeface="微软雅黑" pitchFamily="34" charset="-122"/>
              </a:rPr>
              <a:t>标签</a:t>
            </a:r>
            <a:r>
              <a:rPr lang="zh-CN" altLang="en-US" dirty="0" smtClean="0">
                <a:latin typeface="微软雅黑" pitchFamily="34" charset="-122"/>
                <a:ea typeface="微软雅黑" pitchFamily="34" charset="-122"/>
              </a:rPr>
              <a:t>将是正确的。</a:t>
            </a:r>
            <a:endParaRPr lang="en-US" altLang="zh-CN" dirty="0" smtClean="0">
              <a:latin typeface="微软雅黑" pitchFamily="34" charset="-122"/>
              <a:ea typeface="微软雅黑" pitchFamily="34" charset="-122"/>
            </a:endParaRPr>
          </a:p>
          <a:p>
            <a:pPr>
              <a:lnSpc>
                <a:spcPct val="125000"/>
              </a:lnSpc>
            </a:pPr>
            <a:endParaRPr lang="en-US" altLang="zh-CN" dirty="0" smtClean="0">
              <a:latin typeface="微软雅黑" pitchFamily="34" charset="-122"/>
              <a:ea typeface="微软雅黑" pitchFamily="34" charset="-122"/>
            </a:endParaRPr>
          </a:p>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因为这些未标记序列本来就是用来测试学习系统的表现，如果这些示例被排除在</a:t>
            </a:r>
            <a:r>
              <a:rPr lang="zh-CN" altLang="en-US" dirty="0" smtClean="0">
                <a:solidFill>
                  <a:srgbClr val="FF0000"/>
                </a:solidFill>
                <a:latin typeface="微软雅黑" pitchFamily="34" charset="-122"/>
                <a:ea typeface="微软雅黑" pitchFamily="34" charset="-122"/>
              </a:rPr>
              <a:t>训练集（</a:t>
            </a:r>
            <a:r>
              <a:rPr lang="en-US" altLang="zh-CN" dirty="0" smtClean="0">
                <a:solidFill>
                  <a:srgbClr val="FF0000"/>
                </a:solidFill>
                <a:latin typeface="微软雅黑" pitchFamily="34" charset="-122"/>
                <a:ea typeface="微软雅黑" pitchFamily="34" charset="-122"/>
              </a:rPr>
              <a:t> training set </a:t>
            </a:r>
            <a:r>
              <a:rPr lang="zh-CN" altLang="en-US" dirty="0" smtClean="0">
                <a:solidFill>
                  <a:srgbClr val="FF0000"/>
                </a:solidFill>
                <a:latin typeface="微软雅黑" pitchFamily="34" charset="-122"/>
                <a:ea typeface="微软雅黑" pitchFamily="34" charset="-122"/>
              </a:rPr>
              <a:t>）</a:t>
            </a:r>
            <a:r>
              <a:rPr lang="zh-CN" altLang="en-US" dirty="0" smtClean="0">
                <a:latin typeface="微软雅黑" pitchFamily="34" charset="-122"/>
                <a:ea typeface="微软雅黑" pitchFamily="34" charset="-122"/>
              </a:rPr>
              <a:t>之外，就可以立即评估上述学习算法的性能。不管怎么说，这个</a:t>
            </a:r>
            <a:r>
              <a:rPr lang="en-US" altLang="zh-CN" dirty="0" smtClean="0">
                <a:solidFill>
                  <a:srgbClr val="FF0000"/>
                </a:solidFill>
                <a:latin typeface="微软雅黑" pitchFamily="34" charset="-122"/>
                <a:ea typeface="微软雅黑" pitchFamily="34" charset="-122"/>
              </a:rPr>
              <a:t>TSS</a:t>
            </a:r>
            <a:r>
              <a:rPr lang="zh-CN" altLang="en-US" dirty="0" smtClean="0">
                <a:solidFill>
                  <a:srgbClr val="FF0000"/>
                </a:solidFill>
                <a:latin typeface="微软雅黑" pitchFamily="34" charset="-122"/>
                <a:ea typeface="微软雅黑" pitchFamily="34" charset="-122"/>
              </a:rPr>
              <a:t>预测算法</a:t>
            </a:r>
            <a:r>
              <a:rPr lang="zh-CN" altLang="en-US" dirty="0" smtClean="0">
                <a:latin typeface="微软雅黑" pitchFamily="34" charset="-122"/>
                <a:ea typeface="微软雅黑" pitchFamily="34" charset="-122"/>
              </a:rPr>
              <a:t>最后也必须在实验室中进行独立测试。这是一个称为监督学习的机器学习子类型的例子。</a:t>
            </a:r>
            <a:endParaRPr lang="en-US" altLang="zh-CN" dirty="0" smtClean="0">
              <a:latin typeface="微软雅黑" pitchFamily="34" charset="-122"/>
              <a:ea typeface="微软雅黑" pitchFamily="34" charset="-122"/>
            </a:endParaRPr>
          </a:p>
          <a:p>
            <a:pPr>
              <a:lnSpc>
                <a:spcPct val="125000"/>
              </a:lnSpc>
            </a:pPr>
            <a:endParaRPr lang="en-US" altLang="zh-CN" dirty="0" smtClean="0">
              <a:latin typeface="微软雅黑" pitchFamily="34" charset="-122"/>
              <a:ea typeface="微软雅黑" pitchFamily="34" charset="-122"/>
            </a:endParaRPr>
          </a:p>
          <a:p>
            <a:pPr>
              <a:lnSpc>
                <a:spcPct val="125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上述算法设计过程中，首先，设计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学习</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测试过程提供了一种有原则的方法来测试关于机器学习的假设：算法</a:t>
            </a:r>
            <a:r>
              <a:rPr lang="en-US" altLang="zh-CN" dirty="0" smtClean="0">
                <a:latin typeface="微软雅黑" pitchFamily="34" charset="-122"/>
                <a:ea typeface="微软雅黑" pitchFamily="34" charset="-122"/>
              </a:rPr>
              <a:t>X</a:t>
            </a:r>
            <a:r>
              <a:rPr lang="zh-CN" altLang="en-US" dirty="0" smtClean="0">
                <a:latin typeface="微软雅黑" pitchFamily="34" charset="-122"/>
                <a:ea typeface="微软雅黑" pitchFamily="34" charset="-122"/>
              </a:rPr>
              <a:t>能成功识别</a:t>
            </a:r>
            <a:r>
              <a:rPr lang="en-US" altLang="zh-CN" dirty="0" smtClean="0">
                <a:latin typeface="微软雅黑" pitchFamily="34" charset="-122"/>
                <a:ea typeface="微软雅黑" pitchFamily="34" charset="-122"/>
              </a:rPr>
              <a:t>TSS</a:t>
            </a:r>
            <a:r>
              <a:rPr lang="zh-CN" altLang="en-US" dirty="0" smtClean="0">
                <a:latin typeface="微软雅黑" pitchFamily="34" charset="-122"/>
                <a:ea typeface="微软雅黑" pitchFamily="34" charset="-122"/>
              </a:rPr>
              <a:t>序列，然后，算法本身学习并产生了自己的假设：</a:t>
            </a:r>
            <a:r>
              <a:rPr lang="en-US" altLang="zh-CN" dirty="0" smtClean="0">
                <a:latin typeface="微软雅黑" pitchFamily="34" charset="-122"/>
                <a:ea typeface="微软雅黑" pitchFamily="34" charset="-122"/>
              </a:rPr>
              <a:t>Y</a:t>
            </a:r>
            <a:r>
              <a:rPr lang="zh-CN" altLang="en-US" dirty="0" smtClean="0">
                <a:latin typeface="微软雅黑" pitchFamily="34" charset="-122"/>
                <a:ea typeface="微软雅黑" pitchFamily="34" charset="-122"/>
              </a:rPr>
              <a:t>这样的就是</a:t>
            </a:r>
            <a:r>
              <a:rPr lang="en-US" altLang="zh-CN" dirty="0" smtClean="0">
                <a:latin typeface="微软雅黑" pitchFamily="34" charset="-122"/>
                <a:ea typeface="微软雅黑" pitchFamily="34" charset="-122"/>
              </a:rPr>
              <a:t>TSS</a:t>
            </a:r>
            <a:r>
              <a:rPr lang="zh-CN" altLang="en-US" dirty="0" smtClean="0">
                <a:latin typeface="微软雅黑" pitchFamily="34" charset="-122"/>
                <a:ea typeface="微软雅黑" pitchFamily="34" charset="-122"/>
              </a:rPr>
              <a:t>序列，储存了自己的模型，随后在由学习算法产生的模型中实例化。</a:t>
            </a:r>
          </a:p>
        </p:txBody>
      </p:sp>
      <p:grpSp>
        <p:nvGrpSpPr>
          <p:cNvPr id="3" name="组合 23"/>
          <p:cNvGrpSpPr/>
          <p:nvPr/>
        </p:nvGrpSpPr>
        <p:grpSpPr>
          <a:xfrm>
            <a:off x="1750353" y="1312643"/>
            <a:ext cx="586740" cy="586740"/>
            <a:chOff x="1648" y="5039"/>
            <a:chExt cx="1160" cy="1160"/>
          </a:xfrm>
        </p:grpSpPr>
        <p:sp>
          <p:nvSpPr>
            <p:cNvPr id="25" name="椭圆 24"/>
            <p:cNvSpPr/>
            <p:nvPr/>
          </p:nvSpPr>
          <p:spPr>
            <a:xfrm>
              <a:off x="1648" y="5039"/>
              <a:ext cx="1161" cy="1161"/>
            </a:xfrm>
            <a:prstGeom prst="ellipse">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7" name="稻壳儿小白白(http://dwz.cn/Wu2UP)"/>
            <p:cNvSpPr>
              <a:spLocks noEditPoints="1"/>
            </p:cNvSpPr>
            <p:nvPr/>
          </p:nvSpPr>
          <p:spPr>
            <a:xfrm>
              <a:off x="1757" y="5184"/>
              <a:ext cx="744" cy="637"/>
            </a:xfrm>
            <a:custGeom>
              <a:avLst/>
              <a:gdLst/>
              <a:ahLst/>
              <a:cxnLst>
                <a:cxn ang="0">
                  <a:pos x="48184" y="283619"/>
                </a:cxn>
                <a:cxn ang="0">
                  <a:pos x="41301" y="283619"/>
                </a:cxn>
                <a:cxn ang="0">
                  <a:pos x="6883" y="283619"/>
                </a:cxn>
                <a:cxn ang="0">
                  <a:pos x="0" y="283619"/>
                </a:cxn>
                <a:cxn ang="0">
                  <a:pos x="0" y="242114"/>
                </a:cxn>
                <a:cxn ang="0">
                  <a:pos x="6883" y="242114"/>
                </a:cxn>
                <a:cxn ang="0">
                  <a:pos x="41301" y="242114"/>
                </a:cxn>
                <a:cxn ang="0">
                  <a:pos x="48184" y="242114"/>
                </a:cxn>
                <a:cxn ang="0">
                  <a:pos x="48184" y="283619"/>
                </a:cxn>
                <a:cxn ang="0">
                  <a:pos x="117018" y="283619"/>
                </a:cxn>
                <a:cxn ang="0">
                  <a:pos x="117018" y="283619"/>
                </a:cxn>
                <a:cxn ang="0">
                  <a:pos x="75718" y="283619"/>
                </a:cxn>
                <a:cxn ang="0">
                  <a:pos x="75718" y="283619"/>
                </a:cxn>
                <a:cxn ang="0">
                  <a:pos x="75718" y="221361"/>
                </a:cxn>
                <a:cxn ang="0">
                  <a:pos x="75718" y="214444"/>
                </a:cxn>
                <a:cxn ang="0">
                  <a:pos x="117018" y="214444"/>
                </a:cxn>
                <a:cxn ang="0">
                  <a:pos x="117018" y="221361"/>
                </a:cxn>
                <a:cxn ang="0">
                  <a:pos x="117018" y="283619"/>
                </a:cxn>
                <a:cxn ang="0">
                  <a:pos x="192736" y="283619"/>
                </a:cxn>
                <a:cxn ang="0">
                  <a:pos x="185852" y="283619"/>
                </a:cxn>
                <a:cxn ang="0">
                  <a:pos x="151435" y="283619"/>
                </a:cxn>
                <a:cxn ang="0">
                  <a:pos x="144552" y="283619"/>
                </a:cxn>
                <a:cxn ang="0">
                  <a:pos x="144552" y="172938"/>
                </a:cxn>
                <a:cxn ang="0">
                  <a:pos x="151435" y="166021"/>
                </a:cxn>
                <a:cxn ang="0">
                  <a:pos x="185852" y="166021"/>
                </a:cxn>
                <a:cxn ang="0">
                  <a:pos x="192736" y="172938"/>
                </a:cxn>
                <a:cxn ang="0">
                  <a:pos x="192736" y="283619"/>
                </a:cxn>
                <a:cxn ang="0">
                  <a:pos x="261570" y="283619"/>
                </a:cxn>
                <a:cxn ang="0">
                  <a:pos x="254686" y="283619"/>
                </a:cxn>
                <a:cxn ang="0">
                  <a:pos x="220269" y="283619"/>
                </a:cxn>
                <a:cxn ang="0">
                  <a:pos x="213386" y="283619"/>
                </a:cxn>
                <a:cxn ang="0">
                  <a:pos x="213386" y="103763"/>
                </a:cxn>
                <a:cxn ang="0">
                  <a:pos x="220269" y="96846"/>
                </a:cxn>
                <a:cxn ang="0">
                  <a:pos x="254686" y="96846"/>
                </a:cxn>
                <a:cxn ang="0">
                  <a:pos x="261570" y="103763"/>
                </a:cxn>
                <a:cxn ang="0">
                  <a:pos x="261570" y="283619"/>
                </a:cxn>
                <a:cxn ang="0">
                  <a:pos x="330404" y="283619"/>
                </a:cxn>
                <a:cxn ang="0">
                  <a:pos x="323521" y="283619"/>
                </a:cxn>
                <a:cxn ang="0">
                  <a:pos x="289104" y="283619"/>
                </a:cxn>
                <a:cxn ang="0">
                  <a:pos x="282220" y="283619"/>
                </a:cxn>
                <a:cxn ang="0">
                  <a:pos x="282220" y="6918"/>
                </a:cxn>
                <a:cxn ang="0">
                  <a:pos x="289104" y="0"/>
                </a:cxn>
                <a:cxn ang="0">
                  <a:pos x="323521" y="0"/>
                </a:cxn>
                <a:cxn ang="0">
                  <a:pos x="330404" y="6918"/>
                </a:cxn>
                <a:cxn ang="0">
                  <a:pos x="330404" y="283619"/>
                </a:cxn>
              </a:cxnLst>
              <a:rect l="0" t="0" r="0" b="0"/>
              <a:pathLst>
                <a:path w="48" h="41">
                  <a:moveTo>
                    <a:pt x="7" y="41"/>
                  </a:moveTo>
                  <a:cubicBezTo>
                    <a:pt x="7" y="41"/>
                    <a:pt x="7" y="41"/>
                    <a:pt x="6" y="41"/>
                  </a:cubicBezTo>
                  <a:cubicBezTo>
                    <a:pt x="1" y="41"/>
                    <a:pt x="1" y="41"/>
                    <a:pt x="1" y="41"/>
                  </a:cubicBezTo>
                  <a:cubicBezTo>
                    <a:pt x="1" y="41"/>
                    <a:pt x="0" y="41"/>
                    <a:pt x="0" y="41"/>
                  </a:cubicBezTo>
                  <a:cubicBezTo>
                    <a:pt x="0" y="35"/>
                    <a:pt x="0" y="35"/>
                    <a:pt x="0" y="35"/>
                  </a:cubicBezTo>
                  <a:cubicBezTo>
                    <a:pt x="0" y="35"/>
                    <a:pt x="1" y="35"/>
                    <a:pt x="1" y="35"/>
                  </a:cubicBezTo>
                  <a:cubicBezTo>
                    <a:pt x="6" y="35"/>
                    <a:pt x="6" y="35"/>
                    <a:pt x="6" y="35"/>
                  </a:cubicBezTo>
                  <a:cubicBezTo>
                    <a:pt x="7" y="35"/>
                    <a:pt x="7" y="35"/>
                    <a:pt x="7" y="35"/>
                  </a:cubicBezTo>
                  <a:lnTo>
                    <a:pt x="7" y="41"/>
                  </a:lnTo>
                  <a:close/>
                  <a:moveTo>
                    <a:pt x="17" y="41"/>
                  </a:moveTo>
                  <a:cubicBezTo>
                    <a:pt x="17" y="41"/>
                    <a:pt x="17" y="41"/>
                    <a:pt x="17" y="41"/>
                  </a:cubicBezTo>
                  <a:cubicBezTo>
                    <a:pt x="11" y="41"/>
                    <a:pt x="11" y="41"/>
                    <a:pt x="11" y="41"/>
                  </a:cubicBezTo>
                  <a:cubicBezTo>
                    <a:pt x="11" y="41"/>
                    <a:pt x="11" y="41"/>
                    <a:pt x="11" y="41"/>
                  </a:cubicBezTo>
                  <a:cubicBezTo>
                    <a:pt x="11" y="32"/>
                    <a:pt x="11" y="32"/>
                    <a:pt x="11" y="32"/>
                  </a:cubicBezTo>
                  <a:cubicBezTo>
                    <a:pt x="11" y="32"/>
                    <a:pt x="11" y="31"/>
                    <a:pt x="11" y="31"/>
                  </a:cubicBezTo>
                  <a:cubicBezTo>
                    <a:pt x="17" y="31"/>
                    <a:pt x="17" y="31"/>
                    <a:pt x="17" y="31"/>
                  </a:cubicBezTo>
                  <a:cubicBezTo>
                    <a:pt x="17" y="31"/>
                    <a:pt x="17" y="32"/>
                    <a:pt x="17" y="32"/>
                  </a:cubicBezTo>
                  <a:lnTo>
                    <a:pt x="17" y="41"/>
                  </a:lnTo>
                  <a:close/>
                  <a:moveTo>
                    <a:pt x="28" y="41"/>
                  </a:moveTo>
                  <a:cubicBezTo>
                    <a:pt x="28" y="41"/>
                    <a:pt x="27" y="41"/>
                    <a:pt x="27" y="41"/>
                  </a:cubicBezTo>
                  <a:cubicBezTo>
                    <a:pt x="22" y="41"/>
                    <a:pt x="22" y="41"/>
                    <a:pt x="22" y="41"/>
                  </a:cubicBezTo>
                  <a:cubicBezTo>
                    <a:pt x="21" y="41"/>
                    <a:pt x="21" y="41"/>
                    <a:pt x="21" y="41"/>
                  </a:cubicBezTo>
                  <a:cubicBezTo>
                    <a:pt x="21" y="25"/>
                    <a:pt x="21" y="25"/>
                    <a:pt x="21" y="25"/>
                  </a:cubicBezTo>
                  <a:cubicBezTo>
                    <a:pt x="21" y="25"/>
                    <a:pt x="21" y="24"/>
                    <a:pt x="22" y="24"/>
                  </a:cubicBezTo>
                  <a:cubicBezTo>
                    <a:pt x="27" y="24"/>
                    <a:pt x="27" y="24"/>
                    <a:pt x="27" y="24"/>
                  </a:cubicBezTo>
                  <a:cubicBezTo>
                    <a:pt x="27" y="24"/>
                    <a:pt x="28" y="25"/>
                    <a:pt x="28" y="25"/>
                  </a:cubicBezTo>
                  <a:lnTo>
                    <a:pt x="28" y="41"/>
                  </a:lnTo>
                  <a:close/>
                  <a:moveTo>
                    <a:pt x="38" y="41"/>
                  </a:moveTo>
                  <a:cubicBezTo>
                    <a:pt x="38" y="41"/>
                    <a:pt x="38" y="41"/>
                    <a:pt x="37" y="41"/>
                  </a:cubicBezTo>
                  <a:cubicBezTo>
                    <a:pt x="32" y="41"/>
                    <a:pt x="32" y="41"/>
                    <a:pt x="32" y="41"/>
                  </a:cubicBezTo>
                  <a:cubicBezTo>
                    <a:pt x="32" y="41"/>
                    <a:pt x="31" y="41"/>
                    <a:pt x="31" y="41"/>
                  </a:cubicBezTo>
                  <a:cubicBezTo>
                    <a:pt x="31" y="15"/>
                    <a:pt x="31" y="15"/>
                    <a:pt x="31" y="15"/>
                  </a:cubicBezTo>
                  <a:cubicBezTo>
                    <a:pt x="31" y="14"/>
                    <a:pt x="32" y="14"/>
                    <a:pt x="32" y="14"/>
                  </a:cubicBezTo>
                  <a:cubicBezTo>
                    <a:pt x="37" y="14"/>
                    <a:pt x="37" y="14"/>
                    <a:pt x="37" y="14"/>
                  </a:cubicBezTo>
                  <a:cubicBezTo>
                    <a:pt x="38" y="14"/>
                    <a:pt x="38" y="14"/>
                    <a:pt x="38" y="15"/>
                  </a:cubicBezTo>
                  <a:lnTo>
                    <a:pt x="38" y="41"/>
                  </a:lnTo>
                  <a:close/>
                  <a:moveTo>
                    <a:pt x="48" y="41"/>
                  </a:moveTo>
                  <a:cubicBezTo>
                    <a:pt x="48" y="41"/>
                    <a:pt x="48" y="41"/>
                    <a:pt x="47" y="41"/>
                  </a:cubicBezTo>
                  <a:cubicBezTo>
                    <a:pt x="42" y="41"/>
                    <a:pt x="42" y="41"/>
                    <a:pt x="42" y="41"/>
                  </a:cubicBezTo>
                  <a:cubicBezTo>
                    <a:pt x="42" y="41"/>
                    <a:pt x="41" y="41"/>
                    <a:pt x="41" y="41"/>
                  </a:cubicBezTo>
                  <a:cubicBezTo>
                    <a:pt x="41" y="1"/>
                    <a:pt x="41" y="1"/>
                    <a:pt x="41" y="1"/>
                  </a:cubicBezTo>
                  <a:cubicBezTo>
                    <a:pt x="41" y="1"/>
                    <a:pt x="42" y="0"/>
                    <a:pt x="42" y="0"/>
                  </a:cubicBezTo>
                  <a:cubicBezTo>
                    <a:pt x="47" y="0"/>
                    <a:pt x="47" y="0"/>
                    <a:pt x="47" y="0"/>
                  </a:cubicBezTo>
                  <a:cubicBezTo>
                    <a:pt x="48" y="0"/>
                    <a:pt x="48" y="1"/>
                    <a:pt x="48" y="1"/>
                  </a:cubicBezTo>
                  <a:lnTo>
                    <a:pt x="48" y="41"/>
                  </a:lnTo>
                  <a:close/>
                </a:path>
              </a:pathLst>
            </a:custGeom>
            <a:solidFill>
              <a:schemeClr val="bg1"/>
            </a:solidFill>
            <a:ln w="9525">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endParaRPr>
            </a:p>
          </p:txBody>
        </p:sp>
      </p:grpSp>
      <p:sp>
        <p:nvSpPr>
          <p:cNvPr id="17" name="文本框 15"/>
          <p:cNvSpPr txBox="1"/>
          <p:nvPr/>
        </p:nvSpPr>
        <p:spPr>
          <a:xfrm>
            <a:off x="273685" y="254976"/>
            <a:ext cx="3015615"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charset="0"/>
                <a:ea typeface="微软雅黑" charset="0"/>
                <a:sym typeface="+mn-ea"/>
              </a:rPr>
              <a:t>机器学习的阶段</a:t>
            </a:r>
            <a:endParaRPr lang="zh-CN" altLang="en-US" sz="2400" b="1" dirty="0">
              <a:solidFill>
                <a:schemeClr val="tx1">
                  <a:lumMod val="65000"/>
                  <a:lumOff val="35000"/>
                </a:schemeClr>
              </a:solidFill>
              <a:latin typeface="微软雅黑" charset="0"/>
              <a:ea typeface="微软雅黑" charset="0"/>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780</Words>
  <Application>Microsoft Office PowerPoint</Application>
  <PresentationFormat>自定义</PresentationFormat>
  <Paragraphs>155</Paragraphs>
  <Slides>27</Slides>
  <Notes>0</Notes>
  <HiddenSlides>0</HiddenSlides>
  <MMClips>0</MMClips>
  <ScaleCrop>false</ScaleCrop>
  <HeadingPairs>
    <vt:vector size="4" baseType="variant">
      <vt:variant>
        <vt:lpstr>主题</vt:lpstr>
      </vt:variant>
      <vt:variant>
        <vt:i4>2</vt:i4>
      </vt:variant>
      <vt:variant>
        <vt:lpstr>幻灯片标题</vt:lpstr>
      </vt:variant>
      <vt:variant>
        <vt:i4>27</vt:i4>
      </vt:variant>
    </vt:vector>
  </HeadingPairs>
  <TitlesOfParts>
    <vt:vector size="29" baseType="lpstr">
      <vt:lpstr>Office 主题</vt:lpstr>
      <vt:lpstr>1_Office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
  <cp:keywords>http://www.ypppt.com/</cp:keywords>
  <dc:description/>
  <cp:lastModifiedBy>Cylra</cp:lastModifiedBy>
  <cp:revision>475</cp:revision>
  <dcterms:created xsi:type="dcterms:W3CDTF">2016-04-11T05:14:00Z</dcterms:created>
  <dcterms:modified xsi:type="dcterms:W3CDTF">2017-03-30T17:19:54Z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