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67" r:id="rId4"/>
    <p:sldId id="276" r:id="rId5"/>
    <p:sldId id="277" r:id="rId6"/>
    <p:sldId id="283" r:id="rId7"/>
    <p:sldId id="278" r:id="rId8"/>
    <p:sldId id="280" r:id="rId9"/>
    <p:sldId id="281" r:id="rId10"/>
    <p:sldId id="282" r:id="rId11"/>
    <p:sldId id="284" r:id="rId12"/>
    <p:sldId id="290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926"/>
    <a:srgbClr val="D1E488"/>
    <a:srgbClr val="FFFFFF"/>
    <a:srgbClr val="FFFFCC"/>
    <a:srgbClr val="93C70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86" y="696913"/>
            <a:ext cx="520065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772400" cy="1470025"/>
          </a:xfrm>
        </p:spPr>
        <p:txBody>
          <a:bodyPr/>
          <a:lstStyle>
            <a:lvl1pPr algn="r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400800" cy="766936"/>
          </a:xfrm>
          <a:solidFill>
            <a:schemeClr val="bg1">
              <a:alpha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52320" y="333375"/>
            <a:ext cx="1368425" cy="363538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AA926"/>
                </a:solidFill>
              </a:defRPr>
            </a:lvl1pPr>
          </a:lstStyle>
          <a:p>
            <a:pPr lvl="0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564"/>
            <a:ext cx="2749550" cy="59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菱形 6"/>
          <p:cNvSpPr/>
          <p:nvPr userDrawn="1"/>
        </p:nvSpPr>
        <p:spPr>
          <a:xfrm>
            <a:off x="3131840" y="1268760"/>
            <a:ext cx="457130" cy="457130"/>
          </a:xfrm>
          <a:prstGeom prst="diamond">
            <a:avLst/>
          </a:prstGeom>
          <a:solidFill>
            <a:srgbClr val="6AA926"/>
          </a:solidFill>
          <a:ln>
            <a:solidFill>
              <a:srgbClr val="6AA92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9" name="菱形 8"/>
          <p:cNvSpPr/>
          <p:nvPr userDrawn="1"/>
        </p:nvSpPr>
        <p:spPr>
          <a:xfrm>
            <a:off x="3149351" y="2231191"/>
            <a:ext cx="457130" cy="457130"/>
          </a:xfrm>
          <a:prstGeom prst="diamond">
            <a:avLst/>
          </a:prstGeom>
          <a:solidFill>
            <a:srgbClr val="6AA926"/>
          </a:solidFill>
          <a:ln>
            <a:solidFill>
              <a:srgbClr val="6AA92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1" name="菱形 10"/>
          <p:cNvSpPr/>
          <p:nvPr userDrawn="1"/>
        </p:nvSpPr>
        <p:spPr>
          <a:xfrm>
            <a:off x="3131840" y="3082850"/>
            <a:ext cx="457130" cy="457130"/>
          </a:xfrm>
          <a:prstGeom prst="diamond">
            <a:avLst/>
          </a:prstGeom>
          <a:solidFill>
            <a:srgbClr val="6AA926"/>
          </a:solidFill>
          <a:ln>
            <a:solidFill>
              <a:srgbClr val="6AA92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12" name="菱形 11"/>
          <p:cNvSpPr/>
          <p:nvPr userDrawn="1"/>
        </p:nvSpPr>
        <p:spPr>
          <a:xfrm>
            <a:off x="3131840" y="3979982"/>
            <a:ext cx="457130" cy="457130"/>
          </a:xfrm>
          <a:prstGeom prst="diamond">
            <a:avLst/>
          </a:prstGeom>
          <a:solidFill>
            <a:srgbClr val="6AA926"/>
          </a:solidFill>
          <a:ln>
            <a:solidFill>
              <a:srgbClr val="6AA92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5" name="内容占位符 24"/>
          <p:cNvSpPr>
            <a:spLocks noGrp="1"/>
          </p:cNvSpPr>
          <p:nvPr>
            <p:ph sz="quarter" idx="13"/>
          </p:nvPr>
        </p:nvSpPr>
        <p:spPr>
          <a:xfrm>
            <a:off x="3822505" y="1268289"/>
            <a:ext cx="432048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6" name="内容占位符 24"/>
          <p:cNvSpPr>
            <a:spLocks noGrp="1"/>
          </p:cNvSpPr>
          <p:nvPr>
            <p:ph sz="quarter" idx="14"/>
          </p:nvPr>
        </p:nvSpPr>
        <p:spPr>
          <a:xfrm>
            <a:off x="3822505" y="2210662"/>
            <a:ext cx="432048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7" name="内容占位符 24"/>
          <p:cNvSpPr>
            <a:spLocks noGrp="1"/>
          </p:cNvSpPr>
          <p:nvPr>
            <p:ph sz="quarter" idx="15"/>
          </p:nvPr>
        </p:nvSpPr>
        <p:spPr>
          <a:xfrm>
            <a:off x="3822505" y="3115816"/>
            <a:ext cx="432048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8" name="内容占位符 24"/>
          <p:cNvSpPr>
            <a:spLocks noGrp="1"/>
          </p:cNvSpPr>
          <p:nvPr>
            <p:ph sz="quarter" idx="16"/>
          </p:nvPr>
        </p:nvSpPr>
        <p:spPr>
          <a:xfrm>
            <a:off x="3822505" y="3979912"/>
            <a:ext cx="432048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9" name="菱形 28"/>
          <p:cNvSpPr/>
          <p:nvPr userDrawn="1"/>
        </p:nvSpPr>
        <p:spPr>
          <a:xfrm>
            <a:off x="3131840" y="4844078"/>
            <a:ext cx="457130" cy="457130"/>
          </a:xfrm>
          <a:prstGeom prst="diamond">
            <a:avLst/>
          </a:prstGeom>
          <a:solidFill>
            <a:srgbClr val="6AA926"/>
          </a:solidFill>
          <a:ln>
            <a:solidFill>
              <a:srgbClr val="6AA92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sp>
        <p:nvSpPr>
          <p:cNvPr id="30" name="内容占位符 24"/>
          <p:cNvSpPr>
            <a:spLocks noGrp="1"/>
          </p:cNvSpPr>
          <p:nvPr>
            <p:ph sz="quarter" idx="17"/>
          </p:nvPr>
        </p:nvSpPr>
        <p:spPr>
          <a:xfrm>
            <a:off x="3822505" y="4844008"/>
            <a:ext cx="4320480" cy="4572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8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7452320" y="333375"/>
            <a:ext cx="1368425" cy="363538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AA926"/>
                </a:solidFill>
              </a:defRPr>
            </a:lvl1pPr>
          </a:lstStyle>
          <a:p>
            <a:pPr lvl="0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Rockwell Extra Bold" panose="02060903040505020403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0325"/>
            <a:ext cx="9066213" cy="674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36" y="3332082"/>
            <a:ext cx="3352964" cy="352591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7278">
            <a:off x="6069461" y="6015465"/>
            <a:ext cx="383541" cy="3698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57510" flipH="1">
            <a:off x="5953149" y="5574247"/>
            <a:ext cx="388005" cy="408791"/>
          </a:xfrm>
          <a:prstGeom prst="rect">
            <a:avLst/>
          </a:prstGeom>
        </p:spPr>
      </p:pic>
      <p:pic>
        <p:nvPicPr>
          <p:cNvPr id="3072" name="图片 3071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8465">
            <a:off x="6518732" y="5842798"/>
            <a:ext cx="300904" cy="3170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5286636" y="5963049"/>
            <a:ext cx="574574" cy="60535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66619">
            <a:off x="4911150" y="6362453"/>
            <a:ext cx="545656" cy="526168"/>
          </a:xfrm>
          <a:prstGeom prst="rect">
            <a:avLst/>
          </a:prstGeom>
        </p:spPr>
      </p:pic>
      <p:sp>
        <p:nvSpPr>
          <p:cNvPr id="12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333375"/>
            <a:ext cx="1368425" cy="363538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AA926"/>
                </a:solidFill>
              </a:defRPr>
            </a:lvl1pPr>
          </a:lstStyle>
          <a:p>
            <a:pPr lvl="0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7452320" y="333375"/>
            <a:ext cx="1368425" cy="363538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AA926"/>
                </a:solidFill>
              </a:defRPr>
            </a:lvl1pPr>
          </a:lstStyle>
          <a:p>
            <a:pPr lvl="0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96913"/>
            <a:ext cx="520065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6713" y="2857500"/>
            <a:ext cx="8229600" cy="1143000"/>
          </a:xfrm>
          <a:solidFill>
            <a:schemeClr val="bg1">
              <a:alpha val="50000"/>
            </a:schemeClr>
          </a:solidFill>
        </p:spPr>
        <p:txBody>
          <a:bodyPr/>
          <a:lstStyle>
            <a:lvl1pPr algn="l"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333375"/>
            <a:ext cx="1368425" cy="363538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6AA926"/>
                </a:solidFill>
              </a:defRPr>
            </a:lvl1pPr>
          </a:lstStyle>
          <a:p>
            <a:pPr lvl="0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7359" y="1423442"/>
            <a:ext cx="5669280" cy="26187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sz="5400" b="1" dirty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物联网应用中基于</a:t>
            </a:r>
            <a:endParaRPr lang="zh-CN" sz="5400" b="1" dirty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sz="5400" b="1" dirty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非法接入点的无线</a:t>
            </a:r>
            <a:endParaRPr lang="zh-CN" sz="5400" b="1" dirty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sz="5400" b="1" dirty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拒绝服务攻击研究</a:t>
            </a:r>
            <a:endParaRPr lang="zh-CN" sz="5400" b="1" dirty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1620" y="4917440"/>
            <a:ext cx="17119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—— </a:t>
            </a:r>
            <a:r>
              <a:rPr lang="zh-CN" altLang="en-US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陶 方 舰</a:t>
            </a:r>
            <a:endParaRPr lang="zh-CN" altLang="en-US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题外话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1925320"/>
            <a:ext cx="7270750" cy="3937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伪</a:t>
            </a:r>
            <a:r>
              <a:rPr lang="en-US" altLang="zh-CN" sz="3600">
                <a:sym typeface="+mn-ea"/>
              </a:rPr>
              <a:t>AP</a:t>
            </a:r>
            <a:r>
              <a:rPr lang="zh-CN" altLang="en-US" sz="3600">
                <a:sym typeface="+mn-ea"/>
              </a:rPr>
              <a:t>的</a:t>
            </a:r>
            <a:r>
              <a:rPr lang="en-US" altLang="zh-CN" sz="3600">
                <a:sym typeface="+mn-ea"/>
              </a:rPr>
              <a:t>DoS</a:t>
            </a:r>
            <a:r>
              <a:rPr lang="zh-CN" altLang="en-US" sz="3600">
                <a:sym typeface="+mn-ea"/>
              </a:rPr>
              <a:t>攻击，可配合钓鱼。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先模拟真实</a:t>
            </a:r>
            <a:r>
              <a:rPr lang="en-US" altLang="zh-CN" sz="3600">
                <a:sym typeface="+mn-ea"/>
              </a:rPr>
              <a:t>AP</a:t>
            </a:r>
            <a:r>
              <a:rPr lang="zh-CN" altLang="en-US" sz="3600">
                <a:sym typeface="+mn-ea"/>
              </a:rPr>
              <a:t>的各项参数，再配置</a:t>
            </a:r>
            <a:r>
              <a:rPr lang="en-US" altLang="zh-CN" sz="3600">
                <a:sym typeface="+mn-ea"/>
              </a:rPr>
              <a:t>DHCP</a:t>
            </a:r>
            <a:r>
              <a:rPr lang="zh-CN" altLang="en-US" sz="3600">
                <a:sym typeface="+mn-ea"/>
              </a:rPr>
              <a:t>服务，（其中</a:t>
            </a:r>
            <a:r>
              <a:rPr lang="en-US" altLang="zh-CN" sz="3600">
                <a:sym typeface="+mn-ea"/>
              </a:rPr>
              <a:t>DHCP</a:t>
            </a:r>
            <a:r>
              <a:rPr lang="zh-CN" altLang="en-US" sz="3600">
                <a:sym typeface="+mn-ea"/>
              </a:rPr>
              <a:t>配置文件将</a:t>
            </a:r>
            <a:r>
              <a:rPr lang="en-US" altLang="zh-CN" sz="3600">
                <a:sym typeface="+mn-ea"/>
              </a:rPr>
              <a:t>DNS</a:t>
            </a:r>
            <a:r>
              <a:rPr lang="zh-CN" altLang="en-US" sz="3600">
                <a:sym typeface="+mn-ea"/>
              </a:rPr>
              <a:t>服务器设置为伪</a:t>
            </a:r>
            <a:r>
              <a:rPr lang="en-US" altLang="zh-CN" sz="3600">
                <a:sym typeface="+mn-ea"/>
              </a:rPr>
              <a:t>DNS</a:t>
            </a:r>
            <a:r>
              <a:rPr lang="zh-CN" altLang="en-US" sz="3600">
                <a:sym typeface="+mn-ea"/>
              </a:rPr>
              <a:t>服务器），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然后通过</a:t>
            </a:r>
            <a:r>
              <a:rPr lang="en-US" altLang="zh-CN" sz="3600">
                <a:sym typeface="+mn-ea"/>
              </a:rPr>
              <a:t>DoS</a:t>
            </a:r>
            <a:r>
              <a:rPr lang="zh-CN" altLang="en-US" sz="3600">
                <a:sym typeface="+mn-ea"/>
              </a:rPr>
              <a:t>攻击将用户踢下线，迫使连到伪</a:t>
            </a:r>
            <a:r>
              <a:rPr lang="en-US" altLang="zh-CN" sz="3600">
                <a:sym typeface="+mn-ea"/>
              </a:rPr>
              <a:t>AP</a:t>
            </a:r>
            <a:r>
              <a:rPr lang="zh-CN" altLang="en-US" sz="3600">
                <a:sym typeface="+mn-ea"/>
              </a:rPr>
              <a:t>，盗取信息。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题外话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1925320"/>
            <a:ext cx="7270750" cy="448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600">
                <a:sym typeface="+mn-ea"/>
              </a:rPr>
              <a:t>无线DOS工具MDK3</a:t>
            </a:r>
            <a:endParaRPr lang="zh-CN" sz="3600">
              <a:sym typeface="+mn-ea"/>
            </a:endParaRPr>
          </a:p>
          <a:p>
            <a:endParaRPr lang="zh-CN" sz="3600">
              <a:sym typeface="+mn-ea"/>
            </a:endParaRPr>
          </a:p>
          <a:p>
            <a:r>
              <a:rPr lang="zh-CN" sz="3600">
                <a:sym typeface="+mn-ea"/>
              </a:rPr>
              <a:t>强制断线命令：</a:t>
            </a:r>
            <a:endParaRPr lang="zh-CN" sz="3600">
              <a:sym typeface="+mn-ea"/>
            </a:endParaRPr>
          </a:p>
          <a:p>
            <a:r>
              <a:rPr sz="3600">
                <a:sym typeface="+mn-ea"/>
              </a:rPr>
              <a:t>mdk3 mon0 d -s 120 -c 1,6,11</a:t>
            </a:r>
            <a:endParaRPr sz="3600">
              <a:sym typeface="+mn-ea"/>
            </a:endParaRPr>
          </a:p>
          <a:p>
            <a:endParaRPr sz="3600">
              <a:sym typeface="+mn-ea"/>
            </a:endParaRPr>
          </a:p>
          <a:p>
            <a:r>
              <a:rPr sz="3600">
                <a:sym typeface="+mn-ea"/>
              </a:rPr>
              <a:t>软件会向周围所有可见AP发起循环攻击 (有黑、白名单对攻击范围进行控制) </a:t>
            </a:r>
            <a:endParaRPr sz="3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51519" y="2857500"/>
            <a:ext cx="7951367" cy="1143000"/>
          </a:xfrm>
        </p:spPr>
        <p:txBody>
          <a:bodyPr>
            <a:noAutofit/>
          </a:bodyPr>
          <a:lstStyle/>
          <a:p>
            <a:r>
              <a:rPr lang="en-US" altLang="zh-CN" sz="7200" b="1" dirty="0" smtClean="0">
                <a:solidFill>
                  <a:srgbClr val="6AA926"/>
                </a:solidFill>
              </a:rPr>
              <a:t>	</a:t>
            </a:r>
            <a:r>
              <a:rPr lang="zh-CN" altLang="en-US" sz="7200" b="1" dirty="0" smtClean="0">
                <a:solidFill>
                  <a:srgbClr val="6AA926"/>
                </a:solidFill>
              </a:rPr>
              <a:t>谢  谢</a:t>
            </a:r>
            <a:endParaRPr lang="zh-CN" altLang="en-US" sz="7200" b="1" dirty="0">
              <a:solidFill>
                <a:srgbClr val="6AA92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802.11</a:t>
            </a:r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3935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物联网应用中包括大量的</a:t>
            </a:r>
            <a:r>
              <a:rPr lang="en-US" altLang="zh-CN" sz="2800"/>
              <a:t>WiFi</a:t>
            </a:r>
            <a:r>
              <a:rPr lang="zh-CN" altLang="en-US" sz="2800"/>
              <a:t>设备：无线网络摄像头、手机、家用电器、电脑、工业自动化控制设备等。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各种</a:t>
            </a:r>
            <a:r>
              <a:rPr lang="en-US" altLang="zh-CN" sz="2800"/>
              <a:t>WiFi</a:t>
            </a:r>
            <a:r>
              <a:rPr lang="zh-CN" altLang="en-US" sz="2800"/>
              <a:t>节点需要将数据传输到</a:t>
            </a:r>
            <a:r>
              <a:rPr lang="en-US" altLang="zh-CN" sz="2800"/>
              <a:t>WiFi</a:t>
            </a:r>
            <a:r>
              <a:rPr lang="zh-CN" altLang="en-US" sz="2800"/>
              <a:t>网关，</a:t>
            </a:r>
            <a:r>
              <a:rPr lang="en-US" altLang="zh-CN" sz="2800"/>
              <a:t>WiFi</a:t>
            </a:r>
            <a:r>
              <a:rPr lang="zh-CN" altLang="en-US" sz="2800"/>
              <a:t>网关再进一步传输到数据中心。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按照传输速率，</a:t>
            </a:r>
            <a:r>
              <a:rPr lang="en-US" altLang="zh-CN" sz="2800"/>
              <a:t>802.11</a:t>
            </a:r>
            <a:r>
              <a:rPr lang="zh-CN" altLang="en-US" sz="2800"/>
              <a:t>无线局域网分为：</a:t>
            </a:r>
            <a:r>
              <a:rPr lang="en-US" altLang="zh-CN" sz="2800"/>
              <a:t>802.11a</a:t>
            </a:r>
            <a:r>
              <a:rPr lang="zh-CN" altLang="en-US" sz="2800"/>
              <a:t>、</a:t>
            </a:r>
            <a:r>
              <a:rPr lang="en-US" altLang="zh-CN" sz="2800"/>
              <a:t>802.11b</a:t>
            </a:r>
            <a:r>
              <a:rPr lang="zh-CN" altLang="en-US" sz="2800"/>
              <a:t>、</a:t>
            </a:r>
            <a:r>
              <a:rPr lang="en-US" altLang="zh-CN" sz="2800"/>
              <a:t>802.11n</a:t>
            </a:r>
            <a:r>
              <a:rPr lang="zh-CN" altLang="en-US" sz="2800"/>
              <a:t>、</a:t>
            </a:r>
            <a:r>
              <a:rPr lang="en-US" altLang="zh-CN" sz="2800"/>
              <a:t>802.11g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攻击方式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3935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802.11</a:t>
            </a:r>
            <a:r>
              <a:rPr lang="zh-CN" altLang="en-US" sz="2800"/>
              <a:t>无线拒绝服务攻击（</a:t>
            </a:r>
            <a:r>
              <a:rPr lang="en-US" altLang="zh-CN" sz="2800"/>
              <a:t>DoS</a:t>
            </a:r>
            <a:r>
              <a:rPr lang="zh-CN" altLang="en-US" sz="2800"/>
              <a:t>）将导致</a:t>
            </a:r>
            <a:r>
              <a:rPr lang="en-US" altLang="zh-CN" sz="2800"/>
              <a:t>WiFi</a:t>
            </a:r>
            <a:r>
              <a:rPr lang="zh-CN" altLang="en-US" sz="2800"/>
              <a:t>网关、无线接入点（</a:t>
            </a:r>
            <a:r>
              <a:rPr lang="en-US" altLang="zh-CN" sz="2800"/>
              <a:t>AP</a:t>
            </a:r>
            <a:r>
              <a:rPr lang="zh-CN" altLang="en-US" sz="2800"/>
              <a:t>）、</a:t>
            </a:r>
            <a:r>
              <a:rPr lang="en-US" altLang="zh-CN" sz="2800"/>
              <a:t>WiFi</a:t>
            </a:r>
            <a:r>
              <a:rPr lang="zh-CN" altLang="en-US" sz="2800"/>
              <a:t>节点之间无法正常通信。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主要</a:t>
            </a:r>
            <a:r>
              <a:rPr lang="en-US" altLang="zh-CN" sz="2800"/>
              <a:t>DoS</a:t>
            </a:r>
            <a:r>
              <a:rPr lang="zh-CN" altLang="en-US" sz="2800"/>
              <a:t>攻击方式为：</a:t>
            </a:r>
            <a:endParaRPr lang="zh-CN" altLang="en-US" sz="2800"/>
          </a:p>
          <a:p>
            <a:r>
              <a:rPr lang="en-US" altLang="zh-CN" sz="2800"/>
              <a:t>1.</a:t>
            </a:r>
            <a:r>
              <a:rPr lang="zh-CN" altLang="en-US" sz="2800"/>
              <a:t>取消认证洪水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Deauthentication Flooding</a:t>
            </a:r>
            <a:r>
              <a:rPr lang="zh-CN" altLang="en-US" sz="2800"/>
              <a:t>）</a:t>
            </a:r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取消连接洪水</a:t>
            </a:r>
            <a:endParaRPr lang="zh-CN" altLang="en-US" sz="2800"/>
          </a:p>
          <a:p>
            <a:r>
              <a:rPr lang="zh-CN" altLang="en-US" sz="2800"/>
              <a:t>（</a:t>
            </a:r>
            <a:r>
              <a:rPr lang="en-US" altLang="zh-CN" sz="2800"/>
              <a:t>Disassociation Flooding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数据通信前的过程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436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设备认证过程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	wifi</a:t>
            </a:r>
            <a:r>
              <a:rPr lang="zh-CN" altLang="en-US" sz="2800">
                <a:sym typeface="+mn-ea"/>
              </a:rPr>
              <a:t>节点首先会发送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探测请求帧</a:t>
            </a:r>
            <a:r>
              <a:rPr lang="zh-CN" altLang="en-US" sz="2800">
                <a:sym typeface="+mn-ea"/>
              </a:rPr>
              <a:t>，当合法接入点（</a:t>
            </a:r>
            <a:r>
              <a:rPr lang="en-US" altLang="zh-CN" sz="2800">
                <a:sym typeface="+mn-ea"/>
              </a:rPr>
              <a:t>AP</a:t>
            </a:r>
            <a:r>
              <a:rPr lang="zh-CN" altLang="en-US" sz="2800">
                <a:sym typeface="+mn-ea"/>
              </a:rPr>
              <a:t>）收到后会回应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探测响应帧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，完成身份认证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无线连结过程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r>
              <a:rPr lang="en-US" altLang="zh-CN" sz="2800">
                <a:sym typeface="+mn-ea"/>
              </a:rPr>
              <a:t>	wifi</a:t>
            </a:r>
            <a:r>
              <a:rPr lang="zh-CN" altLang="en-US" sz="2800">
                <a:sym typeface="+mn-ea"/>
              </a:rPr>
              <a:t>设备和</a:t>
            </a:r>
            <a:r>
              <a:rPr lang="en-US" altLang="zh-CN" sz="2800">
                <a:sym typeface="+mn-ea"/>
              </a:rPr>
              <a:t>AP</a:t>
            </a:r>
            <a:r>
              <a:rPr lang="zh-CN" altLang="en-US" sz="2800">
                <a:sym typeface="+mn-ea"/>
              </a:rPr>
              <a:t>实现认证后，通过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连结请求帧</a:t>
            </a:r>
            <a:r>
              <a:rPr lang="zh-CN" altLang="en-US" sz="2800">
                <a:sym typeface="+mn-ea"/>
              </a:rPr>
              <a:t>和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连结响应帧</a:t>
            </a:r>
            <a:r>
              <a:rPr lang="zh-CN" altLang="en-US" sz="2800">
                <a:sym typeface="+mn-ea"/>
              </a:rPr>
              <a:t>完成无线连结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攻击原理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4363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802.11</a:t>
            </a:r>
            <a:r>
              <a:rPr lang="zh-CN" altLang="en-US" sz="3600"/>
              <a:t>有三种类型的帧：</a:t>
            </a:r>
            <a:endParaRPr lang="zh-CN" altLang="en-US" sz="3600"/>
          </a:p>
          <a:p>
            <a:r>
              <a:rPr lang="en-US" altLang="zh-CN" sz="3600"/>
              <a:t>1.</a:t>
            </a:r>
            <a:r>
              <a:rPr lang="zh-CN" altLang="en-US" sz="3600"/>
              <a:t>管理帧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控制帧</a:t>
            </a:r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数据帧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取消身份认证帧、取消连结帧都属于管理帧。</a:t>
            </a:r>
            <a:endParaRPr lang="zh-CN" altLang="en-US" sz="36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破坏认证过程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取消身份认证帧：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攻击者向</a:t>
            </a:r>
            <a:r>
              <a:rPr lang="en-US" altLang="zh-CN" sz="3600">
                <a:sym typeface="+mn-ea"/>
              </a:rPr>
              <a:t>wifi</a:t>
            </a:r>
            <a:r>
              <a:rPr lang="zh-CN" altLang="en-US" sz="3600">
                <a:sym typeface="+mn-ea"/>
              </a:rPr>
              <a:t>设备发送  </a:t>
            </a:r>
            <a:r>
              <a:rPr lang="en-US" altLang="zh-CN" sz="3600">
                <a:sym typeface="+mn-ea"/>
              </a:rPr>
              <a:t>“</a:t>
            </a:r>
            <a:r>
              <a:rPr lang="zh-CN" altLang="en-US" sz="3600">
                <a:sym typeface="+mn-ea"/>
              </a:rPr>
              <a:t>取消身份认证帧</a:t>
            </a:r>
            <a:r>
              <a:rPr lang="en-US" altLang="zh-CN" sz="3600">
                <a:sym typeface="+mn-ea"/>
              </a:rPr>
              <a:t>”</a:t>
            </a:r>
            <a:endParaRPr lang="en-US" altLang="zh-CN" sz="3600">
              <a:sym typeface="+mn-ea"/>
            </a:endParaRPr>
          </a:p>
          <a:p>
            <a:endParaRPr lang="en-US" altLang="zh-CN" sz="3600">
              <a:sym typeface="+mn-ea"/>
            </a:endParaRPr>
          </a:p>
          <a:p>
            <a:r>
              <a:rPr lang="zh-CN" altLang="en-US" sz="3600">
                <a:sym typeface="+mn-ea"/>
              </a:rPr>
              <a:t>将</a:t>
            </a:r>
            <a:r>
              <a:rPr lang="en-US" altLang="zh-CN" sz="3600">
                <a:sym typeface="+mn-ea"/>
              </a:rPr>
              <a:t>wifi</a:t>
            </a:r>
            <a:r>
              <a:rPr lang="zh-CN" altLang="en-US" sz="3600">
                <a:sym typeface="+mn-ea"/>
              </a:rPr>
              <a:t>节点转为未认证状态，从而中断数据传输</a:t>
            </a:r>
            <a:endParaRPr lang="zh-CN" altLang="en-US" sz="3600">
              <a:sym typeface="+mn-ea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破坏连结过程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3030" y="1977390"/>
            <a:ext cx="6429375" cy="3261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取消连结帧：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与取消身份认证帧类似，</a:t>
            </a:r>
            <a:r>
              <a:rPr lang="en-US" altLang="zh-CN" sz="3600">
                <a:sym typeface="+mn-ea"/>
              </a:rPr>
              <a:t>wifi</a:t>
            </a:r>
            <a:r>
              <a:rPr lang="zh-CN" altLang="en-US" sz="3600">
                <a:sym typeface="+mn-ea"/>
              </a:rPr>
              <a:t>节点收到该帧将中断无线数据传输</a:t>
            </a:r>
            <a:endParaRPr lang="zh-CN" altLang="en-US" sz="3600">
              <a:sym typeface="+mn-ea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8390" y="1986915"/>
            <a:ext cx="696785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经实验得，每发一个取消身份认证帧或取消连结帧都会导致大约</a:t>
            </a:r>
            <a:r>
              <a:rPr lang="en-US" altLang="zh-CN" sz="3600"/>
              <a:t>2</a:t>
            </a:r>
            <a:r>
              <a:rPr lang="zh-CN" altLang="en-US" sz="3600"/>
              <a:t>秒的通信中断。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持续的发送将导致通信完全中断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5100" y="388620"/>
            <a:ext cx="5944235" cy="9728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6AA9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应对方案</a:t>
            </a:r>
            <a:endParaRPr lang="zh-CN" altLang="en-US" sz="5400" b="1" dirty="0" smtClean="0">
              <a:solidFill>
                <a:srgbClr val="6AA9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6625" y="2286000"/>
            <a:ext cx="727075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一般情况下，空间中只有数据帧。当出现大量的管理帧的时候，应该是出现了</a:t>
            </a:r>
            <a:r>
              <a:rPr lang="en-US" altLang="zh-CN" sz="3600">
                <a:sym typeface="+mn-ea"/>
              </a:rPr>
              <a:t>DoS</a:t>
            </a:r>
            <a:r>
              <a:rPr lang="zh-CN" altLang="en-US" sz="3600">
                <a:sym typeface="+mn-ea"/>
              </a:rPr>
              <a:t>攻击。此刻可通过</a:t>
            </a:r>
            <a:r>
              <a:rPr lang="en-US" altLang="zh-CN" sz="3600">
                <a:sym typeface="+mn-ea"/>
              </a:rPr>
              <a:t>wifi</a:t>
            </a:r>
            <a:r>
              <a:rPr lang="zh-CN" altLang="en-US" sz="3600">
                <a:sym typeface="+mn-ea"/>
              </a:rPr>
              <a:t>定位抓到攻击者，迫使其停止攻击。</a:t>
            </a:r>
            <a:endParaRPr lang="zh-CN" altLang="en-US" sz="3600">
              <a:sym typeface="+mn-ea"/>
            </a:endParaRPr>
          </a:p>
          <a:p>
            <a:endParaRPr lang="zh-CN" altLang="en-US" sz="3600">
              <a:sym typeface="+mn-ea"/>
            </a:endParaRPr>
          </a:p>
          <a:p>
            <a:endParaRPr lang="en-US" altLang="zh-CN" sz="3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全屏显示(4:3)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Rockwell Extra Bold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55</cp:revision>
  <dcterms:created xsi:type="dcterms:W3CDTF">2012-05-19T11:28:00Z</dcterms:created>
  <dcterms:modified xsi:type="dcterms:W3CDTF">2017-03-16T15:21:11Z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