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58" r:id="rId5"/>
    <p:sldId id="307" r:id="rId6"/>
    <p:sldId id="331" r:id="rId7"/>
    <p:sldId id="319" r:id="rId8"/>
    <p:sldId id="332" r:id="rId9"/>
    <p:sldId id="333" r:id="rId10"/>
    <p:sldId id="334" r:id="rId11"/>
    <p:sldId id="310" r:id="rId12"/>
    <p:sldId id="312" r:id="rId13"/>
    <p:sldId id="335" r:id="rId14"/>
    <p:sldId id="336" r:id="rId15"/>
    <p:sldId id="337" r:id="rId16"/>
    <p:sldId id="30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74" autoAdjust="0"/>
  </p:normalViewPr>
  <p:slideViewPr>
    <p:cSldViewPr snapToGrid="0">
      <p:cViewPr varScale="1">
        <p:scale>
          <a:sx n="77" d="100"/>
          <a:sy n="77" d="100"/>
        </p:scale>
        <p:origin x="1622" y="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8BC5A-4D32-412F-BABF-4F8AD8493F36}"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9EACA-76E1-4AE7-86CA-05F73287D466}" type="slidenum">
              <a:rPr lang="zh-CN" altLang="en-US" smtClean="0"/>
              <a:t>‹#›</a:t>
            </a:fld>
            <a:endParaRPr lang="zh-CN" altLang="en-US"/>
          </a:p>
        </p:txBody>
      </p:sp>
    </p:spTree>
    <p:extLst>
      <p:ext uri="{BB962C8B-B14F-4D97-AF65-F5344CB8AC3E}">
        <p14:creationId xmlns:p14="http://schemas.microsoft.com/office/powerpoint/2010/main" val="51306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F9EACA-76E1-4AE7-86CA-05F73287D466}" type="slidenum">
              <a:rPr lang="zh-CN" altLang="en-US" smtClean="0"/>
              <a:t>1</a:t>
            </a:fld>
            <a:endParaRPr lang="zh-CN" altLang="en-US"/>
          </a:p>
        </p:txBody>
      </p:sp>
    </p:spTree>
    <p:extLst>
      <p:ext uri="{BB962C8B-B14F-4D97-AF65-F5344CB8AC3E}">
        <p14:creationId xmlns:p14="http://schemas.microsoft.com/office/powerpoint/2010/main" val="82089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10</a:t>
            </a:fld>
            <a:endParaRPr lang="zh-CN" altLang="en-US"/>
          </a:p>
        </p:txBody>
      </p:sp>
    </p:spTree>
    <p:extLst>
      <p:ext uri="{BB962C8B-B14F-4D97-AF65-F5344CB8AC3E}">
        <p14:creationId xmlns:p14="http://schemas.microsoft.com/office/powerpoint/2010/main" val="265877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11</a:t>
            </a:fld>
            <a:endParaRPr lang="zh-CN" altLang="en-US"/>
          </a:p>
        </p:txBody>
      </p:sp>
    </p:spTree>
    <p:extLst>
      <p:ext uri="{BB962C8B-B14F-4D97-AF65-F5344CB8AC3E}">
        <p14:creationId xmlns:p14="http://schemas.microsoft.com/office/powerpoint/2010/main" val="371994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12</a:t>
            </a:fld>
            <a:endParaRPr lang="zh-CN" altLang="en-US"/>
          </a:p>
        </p:txBody>
      </p:sp>
    </p:spTree>
    <p:extLst>
      <p:ext uri="{BB962C8B-B14F-4D97-AF65-F5344CB8AC3E}">
        <p14:creationId xmlns:p14="http://schemas.microsoft.com/office/powerpoint/2010/main" val="306888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13</a:t>
            </a:fld>
            <a:endParaRPr lang="zh-CN" altLang="en-US"/>
          </a:p>
        </p:txBody>
      </p:sp>
    </p:spTree>
    <p:extLst>
      <p:ext uri="{BB962C8B-B14F-4D97-AF65-F5344CB8AC3E}">
        <p14:creationId xmlns:p14="http://schemas.microsoft.com/office/powerpoint/2010/main" val="342006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14</a:t>
            </a:fld>
            <a:endParaRPr lang="zh-CN" altLang="en-US"/>
          </a:p>
        </p:txBody>
      </p:sp>
    </p:spTree>
    <p:extLst>
      <p:ext uri="{BB962C8B-B14F-4D97-AF65-F5344CB8AC3E}">
        <p14:creationId xmlns:p14="http://schemas.microsoft.com/office/powerpoint/2010/main" val="2796745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15</a:t>
            </a:fld>
            <a:endParaRPr lang="zh-CN" altLang="en-US"/>
          </a:p>
        </p:txBody>
      </p:sp>
    </p:spTree>
    <p:extLst>
      <p:ext uri="{BB962C8B-B14F-4D97-AF65-F5344CB8AC3E}">
        <p14:creationId xmlns:p14="http://schemas.microsoft.com/office/powerpoint/2010/main" val="186999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F9EACA-76E1-4AE7-86CA-05F73287D466}" type="slidenum">
              <a:rPr lang="zh-CN" altLang="en-US" smtClean="0"/>
              <a:t>16</a:t>
            </a:fld>
            <a:endParaRPr lang="zh-CN" altLang="en-US"/>
          </a:p>
        </p:txBody>
      </p:sp>
    </p:spTree>
    <p:extLst>
      <p:ext uri="{BB962C8B-B14F-4D97-AF65-F5344CB8AC3E}">
        <p14:creationId xmlns:p14="http://schemas.microsoft.com/office/powerpoint/2010/main" val="228310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2</a:t>
            </a:fld>
            <a:endParaRPr lang="zh-CN" altLang="en-US"/>
          </a:p>
        </p:txBody>
      </p:sp>
    </p:spTree>
    <p:extLst>
      <p:ext uri="{BB962C8B-B14F-4D97-AF65-F5344CB8AC3E}">
        <p14:creationId xmlns:p14="http://schemas.microsoft.com/office/powerpoint/2010/main" val="290534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3</a:t>
            </a:fld>
            <a:endParaRPr lang="zh-CN" altLang="en-US"/>
          </a:p>
        </p:txBody>
      </p:sp>
    </p:spTree>
    <p:extLst>
      <p:ext uri="{BB962C8B-B14F-4D97-AF65-F5344CB8AC3E}">
        <p14:creationId xmlns:p14="http://schemas.microsoft.com/office/powerpoint/2010/main" val="4218991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F9EACA-76E1-4AE7-86CA-05F73287D466}" type="slidenum">
              <a:rPr lang="zh-CN" altLang="en-US" smtClean="0"/>
              <a:t>4</a:t>
            </a:fld>
            <a:endParaRPr lang="zh-CN" altLang="en-US"/>
          </a:p>
        </p:txBody>
      </p:sp>
    </p:spTree>
    <p:extLst>
      <p:ext uri="{BB962C8B-B14F-4D97-AF65-F5344CB8AC3E}">
        <p14:creationId xmlns:p14="http://schemas.microsoft.com/office/powerpoint/2010/main" val="397802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F9EACA-76E1-4AE7-86CA-05F73287D466}" type="slidenum">
              <a:rPr lang="zh-CN" altLang="en-US" smtClean="0"/>
              <a:t>5</a:t>
            </a:fld>
            <a:endParaRPr lang="zh-CN" altLang="en-US"/>
          </a:p>
        </p:txBody>
      </p:sp>
    </p:spTree>
    <p:extLst>
      <p:ext uri="{BB962C8B-B14F-4D97-AF65-F5344CB8AC3E}">
        <p14:creationId xmlns:p14="http://schemas.microsoft.com/office/powerpoint/2010/main" val="234249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6</a:t>
            </a:fld>
            <a:endParaRPr lang="zh-CN" altLang="en-US"/>
          </a:p>
        </p:txBody>
      </p:sp>
    </p:spTree>
    <p:extLst>
      <p:ext uri="{BB962C8B-B14F-4D97-AF65-F5344CB8AC3E}">
        <p14:creationId xmlns:p14="http://schemas.microsoft.com/office/powerpoint/2010/main" val="2462145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7</a:t>
            </a:fld>
            <a:endParaRPr lang="zh-CN" altLang="en-US"/>
          </a:p>
        </p:txBody>
      </p:sp>
    </p:spTree>
    <p:extLst>
      <p:ext uri="{BB962C8B-B14F-4D97-AF65-F5344CB8AC3E}">
        <p14:creationId xmlns:p14="http://schemas.microsoft.com/office/powerpoint/2010/main" val="189149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8</a:t>
            </a:fld>
            <a:endParaRPr lang="zh-CN" altLang="en-US"/>
          </a:p>
        </p:txBody>
      </p:sp>
    </p:spTree>
    <p:extLst>
      <p:ext uri="{BB962C8B-B14F-4D97-AF65-F5344CB8AC3E}">
        <p14:creationId xmlns:p14="http://schemas.microsoft.com/office/powerpoint/2010/main" val="133698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F9EACA-76E1-4AE7-86CA-05F73287D466}" type="slidenum">
              <a:rPr lang="zh-CN" altLang="en-US" smtClean="0"/>
              <a:t>9</a:t>
            </a:fld>
            <a:endParaRPr lang="zh-CN" altLang="en-US"/>
          </a:p>
        </p:txBody>
      </p:sp>
    </p:spTree>
    <p:extLst>
      <p:ext uri="{BB962C8B-B14F-4D97-AF65-F5344CB8AC3E}">
        <p14:creationId xmlns:p14="http://schemas.microsoft.com/office/powerpoint/2010/main" val="242693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C11198E-881B-4B9D-B9DD-BF56FCF1CF51}" type="datetime1">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357138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C8DCC75-6EBC-4D59-9035-0E25ECC51670}" type="datetime1">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294285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B334-97C8-4213-B04D-DA24A9D402A8}" type="datetime1">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8148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40BA368-5324-4EE6-A009-B885C57E77EC}" type="datetime1">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217753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64307B-D740-4572-BC6E-B4DE81CCBAD9}" type="datetime1">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13995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F85942D-EB4F-4794-B9CE-E67DDC4F261B}" type="datetime1">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143126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386920D-1178-4E83-BB0D-D2CF590ED84C}" type="datetime1">
              <a:rPr lang="zh-CN" altLang="en-US" smtClean="0"/>
              <a:t>2017/3/16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82051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E235DB-BE50-408A-95B0-E058F7A7B984}" type="datetime1">
              <a:rPr lang="zh-CN" altLang="en-US" smtClean="0"/>
              <a:t>2017/3/16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174210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52976-42B5-486E-9DC4-36D64F1168EF}" type="datetime1">
              <a:rPr lang="zh-CN" altLang="en-US" smtClean="0"/>
              <a:t>2017/3/16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36087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6E5740-6631-4A24-8489-F2F7D0C34B3D}" type="datetime1">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379557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C81795E-4150-4C45-B5D3-41F4D4806CDB}" type="datetime1">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295971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8F236-FBF4-4770-98EE-A0BF83C14BFF}" type="datetime1">
              <a:rPr lang="zh-CN" altLang="en-US" smtClean="0"/>
              <a:t>2017/3/16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97241-6B15-47B2-A687-37C05BBFE3D5}" type="slidenum">
              <a:rPr lang="zh-CN" altLang="en-US" smtClean="0"/>
              <a:t>‹#›</a:t>
            </a:fld>
            <a:endParaRPr lang="zh-CN" altLang="en-US"/>
          </a:p>
        </p:txBody>
      </p:sp>
    </p:spTree>
    <p:extLst>
      <p:ext uri="{BB962C8B-B14F-4D97-AF65-F5344CB8AC3E}">
        <p14:creationId xmlns:p14="http://schemas.microsoft.com/office/powerpoint/2010/main" val="172157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0" y="0"/>
            <a:ext cx="9144000" cy="309587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9" name="矩形 38"/>
          <p:cNvSpPr/>
          <p:nvPr/>
        </p:nvSpPr>
        <p:spPr>
          <a:xfrm>
            <a:off x="2034533" y="1450483"/>
            <a:ext cx="5137361" cy="536319"/>
          </a:xfrm>
          <a:prstGeom prst="rect">
            <a:avLst/>
          </a:prstGeom>
          <a:solidFill>
            <a:srgbClr val="203864"/>
          </a:solidFill>
          <a:ln>
            <a:solidFill>
              <a:schemeClr val="bg1"/>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scene3d>
              <a:camera prst="orthographicFront"/>
              <a:lightRig rig="threePt" dir="t"/>
            </a:scene3d>
            <a:sp3d extrusionH="57150">
              <a:bevelT w="38100" h="38100" prst="convex"/>
            </a:sp3d>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spc="-150" dirty="0">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rPr>
              <a:t>大数据技术</a:t>
            </a:r>
          </a:p>
        </p:txBody>
      </p:sp>
      <p:cxnSp>
        <p:nvCxnSpPr>
          <p:cNvPr id="44" name="直接连接符 43"/>
          <p:cNvCxnSpPr/>
          <p:nvPr/>
        </p:nvCxnSpPr>
        <p:spPr>
          <a:xfrm flipH="1">
            <a:off x="1044878" y="1718643"/>
            <a:ext cx="989655" cy="1"/>
          </a:xfrm>
          <a:prstGeom prst="line">
            <a:avLst/>
          </a:prstGeom>
          <a:solidFill>
            <a:srgbClr val="203864"/>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1052876" y="1710225"/>
            <a:ext cx="0" cy="1385646"/>
          </a:xfrm>
          <a:prstGeom prst="line">
            <a:avLst/>
          </a:prstGeom>
          <a:solidFill>
            <a:srgbClr val="203864"/>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6" name="肘形连接符 45"/>
          <p:cNvCxnSpPr/>
          <p:nvPr/>
        </p:nvCxnSpPr>
        <p:spPr>
          <a:xfrm>
            <a:off x="7171894" y="1718643"/>
            <a:ext cx="978521" cy="1377228"/>
          </a:xfrm>
          <a:prstGeom prst="bentConnector2">
            <a:avLst/>
          </a:prstGeom>
          <a:solidFill>
            <a:srgbClr val="203864"/>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1052876" y="3103058"/>
            <a:ext cx="0" cy="912109"/>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150415" y="3103060"/>
            <a:ext cx="8049" cy="681291"/>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044878" y="4015169"/>
            <a:ext cx="7136768" cy="9769"/>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7869074" y="3755541"/>
            <a:ext cx="924781" cy="928630"/>
            <a:chOff x="7513672" y="4142228"/>
            <a:chExt cx="924781" cy="928630"/>
          </a:xfrm>
        </p:grpSpPr>
        <p:sp>
          <p:nvSpPr>
            <p:cNvPr id="51" name="矩形 50"/>
            <p:cNvSpPr/>
            <p:nvPr userDrawn="1"/>
          </p:nvSpPr>
          <p:spPr>
            <a:xfrm>
              <a:off x="7651002" y="4273122"/>
              <a:ext cx="656851" cy="656851"/>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矩形 51"/>
            <p:cNvSpPr/>
            <p:nvPr userDrawn="1"/>
          </p:nvSpPr>
          <p:spPr>
            <a:xfrm>
              <a:off x="7513672" y="4142228"/>
              <a:ext cx="452739" cy="452739"/>
            </a:xfrm>
            <a:prstGeom prst="rect">
              <a:avLst/>
            </a:prstGeom>
            <a:solidFill>
              <a:srgbClr val="FFFFFF"/>
            </a:solidFill>
            <a:ln>
              <a:solidFill>
                <a:srgbClr val="203864"/>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矩形 52"/>
            <p:cNvSpPr/>
            <p:nvPr userDrawn="1"/>
          </p:nvSpPr>
          <p:spPr>
            <a:xfrm>
              <a:off x="7985714" y="4618119"/>
              <a:ext cx="452739" cy="452739"/>
            </a:xfrm>
            <a:prstGeom prst="rect">
              <a:avLst/>
            </a:prstGeom>
            <a:solidFill>
              <a:srgbClr val="FFFFFF"/>
            </a:solidFill>
            <a:ln>
              <a:solidFill>
                <a:srgbClr val="203864"/>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4" name="组合 53"/>
          <p:cNvGrpSpPr/>
          <p:nvPr/>
        </p:nvGrpSpPr>
        <p:grpSpPr>
          <a:xfrm>
            <a:off x="392093" y="1038226"/>
            <a:ext cx="924781" cy="928630"/>
            <a:chOff x="686491" y="942551"/>
            <a:chExt cx="924781" cy="928630"/>
          </a:xfrm>
        </p:grpSpPr>
        <p:sp>
          <p:nvSpPr>
            <p:cNvPr id="55" name="矩形 54"/>
            <p:cNvSpPr/>
            <p:nvPr userDrawn="1"/>
          </p:nvSpPr>
          <p:spPr>
            <a:xfrm>
              <a:off x="823821" y="1073445"/>
              <a:ext cx="656851" cy="656851"/>
            </a:xfrm>
            <a:prstGeom prst="rect">
              <a:avLst/>
            </a:prstGeom>
            <a:solidFill>
              <a:srgbClr val="FFFFFF"/>
            </a:solidFill>
            <a:ln>
              <a:solidFill>
                <a:srgbClr val="203864"/>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矩形 55"/>
            <p:cNvSpPr/>
            <p:nvPr userDrawn="1"/>
          </p:nvSpPr>
          <p:spPr>
            <a:xfrm>
              <a:off x="686491" y="942551"/>
              <a:ext cx="452739" cy="452739"/>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矩形 56"/>
            <p:cNvSpPr/>
            <p:nvPr userDrawn="1"/>
          </p:nvSpPr>
          <p:spPr>
            <a:xfrm>
              <a:off x="1158533" y="1418442"/>
              <a:ext cx="452739" cy="452739"/>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9" name="文本框 58"/>
          <p:cNvSpPr txBox="1"/>
          <p:nvPr/>
        </p:nvSpPr>
        <p:spPr>
          <a:xfrm>
            <a:off x="1044827" y="2228291"/>
            <a:ext cx="7105588" cy="461665"/>
          </a:xfrm>
          <a:prstGeom prst="rect">
            <a:avLst/>
          </a:prstGeom>
          <a:noFill/>
        </p:spPr>
        <p:txBody>
          <a:bodyPr wrap="square" rtlCol="0">
            <a:spAutoFit/>
          </a:bodyPr>
          <a:lstStyle/>
          <a:p>
            <a:pPr algn="ctr"/>
            <a:r>
              <a:rPr lang="zh-CN" altLang="en-US" sz="2400" b="1" spc="300" dirty="0">
                <a:solidFill>
                  <a:schemeClr val="bg1"/>
                </a:solidFill>
                <a:latin typeface="微软雅黑" panose="020B0503020204020204" pitchFamily="34" charset="-122"/>
                <a:ea typeface="微软雅黑" panose="020B0503020204020204" pitchFamily="34" charset="-122"/>
              </a:rPr>
              <a:t>数据挖掘的研究进展及在临床医学中的应用</a:t>
            </a:r>
          </a:p>
        </p:txBody>
      </p:sp>
      <p:sp>
        <p:nvSpPr>
          <p:cNvPr id="73" name="矩形 72"/>
          <p:cNvSpPr/>
          <p:nvPr/>
        </p:nvSpPr>
        <p:spPr>
          <a:xfrm>
            <a:off x="1052876" y="3233247"/>
            <a:ext cx="7097539" cy="646331"/>
          </a:xfrm>
          <a:prstGeom prst="rect">
            <a:avLst/>
          </a:prstGeom>
          <a:noFill/>
        </p:spPr>
        <p:txBody>
          <a:bodyPr wrap="square" rtlCol="0">
            <a:spAutoFit/>
          </a:bodyPr>
          <a:lstStyle/>
          <a:p>
            <a:pPr algn="ctr"/>
            <a:r>
              <a:rPr lang="zh-CN" altLang="en-US" sz="2800" b="1" spc="300" dirty="0">
                <a:solidFill>
                  <a:srgbClr val="203864"/>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综述</a:t>
            </a:r>
            <a:r>
              <a:rPr lang="zh-CN" altLang="en-US" sz="3600" b="1" spc="300" dirty="0">
                <a:solidFill>
                  <a:srgbClr val="203864"/>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周攀</a:t>
            </a:r>
            <a:r>
              <a:rPr lang="en-US" altLang="zh-CN" sz="3600" b="1" spc="300" dirty="0">
                <a:solidFill>
                  <a:srgbClr val="203864"/>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a:t>
            </a:r>
            <a:r>
              <a:rPr lang="zh-CN" altLang="en-US" sz="3600" b="1" spc="300" dirty="0">
                <a:solidFill>
                  <a:srgbClr val="203864"/>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王开正</a:t>
            </a:r>
            <a:r>
              <a:rPr lang="zh-CN" altLang="en-US" sz="2800" b="1" spc="300" dirty="0">
                <a:solidFill>
                  <a:srgbClr val="203864"/>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审校</a:t>
            </a:r>
            <a:endParaRPr lang="zh-CN" altLang="en-US" sz="2800" b="1" spc="300" dirty="0">
              <a:solidFill>
                <a:srgbClr val="203864"/>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4795521" y="4457801"/>
            <a:ext cx="3142218" cy="461665"/>
          </a:xfrm>
          <a:prstGeom prst="rect">
            <a:avLst/>
          </a:prstGeom>
          <a:noFill/>
        </p:spPr>
        <p:txBody>
          <a:bodyPr wrap="square" rtlCol="0">
            <a:spAutoFit/>
          </a:bodyPr>
          <a:lstStyle/>
          <a:p>
            <a:pPr algn="ctr"/>
            <a:r>
              <a:rPr lang="zh-CN" altLang="en-US" sz="2400" b="1" dirty="0">
                <a:solidFill>
                  <a:srgbClr val="203864"/>
                </a:solidFill>
                <a:latin typeface="微软雅黑" panose="020B0503020204020204" pitchFamily="34" charset="-122"/>
                <a:ea typeface="微软雅黑" panose="020B0503020204020204" pitchFamily="34" charset="-122"/>
              </a:rPr>
              <a:t>报告人：王子尧</a:t>
            </a:r>
          </a:p>
        </p:txBody>
      </p:sp>
      <p:sp>
        <p:nvSpPr>
          <p:cNvPr id="97" name="文本框 96"/>
          <p:cNvSpPr txBox="1"/>
          <p:nvPr/>
        </p:nvSpPr>
        <p:spPr>
          <a:xfrm>
            <a:off x="3073772" y="5325399"/>
            <a:ext cx="3142218" cy="461665"/>
          </a:xfrm>
          <a:prstGeom prst="rect">
            <a:avLst/>
          </a:prstGeom>
          <a:noFill/>
        </p:spPr>
        <p:txBody>
          <a:bodyPr wrap="square" rtlCol="0">
            <a:spAutoFit/>
          </a:bodyPr>
          <a:lstStyle/>
          <a:p>
            <a:pPr algn="ctr"/>
            <a:r>
              <a:rPr lang="zh-CN" altLang="en-US" sz="2400" b="1" dirty="0">
                <a:solidFill>
                  <a:srgbClr val="203864"/>
                </a:solidFill>
                <a:latin typeface="微软雅黑" panose="020B0503020204020204" pitchFamily="34" charset="-122"/>
                <a:ea typeface="微软雅黑" panose="020B0503020204020204" pitchFamily="34" charset="-122"/>
              </a:rPr>
              <a:t>信息科学技术学院</a:t>
            </a:r>
          </a:p>
        </p:txBody>
      </p:sp>
      <p:sp>
        <p:nvSpPr>
          <p:cNvPr id="99" name="文本框 98"/>
          <p:cNvSpPr txBox="1"/>
          <p:nvPr/>
        </p:nvSpPr>
        <p:spPr>
          <a:xfrm>
            <a:off x="3073772" y="5932424"/>
            <a:ext cx="3142218" cy="461665"/>
          </a:xfrm>
          <a:prstGeom prst="rect">
            <a:avLst/>
          </a:prstGeom>
          <a:noFill/>
        </p:spPr>
        <p:txBody>
          <a:bodyPr wrap="square" rtlCol="0">
            <a:spAutoFit/>
          </a:bodyPr>
          <a:lstStyle/>
          <a:p>
            <a:pPr algn="ctr"/>
            <a:r>
              <a:rPr lang="en-US" altLang="zh-CN" sz="2400" b="1" dirty="0">
                <a:solidFill>
                  <a:srgbClr val="203864"/>
                </a:solidFill>
                <a:latin typeface="微软雅黑" panose="020B0503020204020204" pitchFamily="34" charset="-122"/>
                <a:ea typeface="微软雅黑" panose="020B0503020204020204" pitchFamily="34" charset="-122"/>
              </a:rPr>
              <a:t>2017</a:t>
            </a:r>
            <a:r>
              <a:rPr lang="zh-CN" altLang="en-US" sz="2400" b="1" dirty="0">
                <a:solidFill>
                  <a:srgbClr val="203864"/>
                </a:solidFill>
                <a:latin typeface="微软雅黑" panose="020B0503020204020204" pitchFamily="34" charset="-122"/>
                <a:ea typeface="微软雅黑" panose="020B0503020204020204" pitchFamily="34" charset="-122"/>
              </a:rPr>
              <a:t>年</a:t>
            </a:r>
            <a:r>
              <a:rPr lang="en-US" altLang="zh-CN" sz="2400" b="1" dirty="0">
                <a:solidFill>
                  <a:srgbClr val="203864"/>
                </a:solidFill>
                <a:latin typeface="微软雅黑" panose="020B0503020204020204" pitchFamily="34" charset="-122"/>
                <a:ea typeface="微软雅黑" panose="020B0503020204020204" pitchFamily="34" charset="-122"/>
              </a:rPr>
              <a:t>03</a:t>
            </a:r>
            <a:r>
              <a:rPr lang="zh-CN" altLang="en-US" sz="2400" b="1" dirty="0">
                <a:solidFill>
                  <a:srgbClr val="203864"/>
                </a:solidFill>
                <a:latin typeface="微软雅黑" panose="020B0503020204020204" pitchFamily="34" charset="-122"/>
                <a:ea typeface="微软雅黑" panose="020B0503020204020204" pitchFamily="34" charset="-122"/>
              </a:rPr>
              <a:t>月</a:t>
            </a:r>
            <a:r>
              <a:rPr lang="en-US" altLang="zh-CN" sz="2400" b="1" dirty="0">
                <a:solidFill>
                  <a:srgbClr val="203864"/>
                </a:solidFill>
                <a:latin typeface="微软雅黑" panose="020B0503020204020204" pitchFamily="34" charset="-122"/>
                <a:ea typeface="微软雅黑" panose="020B0503020204020204" pitchFamily="34" charset="-122"/>
              </a:rPr>
              <a:t>16</a:t>
            </a:r>
            <a:r>
              <a:rPr lang="zh-CN" altLang="en-US" sz="2400" b="1" dirty="0">
                <a:solidFill>
                  <a:srgbClr val="203864"/>
                </a:solidFill>
                <a:latin typeface="微软雅黑" panose="020B0503020204020204" pitchFamily="34" charset="-122"/>
                <a:ea typeface="微软雅黑" panose="020B0503020204020204" pitchFamily="34" charset="-122"/>
              </a:rPr>
              <a:t>日</a:t>
            </a:r>
          </a:p>
        </p:txBody>
      </p:sp>
      <p:sp>
        <p:nvSpPr>
          <p:cNvPr id="28" name="文本框 27"/>
          <p:cNvSpPr txBox="1"/>
          <p:nvPr/>
        </p:nvSpPr>
        <p:spPr>
          <a:xfrm>
            <a:off x="1025724" y="4457801"/>
            <a:ext cx="3142218" cy="461665"/>
          </a:xfrm>
          <a:prstGeom prst="rect">
            <a:avLst/>
          </a:prstGeom>
          <a:noFill/>
        </p:spPr>
        <p:txBody>
          <a:bodyPr wrap="square" rtlCol="0">
            <a:spAutoFit/>
          </a:bodyPr>
          <a:lstStyle/>
          <a:p>
            <a:pPr algn="ctr"/>
            <a:r>
              <a:rPr lang="zh-CN" altLang="en-US" sz="2400" b="1" dirty="0">
                <a:solidFill>
                  <a:srgbClr val="203864"/>
                </a:solidFill>
                <a:latin typeface="微软雅黑" panose="020B0503020204020204" pitchFamily="34" charset="-122"/>
                <a:ea typeface="微软雅黑" panose="020B0503020204020204" pitchFamily="34" charset="-122"/>
              </a:rPr>
              <a:t>指导教师：齐琦</a:t>
            </a:r>
          </a:p>
        </p:txBody>
      </p:sp>
      <p:cxnSp>
        <p:nvCxnSpPr>
          <p:cNvPr id="3" name="直接连接符 2"/>
          <p:cNvCxnSpPr/>
          <p:nvPr/>
        </p:nvCxnSpPr>
        <p:spPr>
          <a:xfrm>
            <a:off x="1249371" y="5084835"/>
            <a:ext cx="6315910" cy="5022"/>
          </a:xfrm>
          <a:prstGeom prst="line">
            <a:avLst/>
          </a:prstGeom>
          <a:ln w="3175">
            <a:solidFill>
              <a:schemeClr val="bg2">
                <a:lumMod val="90000"/>
              </a:schemeClr>
            </a:solidFill>
          </a:ln>
        </p:spPr>
        <p:style>
          <a:lnRef idx="1">
            <a:schemeClr val="dk1"/>
          </a:lnRef>
          <a:fillRef idx="0">
            <a:schemeClr val="dk1"/>
          </a:fillRef>
          <a:effectRef idx="0">
            <a:schemeClr val="dk1"/>
          </a:effectRef>
          <a:fontRef idx="minor">
            <a:schemeClr val="tx1"/>
          </a:fontRef>
        </p:style>
      </p:cxnSp>
      <p:grpSp>
        <p:nvGrpSpPr>
          <p:cNvPr id="10" name="组合 9"/>
          <p:cNvGrpSpPr/>
          <p:nvPr/>
        </p:nvGrpSpPr>
        <p:grpSpPr>
          <a:xfrm>
            <a:off x="6658038" y="96768"/>
            <a:ext cx="2696731" cy="1073935"/>
            <a:chOff x="6673391" y="87440"/>
            <a:chExt cx="2696731" cy="1073935"/>
          </a:xfrm>
        </p:grpSpPr>
        <p:sp>
          <p:nvSpPr>
            <p:cNvPr id="42"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latin typeface="华文行楷" panose="02010800040101010101" pitchFamily="2" charset="-122"/>
                  <a:ea typeface="华文行楷" panose="02010800040101010101" pitchFamily="2" charset="-122"/>
                </a:rPr>
                <a:t>海南大学</a:t>
              </a:r>
            </a:p>
          </p:txBody>
        </p:sp>
        <p:sp>
          <p:nvSpPr>
            <p:cNvPr id="43"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bg1"/>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chemeClr val="bg1"/>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Tree>
    <p:extLst>
      <p:ext uri="{BB962C8B-B14F-4D97-AF65-F5344CB8AC3E}">
        <p14:creationId xmlns:p14="http://schemas.microsoft.com/office/powerpoint/2010/main" val="3893128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2" name="矩形 1"/>
          <p:cNvSpPr/>
          <p:nvPr/>
        </p:nvSpPr>
        <p:spPr>
          <a:xfrm>
            <a:off x="973917" y="1233891"/>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描述任务</a:t>
            </a:r>
          </a:p>
        </p:txBody>
      </p:sp>
      <p:sp>
        <p:nvSpPr>
          <p:cNvPr id="3" name="矩形 2"/>
          <p:cNvSpPr/>
          <p:nvPr/>
        </p:nvSpPr>
        <p:spPr>
          <a:xfrm>
            <a:off x="973917" y="2963988"/>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预测任务</a:t>
            </a:r>
          </a:p>
        </p:txBody>
      </p:sp>
      <p:sp>
        <p:nvSpPr>
          <p:cNvPr id="4" name="矩形 3"/>
          <p:cNvSpPr/>
          <p:nvPr/>
        </p:nvSpPr>
        <p:spPr>
          <a:xfrm>
            <a:off x="1288875" y="1780395"/>
            <a:ext cx="7698646" cy="400110"/>
          </a:xfrm>
          <a:prstGeom prst="rect">
            <a:avLst/>
          </a:prstGeom>
        </p:spPr>
        <p:txBody>
          <a:bodyPr wrap="square">
            <a:spAutoFit/>
          </a:bodyPr>
          <a:lstStyle/>
          <a:p>
            <a:r>
              <a:rPr lang="zh-CN" altLang="en-US" sz="2000" dirty="0">
                <a:latin typeface="楷体_GB2312" charset="0"/>
              </a:rPr>
              <a:t>导出概括数据中潜在联系的模式（相关、趋势、聚类、轨迹和异常）</a:t>
            </a:r>
            <a:endParaRPr lang="en-US" altLang="zh-CN" sz="2000" dirty="0">
              <a:latin typeface="楷体_GB2312" charset="0"/>
            </a:endParaRPr>
          </a:p>
        </p:txBody>
      </p:sp>
      <p:sp>
        <p:nvSpPr>
          <p:cNvPr id="5" name="矩形 4"/>
          <p:cNvSpPr/>
          <p:nvPr/>
        </p:nvSpPr>
        <p:spPr>
          <a:xfrm>
            <a:off x="1579082" y="2368946"/>
            <a:ext cx="127101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000" dirty="0"/>
              <a:t>关联分析</a:t>
            </a:r>
          </a:p>
        </p:txBody>
      </p:sp>
      <p:sp>
        <p:nvSpPr>
          <p:cNvPr id="6" name="矩形 5"/>
          <p:cNvSpPr/>
          <p:nvPr/>
        </p:nvSpPr>
        <p:spPr>
          <a:xfrm>
            <a:off x="3656081" y="2368946"/>
            <a:ext cx="125867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聚类分析</a:t>
            </a:r>
          </a:p>
        </p:txBody>
      </p:sp>
      <p:sp>
        <p:nvSpPr>
          <p:cNvPr id="7" name="矩形 6"/>
          <p:cNvSpPr/>
          <p:nvPr/>
        </p:nvSpPr>
        <p:spPr>
          <a:xfrm>
            <a:off x="5850427" y="2368946"/>
            <a:ext cx="121058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异常检测</a:t>
            </a:r>
          </a:p>
        </p:txBody>
      </p:sp>
      <p:sp>
        <p:nvSpPr>
          <p:cNvPr id="8" name="矩形 7"/>
          <p:cNvSpPr/>
          <p:nvPr/>
        </p:nvSpPr>
        <p:spPr>
          <a:xfrm>
            <a:off x="1288874" y="3546229"/>
            <a:ext cx="4108817" cy="369332"/>
          </a:xfrm>
          <a:prstGeom prst="rect">
            <a:avLst/>
          </a:prstGeom>
        </p:spPr>
        <p:txBody>
          <a:bodyPr wrap="none">
            <a:spAutoFit/>
          </a:bodyPr>
          <a:lstStyle/>
          <a:p>
            <a:r>
              <a:rPr lang="zh-CN" altLang="en-US" dirty="0">
                <a:latin typeface="楷体_GB2312" charset="0"/>
              </a:rPr>
              <a:t>根据其他属性的值，预测特定属性的值</a:t>
            </a:r>
            <a:endParaRPr lang="zh-CN" altLang="en-US" dirty="0"/>
          </a:p>
        </p:txBody>
      </p:sp>
      <p:sp>
        <p:nvSpPr>
          <p:cNvPr id="9" name="矩形 8"/>
          <p:cNvSpPr/>
          <p:nvPr/>
        </p:nvSpPr>
        <p:spPr>
          <a:xfrm>
            <a:off x="1737536"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solidFill>
                  <a:schemeClr val="dk1"/>
                </a:solidFill>
              </a:rPr>
              <a:t>分类</a:t>
            </a:r>
          </a:p>
        </p:txBody>
      </p:sp>
      <p:sp>
        <p:nvSpPr>
          <p:cNvPr id="52" name="矩形 51"/>
          <p:cNvSpPr/>
          <p:nvPr/>
        </p:nvSpPr>
        <p:spPr>
          <a:xfrm>
            <a:off x="3784321"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回归</a:t>
            </a:r>
            <a:endParaRPr lang="zh-CN" altLang="en-US" sz="2000" dirty="0">
              <a:solidFill>
                <a:schemeClr val="dk1"/>
              </a:solidFill>
            </a:endParaRPr>
          </a:p>
        </p:txBody>
      </p:sp>
      <p:sp>
        <p:nvSpPr>
          <p:cNvPr id="22" name="椭圆 21"/>
          <p:cNvSpPr/>
          <p:nvPr/>
        </p:nvSpPr>
        <p:spPr>
          <a:xfrm>
            <a:off x="5622133" y="2208932"/>
            <a:ext cx="1667176" cy="7550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66653" y="323433"/>
            <a:ext cx="2325187"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的基本模式</a:t>
            </a:r>
          </a:p>
        </p:txBody>
      </p:sp>
      <p:cxnSp>
        <p:nvCxnSpPr>
          <p:cNvPr id="24" name="直接连接符 23"/>
          <p:cNvCxnSpPr/>
          <p:nvPr/>
        </p:nvCxnSpPr>
        <p:spPr>
          <a:xfrm flipV="1">
            <a:off x="567110" y="848880"/>
            <a:ext cx="2392069" cy="21860"/>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11" name="矩形 10"/>
          <p:cNvSpPr/>
          <p:nvPr/>
        </p:nvSpPr>
        <p:spPr>
          <a:xfrm>
            <a:off x="1211519" y="4925240"/>
            <a:ext cx="4842646" cy="1089529"/>
          </a:xfrm>
          <a:prstGeom prst="rect">
            <a:avLst/>
          </a:prstGeom>
          <a:ln w="19050">
            <a:solidFill>
              <a:schemeClr val="accent5">
                <a:lumMod val="60000"/>
                <a:lumOff val="40000"/>
              </a:schemeClr>
            </a:solidFill>
          </a:ln>
        </p:spPr>
        <p:txBody>
          <a:bodyPr wrap="square">
            <a:spAutoFit/>
          </a:bodyPr>
          <a:lstStyle/>
          <a:p>
            <a:pPr marL="285750" indent="-285750">
              <a:lnSpc>
                <a:spcPct val="90000"/>
              </a:lnSpc>
              <a:spcBef>
                <a:spcPct val="40000"/>
              </a:spcBef>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用来识别其特征明显不同于其他数据的观测值，这样的观测值称为异常点或离群点。异常检测的目标是发现真正的异常点，避免错误地将正常对象标注为异常点</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955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966653" y="314228"/>
            <a:ext cx="3420076"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的方法及研究趋势</a:t>
            </a:r>
          </a:p>
        </p:txBody>
      </p:sp>
      <p:cxnSp>
        <p:nvCxnSpPr>
          <p:cNvPr id="35" name="直接连接符 34"/>
          <p:cNvCxnSpPr/>
          <p:nvPr/>
        </p:nvCxnSpPr>
        <p:spPr>
          <a:xfrm flipV="1">
            <a:off x="236928" y="814250"/>
            <a:ext cx="3214882" cy="2914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sp>
        <p:nvSpPr>
          <p:cNvPr id="3" name="矩形 2"/>
          <p:cNvSpPr/>
          <p:nvPr/>
        </p:nvSpPr>
        <p:spPr>
          <a:xfrm>
            <a:off x="2144548" y="1080971"/>
            <a:ext cx="6652717" cy="5115246"/>
          </a:xfrm>
          <a:prstGeom prst="rect">
            <a:avLst/>
          </a:prstGeom>
        </p:spPr>
        <p:txBody>
          <a:bodyPr wrap="square">
            <a:spAutoFit/>
          </a:bodyPr>
          <a:lstStyle/>
          <a:p>
            <a:pPr marL="342900" indent="-342900">
              <a:spcAft>
                <a:spcPct val="40000"/>
              </a:spcAft>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生物学方法包括人工神经网络、遗传算法等。</a:t>
            </a: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信息论方法包括决策树等。</a:t>
            </a: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集合论方法包括粗糙集理论、近邻算法等</a:t>
            </a: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统计学方法</a:t>
            </a: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可视化技术等</a:t>
            </a:r>
            <a:endParaRPr lang="en-US" altLang="zh-CN" sz="2400" dirty="0">
              <a:latin typeface="黑体" panose="02010609060101010101" pitchFamily="49" charset="-122"/>
              <a:ea typeface="黑体" panose="02010609060101010101" pitchFamily="49" charset="-122"/>
            </a:endParaRPr>
          </a:p>
          <a:p>
            <a:pPr marL="342900" indent="-342900">
              <a:spcAft>
                <a:spcPct val="40000"/>
              </a:spcAft>
              <a:buFont typeface="Wingdings" panose="05000000000000000000" pitchFamily="2" charset="2"/>
              <a:buChar char="ü"/>
            </a:pPr>
            <a:endParaRPr lang="en-US" altLang="zh-CN" sz="2400" dirty="0">
              <a:latin typeface="黑体" panose="02010609060101010101" pitchFamily="49" charset="-122"/>
              <a:ea typeface="黑体" panose="02010609060101010101" pitchFamily="49" charset="-122"/>
            </a:endParaRPr>
          </a:p>
        </p:txBody>
      </p:sp>
      <p:grpSp>
        <p:nvGrpSpPr>
          <p:cNvPr id="2" name="组合 1"/>
          <p:cNvGrpSpPr/>
          <p:nvPr/>
        </p:nvGrpSpPr>
        <p:grpSpPr>
          <a:xfrm>
            <a:off x="359576" y="929196"/>
            <a:ext cx="1980425" cy="5267021"/>
            <a:chOff x="359576" y="929196"/>
            <a:chExt cx="1980425" cy="5267021"/>
          </a:xfrm>
        </p:grpSpPr>
        <p:grpSp>
          <p:nvGrpSpPr>
            <p:cNvPr id="52" name="组合 51"/>
            <p:cNvGrpSpPr/>
            <p:nvPr/>
          </p:nvGrpSpPr>
          <p:grpSpPr>
            <a:xfrm>
              <a:off x="359576" y="929196"/>
              <a:ext cx="1903644" cy="1427987"/>
              <a:chOff x="60810" y="1550342"/>
              <a:chExt cx="1903644" cy="1427987"/>
            </a:xfrm>
          </p:grpSpPr>
          <p:grpSp>
            <p:nvGrpSpPr>
              <p:cNvPr id="84" name="组合 83"/>
              <p:cNvGrpSpPr/>
              <p:nvPr/>
            </p:nvGrpSpPr>
            <p:grpSpPr>
              <a:xfrm>
                <a:off x="476744" y="1992855"/>
                <a:ext cx="998149" cy="985474"/>
                <a:chOff x="1152637" y="3895330"/>
                <a:chExt cx="998149" cy="985474"/>
              </a:xfrm>
            </p:grpSpPr>
            <p:sp>
              <p:nvSpPr>
                <p:cNvPr id="87" name="椭圆 86"/>
                <p:cNvSpPr/>
                <p:nvPr/>
              </p:nvSpPr>
              <p:spPr>
                <a:xfrm>
                  <a:off x="1152637" y="3895330"/>
                  <a:ext cx="963614" cy="929121"/>
                </a:xfrm>
                <a:prstGeom prst="ellipse">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247650" h="3175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dirty="0">
                    <a:solidFill>
                      <a:srgbClr val="203864"/>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2637" y="3895330"/>
                  <a:ext cx="998149" cy="985474"/>
                </a:xfrm>
                <a:prstGeom prst="rect">
                  <a:avLst/>
                </a:prstGeom>
              </p:spPr>
            </p:pic>
          </p:grpSp>
          <p:sp>
            <p:nvSpPr>
              <p:cNvPr id="86" name="文本框 85"/>
              <p:cNvSpPr txBox="1"/>
              <p:nvPr/>
            </p:nvSpPr>
            <p:spPr>
              <a:xfrm>
                <a:off x="60810" y="1550342"/>
                <a:ext cx="1903644" cy="400110"/>
              </a:xfrm>
              <a:prstGeom prst="rect">
                <a:avLst/>
              </a:prstGeom>
              <a:noFill/>
            </p:spPr>
            <p:txBody>
              <a:bodyPr wrap="square" rtlCol="0">
                <a:spAutoFit/>
              </a:bodyPr>
              <a:lstStyle/>
              <a:p>
                <a:pPr algn="ctr"/>
                <a:r>
                  <a:rPr lang="zh-CN" altLang="en-US" sz="2000" b="1" dirty="0">
                    <a:solidFill>
                      <a:srgbClr val="203864"/>
                    </a:solidFill>
                    <a:latin typeface="微软雅黑" panose="020B0503020204020204" pitchFamily="34" charset="-122"/>
                    <a:ea typeface="微软雅黑" panose="020B0503020204020204" pitchFamily="34" charset="-122"/>
                  </a:rPr>
                  <a:t>生物学</a:t>
                </a:r>
              </a:p>
            </p:txBody>
          </p:sp>
        </p:grpSp>
        <p:grpSp>
          <p:nvGrpSpPr>
            <p:cNvPr id="53" name="组合 52"/>
            <p:cNvGrpSpPr/>
            <p:nvPr/>
          </p:nvGrpSpPr>
          <p:grpSpPr>
            <a:xfrm>
              <a:off x="436357" y="4877196"/>
              <a:ext cx="1903644" cy="1319021"/>
              <a:chOff x="3227072" y="1602955"/>
              <a:chExt cx="1903644" cy="1319021"/>
            </a:xfrm>
          </p:grpSpPr>
          <p:grpSp>
            <p:nvGrpSpPr>
              <p:cNvPr id="70" name="组合 69"/>
              <p:cNvGrpSpPr/>
              <p:nvPr/>
            </p:nvGrpSpPr>
            <p:grpSpPr>
              <a:xfrm>
                <a:off x="3697087" y="1992855"/>
                <a:ext cx="963614" cy="929121"/>
                <a:chOff x="2959179" y="4309486"/>
                <a:chExt cx="963614" cy="929121"/>
              </a:xfrm>
            </p:grpSpPr>
            <p:sp>
              <p:nvSpPr>
                <p:cNvPr id="72" name="椭圆 71"/>
                <p:cNvSpPr/>
                <p:nvPr/>
              </p:nvSpPr>
              <p:spPr>
                <a:xfrm>
                  <a:off x="2959179" y="4309486"/>
                  <a:ext cx="963614" cy="929121"/>
                </a:xfrm>
                <a:prstGeom prst="ellipse">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247650" h="3175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dirty="0">
                    <a:solidFill>
                      <a:srgbClr val="203864"/>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3092532" y="4477641"/>
                  <a:ext cx="696907" cy="618696"/>
                  <a:chOff x="4304686" y="4017049"/>
                  <a:chExt cx="696907" cy="618696"/>
                </a:xfrm>
              </p:grpSpPr>
              <p:sp>
                <p:nvSpPr>
                  <p:cNvPr id="74" name="椭圆 73"/>
                  <p:cNvSpPr/>
                  <p:nvPr/>
                </p:nvSpPr>
                <p:spPr>
                  <a:xfrm>
                    <a:off x="4542222" y="4401649"/>
                    <a:ext cx="234096" cy="234096"/>
                  </a:xfrm>
                  <a:prstGeom prst="ellipse">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304686" y="4309486"/>
                    <a:ext cx="117857" cy="105590"/>
                  </a:xfrm>
                  <a:prstGeom prst="ellipse">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86611" y="4017049"/>
                    <a:ext cx="152400" cy="152400"/>
                  </a:xfrm>
                  <a:prstGeom prst="ellipse">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803529" y="4147131"/>
                    <a:ext cx="198064" cy="198064"/>
                  </a:xfrm>
                  <a:prstGeom prst="ellipse">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a:stCxn id="76" idx="3"/>
                    <a:endCxn id="75" idx="7"/>
                  </p:cNvCxnSpPr>
                  <p:nvPr/>
                </p:nvCxnSpPr>
                <p:spPr>
                  <a:xfrm flipH="1">
                    <a:off x="4405283" y="4147131"/>
                    <a:ext cx="103646" cy="177818"/>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5" idx="5"/>
                    <a:endCxn id="74" idx="2"/>
                  </p:cNvCxnSpPr>
                  <p:nvPr/>
                </p:nvCxnSpPr>
                <p:spPr>
                  <a:xfrm>
                    <a:off x="4405283" y="4399613"/>
                    <a:ext cx="136939" cy="119084"/>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7" idx="2"/>
                  </p:cNvCxnSpPr>
                  <p:nvPr/>
                </p:nvCxnSpPr>
                <p:spPr>
                  <a:xfrm flipV="1">
                    <a:off x="4422543" y="4246163"/>
                    <a:ext cx="380986" cy="116118"/>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6" idx="6"/>
                    <a:endCxn id="77" idx="1"/>
                  </p:cNvCxnSpPr>
                  <p:nvPr/>
                </p:nvCxnSpPr>
                <p:spPr>
                  <a:xfrm>
                    <a:off x="4639011" y="4093249"/>
                    <a:ext cx="193524" cy="82888"/>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4"/>
                    <a:endCxn id="74" idx="0"/>
                  </p:cNvCxnSpPr>
                  <p:nvPr/>
                </p:nvCxnSpPr>
                <p:spPr>
                  <a:xfrm>
                    <a:off x="4562811" y="4169449"/>
                    <a:ext cx="96459" cy="232200"/>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4" idx="6"/>
                    <a:endCxn id="77" idx="4"/>
                  </p:cNvCxnSpPr>
                  <p:nvPr/>
                </p:nvCxnSpPr>
                <p:spPr>
                  <a:xfrm flipV="1">
                    <a:off x="4776318" y="4345195"/>
                    <a:ext cx="126243" cy="173502"/>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grpSp>
          </p:grpSp>
          <p:sp>
            <p:nvSpPr>
              <p:cNvPr id="71" name="文本框 70"/>
              <p:cNvSpPr txBox="1"/>
              <p:nvPr/>
            </p:nvSpPr>
            <p:spPr>
              <a:xfrm>
                <a:off x="3227072" y="1602955"/>
                <a:ext cx="1903644" cy="400110"/>
              </a:xfrm>
              <a:prstGeom prst="rect">
                <a:avLst/>
              </a:prstGeom>
              <a:noFill/>
            </p:spPr>
            <p:txBody>
              <a:bodyPr wrap="square" rtlCol="0">
                <a:spAutoFit/>
              </a:bodyPr>
              <a:lstStyle/>
              <a:p>
                <a:pPr algn="ctr"/>
                <a:r>
                  <a:rPr lang="zh-CN" altLang="en-US" sz="2000" b="1" dirty="0">
                    <a:solidFill>
                      <a:srgbClr val="203864"/>
                    </a:solidFill>
                    <a:latin typeface="微软雅黑" panose="020B0503020204020204" pitchFamily="34" charset="-122"/>
                    <a:ea typeface="微软雅黑" panose="020B0503020204020204" pitchFamily="34" charset="-122"/>
                  </a:rPr>
                  <a:t>信息论</a:t>
                </a:r>
              </a:p>
            </p:txBody>
          </p:sp>
        </p:grpSp>
        <p:cxnSp>
          <p:nvCxnSpPr>
            <p:cNvPr id="69" name="直接箭头连接符 68"/>
            <p:cNvCxnSpPr/>
            <p:nvPr/>
          </p:nvCxnSpPr>
          <p:spPr>
            <a:xfrm>
              <a:off x="1294567" y="2377544"/>
              <a:ext cx="6736" cy="497710"/>
            </a:xfrm>
            <a:prstGeom prst="straightConnector1">
              <a:avLst/>
            </a:prstGeom>
            <a:ln w="28575">
              <a:solidFill>
                <a:srgbClr val="203864"/>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359576" y="2958744"/>
              <a:ext cx="1903644" cy="1295920"/>
              <a:chOff x="6084371" y="1598150"/>
              <a:chExt cx="1903644" cy="1295920"/>
            </a:xfrm>
          </p:grpSpPr>
          <p:sp>
            <p:nvSpPr>
              <p:cNvPr id="62" name="文本框 61"/>
              <p:cNvSpPr txBox="1"/>
              <p:nvPr/>
            </p:nvSpPr>
            <p:spPr>
              <a:xfrm>
                <a:off x="6084371" y="1598150"/>
                <a:ext cx="1903644" cy="400110"/>
              </a:xfrm>
              <a:prstGeom prst="rect">
                <a:avLst/>
              </a:prstGeom>
              <a:noFill/>
            </p:spPr>
            <p:txBody>
              <a:bodyPr wrap="square" rtlCol="0">
                <a:spAutoFit/>
              </a:bodyPr>
              <a:lstStyle/>
              <a:p>
                <a:pPr algn="ctr"/>
                <a:r>
                  <a:rPr lang="zh-CN" altLang="en-US" sz="2000" b="1" dirty="0">
                    <a:solidFill>
                      <a:srgbClr val="203864"/>
                    </a:solidFill>
                    <a:latin typeface="微软雅黑" panose="020B0503020204020204" pitchFamily="34" charset="-122"/>
                    <a:ea typeface="微软雅黑" panose="020B0503020204020204" pitchFamily="34" charset="-122"/>
                  </a:rPr>
                  <a:t>集合论</a:t>
                </a:r>
                <a:endParaRPr lang="en-US" altLang="zh-CN" sz="2000" b="1" dirty="0">
                  <a:solidFill>
                    <a:srgbClr val="203864"/>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6554386" y="1964949"/>
                <a:ext cx="963614" cy="929121"/>
                <a:chOff x="6554386" y="1964949"/>
                <a:chExt cx="963614" cy="929121"/>
              </a:xfrm>
            </p:grpSpPr>
            <p:sp>
              <p:nvSpPr>
                <p:cNvPr id="64" name="椭圆 63"/>
                <p:cNvSpPr/>
                <p:nvPr/>
              </p:nvSpPr>
              <p:spPr>
                <a:xfrm>
                  <a:off x="6554386" y="1964949"/>
                  <a:ext cx="963614" cy="929121"/>
                </a:xfrm>
                <a:prstGeom prst="ellipse">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247650" h="3175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dirty="0">
                    <a:solidFill>
                      <a:srgbClr val="203864"/>
                    </a:solidFill>
                    <a:latin typeface="微软雅黑" panose="020B0503020204020204" pitchFamily="34" charset="-122"/>
                    <a:ea typeface="微软雅黑" panose="020B0503020204020204" pitchFamily="34" charset="-122"/>
                  </a:endParaRPr>
                </a:p>
              </p:txBody>
            </p:sp>
            <p:sp>
              <p:nvSpPr>
                <p:cNvPr id="65" name="爆炸形 1 64"/>
                <p:cNvSpPr/>
                <p:nvPr/>
              </p:nvSpPr>
              <p:spPr>
                <a:xfrm>
                  <a:off x="6724967" y="2137898"/>
                  <a:ext cx="652912" cy="591462"/>
                </a:xfrm>
                <a:prstGeom prst="irregularSeal1">
                  <a:avLst/>
                </a:prstGeom>
                <a:noFill/>
                <a:ln w="19050">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942097" y="2329720"/>
                  <a:ext cx="170877" cy="168217"/>
                </a:xfrm>
                <a:prstGeom prst="ellipse">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89" name="直接箭头连接符 88"/>
            <p:cNvCxnSpPr/>
            <p:nvPr/>
          </p:nvCxnSpPr>
          <p:spPr>
            <a:xfrm>
              <a:off x="1321424" y="4334060"/>
              <a:ext cx="5204" cy="463740"/>
            </a:xfrm>
            <a:prstGeom prst="straightConnector1">
              <a:avLst/>
            </a:prstGeom>
            <a:ln w="28575">
              <a:solidFill>
                <a:srgbClr val="20386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94" name="椭圆 93"/>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2.2</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32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966653" y="323433"/>
            <a:ext cx="3122768"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的挑战与趋势</a:t>
            </a:r>
          </a:p>
        </p:txBody>
      </p:sp>
      <p:cxnSp>
        <p:nvCxnSpPr>
          <p:cNvPr id="35" name="直接连接符 34"/>
          <p:cNvCxnSpPr/>
          <p:nvPr/>
        </p:nvCxnSpPr>
        <p:spPr>
          <a:xfrm flipV="1">
            <a:off x="236928" y="814250"/>
            <a:ext cx="3214882" cy="2914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42" name="椭圆 41"/>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2.3</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44" name="Text Box 19"/>
          <p:cNvSpPr txBox="1">
            <a:spLocks noChangeArrowheads="1"/>
          </p:cNvSpPr>
          <p:nvPr/>
        </p:nvSpPr>
        <p:spPr bwMode="auto">
          <a:xfrm>
            <a:off x="1070875" y="5213122"/>
            <a:ext cx="1620957" cy="523220"/>
          </a:xfrm>
          <a:prstGeom prst="rect">
            <a:avLst/>
          </a:prstGeom>
          <a:gradFill rotWithShape="0">
            <a:gsLst>
              <a:gs pos="0">
                <a:srgbClr val="FFFFCC">
                  <a:gamma/>
                  <a:shade val="70588"/>
                  <a:invGamma/>
                </a:srgbClr>
              </a:gs>
              <a:gs pos="50000">
                <a:srgbClr val="FFFFCC"/>
              </a:gs>
              <a:gs pos="100000">
                <a:srgbClr val="FFFFCC">
                  <a:gamma/>
                  <a:shade val="7058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spcBef>
                <a:spcPct val="50000"/>
              </a:spcBef>
            </a:pPr>
            <a:r>
              <a:rPr lang="zh-CN" altLang="en-US" sz="2800" dirty="0">
                <a:ea typeface="楷体_GB2312" charset="0"/>
              </a:rPr>
              <a:t>新的挑战</a:t>
            </a:r>
          </a:p>
        </p:txBody>
      </p:sp>
      <p:sp>
        <p:nvSpPr>
          <p:cNvPr id="45" name="Rectangle 27"/>
          <p:cNvSpPr>
            <a:spLocks noChangeArrowheads="1"/>
          </p:cNvSpPr>
          <p:nvPr/>
        </p:nvSpPr>
        <p:spPr bwMode="auto">
          <a:xfrm>
            <a:off x="651776" y="1942274"/>
            <a:ext cx="2098675" cy="36988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生物信息学</a:t>
            </a:r>
          </a:p>
        </p:txBody>
      </p:sp>
      <p:sp>
        <p:nvSpPr>
          <p:cNvPr id="46" name="Line 28"/>
          <p:cNvSpPr>
            <a:spLocks noChangeShapeType="1"/>
          </p:cNvSpPr>
          <p:nvPr/>
        </p:nvSpPr>
        <p:spPr bwMode="auto">
          <a:xfrm>
            <a:off x="1674126" y="231216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7" name="Rectangle 29"/>
          <p:cNvSpPr>
            <a:spLocks noChangeArrowheads="1"/>
          </p:cNvSpPr>
          <p:nvPr/>
        </p:nvSpPr>
        <p:spPr bwMode="auto">
          <a:xfrm>
            <a:off x="678763" y="2605849"/>
            <a:ext cx="2046288" cy="404813"/>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链接挖掘</a:t>
            </a:r>
          </a:p>
        </p:txBody>
      </p:sp>
      <p:sp>
        <p:nvSpPr>
          <p:cNvPr id="48" name="Rectangle 30"/>
          <p:cNvSpPr>
            <a:spLocks noChangeArrowheads="1"/>
          </p:cNvSpPr>
          <p:nvPr/>
        </p:nvSpPr>
        <p:spPr bwMode="auto">
          <a:xfrm>
            <a:off x="653363" y="3304349"/>
            <a:ext cx="2046288" cy="36988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文本挖掘</a:t>
            </a:r>
          </a:p>
        </p:txBody>
      </p:sp>
      <p:sp>
        <p:nvSpPr>
          <p:cNvPr id="49" name="Line 31"/>
          <p:cNvSpPr>
            <a:spLocks noChangeShapeType="1"/>
          </p:cNvSpPr>
          <p:nvPr/>
        </p:nvSpPr>
        <p:spPr bwMode="auto">
          <a:xfrm>
            <a:off x="1685238" y="302971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 name="Line 32"/>
          <p:cNvSpPr>
            <a:spLocks noChangeShapeType="1"/>
          </p:cNvSpPr>
          <p:nvPr/>
        </p:nvSpPr>
        <p:spPr bwMode="auto">
          <a:xfrm>
            <a:off x="1670951" y="3704399"/>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 name="Line 33"/>
          <p:cNvSpPr>
            <a:spLocks noChangeShapeType="1"/>
          </p:cNvSpPr>
          <p:nvPr/>
        </p:nvSpPr>
        <p:spPr bwMode="auto">
          <a:xfrm>
            <a:off x="1699526" y="1527937"/>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4" name="Line 18"/>
          <p:cNvSpPr>
            <a:spLocks noChangeShapeType="1"/>
          </p:cNvSpPr>
          <p:nvPr/>
        </p:nvSpPr>
        <p:spPr bwMode="auto">
          <a:xfrm flipH="1">
            <a:off x="2947368" y="956885"/>
            <a:ext cx="25703" cy="477337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5" name="Rectangle 11"/>
          <p:cNvSpPr>
            <a:spLocks noChangeArrowheads="1"/>
          </p:cNvSpPr>
          <p:nvPr/>
        </p:nvSpPr>
        <p:spPr bwMode="auto">
          <a:xfrm>
            <a:off x="3419634" y="1734604"/>
            <a:ext cx="2046288" cy="388937"/>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400" dirty="0">
                <a:solidFill>
                  <a:schemeClr val="tx1"/>
                </a:solidFill>
                <a:ea typeface="黑体" charset="-122"/>
              </a:rPr>
              <a:t>DM</a:t>
            </a:r>
            <a:r>
              <a:rPr lang="zh-CN" altLang="en-US" sz="2400" dirty="0">
                <a:solidFill>
                  <a:schemeClr val="tx1"/>
                </a:solidFill>
                <a:ea typeface="黑体" charset="-122"/>
              </a:rPr>
              <a:t>的发展统一</a:t>
            </a:r>
          </a:p>
        </p:txBody>
      </p:sp>
      <p:sp>
        <p:nvSpPr>
          <p:cNvPr id="56" name="Line 12"/>
          <p:cNvSpPr>
            <a:spLocks noChangeShapeType="1"/>
          </p:cNvSpPr>
          <p:nvPr/>
        </p:nvSpPr>
        <p:spPr bwMode="auto">
          <a:xfrm>
            <a:off x="4462622" y="2139416"/>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57" name="Rectangle 13"/>
          <p:cNvSpPr>
            <a:spLocks noChangeArrowheads="1"/>
          </p:cNvSpPr>
          <p:nvPr/>
        </p:nvSpPr>
        <p:spPr bwMode="auto">
          <a:xfrm>
            <a:off x="3422809" y="2399766"/>
            <a:ext cx="2046287" cy="387350"/>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高纬度与高速度</a:t>
            </a:r>
          </a:p>
        </p:txBody>
      </p:sp>
      <p:sp>
        <p:nvSpPr>
          <p:cNvPr id="58" name="Rectangle 14"/>
          <p:cNvSpPr>
            <a:spLocks noChangeArrowheads="1"/>
          </p:cNvSpPr>
          <p:nvPr/>
        </p:nvSpPr>
        <p:spPr bwMode="auto">
          <a:xfrm>
            <a:off x="3414078" y="3042770"/>
            <a:ext cx="2046287" cy="38893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时间序列数据</a:t>
            </a:r>
          </a:p>
        </p:txBody>
      </p:sp>
      <p:sp>
        <p:nvSpPr>
          <p:cNvPr id="59" name="Line 15"/>
          <p:cNvSpPr>
            <a:spLocks noChangeShapeType="1"/>
          </p:cNvSpPr>
          <p:nvPr/>
        </p:nvSpPr>
        <p:spPr bwMode="auto">
          <a:xfrm>
            <a:off x="4437222" y="2787116"/>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60" name="Rectangle 20"/>
          <p:cNvSpPr>
            <a:spLocks noChangeArrowheads="1"/>
          </p:cNvSpPr>
          <p:nvPr/>
        </p:nvSpPr>
        <p:spPr bwMode="auto">
          <a:xfrm>
            <a:off x="3427174" y="3671027"/>
            <a:ext cx="2037556" cy="36988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挖掘复杂知识</a:t>
            </a:r>
          </a:p>
        </p:txBody>
      </p:sp>
      <p:sp>
        <p:nvSpPr>
          <p:cNvPr id="67" name="Line 21"/>
          <p:cNvSpPr>
            <a:spLocks noChangeShapeType="1"/>
          </p:cNvSpPr>
          <p:nvPr/>
        </p:nvSpPr>
        <p:spPr bwMode="auto">
          <a:xfrm>
            <a:off x="4454684" y="4019016"/>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94" name="Rectangle 22"/>
          <p:cNvSpPr>
            <a:spLocks noChangeArrowheads="1"/>
          </p:cNvSpPr>
          <p:nvPr/>
        </p:nvSpPr>
        <p:spPr bwMode="auto">
          <a:xfrm>
            <a:off x="3406934" y="4296829"/>
            <a:ext cx="2046288" cy="423862"/>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网络设置</a:t>
            </a:r>
          </a:p>
        </p:txBody>
      </p:sp>
      <p:sp>
        <p:nvSpPr>
          <p:cNvPr id="98" name="Line 24"/>
          <p:cNvSpPr>
            <a:spLocks noChangeShapeType="1"/>
          </p:cNvSpPr>
          <p:nvPr/>
        </p:nvSpPr>
        <p:spPr bwMode="auto">
          <a:xfrm>
            <a:off x="4448334" y="4701641"/>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100" name="Line 26"/>
          <p:cNvSpPr>
            <a:spLocks noChangeShapeType="1"/>
          </p:cNvSpPr>
          <p:nvPr/>
        </p:nvSpPr>
        <p:spPr bwMode="auto">
          <a:xfrm>
            <a:off x="4448334" y="3415766"/>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101" name="Text Box 34"/>
          <p:cNvSpPr txBox="1">
            <a:spLocks noChangeArrowheads="1"/>
          </p:cNvSpPr>
          <p:nvPr/>
        </p:nvSpPr>
        <p:spPr bwMode="auto">
          <a:xfrm>
            <a:off x="4462859" y="5251271"/>
            <a:ext cx="2861681" cy="523220"/>
          </a:xfrm>
          <a:prstGeom prst="rect">
            <a:avLst/>
          </a:prstGeom>
          <a:gradFill rotWithShape="0">
            <a:gsLst>
              <a:gs pos="0">
                <a:srgbClr val="FFFFCC">
                  <a:gamma/>
                  <a:shade val="70588"/>
                  <a:invGamma/>
                </a:srgbClr>
              </a:gs>
              <a:gs pos="50000">
                <a:srgbClr val="FFFFCC"/>
              </a:gs>
              <a:gs pos="100000">
                <a:srgbClr val="FFFFCC">
                  <a:gamma/>
                  <a:shade val="7058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spcBef>
                <a:spcPct val="50000"/>
              </a:spcBef>
            </a:pPr>
            <a:r>
              <a:rPr lang="zh-CN" altLang="en-US" sz="2800" dirty="0">
                <a:ea typeface="楷体_GB2312" charset="0"/>
              </a:rPr>
              <a:t> 十大挑战性问题 </a:t>
            </a:r>
          </a:p>
        </p:txBody>
      </p:sp>
      <p:sp>
        <p:nvSpPr>
          <p:cNvPr id="102" name="Line 35"/>
          <p:cNvSpPr>
            <a:spLocks noChangeShapeType="1"/>
          </p:cNvSpPr>
          <p:nvPr/>
        </p:nvSpPr>
        <p:spPr bwMode="auto">
          <a:xfrm>
            <a:off x="4459447" y="1342491"/>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39" name="Rectangle 30"/>
          <p:cNvSpPr>
            <a:spLocks noChangeArrowheads="1"/>
          </p:cNvSpPr>
          <p:nvPr/>
        </p:nvSpPr>
        <p:spPr bwMode="auto">
          <a:xfrm>
            <a:off x="678763" y="4140961"/>
            <a:ext cx="2046288" cy="36988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网络挖掘</a:t>
            </a:r>
          </a:p>
        </p:txBody>
      </p:sp>
      <p:sp>
        <p:nvSpPr>
          <p:cNvPr id="41" name="Rectangle 11"/>
          <p:cNvSpPr>
            <a:spLocks noChangeArrowheads="1"/>
          </p:cNvSpPr>
          <p:nvPr/>
        </p:nvSpPr>
        <p:spPr bwMode="auto">
          <a:xfrm>
            <a:off x="6297310" y="1731620"/>
            <a:ext cx="2046288" cy="388937"/>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分布式数据挖掘</a:t>
            </a:r>
          </a:p>
        </p:txBody>
      </p:sp>
      <p:sp>
        <p:nvSpPr>
          <p:cNvPr id="43" name="Line 12"/>
          <p:cNvSpPr>
            <a:spLocks noChangeShapeType="1"/>
          </p:cNvSpPr>
          <p:nvPr/>
        </p:nvSpPr>
        <p:spPr bwMode="auto">
          <a:xfrm>
            <a:off x="7340298" y="213643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52" name="Rectangle 13"/>
          <p:cNvSpPr>
            <a:spLocks noChangeArrowheads="1"/>
          </p:cNvSpPr>
          <p:nvPr/>
        </p:nvSpPr>
        <p:spPr bwMode="auto">
          <a:xfrm>
            <a:off x="6300485" y="2396782"/>
            <a:ext cx="2046287" cy="387350"/>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生物环境问题</a:t>
            </a:r>
          </a:p>
        </p:txBody>
      </p:sp>
      <p:sp>
        <p:nvSpPr>
          <p:cNvPr id="53" name="Rectangle 14"/>
          <p:cNvSpPr>
            <a:spLocks noChangeArrowheads="1"/>
          </p:cNvSpPr>
          <p:nvPr/>
        </p:nvSpPr>
        <p:spPr bwMode="auto">
          <a:xfrm>
            <a:off x="6291754" y="3039786"/>
            <a:ext cx="2046287" cy="38893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400" dirty="0">
                <a:solidFill>
                  <a:schemeClr val="tx1"/>
                </a:solidFill>
                <a:ea typeface="黑体" charset="-122"/>
              </a:rPr>
              <a:t>DM</a:t>
            </a:r>
            <a:r>
              <a:rPr lang="zh-CN" altLang="en-US" sz="2400" dirty="0">
                <a:solidFill>
                  <a:schemeClr val="tx1"/>
                </a:solidFill>
                <a:ea typeface="黑体" charset="-122"/>
              </a:rPr>
              <a:t>过程问题</a:t>
            </a:r>
          </a:p>
        </p:txBody>
      </p:sp>
      <p:sp>
        <p:nvSpPr>
          <p:cNvPr id="61" name="Line 15"/>
          <p:cNvSpPr>
            <a:spLocks noChangeShapeType="1"/>
          </p:cNvSpPr>
          <p:nvPr/>
        </p:nvSpPr>
        <p:spPr bwMode="auto">
          <a:xfrm>
            <a:off x="7314898" y="278413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62" name="Rectangle 20"/>
          <p:cNvSpPr>
            <a:spLocks noChangeArrowheads="1"/>
          </p:cNvSpPr>
          <p:nvPr/>
        </p:nvSpPr>
        <p:spPr bwMode="auto">
          <a:xfrm>
            <a:off x="6300485" y="3641634"/>
            <a:ext cx="2046287" cy="369888"/>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dirty="0">
                <a:solidFill>
                  <a:schemeClr val="tx1"/>
                </a:solidFill>
                <a:ea typeface="黑体" charset="-122"/>
              </a:rPr>
              <a:t>安全、隐私、完整性</a:t>
            </a:r>
          </a:p>
        </p:txBody>
      </p:sp>
      <p:sp>
        <p:nvSpPr>
          <p:cNvPr id="63" name="Line 21"/>
          <p:cNvSpPr>
            <a:spLocks noChangeShapeType="1"/>
          </p:cNvSpPr>
          <p:nvPr/>
        </p:nvSpPr>
        <p:spPr bwMode="auto">
          <a:xfrm>
            <a:off x="7332360" y="401603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64" name="Rectangle 22"/>
          <p:cNvSpPr>
            <a:spLocks noChangeArrowheads="1"/>
          </p:cNvSpPr>
          <p:nvPr/>
        </p:nvSpPr>
        <p:spPr bwMode="auto">
          <a:xfrm>
            <a:off x="6284610" y="4293845"/>
            <a:ext cx="2046288" cy="423862"/>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dirty="0">
                <a:solidFill>
                  <a:schemeClr val="tx1"/>
                </a:solidFill>
                <a:ea typeface="黑体" charset="-122"/>
              </a:rPr>
              <a:t>动态、不平衡、敏感</a:t>
            </a:r>
          </a:p>
        </p:txBody>
      </p:sp>
      <p:sp>
        <p:nvSpPr>
          <p:cNvPr id="65" name="Line 24"/>
          <p:cNvSpPr>
            <a:spLocks noChangeShapeType="1"/>
          </p:cNvSpPr>
          <p:nvPr/>
        </p:nvSpPr>
        <p:spPr bwMode="auto">
          <a:xfrm>
            <a:off x="7326010" y="4698657"/>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66" name="Line 26"/>
          <p:cNvSpPr>
            <a:spLocks noChangeShapeType="1"/>
          </p:cNvSpPr>
          <p:nvPr/>
        </p:nvSpPr>
        <p:spPr bwMode="auto">
          <a:xfrm>
            <a:off x="7326010" y="3412782"/>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
        <p:nvSpPr>
          <p:cNvPr id="69" name="Line 35"/>
          <p:cNvSpPr>
            <a:spLocks noChangeShapeType="1"/>
          </p:cNvSpPr>
          <p:nvPr/>
        </p:nvSpPr>
        <p:spPr bwMode="auto">
          <a:xfrm>
            <a:off x="7337123" y="1339507"/>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a:p>
        </p:txBody>
      </p:sp>
    </p:spTree>
    <p:extLst>
      <p:ext uri="{BB962C8B-B14F-4D97-AF65-F5344CB8AC3E}">
        <p14:creationId xmlns:p14="http://schemas.microsoft.com/office/powerpoint/2010/main" val="23954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up)">
                                      <p:cBhvr>
                                        <p:cTn id="35" dur="500"/>
                                        <p:tgtEl>
                                          <p:spTgt spid="50"/>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up)">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dissolve">
                                      <p:cBhvr>
                                        <p:cTn id="48" dur="500"/>
                                        <p:tgtEl>
                                          <p:spTgt spid="101"/>
                                        </p:tgtEl>
                                      </p:cBhvr>
                                    </p:animEffect>
                                  </p:childTnLst>
                                  <p:subTnLst>
                                    <p:audio>
                                      <p:cMediaNode>
                                        <p:cTn display="0" masterRel="sameClick">
                                          <p:stCondLst>
                                            <p:cond evt="begin" delay="0">
                                              <p:tn val="46"/>
                                            </p:cond>
                                          </p:stCondLst>
                                          <p:endCondLst>
                                            <p:cond evt="onStopAudio" delay="0">
                                              <p:tgtEl>
                                                <p:sldTgt/>
                                              </p:tgtEl>
                                            </p:cond>
                                          </p:endCondLst>
                                        </p:cTn>
                                        <p:tgtEl>
                                          <p:sndTgt r:embed="rId3" name="GLASS.WAV"/>
                                        </p:tgtEl>
                                      </p:cMediaNode>
                                    </p:audio>
                                  </p:sub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wipe(up)">
                                      <p:cBhvr>
                                        <p:cTn id="52" dur="500"/>
                                        <p:tgtEl>
                                          <p:spTgt spid="102"/>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up)">
                                      <p:cBhvr>
                                        <p:cTn id="56" dur="500"/>
                                        <p:tgtEl>
                                          <p:spTgt spid="55"/>
                                        </p:tgtEl>
                                      </p:cBhvr>
                                    </p:animEffect>
                                  </p:childTnLst>
                                </p:cTn>
                              </p:par>
                            </p:childTnLst>
                          </p:cTn>
                        </p:par>
                        <p:par>
                          <p:cTn id="57" fill="hold">
                            <p:stCondLst>
                              <p:cond delay="1500"/>
                            </p:stCondLst>
                            <p:childTnLst>
                              <p:par>
                                <p:cTn id="58" presetID="22" presetClass="entr" presetSubtype="1"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up)">
                                      <p:cBhvr>
                                        <p:cTn id="60" dur="500"/>
                                        <p:tgtEl>
                                          <p:spTgt spid="56"/>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wipe(up)">
                                      <p:cBhvr>
                                        <p:cTn id="64" dur="500"/>
                                        <p:tgtEl>
                                          <p:spTgt spid="57"/>
                                        </p:tgtEl>
                                      </p:cBhvr>
                                    </p:animEffect>
                                  </p:childTnLst>
                                </p:cTn>
                              </p:par>
                            </p:childTnLst>
                          </p:cTn>
                        </p:par>
                        <p:par>
                          <p:cTn id="65" fill="hold">
                            <p:stCondLst>
                              <p:cond delay="2500"/>
                            </p:stCondLst>
                            <p:childTnLst>
                              <p:par>
                                <p:cTn id="66" presetID="22" presetClass="entr" presetSubtype="1"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up)">
                                      <p:cBhvr>
                                        <p:cTn id="68" dur="500"/>
                                        <p:tgtEl>
                                          <p:spTgt spid="59"/>
                                        </p:tgtEl>
                                      </p:cBhvr>
                                    </p:animEffect>
                                  </p:childTnLst>
                                </p:cTn>
                              </p:par>
                            </p:childTnLst>
                          </p:cTn>
                        </p:par>
                        <p:par>
                          <p:cTn id="69" fill="hold">
                            <p:stCondLst>
                              <p:cond delay="3000"/>
                            </p:stCondLst>
                            <p:childTnLst>
                              <p:par>
                                <p:cTn id="70" presetID="22" presetClass="entr" presetSubtype="1" fill="hold" grpId="0"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up)">
                                      <p:cBhvr>
                                        <p:cTn id="72" dur="500"/>
                                        <p:tgtEl>
                                          <p:spTgt spid="58"/>
                                        </p:tgtEl>
                                      </p:cBhvr>
                                    </p:animEffect>
                                  </p:childTnLst>
                                </p:cTn>
                              </p:par>
                            </p:childTnLst>
                          </p:cTn>
                        </p:par>
                        <p:par>
                          <p:cTn id="73" fill="hold">
                            <p:stCondLst>
                              <p:cond delay="3500"/>
                            </p:stCondLst>
                            <p:childTnLst>
                              <p:par>
                                <p:cTn id="74" presetID="22" presetClass="entr" presetSubtype="1" fill="hold" grpId="0" nodeType="after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wipe(up)">
                                      <p:cBhvr>
                                        <p:cTn id="76" dur="500"/>
                                        <p:tgtEl>
                                          <p:spTgt spid="10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wipe(up)">
                                      <p:cBhvr>
                                        <p:cTn id="81" dur="500"/>
                                        <p:tgtEl>
                                          <p:spTgt spid="60"/>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up)">
                                      <p:cBhvr>
                                        <p:cTn id="85" dur="500"/>
                                        <p:tgtEl>
                                          <p:spTgt spid="6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wipe(up)">
                                      <p:cBhvr>
                                        <p:cTn id="89" dur="500"/>
                                        <p:tgtEl>
                                          <p:spTgt spid="94"/>
                                        </p:tgtEl>
                                      </p:cBhvr>
                                    </p:animEffect>
                                  </p:childTnLst>
                                </p:cTn>
                              </p:par>
                            </p:childTnLst>
                          </p:cTn>
                        </p:par>
                        <p:par>
                          <p:cTn id="90" fill="hold">
                            <p:stCondLst>
                              <p:cond delay="1500"/>
                            </p:stCondLst>
                            <p:childTnLst>
                              <p:par>
                                <p:cTn id="91" presetID="22" presetClass="entr" presetSubtype="1" fill="hold" grpId="0" nodeType="after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wipe(up)">
                                      <p:cBhvr>
                                        <p:cTn id="93" dur="500"/>
                                        <p:tgtEl>
                                          <p:spTgt spid="98"/>
                                        </p:tgtEl>
                                      </p:cBhvr>
                                    </p:animEffect>
                                  </p:childTnLst>
                                </p:cTn>
                              </p:par>
                            </p:childTnLst>
                          </p:cTn>
                        </p:par>
                        <p:par>
                          <p:cTn id="94" fill="hold">
                            <p:stCondLst>
                              <p:cond delay="2000"/>
                            </p:stCondLst>
                            <p:childTnLst>
                              <p:par>
                                <p:cTn id="95" presetID="22" presetClass="entr" presetSubtype="1"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up)">
                                      <p:cBhvr>
                                        <p:cTn id="97" dur="500"/>
                                        <p:tgtEl>
                                          <p:spTgt spid="69"/>
                                        </p:tgtEl>
                                      </p:cBhvr>
                                    </p:animEffect>
                                  </p:childTnLst>
                                </p:cTn>
                              </p:par>
                            </p:childTnLst>
                          </p:cTn>
                        </p:par>
                        <p:par>
                          <p:cTn id="98" fill="hold">
                            <p:stCondLst>
                              <p:cond delay="2500"/>
                            </p:stCondLst>
                            <p:childTnLst>
                              <p:par>
                                <p:cTn id="99" presetID="22" presetClass="entr" presetSubtype="1"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wipe(up)">
                                      <p:cBhvr>
                                        <p:cTn id="101" dur="500"/>
                                        <p:tgtEl>
                                          <p:spTgt spid="41"/>
                                        </p:tgtEl>
                                      </p:cBhvr>
                                    </p:animEffect>
                                  </p:childTnLst>
                                </p:cTn>
                              </p:par>
                            </p:childTnLst>
                          </p:cTn>
                        </p:par>
                        <p:par>
                          <p:cTn id="102" fill="hold">
                            <p:stCondLst>
                              <p:cond delay="3000"/>
                            </p:stCondLst>
                            <p:childTnLst>
                              <p:par>
                                <p:cTn id="103" presetID="22" presetClass="entr" presetSubtype="1" fill="hold" grpId="0" nodeType="after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wipe(up)">
                                      <p:cBhvr>
                                        <p:cTn id="105" dur="500"/>
                                        <p:tgtEl>
                                          <p:spTgt spid="43"/>
                                        </p:tgtEl>
                                      </p:cBhvr>
                                    </p:animEffect>
                                  </p:childTnLst>
                                </p:cTn>
                              </p:par>
                            </p:childTnLst>
                          </p:cTn>
                        </p:par>
                        <p:par>
                          <p:cTn id="106" fill="hold">
                            <p:stCondLst>
                              <p:cond delay="3500"/>
                            </p:stCondLst>
                            <p:childTnLst>
                              <p:par>
                                <p:cTn id="107" presetID="22" presetClass="entr" presetSubtype="1" fill="hold" grpId="0" nodeType="after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up)">
                                      <p:cBhvr>
                                        <p:cTn id="109" dur="500"/>
                                        <p:tgtEl>
                                          <p:spTgt spid="52"/>
                                        </p:tgtEl>
                                      </p:cBhvr>
                                    </p:animEffect>
                                  </p:childTnLst>
                                </p:cTn>
                              </p:par>
                            </p:childTnLst>
                          </p:cTn>
                        </p:par>
                        <p:par>
                          <p:cTn id="110" fill="hold">
                            <p:stCondLst>
                              <p:cond delay="4000"/>
                            </p:stCondLst>
                            <p:childTnLst>
                              <p:par>
                                <p:cTn id="111" presetID="22" presetClass="entr" presetSubtype="1"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animEffect transition="in" filter="wipe(up)">
                                      <p:cBhvr>
                                        <p:cTn id="113" dur="500"/>
                                        <p:tgtEl>
                                          <p:spTgt spid="61"/>
                                        </p:tgtEl>
                                      </p:cBhvr>
                                    </p:animEffect>
                                  </p:childTnLst>
                                </p:cTn>
                              </p:par>
                            </p:childTnLst>
                          </p:cTn>
                        </p:par>
                        <p:par>
                          <p:cTn id="114" fill="hold">
                            <p:stCondLst>
                              <p:cond delay="4500"/>
                            </p:stCondLst>
                            <p:childTnLst>
                              <p:par>
                                <p:cTn id="115" presetID="22" presetClass="entr" presetSubtype="1" fill="hold" grpId="0" nodeType="after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wipe(up)">
                                      <p:cBhvr>
                                        <p:cTn id="117" dur="500"/>
                                        <p:tgtEl>
                                          <p:spTgt spid="53"/>
                                        </p:tgtEl>
                                      </p:cBhvr>
                                    </p:animEffect>
                                  </p:childTnLst>
                                </p:cTn>
                              </p:par>
                            </p:childTnLst>
                          </p:cTn>
                        </p:par>
                        <p:par>
                          <p:cTn id="118" fill="hold">
                            <p:stCondLst>
                              <p:cond delay="5000"/>
                            </p:stCondLst>
                            <p:childTnLst>
                              <p:par>
                                <p:cTn id="119" presetID="22" presetClass="entr" presetSubtype="1" fill="hold" grpId="0" nodeType="after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wipe(up)">
                                      <p:cBhvr>
                                        <p:cTn id="121" dur="500"/>
                                        <p:tgtEl>
                                          <p:spTgt spid="6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wipe(up)">
                                      <p:cBhvr>
                                        <p:cTn id="130" dur="500"/>
                                        <p:tgtEl>
                                          <p:spTgt spid="63"/>
                                        </p:tgtEl>
                                      </p:cBhvr>
                                    </p:animEffect>
                                  </p:childTnLst>
                                </p:cTn>
                              </p:par>
                            </p:childTnLst>
                          </p:cTn>
                        </p:par>
                        <p:par>
                          <p:cTn id="131" fill="hold">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wipe(up)">
                                      <p:cBhvr>
                                        <p:cTn id="134" dur="500"/>
                                        <p:tgtEl>
                                          <p:spTgt spid="64"/>
                                        </p:tgtEl>
                                      </p:cBhvr>
                                    </p:animEffect>
                                  </p:childTnLst>
                                </p:cTn>
                              </p:par>
                            </p:childTnLst>
                          </p:cTn>
                        </p:par>
                        <p:par>
                          <p:cTn id="135" fill="hold">
                            <p:stCondLst>
                              <p:cond delay="1500"/>
                            </p:stCondLst>
                            <p:childTnLst>
                              <p:par>
                                <p:cTn id="136" presetID="22" presetClass="entr" presetSubtype="1" fill="hold" grpId="0" nodeType="after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wipe(up)">
                                      <p:cBhvr>
                                        <p:cTn id="1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p:bldP spid="47" grpId="0" animBg="1" autoUpdateAnimBg="0"/>
      <p:bldP spid="48" grpId="0" animBg="1" autoUpdateAnimBg="0"/>
      <p:bldP spid="49" grpId="0" animBg="1"/>
      <p:bldP spid="50" grpId="0" animBg="1"/>
      <p:bldP spid="51" grpId="0" animBg="1"/>
      <p:bldP spid="54" grpId="0" animBg="1"/>
      <p:bldP spid="55" grpId="0" animBg="1" autoUpdateAnimBg="0"/>
      <p:bldP spid="56" grpId="0" animBg="1"/>
      <p:bldP spid="57" grpId="0" animBg="1" autoUpdateAnimBg="0"/>
      <p:bldP spid="58" grpId="0" animBg="1" autoUpdateAnimBg="0"/>
      <p:bldP spid="59" grpId="0" animBg="1"/>
      <p:bldP spid="60" grpId="0" animBg="1" autoUpdateAnimBg="0"/>
      <p:bldP spid="67" grpId="0" animBg="1"/>
      <p:bldP spid="94" grpId="0" animBg="1" autoUpdateAnimBg="0"/>
      <p:bldP spid="98" grpId="0" animBg="1"/>
      <p:bldP spid="100" grpId="0" animBg="1"/>
      <p:bldP spid="101" grpId="0" animBg="1" autoUpdateAnimBg="0"/>
      <p:bldP spid="102" grpId="0" animBg="1"/>
      <p:bldP spid="39" grpId="0" animBg="1"/>
      <p:bldP spid="41" grpId="0" animBg="1" autoUpdateAnimBg="0"/>
      <p:bldP spid="43" grpId="0" animBg="1"/>
      <p:bldP spid="52" grpId="0" animBg="1" autoUpdateAnimBg="0"/>
      <p:bldP spid="53" grpId="0" animBg="1" autoUpdateAnimBg="0"/>
      <p:bldP spid="61" grpId="0" animBg="1"/>
      <p:bldP spid="62" grpId="0" animBg="1" autoUpdateAnimBg="0"/>
      <p:bldP spid="63" grpId="0" animBg="1"/>
      <p:bldP spid="64" grpId="0" animBg="1" autoUpdateAnimBg="0"/>
      <p:bldP spid="65" grpId="0" animBg="1"/>
      <p:bldP spid="66"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922263" y="7150380"/>
            <a:ext cx="708917" cy="3041151"/>
          </a:xfrm>
          <a:prstGeom prst="roundRect">
            <a:avLst>
              <a:gd name="adj" fmla="val 10494"/>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800" dirty="0">
                <a:solidFill>
                  <a:srgbClr val="203864"/>
                </a:solidFill>
                <a:latin typeface="微软雅黑" panose="020B0503020204020204" pitchFamily="34" charset="-122"/>
                <a:ea typeface="微软雅黑" panose="020B0503020204020204" pitchFamily="34" charset="-122"/>
              </a:rPr>
              <a:t>提纲</a:t>
            </a:r>
            <a:r>
              <a:rPr lang="en-US" altLang="zh-CN" sz="2800" dirty="0">
                <a:solidFill>
                  <a:srgbClr val="203864"/>
                </a:solidFill>
                <a:latin typeface="微软雅黑" panose="020B0503020204020204" pitchFamily="34" charset="-122"/>
                <a:ea typeface="微软雅黑" panose="020B0503020204020204" pitchFamily="34" charset="-122"/>
              </a:rPr>
              <a:t>/Contents</a:t>
            </a:r>
            <a:endParaRPr lang="zh-CN" altLang="en-US" sz="2800" dirty="0">
              <a:solidFill>
                <a:srgbClr val="203864"/>
              </a:solidFill>
              <a:latin typeface="微软雅黑" panose="020B0503020204020204" pitchFamily="34" charset="-122"/>
              <a:ea typeface="微软雅黑" panose="020B0503020204020204" pitchFamily="34" charset="-122"/>
            </a:endParaRPr>
          </a:p>
        </p:txBody>
      </p:sp>
      <p:sp>
        <p:nvSpPr>
          <p:cNvPr id="53" name="七角星 52"/>
          <p:cNvSpPr/>
          <p:nvPr/>
        </p:nvSpPr>
        <p:spPr>
          <a:xfrm>
            <a:off x="886291" y="1357215"/>
            <a:ext cx="873304" cy="801385"/>
          </a:xfrm>
          <a:prstGeom prst="star7">
            <a:avLst/>
          </a:prstGeom>
          <a:solidFill>
            <a:srgbClr val="203864"/>
          </a:solidFill>
          <a:ln w="19050">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矩形 68"/>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sp>
        <p:nvSpPr>
          <p:cNvPr id="70" name="矩形 69"/>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70"/>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86" name="圆角矩形 85"/>
          <p:cNvSpPr/>
          <p:nvPr/>
        </p:nvSpPr>
        <p:spPr>
          <a:xfrm>
            <a:off x="3268132" y="4466587"/>
            <a:ext cx="5719388" cy="1090778"/>
          </a:xfrm>
          <a:prstGeom prst="roundRect">
            <a:avLst/>
          </a:prstGeom>
          <a:noFill/>
          <a:ln w="19050">
            <a:solidFill>
              <a:srgbClr val="20386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8" name="文本框 87"/>
          <p:cNvSpPr txBox="1"/>
          <p:nvPr/>
        </p:nvSpPr>
        <p:spPr>
          <a:xfrm>
            <a:off x="1" y="119523"/>
            <a:ext cx="3826042" cy="584775"/>
          </a:xfrm>
          <a:prstGeom prst="rect">
            <a:avLst/>
          </a:prstGeom>
          <a:noFill/>
        </p:spPr>
        <p:txBody>
          <a:bodyPr wrap="square" rtlCol="0">
            <a:spAutoFit/>
          </a:bodyPr>
          <a:lstStyle/>
          <a:p>
            <a:pPr algn="ctr"/>
            <a:r>
              <a:rPr lang="zh-CN" altLang="en-US" sz="3200" b="1" spc="300" dirty="0">
                <a:solidFill>
                  <a:srgbClr val="203864"/>
                </a:solidFill>
                <a:latin typeface="微软雅黑" panose="020B0503020204020204" pitchFamily="34" charset="-122"/>
                <a:ea typeface="微软雅黑" panose="020B0503020204020204" pitchFamily="34" charset="-122"/>
              </a:rPr>
              <a:t>数据挖掘研究进展</a:t>
            </a:r>
          </a:p>
        </p:txBody>
      </p:sp>
      <p:cxnSp>
        <p:nvCxnSpPr>
          <p:cNvPr id="103" name="直接连接符 102"/>
          <p:cNvCxnSpPr/>
          <p:nvPr/>
        </p:nvCxnSpPr>
        <p:spPr>
          <a:xfrm>
            <a:off x="3160146" y="2636809"/>
            <a:ext cx="4333026" cy="18687"/>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952336" y="4030516"/>
            <a:ext cx="3597208" cy="1351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048706" y="5354473"/>
            <a:ext cx="2809582" cy="2"/>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2063775" y="1891664"/>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1</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1" name="椭圆 90"/>
          <p:cNvSpPr/>
          <p:nvPr/>
        </p:nvSpPr>
        <p:spPr>
          <a:xfrm>
            <a:off x="2855965" y="3280199"/>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2</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2" name="椭圆 91"/>
          <p:cNvSpPr/>
          <p:nvPr/>
        </p:nvSpPr>
        <p:spPr>
          <a:xfrm>
            <a:off x="3952335" y="4606378"/>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3</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3160145" y="1950415"/>
            <a:ext cx="4529198"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的基本概念</a:t>
            </a:r>
            <a:endParaRPr lang="en-US" altLang="zh-CN" dirty="0"/>
          </a:p>
        </p:txBody>
      </p:sp>
      <p:sp>
        <p:nvSpPr>
          <p:cNvPr id="99" name="文本框 98"/>
          <p:cNvSpPr txBox="1"/>
          <p:nvPr/>
        </p:nvSpPr>
        <p:spPr>
          <a:xfrm>
            <a:off x="3699695" y="3298053"/>
            <a:ext cx="5224275"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的方法与趋势</a:t>
            </a:r>
            <a:endParaRPr lang="en-US" altLang="zh-CN" dirty="0"/>
          </a:p>
        </p:txBody>
      </p:sp>
      <p:sp>
        <p:nvSpPr>
          <p:cNvPr id="85" name="文本框 84"/>
          <p:cNvSpPr txBox="1"/>
          <p:nvPr/>
        </p:nvSpPr>
        <p:spPr>
          <a:xfrm>
            <a:off x="5048704" y="4665129"/>
            <a:ext cx="3694872" cy="646331"/>
          </a:xfrm>
          <a:prstGeom prst="rect">
            <a:avLst/>
          </a:prstGeom>
          <a:noFill/>
        </p:spPr>
        <p:txBody>
          <a:bodyPr wrap="square" rtlCol="0">
            <a:spAutoFit/>
          </a:bodyPr>
          <a:lstStyle/>
          <a:p>
            <a:pPr algn="ctr"/>
            <a:r>
              <a:rPr lang="zh-CN" altLang="en-US" sz="3600" dirty="0">
                <a:solidFill>
                  <a:srgbClr val="203864"/>
                </a:solidFill>
                <a:latin typeface="微软雅黑" panose="020B0503020204020204" pitchFamily="34" charset="-122"/>
                <a:ea typeface="微软雅黑" panose="020B0503020204020204" pitchFamily="34" charset="-122"/>
              </a:rPr>
              <a:t>医学</a:t>
            </a:r>
            <a:r>
              <a:rPr lang="en-US" altLang="zh-CN" sz="3600" dirty="0">
                <a:solidFill>
                  <a:srgbClr val="203864"/>
                </a:solidFill>
                <a:latin typeface="微软雅黑" panose="020B0503020204020204" pitchFamily="34" charset="-122"/>
                <a:ea typeface="微软雅黑" panose="020B0503020204020204" pitchFamily="34" charset="-122"/>
              </a:rPr>
              <a:t>DM</a:t>
            </a:r>
            <a:r>
              <a:rPr lang="zh-CN" altLang="en-US" sz="3600" dirty="0">
                <a:solidFill>
                  <a:srgbClr val="203864"/>
                </a:solidFill>
                <a:latin typeface="微软雅黑" panose="020B0503020204020204" pitchFamily="34" charset="-122"/>
                <a:ea typeface="微软雅黑" panose="020B0503020204020204" pitchFamily="34" charset="-122"/>
              </a:rPr>
              <a:t>的展望</a:t>
            </a:r>
          </a:p>
        </p:txBody>
      </p:sp>
      <p:grpSp>
        <p:nvGrpSpPr>
          <p:cNvPr id="54" name="组合 53"/>
          <p:cNvGrpSpPr/>
          <p:nvPr/>
        </p:nvGrpSpPr>
        <p:grpSpPr>
          <a:xfrm>
            <a:off x="6658038" y="96768"/>
            <a:ext cx="2696731" cy="1073935"/>
            <a:chOff x="6673391" y="87440"/>
            <a:chExt cx="2696731" cy="1073935"/>
          </a:xfrm>
        </p:grpSpPr>
        <p:sp>
          <p:nvSpPr>
            <p:cNvPr id="55"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56"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Tree>
    <p:extLst>
      <p:ext uri="{BB962C8B-B14F-4D97-AF65-F5344CB8AC3E}">
        <p14:creationId xmlns:p14="http://schemas.microsoft.com/office/powerpoint/2010/main" val="244600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childTnLst>
                          </p:cTn>
                        </p:par>
                        <p:par>
                          <p:cTn id="15" fill="hold">
                            <p:stCondLst>
                              <p:cond delay="500"/>
                            </p:stCondLst>
                            <p:childTnLst>
                              <p:par>
                                <p:cTn id="16" presetID="64" presetClass="path" presetSubtype="0" accel="50000" decel="50000" fill="hold" grpId="0" nodeType="afterEffect">
                                  <p:stCondLst>
                                    <p:cond delay="0"/>
                                  </p:stCondLst>
                                  <p:childTnLst>
                                    <p:animMotion origin="layout" path="M 0.00556 0.01667 L 0.00348 -0.75046 " pathEditMode="relative" rAng="0" ptsTypes="AA">
                                      <p:cBhvr>
                                        <p:cTn id="17" dur="750" fill="hold"/>
                                        <p:tgtEl>
                                          <p:spTgt spid="52"/>
                                        </p:tgtEl>
                                        <p:attrNameLst>
                                          <p:attrName>ppt_x</p:attrName>
                                          <p:attrName>ppt_y</p:attrName>
                                        </p:attrNameLst>
                                      </p:cBhvr>
                                      <p:rCtr x="-104" y="-38356"/>
                                    </p:animMotion>
                                  </p:childTnLst>
                                </p:cTn>
                              </p:par>
                            </p:childTnLst>
                          </p:cTn>
                        </p:par>
                        <p:par>
                          <p:cTn id="18" fill="hold">
                            <p:stCondLst>
                              <p:cond delay="1250"/>
                            </p:stCondLst>
                            <p:childTnLst>
                              <p:par>
                                <p:cTn id="19" presetID="22" presetClass="entr" presetSubtype="4" fill="hold" grpId="0"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down)">
                                      <p:cBhvr>
                                        <p:cTn id="2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86" grpId="0" animBg="1"/>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966653" y="314228"/>
            <a:ext cx="3420076" cy="461665"/>
          </a:xfrm>
          <a:prstGeom prst="rect">
            <a:avLst/>
          </a:prstGeom>
          <a:noFill/>
        </p:spPr>
        <p:txBody>
          <a:bodyPr wrap="square" rtlCol="0">
            <a:spAutoFit/>
          </a:bodyPr>
          <a:lstStyle/>
          <a:p>
            <a:r>
              <a:rPr lang="zh-CN" altLang="en-US" sz="2400" b="1" dirty="0">
                <a:solidFill>
                  <a:srgbClr val="203864"/>
                </a:solidFill>
                <a:latin typeface="微软雅黑" panose="020B0503020204020204" pitchFamily="34" charset="-122"/>
                <a:ea typeface="微软雅黑" panose="020B0503020204020204" pitchFamily="34" charset="-122"/>
              </a:rPr>
              <a:t>临床</a:t>
            </a:r>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的特点</a:t>
            </a:r>
          </a:p>
        </p:txBody>
      </p:sp>
      <p:cxnSp>
        <p:nvCxnSpPr>
          <p:cNvPr id="35" name="直接连接符 34"/>
          <p:cNvCxnSpPr/>
          <p:nvPr/>
        </p:nvCxnSpPr>
        <p:spPr>
          <a:xfrm flipV="1">
            <a:off x="236928" y="814250"/>
            <a:ext cx="3214882" cy="2914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94" name="椭圆 93"/>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3.1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42" name="Oval 2"/>
          <p:cNvSpPr>
            <a:spLocks noChangeArrowheads="1"/>
          </p:cNvSpPr>
          <p:nvPr/>
        </p:nvSpPr>
        <p:spPr bwMode="auto">
          <a:xfrm>
            <a:off x="3517260" y="1325079"/>
            <a:ext cx="2520950" cy="2520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dirty="0">
              <a:solidFill>
                <a:schemeClr val="bg1"/>
              </a:solidFill>
              <a:latin typeface="微软雅黑" panose="020B0503020204020204" pitchFamily="34" charset="-122"/>
              <a:ea typeface="微软雅黑" panose="020B0503020204020204" pitchFamily="34" charset="-122"/>
            </a:endParaRPr>
          </a:p>
        </p:txBody>
      </p:sp>
      <p:sp>
        <p:nvSpPr>
          <p:cNvPr id="43" name="Oval 3"/>
          <p:cNvSpPr>
            <a:spLocks noChangeArrowheads="1"/>
          </p:cNvSpPr>
          <p:nvPr/>
        </p:nvSpPr>
        <p:spPr bwMode="auto">
          <a:xfrm>
            <a:off x="2799816" y="2634155"/>
            <a:ext cx="2520950" cy="252095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4" name="Oval 4"/>
          <p:cNvSpPr>
            <a:spLocks noChangeArrowheads="1"/>
          </p:cNvSpPr>
          <p:nvPr/>
        </p:nvSpPr>
        <p:spPr bwMode="auto">
          <a:xfrm>
            <a:off x="4249097" y="2613098"/>
            <a:ext cx="2520950" cy="2520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5" name="未知"/>
          <p:cNvSpPr>
            <a:spLocks/>
          </p:cNvSpPr>
          <p:nvPr/>
        </p:nvSpPr>
        <p:spPr bwMode="auto">
          <a:xfrm>
            <a:off x="4263385" y="2843285"/>
            <a:ext cx="1050925" cy="1168400"/>
          </a:xfrm>
          <a:custGeom>
            <a:avLst/>
            <a:gdLst>
              <a:gd name="T0" fmla="*/ 2147483646 w 662"/>
              <a:gd name="T1" fmla="*/ 0 h 736"/>
              <a:gd name="T2" fmla="*/ 2147483646 w 662"/>
              <a:gd name="T3" fmla="*/ 2147483646 h 736"/>
              <a:gd name="T4" fmla="*/ 0 w 662"/>
              <a:gd name="T5" fmla="*/ 2147483646 h 736"/>
              <a:gd name="T6" fmla="*/ 2147483646 w 662"/>
              <a:gd name="T7" fmla="*/ 0 h 7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2" h="736">
                <a:moveTo>
                  <a:pt x="331" y="0"/>
                </a:moveTo>
                <a:cubicBezTo>
                  <a:pt x="331" y="0"/>
                  <a:pt x="644" y="210"/>
                  <a:pt x="662" y="556"/>
                </a:cubicBezTo>
                <a:cubicBezTo>
                  <a:pt x="340" y="736"/>
                  <a:pt x="0" y="554"/>
                  <a:pt x="0" y="554"/>
                </a:cubicBezTo>
                <a:cubicBezTo>
                  <a:pt x="6" y="222"/>
                  <a:pt x="331" y="0"/>
                  <a:pt x="331"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dirty="0">
              <a:solidFill>
                <a:schemeClr val="bg1"/>
              </a:solidFill>
              <a:latin typeface="微软雅黑" panose="020B0503020204020204" pitchFamily="34" charset="-122"/>
              <a:ea typeface="微软雅黑" panose="020B0503020204020204" pitchFamily="34" charset="-122"/>
            </a:endParaRPr>
          </a:p>
        </p:txBody>
      </p:sp>
      <p:sp>
        <p:nvSpPr>
          <p:cNvPr id="46" name="未知"/>
          <p:cNvSpPr>
            <a:spLocks/>
          </p:cNvSpPr>
          <p:nvPr/>
        </p:nvSpPr>
        <p:spPr bwMode="auto">
          <a:xfrm>
            <a:off x="4790435" y="2411485"/>
            <a:ext cx="1247775" cy="1311275"/>
          </a:xfrm>
          <a:custGeom>
            <a:avLst/>
            <a:gdLst>
              <a:gd name="T0" fmla="*/ 0 w 786"/>
              <a:gd name="T1" fmla="*/ 2147483646 h 826"/>
              <a:gd name="T2" fmla="*/ 2147483646 w 786"/>
              <a:gd name="T3" fmla="*/ 2147483646 h 826"/>
              <a:gd name="T4" fmla="*/ 2147483646 w 786"/>
              <a:gd name="T5" fmla="*/ 2147483646 h 826"/>
              <a:gd name="T6" fmla="*/ 0 w 786"/>
              <a:gd name="T7" fmla="*/ 2147483646 h 8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6" h="826">
                <a:moveTo>
                  <a:pt x="0" y="272"/>
                </a:moveTo>
                <a:cubicBezTo>
                  <a:pt x="0" y="272"/>
                  <a:pt x="350" y="0"/>
                  <a:pt x="786" y="202"/>
                </a:cubicBezTo>
                <a:cubicBezTo>
                  <a:pt x="786" y="202"/>
                  <a:pt x="744" y="656"/>
                  <a:pt x="334" y="826"/>
                </a:cubicBezTo>
                <a:cubicBezTo>
                  <a:pt x="296" y="466"/>
                  <a:pt x="0" y="272"/>
                  <a:pt x="0" y="272"/>
                </a:cubicBezTo>
                <a:close/>
              </a:path>
            </a:pathLst>
          </a:custGeom>
          <a:solidFill>
            <a:schemeClr val="bg1">
              <a:lumMod val="75000"/>
            </a:schemeClr>
          </a:solidFill>
          <a:ln w="25400" cap="flat" cmpd="sng">
            <a:solidFill>
              <a:srgbClr val="FFFFFF"/>
            </a:solidFill>
            <a:round/>
            <a:headEnd/>
            <a:tailEnd/>
          </a:ln>
        </p:spPr>
        <p:txBody>
          <a:bodyPr/>
          <a:lstStyle/>
          <a:p>
            <a:pPr>
              <a:defRPr/>
            </a:pPr>
            <a:endParaRPr lang="zh-CN" altLang="en-US"/>
          </a:p>
        </p:txBody>
      </p:sp>
      <p:sp>
        <p:nvSpPr>
          <p:cNvPr id="47" name="未知"/>
          <p:cNvSpPr>
            <a:spLocks/>
          </p:cNvSpPr>
          <p:nvPr/>
        </p:nvSpPr>
        <p:spPr bwMode="auto">
          <a:xfrm>
            <a:off x="3536310" y="2408310"/>
            <a:ext cx="1250950" cy="1317625"/>
          </a:xfrm>
          <a:custGeom>
            <a:avLst/>
            <a:gdLst>
              <a:gd name="T0" fmla="*/ 2147483646 w 788"/>
              <a:gd name="T1" fmla="*/ 2147483646 h 826"/>
              <a:gd name="T2" fmla="*/ 0 w 788"/>
              <a:gd name="T3" fmla="*/ 2147483646 h 826"/>
              <a:gd name="T4" fmla="*/ 2147483646 w 788"/>
              <a:gd name="T5" fmla="*/ 2147483646 h 826"/>
              <a:gd name="T6" fmla="*/ 2147483646 w 788"/>
              <a:gd name="T7" fmla="*/ 2147483646 h 8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8" h="826">
                <a:moveTo>
                  <a:pt x="458" y="826"/>
                </a:moveTo>
                <a:cubicBezTo>
                  <a:pt x="458" y="826"/>
                  <a:pt x="68" y="698"/>
                  <a:pt x="0" y="202"/>
                </a:cubicBezTo>
                <a:cubicBezTo>
                  <a:pt x="0" y="202"/>
                  <a:pt x="418" y="0"/>
                  <a:pt x="788" y="274"/>
                </a:cubicBezTo>
                <a:cubicBezTo>
                  <a:pt x="438" y="526"/>
                  <a:pt x="458" y="826"/>
                  <a:pt x="458" y="826"/>
                </a:cubicBezTo>
                <a:close/>
              </a:path>
            </a:pathLst>
          </a:custGeom>
          <a:solidFill>
            <a:schemeClr val="bg1">
              <a:lumMod val="75000"/>
            </a:schemeClr>
          </a:solidFill>
          <a:ln w="25400" cap="flat" cmpd="sng">
            <a:solidFill>
              <a:srgbClr val="FFFFFF"/>
            </a:solidFill>
            <a:round/>
            <a:headEnd/>
            <a:tailEnd/>
          </a:ln>
        </p:spPr>
        <p:txBody>
          <a:bodyPr/>
          <a:lstStyle/>
          <a:p>
            <a:pPr>
              <a:defRPr/>
            </a:pPr>
            <a:endParaRPr lang="zh-CN" altLang="en-US"/>
          </a:p>
        </p:txBody>
      </p:sp>
      <p:sp>
        <p:nvSpPr>
          <p:cNvPr id="48" name="未知"/>
          <p:cNvSpPr>
            <a:spLocks/>
          </p:cNvSpPr>
          <p:nvPr/>
        </p:nvSpPr>
        <p:spPr bwMode="auto">
          <a:xfrm>
            <a:off x="4152260" y="3722760"/>
            <a:ext cx="1270000" cy="1187450"/>
          </a:xfrm>
          <a:custGeom>
            <a:avLst/>
            <a:gdLst>
              <a:gd name="T0" fmla="*/ 2147483646 w 800"/>
              <a:gd name="T1" fmla="*/ 0 h 748"/>
              <a:gd name="T2" fmla="*/ 2147483646 w 800"/>
              <a:gd name="T3" fmla="*/ 2147483646 h 748"/>
              <a:gd name="T4" fmla="*/ 2147483646 w 800"/>
              <a:gd name="T5" fmla="*/ 2147483646 h 748"/>
              <a:gd name="T6" fmla="*/ 2147483646 w 800"/>
              <a:gd name="T7" fmla="*/ 0 h 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0" h="748">
                <a:moveTo>
                  <a:pt x="68" y="0"/>
                </a:moveTo>
                <a:cubicBezTo>
                  <a:pt x="68" y="0"/>
                  <a:pt x="406" y="182"/>
                  <a:pt x="734" y="4"/>
                </a:cubicBezTo>
                <a:cubicBezTo>
                  <a:pt x="734" y="4"/>
                  <a:pt x="800" y="460"/>
                  <a:pt x="400" y="748"/>
                </a:cubicBezTo>
                <a:cubicBezTo>
                  <a:pt x="0" y="468"/>
                  <a:pt x="68" y="0"/>
                  <a:pt x="68" y="0"/>
                </a:cubicBezTo>
                <a:close/>
              </a:path>
            </a:pathLst>
          </a:custGeom>
          <a:solidFill>
            <a:schemeClr val="bg1">
              <a:lumMod val="75000"/>
            </a:schemeClr>
          </a:solidFill>
          <a:ln w="25400" cap="flat" cmpd="sng">
            <a:solidFill>
              <a:srgbClr val="FFFFFF"/>
            </a:solidFill>
            <a:round/>
            <a:headEnd/>
            <a:tailEnd/>
          </a:ln>
        </p:spPr>
        <p:txBody>
          <a:bodyPr/>
          <a:lstStyle/>
          <a:p>
            <a:pPr>
              <a:defRPr/>
            </a:pPr>
            <a:endParaRPr lang="zh-CN" altLang="en-US"/>
          </a:p>
        </p:txBody>
      </p:sp>
      <p:sp>
        <p:nvSpPr>
          <p:cNvPr id="49" name="Oval 10"/>
          <p:cNvSpPr>
            <a:spLocks noChangeArrowheads="1"/>
          </p:cNvSpPr>
          <p:nvPr/>
        </p:nvSpPr>
        <p:spPr bwMode="auto">
          <a:xfrm>
            <a:off x="3004497" y="5232473"/>
            <a:ext cx="3594100" cy="371475"/>
          </a:xfrm>
          <a:prstGeom prst="ellipse">
            <a:avLst/>
          </a:prstGeom>
          <a:gradFill rotWithShape="1">
            <a:gsLst>
              <a:gs pos="0">
                <a:schemeClr val="tx1">
                  <a:alpha val="20000"/>
                </a:schemeClr>
              </a:gs>
              <a:gs pos="100000">
                <a:schemeClr val="tx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i="1">
              <a:latin typeface="微软雅黑" panose="020B0503020204020204" pitchFamily="34" charset="-122"/>
              <a:ea typeface="微软雅黑" panose="020B0503020204020204" pitchFamily="34" charset="-122"/>
            </a:endParaRPr>
          </a:p>
        </p:txBody>
      </p:sp>
      <p:sp>
        <p:nvSpPr>
          <p:cNvPr id="50" name="Text Box 13"/>
          <p:cNvSpPr txBox="1">
            <a:spLocks noChangeArrowheads="1"/>
          </p:cNvSpPr>
          <p:nvPr/>
        </p:nvSpPr>
        <p:spPr bwMode="auto">
          <a:xfrm>
            <a:off x="3777610" y="282582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隐私</a:t>
            </a:r>
          </a:p>
        </p:txBody>
      </p:sp>
      <p:sp>
        <p:nvSpPr>
          <p:cNvPr id="51" name="Text Box 14"/>
          <p:cNvSpPr txBox="1">
            <a:spLocks noChangeArrowheads="1"/>
          </p:cNvSpPr>
          <p:nvPr/>
        </p:nvSpPr>
        <p:spPr bwMode="auto">
          <a:xfrm>
            <a:off x="4461822" y="3240160"/>
            <a:ext cx="6046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1800" b="1" dirty="0">
                <a:solidFill>
                  <a:schemeClr val="bg1"/>
                </a:solidFill>
                <a:latin typeface="微软雅黑" panose="020B0503020204020204" pitchFamily="34" charset="-122"/>
                <a:ea typeface="微软雅黑" panose="020B0503020204020204" pitchFamily="34" charset="-122"/>
              </a:rPr>
              <a:t>DM</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54" name="Rectangle 15"/>
          <p:cNvSpPr>
            <a:spLocks noChangeArrowheads="1"/>
          </p:cNvSpPr>
          <p:nvPr/>
        </p:nvSpPr>
        <p:spPr bwMode="auto">
          <a:xfrm>
            <a:off x="5412735" y="3862460"/>
            <a:ext cx="1277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化验结果</a:t>
            </a:r>
          </a:p>
        </p:txBody>
      </p:sp>
      <p:sp>
        <p:nvSpPr>
          <p:cNvPr id="55" name="Rectangle 16"/>
          <p:cNvSpPr>
            <a:spLocks noChangeArrowheads="1"/>
          </p:cNvSpPr>
          <p:nvPr/>
        </p:nvSpPr>
        <p:spPr bwMode="auto">
          <a:xfrm>
            <a:off x="2945760" y="3862460"/>
            <a:ext cx="1277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医学影象</a:t>
            </a:r>
          </a:p>
        </p:txBody>
      </p:sp>
      <p:sp>
        <p:nvSpPr>
          <p:cNvPr id="56" name="Rectangle 17"/>
          <p:cNvSpPr>
            <a:spLocks noChangeArrowheads="1"/>
          </p:cNvSpPr>
          <p:nvPr/>
        </p:nvSpPr>
        <p:spPr bwMode="auto">
          <a:xfrm>
            <a:off x="4126860" y="1994944"/>
            <a:ext cx="1301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电子病历</a:t>
            </a:r>
          </a:p>
        </p:txBody>
      </p:sp>
      <p:sp>
        <p:nvSpPr>
          <p:cNvPr id="57" name="Text Box 20"/>
          <p:cNvSpPr txBox="1">
            <a:spLocks noChangeArrowheads="1"/>
          </p:cNvSpPr>
          <p:nvPr/>
        </p:nvSpPr>
        <p:spPr bwMode="auto">
          <a:xfrm>
            <a:off x="4339153" y="400905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异质性</a:t>
            </a:r>
          </a:p>
        </p:txBody>
      </p:sp>
      <p:sp>
        <p:nvSpPr>
          <p:cNvPr id="58" name="Text Box 21"/>
          <p:cNvSpPr txBox="1">
            <a:spLocks noChangeArrowheads="1"/>
          </p:cNvSpPr>
          <p:nvPr/>
        </p:nvSpPr>
        <p:spPr bwMode="auto">
          <a:xfrm>
            <a:off x="5069077" y="276591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不完整</a:t>
            </a:r>
          </a:p>
        </p:txBody>
      </p:sp>
      <p:sp>
        <p:nvSpPr>
          <p:cNvPr id="60" name="Rectangle 23"/>
          <p:cNvSpPr>
            <a:spLocks noChangeArrowheads="1"/>
          </p:cNvSpPr>
          <p:nvPr/>
        </p:nvSpPr>
        <p:spPr bwMode="auto">
          <a:xfrm>
            <a:off x="329560" y="1813227"/>
            <a:ext cx="2136775" cy="154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0"/>
              </a:spcBef>
              <a:buFontTx/>
              <a:buChar char="•"/>
            </a:pPr>
            <a:r>
              <a:rPr lang="zh-CN" altLang="en-US" sz="1600" dirty="0">
                <a:solidFill>
                  <a:schemeClr val="tx2"/>
                </a:solidFill>
                <a:latin typeface="微软雅黑" panose="020B0503020204020204" pitchFamily="34" charset="-122"/>
                <a:ea typeface="微软雅黑" panose="020B0503020204020204" pitchFamily="34" charset="-122"/>
              </a:rPr>
              <a:t>以电子病历、医学影象、病历参数、化验结果等临床数据为基础建立的医学数据库</a:t>
            </a:r>
          </a:p>
        </p:txBody>
      </p:sp>
      <p:sp>
        <p:nvSpPr>
          <p:cNvPr id="118" name="Rectangle 23"/>
          <p:cNvSpPr>
            <a:spLocks noChangeArrowheads="1"/>
          </p:cNvSpPr>
          <p:nvPr/>
        </p:nvSpPr>
        <p:spPr bwMode="auto">
          <a:xfrm>
            <a:off x="6703432" y="4372250"/>
            <a:ext cx="2136775"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20000"/>
              </a:lnSpc>
              <a:spcBef>
                <a:spcPct val="0"/>
              </a:spcBef>
              <a:buFontTx/>
              <a:buChar char="•"/>
            </a:pPr>
            <a:r>
              <a:rPr lang="zh-CN" altLang="en-US" sz="1600" dirty="0">
                <a:solidFill>
                  <a:schemeClr val="tx2"/>
                </a:solidFill>
                <a:latin typeface="微软雅黑" panose="020B0503020204020204" pitchFamily="34" charset="-122"/>
                <a:ea typeface="微软雅黑" panose="020B0503020204020204" pitchFamily="34" charset="-122"/>
              </a:rPr>
              <a:t>临床信息具有隐私性、多样性、不完整性、冗余性、异质性和缺乏数学性质等自身的特殊性和复杂性</a:t>
            </a:r>
          </a:p>
        </p:txBody>
      </p:sp>
    </p:spTree>
    <p:extLst>
      <p:ext uri="{BB962C8B-B14F-4D97-AF65-F5344CB8AC3E}">
        <p14:creationId xmlns:p14="http://schemas.microsoft.com/office/powerpoint/2010/main" val="14368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500" fill="hold"/>
                                        <p:tgtEl>
                                          <p:spTgt spid="50"/>
                                        </p:tgtEl>
                                        <p:attrNameLst>
                                          <p:attrName>ppt_w</p:attrName>
                                        </p:attrNameLst>
                                      </p:cBhvr>
                                      <p:tavLst>
                                        <p:tav tm="0">
                                          <p:val>
                                            <p:fltVal val="0"/>
                                          </p:val>
                                        </p:tav>
                                        <p:tav tm="100000">
                                          <p:val>
                                            <p:strVal val="#ppt_w"/>
                                          </p:val>
                                        </p:tav>
                                      </p:tavLst>
                                    </p:anim>
                                    <p:anim calcmode="lin" valueType="num">
                                      <p:cBhvr>
                                        <p:cTn id="40" dur="500" fill="hold"/>
                                        <p:tgtEl>
                                          <p:spTgt spid="5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p:cTn id="55" dur="500" fill="hold"/>
                                        <p:tgtEl>
                                          <p:spTgt spid="56"/>
                                        </p:tgtEl>
                                        <p:attrNameLst>
                                          <p:attrName>ppt_w</p:attrName>
                                        </p:attrNameLst>
                                      </p:cBhvr>
                                      <p:tavLst>
                                        <p:tav tm="0">
                                          <p:val>
                                            <p:fltVal val="0"/>
                                          </p:val>
                                        </p:tav>
                                        <p:tav tm="100000">
                                          <p:val>
                                            <p:strVal val="#ppt_w"/>
                                          </p:val>
                                        </p:tav>
                                      </p:tavLst>
                                    </p:anim>
                                    <p:anim calcmode="lin" valueType="num">
                                      <p:cBhvr>
                                        <p:cTn id="56" dur="500" fill="hold"/>
                                        <p:tgtEl>
                                          <p:spTgt spid="56"/>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childTnLst>
                                </p:cTn>
                              </p:par>
                              <p:par>
                                <p:cTn id="65" presetID="29"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p:cTn id="67" dur="1000" fill="hold"/>
                                        <p:tgtEl>
                                          <p:spTgt spid="60"/>
                                        </p:tgtEl>
                                        <p:attrNameLst>
                                          <p:attrName>ppt_x</p:attrName>
                                        </p:attrNameLst>
                                      </p:cBhvr>
                                      <p:tavLst>
                                        <p:tav tm="0">
                                          <p:val>
                                            <p:strVal val="#ppt_x-.2"/>
                                          </p:val>
                                        </p:tav>
                                        <p:tav tm="100000">
                                          <p:val>
                                            <p:strVal val="#ppt_x"/>
                                          </p:val>
                                        </p:tav>
                                      </p:tavLst>
                                    </p:anim>
                                    <p:anim calcmode="lin" valueType="num">
                                      <p:cBhvr>
                                        <p:cTn id="68"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69" dur="1000"/>
                                        <p:tgtEl>
                                          <p:spTgt spid="60"/>
                                        </p:tgtEl>
                                      </p:cBhvr>
                                    </p:animEffect>
                                  </p:childTnLst>
                                </p:cTn>
                              </p:par>
                              <p:par>
                                <p:cTn id="70" presetID="29" presetClass="entr" presetSubtype="0" fill="hold" grpId="0" nodeType="with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1000" fill="hold"/>
                                        <p:tgtEl>
                                          <p:spTgt spid="118"/>
                                        </p:tgtEl>
                                        <p:attrNameLst>
                                          <p:attrName>ppt_x</p:attrName>
                                        </p:attrNameLst>
                                      </p:cBhvr>
                                      <p:tavLst>
                                        <p:tav tm="0">
                                          <p:val>
                                            <p:strVal val="#ppt_x-.2"/>
                                          </p:val>
                                        </p:tav>
                                        <p:tav tm="100000">
                                          <p:val>
                                            <p:strVal val="#ppt_x"/>
                                          </p:val>
                                        </p:tav>
                                      </p:tavLst>
                                    </p:anim>
                                    <p:anim calcmode="lin" valueType="num">
                                      <p:cBhvr>
                                        <p:cTn id="73" dur="1000" fill="hold"/>
                                        <p:tgtEl>
                                          <p:spTgt spid="118"/>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9" grpId="0" animBg="1"/>
      <p:bldP spid="50" grpId="0" bldLvl="0" autoUpdateAnimBg="0"/>
      <p:bldP spid="51" grpId="0" bldLvl="0" autoUpdateAnimBg="0"/>
      <p:bldP spid="54" grpId="0" bldLvl="0" autoUpdateAnimBg="0"/>
      <p:bldP spid="55" grpId="0" bldLvl="0" autoUpdateAnimBg="0"/>
      <p:bldP spid="56" grpId="0" bldLvl="0" autoUpdateAnimBg="0"/>
      <p:bldP spid="57" grpId="0" bldLvl="0" autoUpdateAnimBg="0"/>
      <p:bldP spid="58" grpId="0" bldLvl="0" autoUpdateAnimBg="0"/>
      <p:bldP spid="60" grpId="0" bldLvl="0" autoUpdateAnimBg="0"/>
      <p:bldP spid="118"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966653" y="314228"/>
            <a:ext cx="3951982" cy="461665"/>
          </a:xfrm>
          <a:prstGeom prst="rect">
            <a:avLst/>
          </a:prstGeom>
          <a:noFill/>
        </p:spPr>
        <p:txBody>
          <a:bodyPr wrap="square" rtlCol="0">
            <a:spAutoFit/>
          </a:bodyPr>
          <a:lstStyle/>
          <a:p>
            <a:r>
              <a:rPr lang="zh-CN" altLang="en-US" sz="2400" b="1" dirty="0">
                <a:solidFill>
                  <a:srgbClr val="203864"/>
                </a:solidFill>
                <a:latin typeface="微软雅黑" panose="020B0503020204020204" pitchFamily="34" charset="-122"/>
                <a:ea typeface="微软雅黑" panose="020B0503020204020204" pitchFamily="34" charset="-122"/>
              </a:rPr>
              <a:t>我国医学</a:t>
            </a:r>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的现状与展望</a:t>
            </a:r>
          </a:p>
        </p:txBody>
      </p:sp>
      <p:cxnSp>
        <p:nvCxnSpPr>
          <p:cNvPr id="35" name="直接连接符 34"/>
          <p:cNvCxnSpPr/>
          <p:nvPr/>
        </p:nvCxnSpPr>
        <p:spPr>
          <a:xfrm flipV="1">
            <a:off x="236928" y="814250"/>
            <a:ext cx="3214882" cy="2914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94" name="椭圆 93"/>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3.2</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97" y="3420710"/>
            <a:ext cx="4646958" cy="2087933"/>
          </a:xfrm>
          <a:prstGeom prst="rect">
            <a:avLst/>
          </a:prstGeom>
        </p:spPr>
      </p:pic>
      <p:sp>
        <p:nvSpPr>
          <p:cNvPr id="8" name="文本框 7"/>
          <p:cNvSpPr txBox="1"/>
          <p:nvPr/>
        </p:nvSpPr>
        <p:spPr>
          <a:xfrm>
            <a:off x="655983" y="1620078"/>
            <a:ext cx="8141282" cy="1815882"/>
          </a:xfrm>
          <a:prstGeom prst="rect">
            <a:avLst/>
          </a:prstGeom>
          <a:noFill/>
        </p:spPr>
        <p:txBody>
          <a:bodyPr wrap="square" rtlCol="0">
            <a:spAutoFit/>
          </a:bodyPr>
          <a:lstStyle/>
          <a:p>
            <a:r>
              <a:rPr lang="zh-CN" altLang="en-US" dirty="0">
                <a:solidFill>
                  <a:schemeClr val="accent1">
                    <a:lumMod val="50000"/>
                  </a:schemeClr>
                </a:solidFill>
              </a:rPr>
              <a:t>医学</a:t>
            </a:r>
            <a:r>
              <a:rPr lang="en-US" altLang="zh-CN" dirty="0">
                <a:solidFill>
                  <a:schemeClr val="accent1">
                    <a:lumMod val="50000"/>
                  </a:schemeClr>
                </a:solidFill>
              </a:rPr>
              <a:t>DM</a:t>
            </a:r>
            <a:r>
              <a:rPr lang="zh-CN" altLang="en-US" dirty="0">
                <a:solidFill>
                  <a:schemeClr val="accent1">
                    <a:lumMod val="50000"/>
                  </a:schemeClr>
                </a:solidFill>
              </a:rPr>
              <a:t>方法包括统计法、机器学习方法、神经网路方法和数据库方法等。将这些不同的挖掘方法应用到疾病的诊断、治疗和预后分析以及医疗管理等各个领域、从疾病的诊治、医疗质量管理、医院管理、卫生政策研究与医疗资源利用评价等方面获取</a:t>
            </a:r>
            <a:r>
              <a:rPr lang="zh-CN" altLang="en-US" sz="2000" b="1" dirty="0">
                <a:solidFill>
                  <a:schemeClr val="accent1">
                    <a:lumMod val="50000"/>
                  </a:schemeClr>
                </a:solidFill>
              </a:rPr>
              <a:t>概念、规律、模式</a:t>
            </a:r>
            <a:r>
              <a:rPr lang="zh-CN" altLang="en-US" dirty="0">
                <a:solidFill>
                  <a:schemeClr val="accent1">
                    <a:lumMod val="50000"/>
                  </a:schemeClr>
                </a:solidFill>
              </a:rPr>
              <a:t>等相关知识；用于对疾病进行</a:t>
            </a:r>
            <a:r>
              <a:rPr lang="zh-CN" altLang="en-US" sz="2000" b="1" dirty="0">
                <a:solidFill>
                  <a:schemeClr val="accent1">
                    <a:lumMod val="50000"/>
                  </a:schemeClr>
                </a:solidFill>
              </a:rPr>
              <a:t>分类、分级、筛选危险因素、决定治疗方案和开药数量</a:t>
            </a:r>
            <a:r>
              <a:rPr lang="zh-CN" altLang="en-US" dirty="0">
                <a:solidFill>
                  <a:schemeClr val="accent1">
                    <a:lumMod val="50000"/>
                  </a:schemeClr>
                </a:solidFill>
              </a:rPr>
              <a:t>等。</a:t>
            </a:r>
            <a:br>
              <a:rPr lang="zh-CN" altLang="en-US" dirty="0">
                <a:solidFill>
                  <a:schemeClr val="accent1">
                    <a:lumMod val="50000"/>
                  </a:schemeClr>
                </a:solidFill>
              </a:rPr>
            </a:br>
            <a:endParaRPr lang="zh-CN" altLang="en-US" dirty="0">
              <a:solidFill>
                <a:schemeClr val="accent1">
                  <a:lumMod val="50000"/>
                </a:schemeClr>
              </a:solidFill>
            </a:endParaRPr>
          </a:p>
        </p:txBody>
      </p:sp>
      <p:sp>
        <p:nvSpPr>
          <p:cNvPr id="9" name="文本框 8"/>
          <p:cNvSpPr txBox="1"/>
          <p:nvPr/>
        </p:nvSpPr>
        <p:spPr>
          <a:xfrm>
            <a:off x="4972423" y="3516125"/>
            <a:ext cx="4064001" cy="2308324"/>
          </a:xfrm>
          <a:prstGeom prst="rect">
            <a:avLst/>
          </a:prstGeom>
          <a:noFill/>
        </p:spPr>
        <p:txBody>
          <a:bodyPr wrap="square" rtlCol="0">
            <a:spAutoFit/>
          </a:bodyPr>
          <a:lstStyle/>
          <a:p>
            <a:r>
              <a:rPr lang="zh-CN" altLang="en-US" dirty="0">
                <a:solidFill>
                  <a:schemeClr val="accent1">
                    <a:lumMod val="50000"/>
                  </a:schemeClr>
                </a:solidFill>
              </a:rPr>
              <a:t>生命科学的快速发展以及系统生物学的出现和蓬勃发展为研究现代医学模式和中医药学提供了可能的新思路和新方法。通过基因组学、蛋白质组学等方法阐述复杂生命迫切需要</a:t>
            </a:r>
            <a:r>
              <a:rPr lang="en-US" altLang="zh-CN" dirty="0">
                <a:solidFill>
                  <a:schemeClr val="accent1">
                    <a:lumMod val="50000"/>
                  </a:schemeClr>
                </a:solidFill>
              </a:rPr>
              <a:t>DM</a:t>
            </a:r>
            <a:r>
              <a:rPr lang="zh-CN" altLang="en-US" dirty="0">
                <a:solidFill>
                  <a:schemeClr val="accent1">
                    <a:lumMod val="50000"/>
                  </a:schemeClr>
                </a:solidFill>
              </a:rPr>
              <a:t>等相关计算分析方法处理海量的基因、蛋白、染色质数据如基因调控网络的研究、蛋白质交互网络的挖掘等。</a:t>
            </a:r>
          </a:p>
        </p:txBody>
      </p:sp>
    </p:spTree>
    <p:extLst>
      <p:ext uri="{BB962C8B-B14F-4D97-AF65-F5344CB8AC3E}">
        <p14:creationId xmlns:p14="http://schemas.microsoft.com/office/powerpoint/2010/main" val="148906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0" y="1946785"/>
            <a:ext cx="9144000" cy="309587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3" name="文本框 110"/>
          <p:cNvSpPr txBox="1"/>
          <p:nvPr/>
        </p:nvSpPr>
        <p:spPr>
          <a:xfrm>
            <a:off x="7342982" y="628928"/>
            <a:ext cx="215109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bg1"/>
                </a:solidFill>
                <a:latin typeface="Times New Roman" panose="02020603050405020304" pitchFamily="18" charset="0"/>
                <a:ea typeface="华文彩云" panose="02010800040101010101" pitchFamily="2" charset="-122"/>
                <a:cs typeface="Times New Roman" panose="02020603050405020304" pitchFamily="18" charset="0"/>
              </a:rPr>
              <a:t>Tianjin University</a:t>
            </a:r>
            <a:endParaRPr lang="zh-CN" altLang="en-US" sz="1400" dirty="0">
              <a:solidFill>
                <a:schemeClr val="bg1"/>
              </a:solidFill>
              <a:latin typeface="Times New Roman" panose="02020603050405020304" pitchFamily="18" charset="0"/>
              <a:ea typeface="华文彩云" panose="02010800040101010101" pitchFamily="2" charset="-122"/>
              <a:cs typeface="Times New Roman" panose="02020603050405020304" pitchFamily="18" charset="0"/>
            </a:endParaRPr>
          </a:p>
        </p:txBody>
      </p:sp>
      <p:sp>
        <p:nvSpPr>
          <p:cNvPr id="28" name="文本框 27"/>
          <p:cNvSpPr txBox="1"/>
          <p:nvPr/>
        </p:nvSpPr>
        <p:spPr>
          <a:xfrm>
            <a:off x="1176004" y="2855409"/>
            <a:ext cx="7105588" cy="769441"/>
          </a:xfrm>
          <a:prstGeom prst="rect">
            <a:avLst/>
          </a:prstGeom>
          <a:noFill/>
        </p:spPr>
        <p:txBody>
          <a:bodyPr wrap="square" rtlCol="0">
            <a:spAutoFit/>
          </a:bodyPr>
          <a:lstStyle/>
          <a:p>
            <a:pPr algn="ctr"/>
            <a:r>
              <a:rPr lang="zh-CN" altLang="en-US" sz="4400" b="1" spc="300" dirty="0">
                <a:solidFill>
                  <a:schemeClr val="bg1"/>
                </a:solidFill>
                <a:latin typeface="微软雅黑" panose="020B0503020204020204" pitchFamily="34" charset="-122"/>
                <a:ea typeface="微软雅黑" panose="020B0503020204020204" pitchFamily="34" charset="-122"/>
              </a:rPr>
              <a:t>谢谢大家！</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658038" y="96768"/>
            <a:ext cx="2696731" cy="1073935"/>
            <a:chOff x="6673391" y="87440"/>
            <a:chExt cx="2696731" cy="1073935"/>
          </a:xfrm>
        </p:grpSpPr>
        <p:sp>
          <p:nvSpPr>
            <p:cNvPr id="9"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10"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Tree>
    <p:extLst>
      <p:ext uri="{BB962C8B-B14F-4D97-AF65-F5344CB8AC3E}">
        <p14:creationId xmlns:p14="http://schemas.microsoft.com/office/powerpoint/2010/main" val="425678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chemeClr val="bg1">
                <a:lumMod val="85000"/>
              </a:schemeClr>
            </a:gs>
            <a:gs pos="100000">
              <a:schemeClr val="bg1"/>
            </a:gs>
          </a:gsLst>
          <a:lin ang="19200000" scaled="0"/>
          <a:tileRect/>
        </a:gradFill>
        <a:effectLst/>
      </p:bgPr>
    </p:bg>
    <p:spTree>
      <p:nvGrpSpPr>
        <p:cNvPr id="1" name=""/>
        <p:cNvGrpSpPr/>
        <p:nvPr/>
      </p:nvGrpSpPr>
      <p:grpSpPr>
        <a:xfrm>
          <a:off x="0" y="0"/>
          <a:ext cx="0" cy="0"/>
          <a:chOff x="0" y="0"/>
          <a:chExt cx="0" cy="0"/>
        </a:xfrm>
      </p:grpSpPr>
      <p:sp>
        <p:nvSpPr>
          <p:cNvPr id="52" name="圆角矩形 51"/>
          <p:cNvSpPr/>
          <p:nvPr/>
        </p:nvSpPr>
        <p:spPr>
          <a:xfrm>
            <a:off x="922263" y="7150380"/>
            <a:ext cx="708917" cy="3041151"/>
          </a:xfrm>
          <a:prstGeom prst="roundRect">
            <a:avLst>
              <a:gd name="adj" fmla="val 10494"/>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800" dirty="0">
                <a:solidFill>
                  <a:srgbClr val="203864"/>
                </a:solidFill>
                <a:latin typeface="微软雅黑" panose="020B0503020204020204" pitchFamily="34" charset="-122"/>
                <a:ea typeface="微软雅黑" panose="020B0503020204020204" pitchFamily="34" charset="-122"/>
              </a:rPr>
              <a:t>提纲</a:t>
            </a:r>
            <a:r>
              <a:rPr lang="en-US" altLang="zh-CN" sz="2800" dirty="0">
                <a:solidFill>
                  <a:srgbClr val="203864"/>
                </a:solidFill>
                <a:latin typeface="微软雅黑" panose="020B0503020204020204" pitchFamily="34" charset="-122"/>
                <a:ea typeface="微软雅黑" panose="020B0503020204020204" pitchFamily="34" charset="-122"/>
              </a:rPr>
              <a:t>/Contents</a:t>
            </a:r>
            <a:endParaRPr lang="zh-CN" altLang="en-US" sz="2800" dirty="0">
              <a:solidFill>
                <a:srgbClr val="203864"/>
              </a:solidFill>
              <a:latin typeface="微软雅黑" panose="020B0503020204020204" pitchFamily="34" charset="-122"/>
              <a:ea typeface="微软雅黑" panose="020B0503020204020204" pitchFamily="34" charset="-122"/>
            </a:endParaRPr>
          </a:p>
        </p:txBody>
      </p:sp>
      <p:sp>
        <p:nvSpPr>
          <p:cNvPr id="53" name="七角星 52"/>
          <p:cNvSpPr/>
          <p:nvPr/>
        </p:nvSpPr>
        <p:spPr>
          <a:xfrm>
            <a:off x="886291" y="1357215"/>
            <a:ext cx="873304" cy="801385"/>
          </a:xfrm>
          <a:prstGeom prst="star7">
            <a:avLst/>
          </a:prstGeom>
          <a:solidFill>
            <a:srgbClr val="203864"/>
          </a:solidFill>
          <a:ln w="19050">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矩形 68"/>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sp>
        <p:nvSpPr>
          <p:cNvPr id="70" name="矩形 69"/>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70"/>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86" name="圆角矩形 85"/>
          <p:cNvSpPr/>
          <p:nvPr/>
        </p:nvSpPr>
        <p:spPr>
          <a:xfrm>
            <a:off x="1969955" y="1749481"/>
            <a:ext cx="5719388" cy="1090778"/>
          </a:xfrm>
          <a:prstGeom prst="roundRect">
            <a:avLst/>
          </a:prstGeom>
          <a:noFill/>
          <a:ln w="19050">
            <a:solidFill>
              <a:srgbClr val="20386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8" name="文本框 87"/>
          <p:cNvSpPr txBox="1"/>
          <p:nvPr/>
        </p:nvSpPr>
        <p:spPr>
          <a:xfrm>
            <a:off x="1" y="119523"/>
            <a:ext cx="3826042" cy="584775"/>
          </a:xfrm>
          <a:prstGeom prst="rect">
            <a:avLst/>
          </a:prstGeom>
          <a:noFill/>
        </p:spPr>
        <p:txBody>
          <a:bodyPr wrap="square" rtlCol="0">
            <a:spAutoFit/>
          </a:bodyPr>
          <a:lstStyle/>
          <a:p>
            <a:pPr algn="ctr"/>
            <a:r>
              <a:rPr lang="zh-CN" altLang="en-US" sz="3200" b="1" spc="300" dirty="0">
                <a:solidFill>
                  <a:srgbClr val="203864"/>
                </a:solidFill>
                <a:latin typeface="微软雅黑" panose="020B0503020204020204" pitchFamily="34" charset="-122"/>
                <a:ea typeface="微软雅黑" panose="020B0503020204020204" pitchFamily="34" charset="-122"/>
              </a:rPr>
              <a:t>数据挖掘研究进展</a:t>
            </a:r>
          </a:p>
        </p:txBody>
      </p:sp>
      <p:cxnSp>
        <p:nvCxnSpPr>
          <p:cNvPr id="103" name="直接连接符 102"/>
          <p:cNvCxnSpPr/>
          <p:nvPr/>
        </p:nvCxnSpPr>
        <p:spPr>
          <a:xfrm>
            <a:off x="3160146" y="2636809"/>
            <a:ext cx="4333026" cy="18687"/>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952336" y="4030516"/>
            <a:ext cx="3597208" cy="1351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048706" y="5354473"/>
            <a:ext cx="2809582" cy="2"/>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2063775" y="1891664"/>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1</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1" name="椭圆 90"/>
          <p:cNvSpPr/>
          <p:nvPr/>
        </p:nvSpPr>
        <p:spPr>
          <a:xfrm>
            <a:off x="2855965" y="3280199"/>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2</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2" name="椭圆 91"/>
          <p:cNvSpPr/>
          <p:nvPr/>
        </p:nvSpPr>
        <p:spPr>
          <a:xfrm>
            <a:off x="3952335" y="4606378"/>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3</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3160145" y="1950415"/>
            <a:ext cx="4529198"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的基本概念</a:t>
            </a:r>
            <a:endParaRPr lang="en-US" altLang="zh-CN" dirty="0"/>
          </a:p>
        </p:txBody>
      </p:sp>
      <p:sp>
        <p:nvSpPr>
          <p:cNvPr id="99" name="文本框 98"/>
          <p:cNvSpPr txBox="1"/>
          <p:nvPr/>
        </p:nvSpPr>
        <p:spPr>
          <a:xfrm>
            <a:off x="3699695" y="3298053"/>
            <a:ext cx="5224275"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的方法与趋势</a:t>
            </a:r>
            <a:endParaRPr lang="en-US" altLang="zh-CN" dirty="0"/>
          </a:p>
        </p:txBody>
      </p:sp>
      <p:sp>
        <p:nvSpPr>
          <p:cNvPr id="85" name="文本框 84"/>
          <p:cNvSpPr txBox="1"/>
          <p:nvPr/>
        </p:nvSpPr>
        <p:spPr>
          <a:xfrm>
            <a:off x="5048704" y="4665129"/>
            <a:ext cx="3515577" cy="646331"/>
          </a:xfrm>
          <a:prstGeom prst="rect">
            <a:avLst/>
          </a:prstGeom>
          <a:noFill/>
        </p:spPr>
        <p:txBody>
          <a:bodyPr wrap="square" rtlCol="0">
            <a:spAutoFit/>
          </a:bodyPr>
          <a:lstStyle/>
          <a:p>
            <a:pPr algn="ctr"/>
            <a:r>
              <a:rPr lang="zh-CN" altLang="en-US" sz="3600" dirty="0">
                <a:solidFill>
                  <a:srgbClr val="203864"/>
                </a:solidFill>
                <a:latin typeface="微软雅黑" panose="020B0503020204020204" pitchFamily="34" charset="-122"/>
                <a:ea typeface="微软雅黑" panose="020B0503020204020204" pitchFamily="34" charset="-122"/>
              </a:rPr>
              <a:t>医学</a:t>
            </a:r>
            <a:r>
              <a:rPr lang="en-US" altLang="zh-CN" sz="3600" dirty="0">
                <a:solidFill>
                  <a:srgbClr val="203864"/>
                </a:solidFill>
                <a:latin typeface="微软雅黑" panose="020B0503020204020204" pitchFamily="34" charset="-122"/>
                <a:ea typeface="微软雅黑" panose="020B0503020204020204" pitchFamily="34" charset="-122"/>
              </a:rPr>
              <a:t>DM</a:t>
            </a:r>
            <a:r>
              <a:rPr lang="zh-CN" altLang="en-US" sz="3600" dirty="0">
                <a:solidFill>
                  <a:srgbClr val="203864"/>
                </a:solidFill>
                <a:latin typeface="微软雅黑" panose="020B0503020204020204" pitchFamily="34" charset="-122"/>
                <a:ea typeface="微软雅黑" panose="020B0503020204020204" pitchFamily="34" charset="-122"/>
              </a:rPr>
              <a:t>的特点</a:t>
            </a:r>
          </a:p>
        </p:txBody>
      </p:sp>
      <p:grpSp>
        <p:nvGrpSpPr>
          <p:cNvPr id="54" name="组合 53"/>
          <p:cNvGrpSpPr/>
          <p:nvPr/>
        </p:nvGrpSpPr>
        <p:grpSpPr>
          <a:xfrm>
            <a:off x="6658038" y="96768"/>
            <a:ext cx="2696731" cy="1073935"/>
            <a:chOff x="6673391" y="87440"/>
            <a:chExt cx="2696731" cy="1073935"/>
          </a:xfrm>
        </p:grpSpPr>
        <p:sp>
          <p:nvSpPr>
            <p:cNvPr id="55"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56"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Tree>
    <p:extLst>
      <p:ext uri="{BB962C8B-B14F-4D97-AF65-F5344CB8AC3E}">
        <p14:creationId xmlns:p14="http://schemas.microsoft.com/office/powerpoint/2010/main" val="257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childTnLst>
                          </p:cTn>
                        </p:par>
                        <p:par>
                          <p:cTn id="15" fill="hold">
                            <p:stCondLst>
                              <p:cond delay="500"/>
                            </p:stCondLst>
                            <p:childTnLst>
                              <p:par>
                                <p:cTn id="16" presetID="64" presetClass="path" presetSubtype="0" accel="50000" decel="50000" fill="hold" grpId="0" nodeType="afterEffect">
                                  <p:stCondLst>
                                    <p:cond delay="0"/>
                                  </p:stCondLst>
                                  <p:childTnLst>
                                    <p:animMotion origin="layout" path="M 0.00556 0.01667 L 0.00348 -0.75046 " pathEditMode="relative" rAng="0" ptsTypes="AA">
                                      <p:cBhvr>
                                        <p:cTn id="17" dur="750" fill="hold"/>
                                        <p:tgtEl>
                                          <p:spTgt spid="52"/>
                                        </p:tgtEl>
                                        <p:attrNameLst>
                                          <p:attrName>ppt_x</p:attrName>
                                          <p:attrName>ppt_y</p:attrName>
                                        </p:attrNameLst>
                                      </p:cBhvr>
                                      <p:rCtr x="-104" y="-38356"/>
                                    </p:animMotion>
                                  </p:childTnLst>
                                </p:cTn>
                              </p:par>
                            </p:childTnLst>
                          </p:cTn>
                        </p:par>
                        <p:par>
                          <p:cTn id="18" fill="hold">
                            <p:stCondLst>
                              <p:cond delay="1250"/>
                            </p:stCondLst>
                            <p:childTnLst>
                              <p:par>
                                <p:cTn id="19" presetID="22" presetClass="entr" presetSubtype="4" fill="hold" grpId="0"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down)">
                                      <p:cBhvr>
                                        <p:cTn id="2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86" grpId="0" animBg="1"/>
      <p:bldP spid="8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矩形 70"/>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35" name="直接连接符 34"/>
          <p:cNvCxnSpPr/>
          <p:nvPr/>
        </p:nvCxnSpPr>
        <p:spPr>
          <a:xfrm>
            <a:off x="236928" y="843392"/>
            <a:ext cx="4244637" cy="670"/>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836309" y="2148212"/>
            <a:ext cx="4876102" cy="1993274"/>
            <a:chOff x="2043281" y="973357"/>
            <a:chExt cx="4876102" cy="1993274"/>
          </a:xfrm>
        </p:grpSpPr>
        <p:sp>
          <p:nvSpPr>
            <p:cNvPr id="36" name="椭圆 35"/>
            <p:cNvSpPr/>
            <p:nvPr/>
          </p:nvSpPr>
          <p:spPr>
            <a:xfrm>
              <a:off x="3431718" y="973357"/>
              <a:ext cx="2067274" cy="1993274"/>
            </a:xfrm>
            <a:prstGeom prst="ellipse">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247650" h="3175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400" b="1" dirty="0">
                <a:solidFill>
                  <a:srgbClr val="203864"/>
                </a:solidFill>
                <a:latin typeface="微软雅黑" panose="020B0503020204020204" pitchFamily="34" charset="-122"/>
                <a:ea typeface="微软雅黑" panose="020B0503020204020204" pitchFamily="34" charset="-122"/>
              </a:endParaRPr>
            </a:p>
            <a:p>
              <a:pPr algn="ctr"/>
              <a:r>
                <a:rPr lang="zh-CN" altLang="en-US" sz="2400" b="1" dirty="0">
                  <a:solidFill>
                    <a:srgbClr val="203864"/>
                  </a:solidFill>
                  <a:latin typeface="微软雅黑" panose="020B0503020204020204" pitchFamily="34" charset="-122"/>
                  <a:ea typeface="微软雅黑" panose="020B0503020204020204" pitchFamily="34" charset="-122"/>
                </a:rPr>
                <a:t>目的</a:t>
              </a:r>
              <a:endParaRPr lang="en-US" altLang="zh-CN" sz="2400" b="1" dirty="0">
                <a:solidFill>
                  <a:srgbClr val="203864"/>
                </a:solidFill>
                <a:latin typeface="微软雅黑" panose="020B0503020204020204" pitchFamily="34" charset="-122"/>
                <a:ea typeface="微软雅黑" panose="020B0503020204020204" pitchFamily="34" charset="-122"/>
              </a:endParaRPr>
            </a:p>
            <a:p>
              <a:pPr algn="ctr"/>
              <a:r>
                <a:rPr lang="en-US" altLang="zh-CN" sz="2400" b="1" dirty="0">
                  <a:solidFill>
                    <a:srgbClr val="203864"/>
                  </a:solidFill>
                  <a:latin typeface="微软雅黑" panose="020B0503020204020204" pitchFamily="34" charset="-122"/>
                  <a:ea typeface="微软雅黑" panose="020B0503020204020204" pitchFamily="34" charset="-122"/>
                </a:rPr>
                <a:t>&amp;</a:t>
              </a:r>
            </a:p>
            <a:p>
              <a:pPr algn="ctr"/>
              <a:r>
                <a:rPr lang="zh-CN" altLang="en-US" sz="2400" b="1" dirty="0">
                  <a:solidFill>
                    <a:srgbClr val="203864"/>
                  </a:solidFill>
                  <a:latin typeface="微软雅黑" panose="020B0503020204020204" pitchFamily="34" charset="-122"/>
                  <a:ea typeface="微软雅黑" panose="020B0503020204020204" pitchFamily="34" charset="-122"/>
                </a:rPr>
                <a:t>重要性</a:t>
              </a:r>
            </a:p>
            <a:p>
              <a:pPr algn="ctr"/>
              <a:endParaRPr lang="zh-CN" altLang="en-US" sz="2400" b="1" dirty="0">
                <a:solidFill>
                  <a:srgbClr val="203864"/>
                </a:solidFill>
                <a:latin typeface="微软雅黑" panose="020B0503020204020204" pitchFamily="34" charset="-122"/>
                <a:ea typeface="微软雅黑" panose="020B0503020204020204" pitchFamily="34" charset="-122"/>
              </a:endParaRPr>
            </a:p>
          </p:txBody>
        </p:sp>
        <p:cxnSp>
          <p:nvCxnSpPr>
            <p:cNvPr id="3" name="直接连接符 2"/>
            <p:cNvCxnSpPr>
              <a:stCxn id="36" idx="2"/>
            </p:cNvCxnSpPr>
            <p:nvPr/>
          </p:nvCxnSpPr>
          <p:spPr>
            <a:xfrm flipH="1" flipV="1">
              <a:off x="2804164" y="1969993"/>
              <a:ext cx="627554" cy="1"/>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6" idx="6"/>
            </p:cNvCxnSpPr>
            <p:nvPr/>
          </p:nvCxnSpPr>
          <p:spPr>
            <a:xfrm flipV="1">
              <a:off x="5498992" y="1969990"/>
              <a:ext cx="652911" cy="4"/>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7816" r="16805"/>
            <a:stretch/>
          </p:blipFill>
          <p:spPr>
            <a:xfrm>
              <a:off x="6175803" y="1510717"/>
              <a:ext cx="743580" cy="918545"/>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3281" y="1608617"/>
              <a:ext cx="744511" cy="722741"/>
            </a:xfrm>
            <a:prstGeom prst="rect">
              <a:avLst/>
            </a:prstGeom>
          </p:spPr>
        </p:pic>
      </p:grpSp>
      <p:sp>
        <p:nvSpPr>
          <p:cNvPr id="23" name="矩形 22"/>
          <p:cNvSpPr/>
          <p:nvPr/>
        </p:nvSpPr>
        <p:spPr>
          <a:xfrm>
            <a:off x="473046" y="1006364"/>
            <a:ext cx="6933795" cy="499624"/>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rgbClr val="C00000"/>
                </a:solidFill>
                <a:latin typeface="微软雅黑" panose="020B0503020204020204" pitchFamily="34" charset="-122"/>
                <a:ea typeface="微软雅黑" panose="020B0503020204020204" pitchFamily="34" charset="-122"/>
              </a:rPr>
              <a:t>数据爆炸、知识贫乏</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文本框 43"/>
          <p:cNvSpPr txBox="1"/>
          <p:nvPr/>
        </p:nvSpPr>
        <p:spPr>
          <a:xfrm>
            <a:off x="1003096" y="314272"/>
            <a:ext cx="3675401" cy="461665"/>
          </a:xfrm>
          <a:prstGeom prst="rect">
            <a:avLst/>
          </a:prstGeom>
          <a:noFill/>
        </p:spPr>
        <p:txBody>
          <a:bodyPr wrap="square" rtlCol="0">
            <a:spAutoFit/>
          </a:bodyPr>
          <a:lstStyle/>
          <a:p>
            <a:r>
              <a:rPr lang="zh-CN" altLang="en-US" sz="2400" b="1" dirty="0">
                <a:solidFill>
                  <a:srgbClr val="203864"/>
                </a:solidFill>
                <a:latin typeface="微软雅黑" panose="020B0503020204020204" pitchFamily="34" charset="-122"/>
                <a:ea typeface="微软雅黑" panose="020B0503020204020204" pitchFamily="34" charset="-122"/>
              </a:rPr>
              <a:t>数据挖掘的目的和重要性</a:t>
            </a:r>
          </a:p>
        </p:txBody>
      </p:sp>
      <p:sp>
        <p:nvSpPr>
          <p:cNvPr id="46" name="矩形 45"/>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sp>
        <p:nvSpPr>
          <p:cNvPr id="4" name="矩形 3"/>
          <p:cNvSpPr/>
          <p:nvPr/>
        </p:nvSpPr>
        <p:spPr>
          <a:xfrm>
            <a:off x="5712411" y="1744416"/>
            <a:ext cx="3084038"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传统数据库管理系统和统计学分析方法无法有效分析数据</a:t>
            </a:r>
          </a:p>
        </p:txBody>
      </p:sp>
      <p:sp>
        <p:nvSpPr>
          <p:cNvPr id="49" name="文本框 48"/>
          <p:cNvSpPr txBox="1"/>
          <p:nvPr/>
        </p:nvSpPr>
        <p:spPr>
          <a:xfrm>
            <a:off x="538971" y="4346954"/>
            <a:ext cx="8159008" cy="1107996"/>
          </a:xfrm>
          <a:prstGeom prst="rect">
            <a:avLst/>
          </a:prstGeom>
          <a:noFill/>
          <a:ln>
            <a:solidFill>
              <a:schemeClr val="accent1"/>
            </a:solidFill>
          </a:ln>
        </p:spPr>
        <p:txBody>
          <a:bodyPr wrap="square" rtlCol="0">
            <a:spAutoFit/>
          </a:bodyPr>
          <a:lstStyle/>
          <a:p>
            <a:pPr marL="342900" indent="-342900">
              <a:lnSpc>
                <a:spcPct val="110000"/>
              </a:lnSpc>
              <a:spcBef>
                <a:spcPct val="15000"/>
              </a:spcBef>
              <a:buFont typeface="Arial" panose="020B0604020202020204" pitchFamily="34" charset="0"/>
              <a:buChar char="•"/>
            </a:pPr>
            <a:r>
              <a:rPr kumimoji="1" lang="zh-CN" altLang="en-US" sz="2000" dirty="0">
                <a:latin typeface="黑体" panose="02010609060101010101" pitchFamily="49" charset="-122"/>
                <a:ea typeface="黑体" panose="02010609060101010101" pitchFamily="49" charset="-122"/>
              </a:rPr>
              <a:t>信息化技术的快速发展，医疗系统在日常的应用不断深化，医疗领域的数据呈现爆炸式增长。仅登陆美国</a:t>
            </a:r>
            <a:r>
              <a:rPr kumimoji="1" lang="en-US" altLang="zh-CN" sz="2000" dirty="0" err="1">
                <a:latin typeface="黑体" panose="02010609060101010101" pitchFamily="49" charset="-122"/>
                <a:ea typeface="黑体" panose="02010609060101010101" pitchFamily="49" charset="-122"/>
              </a:rPr>
              <a:t>GenBank</a:t>
            </a:r>
            <a:r>
              <a:rPr kumimoji="1" lang="zh-CN" altLang="en-US" sz="2000" dirty="0">
                <a:latin typeface="黑体" panose="02010609060101010101" pitchFamily="49" charset="-122"/>
                <a:ea typeface="黑体" panose="02010609060101010101" pitchFamily="49" charset="-122"/>
              </a:rPr>
              <a:t>数据库中</a:t>
            </a:r>
            <a:r>
              <a:rPr kumimoji="1" lang="en-US" altLang="zh-CN" sz="2000" dirty="0">
                <a:latin typeface="黑体" panose="02010609060101010101" pitchFamily="49" charset="-122"/>
                <a:ea typeface="黑体" panose="02010609060101010101" pitchFamily="49" charset="-122"/>
              </a:rPr>
              <a:t>DNA</a:t>
            </a:r>
            <a:r>
              <a:rPr kumimoji="1" lang="zh-CN" altLang="en-US" sz="2000" dirty="0">
                <a:latin typeface="黑体" panose="02010609060101010101" pitchFamily="49" charset="-122"/>
                <a:ea typeface="黑体" panose="02010609060101010101" pitchFamily="49" charset="-122"/>
              </a:rPr>
              <a:t>序列总量于</a:t>
            </a:r>
            <a:r>
              <a:rPr kumimoji="1" lang="en-US" altLang="zh-CN" sz="2000" dirty="0">
                <a:latin typeface="黑体" panose="02010609060101010101" pitchFamily="49" charset="-122"/>
                <a:ea typeface="黑体" panose="02010609060101010101" pitchFamily="49" charset="-122"/>
              </a:rPr>
              <a:t>2002</a:t>
            </a:r>
            <a:r>
              <a:rPr kumimoji="1" lang="zh-CN" altLang="en-US" sz="2000" dirty="0">
                <a:latin typeface="黑体" panose="02010609060101010101" pitchFamily="49" charset="-122"/>
                <a:ea typeface="黑体" panose="02010609060101010101" pitchFamily="49" charset="-122"/>
              </a:rPr>
              <a:t>年就已超过</a:t>
            </a:r>
            <a:r>
              <a:rPr kumimoji="1" lang="en-US" altLang="zh-CN" sz="2000" dirty="0">
                <a:latin typeface="黑体" panose="02010609060101010101" pitchFamily="49" charset="-122"/>
                <a:ea typeface="黑体" panose="02010609060101010101" pitchFamily="49" charset="-122"/>
              </a:rPr>
              <a:t>280</a:t>
            </a:r>
            <a:r>
              <a:rPr kumimoji="1" lang="zh-CN" altLang="en-US" sz="2000" dirty="0">
                <a:latin typeface="黑体" panose="02010609060101010101" pitchFamily="49" charset="-122"/>
                <a:ea typeface="黑体" panose="02010609060101010101" pitchFamily="49" charset="-122"/>
              </a:rPr>
              <a:t>亿个碱基对。</a:t>
            </a:r>
          </a:p>
        </p:txBody>
      </p:sp>
      <p:grpSp>
        <p:nvGrpSpPr>
          <p:cNvPr id="51" name="组合 50"/>
          <p:cNvGrpSpPr/>
          <p:nvPr/>
        </p:nvGrpSpPr>
        <p:grpSpPr>
          <a:xfrm>
            <a:off x="6658038" y="96768"/>
            <a:ext cx="2696731" cy="1073935"/>
            <a:chOff x="6673391" y="87440"/>
            <a:chExt cx="2696731" cy="1073935"/>
          </a:xfrm>
        </p:grpSpPr>
        <p:sp>
          <p:nvSpPr>
            <p:cNvPr id="52"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53"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55" name="图片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57" name="椭圆 56"/>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1.1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3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矩形 69"/>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70"/>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38" name="直接连接符 37"/>
          <p:cNvCxnSpPr/>
          <p:nvPr/>
        </p:nvCxnSpPr>
        <p:spPr>
          <a:xfrm>
            <a:off x="236928" y="843391"/>
            <a:ext cx="4817393" cy="15407"/>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1.2</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1003096" y="306520"/>
            <a:ext cx="3168178" cy="461665"/>
          </a:xfrm>
          <a:prstGeom prst="rect">
            <a:avLst/>
          </a:prstGeom>
          <a:noFill/>
        </p:spPr>
        <p:txBody>
          <a:bodyPr wrap="square" rtlCol="0">
            <a:spAutoFit/>
          </a:bodyPr>
          <a:lstStyle/>
          <a:p>
            <a:r>
              <a:rPr lang="zh-CN" altLang="en-US" sz="2400" b="1" dirty="0">
                <a:solidFill>
                  <a:srgbClr val="203864"/>
                </a:solidFill>
                <a:latin typeface="微软雅黑" panose="020B0503020204020204" pitchFamily="34" charset="-122"/>
                <a:ea typeface="微软雅黑" panose="020B0503020204020204" pitchFamily="34" charset="-122"/>
              </a:rPr>
              <a:t>数据挖掘的基本概念</a:t>
            </a:r>
          </a:p>
        </p:txBody>
      </p:sp>
      <p:sp>
        <p:nvSpPr>
          <p:cNvPr id="25" name="矩形 24"/>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高级软件工程报告</a:t>
            </a:r>
          </a:p>
        </p:txBody>
      </p:sp>
      <p:sp>
        <p:nvSpPr>
          <p:cNvPr id="17" name="任意多边形 16"/>
          <p:cNvSpPr/>
          <p:nvPr/>
        </p:nvSpPr>
        <p:spPr>
          <a:xfrm>
            <a:off x="1993211" y="1376213"/>
            <a:ext cx="5557914" cy="4704950"/>
          </a:xfrm>
          <a:custGeom>
            <a:avLst/>
            <a:gdLst>
              <a:gd name="connsiteX0" fmla="*/ 4702629 w 5170659"/>
              <a:gd name="connsiteY0" fmla="*/ 0 h 2853732"/>
              <a:gd name="connsiteX1" fmla="*/ 4722726 w 5170659"/>
              <a:gd name="connsiteY1" fmla="*/ 1768510 h 2853732"/>
              <a:gd name="connsiteX2" fmla="*/ 0 w 5170659"/>
              <a:gd name="connsiteY2" fmla="*/ 2853732 h 2853732"/>
            </a:gdLst>
            <a:ahLst/>
            <a:cxnLst>
              <a:cxn ang="0">
                <a:pos x="connsiteX0" y="connsiteY0"/>
              </a:cxn>
              <a:cxn ang="0">
                <a:pos x="connsiteX1" y="connsiteY1"/>
              </a:cxn>
              <a:cxn ang="0">
                <a:pos x="connsiteX2" y="connsiteY2"/>
              </a:cxn>
            </a:cxnLst>
            <a:rect l="l" t="t" r="r" b="b"/>
            <a:pathLst>
              <a:path w="5170659" h="2853732">
                <a:moveTo>
                  <a:pt x="4702629" y="0"/>
                </a:moveTo>
                <a:cubicBezTo>
                  <a:pt x="5104563" y="646444"/>
                  <a:pt x="5506497" y="1292888"/>
                  <a:pt x="4722726" y="1768510"/>
                </a:cubicBezTo>
                <a:cubicBezTo>
                  <a:pt x="3938955" y="2244132"/>
                  <a:pt x="1969477" y="2548932"/>
                  <a:pt x="0" y="2853732"/>
                </a:cubicBezTo>
              </a:path>
            </a:pathLst>
          </a:cu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椭圆 116"/>
          <p:cNvSpPr/>
          <p:nvPr/>
        </p:nvSpPr>
        <p:spPr>
          <a:xfrm>
            <a:off x="7318182" y="2743716"/>
            <a:ext cx="406582" cy="392028"/>
          </a:xfrm>
          <a:prstGeom prst="ellipse">
            <a:avLst/>
          </a:prstGeom>
          <a:solidFill>
            <a:schemeClr val="bg1">
              <a:lumMod val="7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dirty="0">
              <a:solidFill>
                <a:srgbClr val="203864"/>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6995039" y="3370643"/>
            <a:ext cx="1934738" cy="1569660"/>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Knowledge</a:t>
            </a:r>
          </a:p>
          <a:p>
            <a:r>
              <a:rPr lang="en-US" altLang="zh-CN" sz="2400" b="1" dirty="0">
                <a:solidFill>
                  <a:srgbClr val="FF0000"/>
                </a:solidFill>
                <a:latin typeface="微软雅黑" panose="020B0503020204020204" pitchFamily="34" charset="-122"/>
                <a:ea typeface="微软雅黑" panose="020B0503020204020204" pitchFamily="34" charset="-122"/>
              </a:rPr>
              <a:t>Discovery</a:t>
            </a:r>
          </a:p>
          <a:p>
            <a:r>
              <a:rPr lang="en-US" altLang="zh-CN" sz="2400" b="1" dirty="0">
                <a:solidFill>
                  <a:srgbClr val="FF0000"/>
                </a:solidFill>
                <a:latin typeface="微软雅黑" panose="020B0503020204020204" pitchFamily="34" charset="-122"/>
                <a:ea typeface="微软雅黑" panose="020B0503020204020204" pitchFamily="34" charset="-122"/>
              </a:rPr>
              <a:t>In</a:t>
            </a:r>
          </a:p>
          <a:p>
            <a:r>
              <a:rPr lang="en-US" altLang="zh-CN" sz="2400" b="1" dirty="0">
                <a:solidFill>
                  <a:srgbClr val="FF0000"/>
                </a:solidFill>
                <a:latin typeface="微软雅黑" panose="020B0503020204020204" pitchFamily="34" charset="-122"/>
                <a:ea typeface="微软雅黑" panose="020B0503020204020204" pitchFamily="34" charset="-122"/>
              </a:rPr>
              <a:t>Database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658038" y="96768"/>
            <a:ext cx="2696731" cy="1073935"/>
            <a:chOff x="6673391" y="87440"/>
            <a:chExt cx="2696731" cy="1073935"/>
          </a:xfrm>
        </p:grpSpPr>
        <p:sp>
          <p:nvSpPr>
            <p:cNvPr id="32"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33"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pic>
        <p:nvPicPr>
          <p:cNvPr id="16" name="图片 15"/>
          <p:cNvPicPr/>
          <p:nvPr/>
        </p:nvPicPr>
        <p:blipFill>
          <a:blip r:embed="rId4"/>
          <a:stretch>
            <a:fillRect/>
          </a:stretch>
        </p:blipFill>
        <p:spPr>
          <a:xfrm>
            <a:off x="-153140" y="1646495"/>
            <a:ext cx="6974540" cy="4055058"/>
          </a:xfrm>
          <a:prstGeom prst="rect">
            <a:avLst/>
          </a:prstGeom>
        </p:spPr>
      </p:pic>
    </p:spTree>
    <p:extLst>
      <p:ext uri="{BB962C8B-B14F-4D97-AF65-F5344CB8AC3E}">
        <p14:creationId xmlns:p14="http://schemas.microsoft.com/office/powerpoint/2010/main" val="24424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animEffect transition="in" filter="fade">
                                      <p:cBhvr>
                                        <p:cTn id="13" dur="500"/>
                                        <p:tgtEl>
                                          <p:spTgt spid="11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left)">
                                      <p:cBhvr>
                                        <p:cTn id="17"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7" grpId="0" animBg="1"/>
      <p:bldP spid="1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文本框 96"/>
          <p:cNvSpPr txBox="1"/>
          <p:nvPr/>
        </p:nvSpPr>
        <p:spPr>
          <a:xfrm>
            <a:off x="973917" y="305343"/>
            <a:ext cx="2678473" cy="461665"/>
          </a:xfrm>
          <a:prstGeom prst="rect">
            <a:avLst/>
          </a:prstGeom>
          <a:noFill/>
        </p:spPr>
        <p:txBody>
          <a:bodyPr wrap="square" rtlCol="0">
            <a:spAutoFit/>
          </a:bodyPr>
          <a:lstStyle/>
          <a:p>
            <a:r>
              <a:rPr lang="zh-CN" altLang="en-US" sz="2400" b="1" dirty="0">
                <a:solidFill>
                  <a:srgbClr val="203864"/>
                </a:solidFill>
                <a:latin typeface="微软雅黑" panose="020B0503020204020204" pitchFamily="34" charset="-122"/>
                <a:ea typeface="微软雅黑" panose="020B0503020204020204" pitchFamily="34" charset="-122"/>
              </a:rPr>
              <a:t>数据挖掘的基础</a:t>
            </a:r>
          </a:p>
        </p:txBody>
      </p:sp>
      <p:cxnSp>
        <p:nvCxnSpPr>
          <p:cNvPr id="35" name="直接连接符 34"/>
          <p:cNvCxnSpPr/>
          <p:nvPr/>
        </p:nvCxnSpPr>
        <p:spPr>
          <a:xfrm flipV="1">
            <a:off x="236928" y="823965"/>
            <a:ext cx="2757481" cy="19429"/>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11" name="组合 10"/>
          <p:cNvGrpSpPr/>
          <p:nvPr/>
        </p:nvGrpSpPr>
        <p:grpSpPr>
          <a:xfrm>
            <a:off x="140997" y="6516401"/>
            <a:ext cx="3871250" cy="3665631"/>
            <a:chOff x="1849297" y="853729"/>
            <a:chExt cx="3871250" cy="3665631"/>
          </a:xfrm>
        </p:grpSpPr>
        <p:sp>
          <p:nvSpPr>
            <p:cNvPr id="18" name="任意多边形 17"/>
            <p:cNvSpPr/>
            <p:nvPr/>
          </p:nvSpPr>
          <p:spPr>
            <a:xfrm>
              <a:off x="3085397" y="2530505"/>
              <a:ext cx="1573567" cy="1988855"/>
            </a:xfrm>
            <a:custGeom>
              <a:avLst/>
              <a:gdLst>
                <a:gd name="connsiteX0" fmla="*/ 708571 w 1573567"/>
                <a:gd name="connsiteY0" fmla="*/ 1988855 h 1988855"/>
                <a:gd name="connsiteX1" fmla="*/ 708571 w 1573567"/>
                <a:gd name="connsiteY1" fmla="*/ 1487880 h 1988855"/>
                <a:gd name="connsiteX2" fmla="*/ 611295 w 1573567"/>
                <a:gd name="connsiteY2" fmla="*/ 1259280 h 1988855"/>
                <a:gd name="connsiteX3" fmla="*/ 460516 w 1573567"/>
                <a:gd name="connsiteY3" fmla="*/ 1166867 h 1988855"/>
                <a:gd name="connsiteX4" fmla="*/ 319465 w 1573567"/>
                <a:gd name="connsiteY4" fmla="*/ 1074455 h 1988855"/>
                <a:gd name="connsiteX5" fmla="*/ 178414 w 1573567"/>
                <a:gd name="connsiteY5" fmla="*/ 933404 h 1988855"/>
                <a:gd name="connsiteX6" fmla="*/ 8180 w 1573567"/>
                <a:gd name="connsiteY6" fmla="*/ 889629 h 1988855"/>
                <a:gd name="connsiteX7" fmla="*/ 32499 w 1573567"/>
                <a:gd name="connsiteY7" fmla="*/ 836127 h 1988855"/>
                <a:gd name="connsiteX8" fmla="*/ 81137 w 1573567"/>
                <a:gd name="connsiteY8" fmla="*/ 777761 h 1988855"/>
                <a:gd name="connsiteX9" fmla="*/ 222188 w 1573567"/>
                <a:gd name="connsiteY9" fmla="*/ 787489 h 1988855"/>
                <a:gd name="connsiteX10" fmla="*/ 416741 w 1573567"/>
                <a:gd name="connsiteY10" fmla="*/ 894493 h 1988855"/>
                <a:gd name="connsiteX11" fmla="*/ 518882 w 1573567"/>
                <a:gd name="connsiteY11" fmla="*/ 899357 h 1988855"/>
                <a:gd name="connsiteX12" fmla="*/ 601567 w 1573567"/>
                <a:gd name="connsiteY12" fmla="*/ 826399 h 1988855"/>
                <a:gd name="connsiteX13" fmla="*/ 611295 w 1573567"/>
                <a:gd name="connsiteY13" fmla="*/ 719395 h 1988855"/>
                <a:gd name="connsiteX14" fmla="*/ 557792 w 1573567"/>
                <a:gd name="connsiteY14" fmla="*/ 563753 h 1988855"/>
                <a:gd name="connsiteX15" fmla="*/ 455652 w 1573567"/>
                <a:gd name="connsiteY15" fmla="*/ 271923 h 1988855"/>
                <a:gd name="connsiteX16" fmla="*/ 431333 w 1573567"/>
                <a:gd name="connsiteY16" fmla="*/ 155191 h 1988855"/>
                <a:gd name="connsiteX17" fmla="*/ 441061 w 1573567"/>
                <a:gd name="connsiteY17" fmla="*/ 96825 h 1988855"/>
                <a:gd name="connsiteX18" fmla="*/ 489699 w 1573567"/>
                <a:gd name="connsiteY18" fmla="*/ 57914 h 1988855"/>
                <a:gd name="connsiteX19" fmla="*/ 557792 w 1573567"/>
                <a:gd name="connsiteY19" fmla="*/ 111416 h 1988855"/>
                <a:gd name="connsiteX20" fmla="*/ 737754 w 1573567"/>
                <a:gd name="connsiteY20" fmla="*/ 578344 h 1988855"/>
                <a:gd name="connsiteX21" fmla="*/ 786392 w 1573567"/>
                <a:gd name="connsiteY21" fmla="*/ 592935 h 1988855"/>
                <a:gd name="connsiteX22" fmla="*/ 791256 w 1573567"/>
                <a:gd name="connsiteY22" fmla="*/ 456748 h 1988855"/>
                <a:gd name="connsiteX23" fmla="*/ 810712 w 1573567"/>
                <a:gd name="connsiteY23" fmla="*/ 57914 h 1988855"/>
                <a:gd name="connsiteX24" fmla="*/ 893397 w 1573567"/>
                <a:gd name="connsiteY24" fmla="*/ 9276 h 1988855"/>
                <a:gd name="connsiteX25" fmla="*/ 927444 w 1573567"/>
                <a:gd name="connsiteY25" fmla="*/ 126008 h 1988855"/>
                <a:gd name="connsiteX26" fmla="*/ 932307 w 1573567"/>
                <a:gd name="connsiteY26" fmla="*/ 476204 h 1988855"/>
                <a:gd name="connsiteX27" fmla="*/ 980946 w 1573567"/>
                <a:gd name="connsiteY27" fmla="*/ 602663 h 1988855"/>
                <a:gd name="connsiteX28" fmla="*/ 1053903 w 1573567"/>
                <a:gd name="connsiteY28" fmla="*/ 563753 h 1988855"/>
                <a:gd name="connsiteX29" fmla="*/ 1190090 w 1573567"/>
                <a:gd name="connsiteY29" fmla="*/ 150327 h 1988855"/>
                <a:gd name="connsiteX30" fmla="*/ 1287367 w 1573567"/>
                <a:gd name="connsiteY30" fmla="*/ 101689 h 1988855"/>
                <a:gd name="connsiteX31" fmla="*/ 1297095 w 1573567"/>
                <a:gd name="connsiteY31" fmla="*/ 194101 h 1988855"/>
                <a:gd name="connsiteX32" fmla="*/ 1170635 w 1573567"/>
                <a:gd name="connsiteY32" fmla="*/ 641574 h 1988855"/>
                <a:gd name="connsiteX33" fmla="*/ 1180363 w 1573567"/>
                <a:gd name="connsiteY33" fmla="*/ 695076 h 1988855"/>
                <a:gd name="connsiteX34" fmla="*/ 1418690 w 1573567"/>
                <a:gd name="connsiteY34" fmla="*/ 456748 h 1988855"/>
                <a:gd name="connsiteX35" fmla="*/ 1559741 w 1573567"/>
                <a:gd name="connsiteY35" fmla="*/ 330289 h 1988855"/>
                <a:gd name="connsiteX36" fmla="*/ 1545150 w 1573567"/>
                <a:gd name="connsiteY36" fmla="*/ 437293 h 1988855"/>
                <a:gd name="connsiteX37" fmla="*/ 1355461 w 1573567"/>
                <a:gd name="connsiteY37" fmla="*/ 685348 h 1988855"/>
                <a:gd name="connsiteX38" fmla="*/ 1321414 w 1573567"/>
                <a:gd name="connsiteY38" fmla="*/ 860446 h 1988855"/>
                <a:gd name="connsiteX39" fmla="*/ 1301958 w 1573567"/>
                <a:gd name="connsiteY39" fmla="*/ 986906 h 1988855"/>
                <a:gd name="connsiteX40" fmla="*/ 1267912 w 1573567"/>
                <a:gd name="connsiteY40" fmla="*/ 1176595 h 1988855"/>
                <a:gd name="connsiteX41" fmla="*/ 1185227 w 1573567"/>
                <a:gd name="connsiteY41" fmla="*/ 1356557 h 1988855"/>
                <a:gd name="connsiteX42" fmla="*/ 1146316 w 1573567"/>
                <a:gd name="connsiteY42" fmla="*/ 1979127 h 1988855"/>
                <a:gd name="connsiteX43" fmla="*/ 1146316 w 1573567"/>
                <a:gd name="connsiteY43" fmla="*/ 1979127 h 1988855"/>
                <a:gd name="connsiteX44" fmla="*/ 1146316 w 1573567"/>
                <a:gd name="connsiteY44" fmla="*/ 1979127 h 198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73567" h="1988855">
                  <a:moveTo>
                    <a:pt x="708571" y="1988855"/>
                  </a:moveTo>
                  <a:cubicBezTo>
                    <a:pt x="716677" y="1799165"/>
                    <a:pt x="724784" y="1609476"/>
                    <a:pt x="708571" y="1487880"/>
                  </a:cubicBezTo>
                  <a:cubicBezTo>
                    <a:pt x="692358" y="1366284"/>
                    <a:pt x="652637" y="1312782"/>
                    <a:pt x="611295" y="1259280"/>
                  </a:cubicBezTo>
                  <a:cubicBezTo>
                    <a:pt x="569953" y="1205778"/>
                    <a:pt x="509154" y="1197671"/>
                    <a:pt x="460516" y="1166867"/>
                  </a:cubicBezTo>
                  <a:cubicBezTo>
                    <a:pt x="411878" y="1136063"/>
                    <a:pt x="366482" y="1113365"/>
                    <a:pt x="319465" y="1074455"/>
                  </a:cubicBezTo>
                  <a:cubicBezTo>
                    <a:pt x="272448" y="1035545"/>
                    <a:pt x="230295" y="964208"/>
                    <a:pt x="178414" y="933404"/>
                  </a:cubicBezTo>
                  <a:cubicBezTo>
                    <a:pt x="126533" y="902600"/>
                    <a:pt x="32499" y="905842"/>
                    <a:pt x="8180" y="889629"/>
                  </a:cubicBezTo>
                  <a:cubicBezTo>
                    <a:pt x="-16139" y="873416"/>
                    <a:pt x="20339" y="854772"/>
                    <a:pt x="32499" y="836127"/>
                  </a:cubicBezTo>
                  <a:cubicBezTo>
                    <a:pt x="44658" y="817482"/>
                    <a:pt x="49522" y="785867"/>
                    <a:pt x="81137" y="777761"/>
                  </a:cubicBezTo>
                  <a:cubicBezTo>
                    <a:pt x="112752" y="769655"/>
                    <a:pt x="166254" y="768034"/>
                    <a:pt x="222188" y="787489"/>
                  </a:cubicBezTo>
                  <a:cubicBezTo>
                    <a:pt x="278122" y="806944"/>
                    <a:pt x="367292" y="875848"/>
                    <a:pt x="416741" y="894493"/>
                  </a:cubicBezTo>
                  <a:cubicBezTo>
                    <a:pt x="466190" y="913138"/>
                    <a:pt x="488078" y="910706"/>
                    <a:pt x="518882" y="899357"/>
                  </a:cubicBezTo>
                  <a:cubicBezTo>
                    <a:pt x="549686" y="888008"/>
                    <a:pt x="586165" y="856393"/>
                    <a:pt x="601567" y="826399"/>
                  </a:cubicBezTo>
                  <a:cubicBezTo>
                    <a:pt x="616969" y="796405"/>
                    <a:pt x="618591" y="763169"/>
                    <a:pt x="611295" y="719395"/>
                  </a:cubicBezTo>
                  <a:cubicBezTo>
                    <a:pt x="603999" y="675621"/>
                    <a:pt x="583732" y="638332"/>
                    <a:pt x="557792" y="563753"/>
                  </a:cubicBezTo>
                  <a:cubicBezTo>
                    <a:pt x="531851" y="489174"/>
                    <a:pt x="476728" y="340017"/>
                    <a:pt x="455652" y="271923"/>
                  </a:cubicBezTo>
                  <a:cubicBezTo>
                    <a:pt x="434575" y="203829"/>
                    <a:pt x="433765" y="184374"/>
                    <a:pt x="431333" y="155191"/>
                  </a:cubicBezTo>
                  <a:cubicBezTo>
                    <a:pt x="428901" y="126008"/>
                    <a:pt x="431333" y="113038"/>
                    <a:pt x="441061" y="96825"/>
                  </a:cubicBezTo>
                  <a:cubicBezTo>
                    <a:pt x="450789" y="80612"/>
                    <a:pt x="470244" y="55482"/>
                    <a:pt x="489699" y="57914"/>
                  </a:cubicBezTo>
                  <a:cubicBezTo>
                    <a:pt x="509154" y="60346"/>
                    <a:pt x="516449" y="24678"/>
                    <a:pt x="557792" y="111416"/>
                  </a:cubicBezTo>
                  <a:cubicBezTo>
                    <a:pt x="599135" y="198154"/>
                    <a:pt x="699654" y="498091"/>
                    <a:pt x="737754" y="578344"/>
                  </a:cubicBezTo>
                  <a:cubicBezTo>
                    <a:pt x="775854" y="658597"/>
                    <a:pt x="777475" y="613201"/>
                    <a:pt x="786392" y="592935"/>
                  </a:cubicBezTo>
                  <a:cubicBezTo>
                    <a:pt x="795309" y="572669"/>
                    <a:pt x="787203" y="545918"/>
                    <a:pt x="791256" y="456748"/>
                  </a:cubicBezTo>
                  <a:cubicBezTo>
                    <a:pt x="795309" y="367578"/>
                    <a:pt x="793689" y="132493"/>
                    <a:pt x="810712" y="57914"/>
                  </a:cubicBezTo>
                  <a:cubicBezTo>
                    <a:pt x="827735" y="-16665"/>
                    <a:pt x="873942" y="-2073"/>
                    <a:pt x="893397" y="9276"/>
                  </a:cubicBezTo>
                  <a:cubicBezTo>
                    <a:pt x="912852" y="20625"/>
                    <a:pt x="920959" y="48187"/>
                    <a:pt x="927444" y="126008"/>
                  </a:cubicBezTo>
                  <a:cubicBezTo>
                    <a:pt x="933929" y="203829"/>
                    <a:pt x="923390" y="396761"/>
                    <a:pt x="932307" y="476204"/>
                  </a:cubicBezTo>
                  <a:cubicBezTo>
                    <a:pt x="941224" y="555647"/>
                    <a:pt x="960680" y="588072"/>
                    <a:pt x="980946" y="602663"/>
                  </a:cubicBezTo>
                  <a:cubicBezTo>
                    <a:pt x="1001212" y="617254"/>
                    <a:pt x="1019046" y="639142"/>
                    <a:pt x="1053903" y="563753"/>
                  </a:cubicBezTo>
                  <a:cubicBezTo>
                    <a:pt x="1088760" y="488364"/>
                    <a:pt x="1151179" y="227338"/>
                    <a:pt x="1190090" y="150327"/>
                  </a:cubicBezTo>
                  <a:cubicBezTo>
                    <a:pt x="1229001" y="73316"/>
                    <a:pt x="1269533" y="94393"/>
                    <a:pt x="1287367" y="101689"/>
                  </a:cubicBezTo>
                  <a:cubicBezTo>
                    <a:pt x="1305201" y="108985"/>
                    <a:pt x="1316550" y="104120"/>
                    <a:pt x="1297095" y="194101"/>
                  </a:cubicBezTo>
                  <a:cubicBezTo>
                    <a:pt x="1277640" y="284082"/>
                    <a:pt x="1190090" y="558078"/>
                    <a:pt x="1170635" y="641574"/>
                  </a:cubicBezTo>
                  <a:cubicBezTo>
                    <a:pt x="1151180" y="725070"/>
                    <a:pt x="1139021" y="725880"/>
                    <a:pt x="1180363" y="695076"/>
                  </a:cubicBezTo>
                  <a:cubicBezTo>
                    <a:pt x="1221705" y="664272"/>
                    <a:pt x="1355460" y="517546"/>
                    <a:pt x="1418690" y="456748"/>
                  </a:cubicBezTo>
                  <a:cubicBezTo>
                    <a:pt x="1481920" y="395950"/>
                    <a:pt x="1538664" y="333531"/>
                    <a:pt x="1559741" y="330289"/>
                  </a:cubicBezTo>
                  <a:cubicBezTo>
                    <a:pt x="1580818" y="327047"/>
                    <a:pt x="1579197" y="378117"/>
                    <a:pt x="1545150" y="437293"/>
                  </a:cubicBezTo>
                  <a:cubicBezTo>
                    <a:pt x="1511103" y="496469"/>
                    <a:pt x="1392750" y="614822"/>
                    <a:pt x="1355461" y="685348"/>
                  </a:cubicBezTo>
                  <a:cubicBezTo>
                    <a:pt x="1318172" y="755874"/>
                    <a:pt x="1330331" y="810186"/>
                    <a:pt x="1321414" y="860446"/>
                  </a:cubicBezTo>
                  <a:cubicBezTo>
                    <a:pt x="1312497" y="910706"/>
                    <a:pt x="1310875" y="934215"/>
                    <a:pt x="1301958" y="986906"/>
                  </a:cubicBezTo>
                  <a:cubicBezTo>
                    <a:pt x="1293041" y="1039597"/>
                    <a:pt x="1287367" y="1114986"/>
                    <a:pt x="1267912" y="1176595"/>
                  </a:cubicBezTo>
                  <a:cubicBezTo>
                    <a:pt x="1248457" y="1238203"/>
                    <a:pt x="1205493" y="1222802"/>
                    <a:pt x="1185227" y="1356557"/>
                  </a:cubicBezTo>
                  <a:cubicBezTo>
                    <a:pt x="1164961" y="1490312"/>
                    <a:pt x="1146316" y="1979127"/>
                    <a:pt x="1146316" y="1979127"/>
                  </a:cubicBezTo>
                  <a:lnTo>
                    <a:pt x="1146316" y="1979127"/>
                  </a:lnTo>
                  <a:lnTo>
                    <a:pt x="1146316" y="1979127"/>
                  </a:lnTo>
                </a:path>
              </a:pathLst>
            </a:custGeom>
            <a:solidFill>
              <a:srgbClr val="203864"/>
            </a:solidFill>
            <a:effectLst>
              <a:outerShdw blurRad="50800" dist="38100" dir="10800000" sx="103000" sy="103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0" name="组合 19"/>
            <p:cNvGrpSpPr/>
            <p:nvPr/>
          </p:nvGrpSpPr>
          <p:grpSpPr>
            <a:xfrm rot="19649164">
              <a:off x="1849297" y="1907961"/>
              <a:ext cx="1190247" cy="1190247"/>
              <a:chOff x="3490025" y="3385934"/>
              <a:chExt cx="1190247" cy="1190247"/>
            </a:xfrm>
          </p:grpSpPr>
          <p:grpSp>
            <p:nvGrpSpPr>
              <p:cNvPr id="31" name="组合 30"/>
              <p:cNvGrpSpPr/>
              <p:nvPr/>
            </p:nvGrpSpPr>
            <p:grpSpPr>
              <a:xfrm rot="2296380">
                <a:off x="3490025" y="3385934"/>
                <a:ext cx="1190247" cy="1190247"/>
                <a:chOff x="2449211" y="4190802"/>
                <a:chExt cx="915815" cy="915815"/>
              </a:xfrm>
            </p:grpSpPr>
            <p:sp>
              <p:nvSpPr>
                <p:cNvPr id="33" name="泪滴形 32"/>
                <p:cNvSpPr/>
                <p:nvPr/>
              </p:nvSpPr>
              <p:spPr>
                <a:xfrm rot="4981026">
                  <a:off x="2449211" y="4190802"/>
                  <a:ext cx="915815" cy="915815"/>
                </a:xfrm>
                <a:prstGeom prst="teardrop">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9525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solidFill>
                      <a:srgbClr val="203864"/>
                    </a:solidFill>
                    <a:latin typeface="微软雅黑" panose="020B0503020204020204" pitchFamily="34" charset="-122"/>
                    <a:ea typeface="微软雅黑" panose="020B0503020204020204" pitchFamily="34" charset="-122"/>
                  </a:endParaRPr>
                </a:p>
              </p:txBody>
            </p:sp>
            <p:sp>
              <p:nvSpPr>
                <p:cNvPr id="34" name="泪滴形 33"/>
                <p:cNvSpPr/>
                <p:nvPr/>
              </p:nvSpPr>
              <p:spPr>
                <a:xfrm rot="4981026">
                  <a:off x="2534376" y="4275966"/>
                  <a:ext cx="745485" cy="745485"/>
                </a:xfrm>
                <a:prstGeom prst="teardrop">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32" name="文本框 44"/>
              <p:cNvSpPr txBox="1"/>
              <p:nvPr/>
            </p:nvSpPr>
            <p:spPr>
              <a:xfrm rot="1950836">
                <a:off x="3602122" y="3799836"/>
                <a:ext cx="96044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数据库</a:t>
                </a:r>
              </a:p>
            </p:txBody>
          </p:sp>
        </p:grpSp>
        <p:grpSp>
          <p:nvGrpSpPr>
            <p:cNvPr id="21" name="组合 20"/>
            <p:cNvGrpSpPr/>
            <p:nvPr/>
          </p:nvGrpSpPr>
          <p:grpSpPr>
            <a:xfrm rot="19908881">
              <a:off x="3001929" y="853729"/>
              <a:ext cx="1286309" cy="1190247"/>
              <a:chOff x="4602106" y="3234895"/>
              <a:chExt cx="1286309" cy="1190247"/>
            </a:xfrm>
          </p:grpSpPr>
          <p:grpSp>
            <p:nvGrpSpPr>
              <p:cNvPr id="27" name="组合 26"/>
              <p:cNvGrpSpPr/>
              <p:nvPr/>
            </p:nvGrpSpPr>
            <p:grpSpPr>
              <a:xfrm rot="5185309">
                <a:off x="4650823" y="3234895"/>
                <a:ext cx="1190247" cy="1190247"/>
                <a:chOff x="2449211" y="4190802"/>
                <a:chExt cx="915815" cy="915815"/>
              </a:xfrm>
            </p:grpSpPr>
            <p:sp>
              <p:nvSpPr>
                <p:cNvPr id="29" name="泪滴形 28"/>
                <p:cNvSpPr/>
                <p:nvPr/>
              </p:nvSpPr>
              <p:spPr>
                <a:xfrm rot="4981026">
                  <a:off x="2449211" y="4190802"/>
                  <a:ext cx="915815" cy="915815"/>
                </a:xfrm>
                <a:prstGeom prst="teardrop">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9525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solidFill>
                      <a:srgbClr val="203864"/>
                    </a:solidFill>
                    <a:latin typeface="微软雅黑" panose="020B0503020204020204" pitchFamily="34" charset="-122"/>
                    <a:ea typeface="微软雅黑" panose="020B0503020204020204" pitchFamily="34" charset="-122"/>
                  </a:endParaRPr>
                </a:p>
              </p:txBody>
            </p:sp>
            <p:sp>
              <p:nvSpPr>
                <p:cNvPr id="30" name="泪滴形 29"/>
                <p:cNvSpPr/>
                <p:nvPr/>
              </p:nvSpPr>
              <p:spPr>
                <a:xfrm rot="4981026">
                  <a:off x="2534376" y="4275966"/>
                  <a:ext cx="745485" cy="745485"/>
                </a:xfrm>
                <a:prstGeom prst="teardrop">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28" name="文本框 49"/>
              <p:cNvSpPr txBox="1"/>
              <p:nvPr/>
            </p:nvSpPr>
            <p:spPr>
              <a:xfrm rot="1691119">
                <a:off x="4602106" y="3631240"/>
                <a:ext cx="128630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人工智能</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rot="2900308">
              <a:off x="4485379" y="1312777"/>
              <a:ext cx="1190247" cy="1280089"/>
              <a:chOff x="3490025" y="3296092"/>
              <a:chExt cx="1190247" cy="1280089"/>
            </a:xfrm>
          </p:grpSpPr>
          <p:grpSp>
            <p:nvGrpSpPr>
              <p:cNvPr id="57" name="组合 56"/>
              <p:cNvGrpSpPr/>
              <p:nvPr/>
            </p:nvGrpSpPr>
            <p:grpSpPr>
              <a:xfrm rot="2296380">
                <a:off x="3490025" y="3385934"/>
                <a:ext cx="1190247" cy="1190247"/>
                <a:chOff x="2449211" y="4190802"/>
                <a:chExt cx="915815" cy="915815"/>
              </a:xfrm>
            </p:grpSpPr>
            <p:sp>
              <p:nvSpPr>
                <p:cNvPr id="59" name="泪滴形 58"/>
                <p:cNvSpPr/>
                <p:nvPr/>
              </p:nvSpPr>
              <p:spPr>
                <a:xfrm rot="4981026">
                  <a:off x="2449211" y="4190802"/>
                  <a:ext cx="915815" cy="915815"/>
                </a:xfrm>
                <a:prstGeom prst="teardrop">
                  <a:avLst/>
                </a:prstGeom>
                <a:solidFill>
                  <a:schemeClr val="bg2"/>
                </a:solidFill>
                <a:ln>
                  <a:solidFill>
                    <a:schemeClr val="bg1"/>
                  </a:solidFill>
                </a:ln>
                <a:effectLst>
                  <a:outerShdw blurRad="241300" dist="101600" dir="3900000" sx="105000" sy="105000" algn="tr" rotWithShape="0">
                    <a:prstClr val="black">
                      <a:alpha val="19000"/>
                    </a:prstClr>
                  </a:outerShdw>
                </a:effectLst>
                <a:scene3d>
                  <a:camera prst="orthographicFront"/>
                  <a:lightRig rig="threePt" dir="t"/>
                </a:scene3d>
                <a:sp3d>
                  <a:bevelT w="9525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solidFill>
                      <a:srgbClr val="203864"/>
                    </a:solidFill>
                    <a:latin typeface="微软雅黑" panose="020B0503020204020204" pitchFamily="34" charset="-122"/>
                    <a:ea typeface="微软雅黑" panose="020B0503020204020204" pitchFamily="34" charset="-122"/>
                  </a:endParaRPr>
                </a:p>
              </p:txBody>
            </p:sp>
            <p:sp>
              <p:nvSpPr>
                <p:cNvPr id="60" name="泪滴形 59"/>
                <p:cNvSpPr/>
                <p:nvPr/>
              </p:nvSpPr>
              <p:spPr>
                <a:xfrm rot="4981026">
                  <a:off x="2534376" y="4275966"/>
                  <a:ext cx="745485" cy="745485"/>
                </a:xfrm>
                <a:prstGeom prst="teardrop">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8" name="文本框 44"/>
              <p:cNvSpPr txBox="1"/>
              <p:nvPr/>
            </p:nvSpPr>
            <p:spPr>
              <a:xfrm rot="18699692">
                <a:off x="3559215" y="3704230"/>
                <a:ext cx="1216386" cy="400110"/>
              </a:xfrm>
              <a:prstGeom prst="rect">
                <a:avLst/>
              </a:prstGeom>
              <a:noFill/>
            </p:spPr>
            <p:txBody>
              <a:bodyPr wrap="square" rtlCol="0">
                <a:spAutoFit/>
              </a:bodyPr>
              <a:lstStyle>
                <a:defPPr>
                  <a:defRPr lang="zh-CN"/>
                </a:defPPr>
                <a:lvl1pPr algn="ctr">
                  <a:defRPr sz="2000" b="1">
                    <a:solidFill>
                      <a:schemeClr val="bg1"/>
                    </a:solidFill>
                    <a:latin typeface="微软雅黑" panose="020B0503020204020204" pitchFamily="34" charset="-122"/>
                    <a:ea typeface="微软雅黑" panose="020B0503020204020204" pitchFamily="34" charset="-122"/>
                  </a:defRPr>
                </a:lvl1pPr>
              </a:lstStyle>
              <a:p>
                <a:r>
                  <a:rPr lang="zh-CN" altLang="en-US" dirty="0"/>
                  <a:t>数理统计</a:t>
                </a:r>
              </a:p>
            </p:txBody>
          </p:sp>
        </p:grpSp>
      </p:grpSp>
      <p:sp>
        <p:nvSpPr>
          <p:cNvPr id="15" name="六角星 14"/>
          <p:cNvSpPr/>
          <p:nvPr/>
        </p:nvSpPr>
        <p:spPr>
          <a:xfrm>
            <a:off x="4564917" y="430148"/>
            <a:ext cx="556918" cy="558505"/>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3" name="椭圆 72"/>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1.3</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39" name="Rectangle 27"/>
          <p:cNvSpPr>
            <a:spLocks noChangeArrowheads="1"/>
          </p:cNvSpPr>
          <p:nvPr/>
        </p:nvSpPr>
        <p:spPr bwMode="auto">
          <a:xfrm>
            <a:off x="5839099" y="1619544"/>
            <a:ext cx="2701277" cy="46624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先进的计算机技术</a:t>
            </a:r>
          </a:p>
        </p:txBody>
      </p:sp>
      <p:sp>
        <p:nvSpPr>
          <p:cNvPr id="41" name="Rectangle 27"/>
          <p:cNvSpPr>
            <a:spLocks noChangeArrowheads="1"/>
          </p:cNvSpPr>
          <p:nvPr/>
        </p:nvSpPr>
        <p:spPr bwMode="auto">
          <a:xfrm>
            <a:off x="4619812" y="4010075"/>
            <a:ext cx="3920563" cy="46624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超大规模数据库的出现</a:t>
            </a:r>
          </a:p>
        </p:txBody>
      </p:sp>
      <p:sp>
        <p:nvSpPr>
          <p:cNvPr id="50" name="Rectangle 27"/>
          <p:cNvSpPr>
            <a:spLocks noChangeArrowheads="1"/>
          </p:cNvSpPr>
          <p:nvPr/>
        </p:nvSpPr>
        <p:spPr bwMode="auto">
          <a:xfrm>
            <a:off x="5121835" y="2782542"/>
            <a:ext cx="3418540" cy="46624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对巨大量数据的快速访问</a:t>
            </a:r>
          </a:p>
        </p:txBody>
      </p:sp>
      <p:sp>
        <p:nvSpPr>
          <p:cNvPr id="51" name="Rectangle 27"/>
          <p:cNvSpPr>
            <a:spLocks noChangeArrowheads="1"/>
          </p:cNvSpPr>
          <p:nvPr/>
        </p:nvSpPr>
        <p:spPr bwMode="auto">
          <a:xfrm>
            <a:off x="2710942" y="5237608"/>
            <a:ext cx="5829433" cy="46624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sz="2400" dirty="0">
                <a:solidFill>
                  <a:schemeClr val="tx1"/>
                </a:solidFill>
                <a:ea typeface="黑体" charset="-122"/>
              </a:rPr>
              <a:t>对这些数据应用精深的统计方法计算的能力</a:t>
            </a:r>
          </a:p>
        </p:txBody>
      </p:sp>
    </p:spTree>
    <p:extLst>
      <p:ext uri="{BB962C8B-B14F-4D97-AF65-F5344CB8AC3E}">
        <p14:creationId xmlns:p14="http://schemas.microsoft.com/office/powerpoint/2010/main" val="124423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01389 -0.15463 L 0.0158 -0.62269 " pathEditMode="relative" rAng="0" ptsTypes="AA">
                                      <p:cBhvr>
                                        <p:cTn id="6" dur="750" fill="hold"/>
                                        <p:tgtEl>
                                          <p:spTgt spid="11"/>
                                        </p:tgtEl>
                                        <p:attrNameLst>
                                          <p:attrName>ppt_x</p:attrName>
                                          <p:attrName>ppt_y</p:attrName>
                                        </p:attrNameLst>
                                      </p:cBhvr>
                                      <p:rCtr x="87" y="-23403"/>
                                    </p:animMotion>
                                  </p:childTnLst>
                                </p:cTn>
                              </p:par>
                            </p:childTnLst>
                          </p:cTn>
                        </p:par>
                        <p:par>
                          <p:cTn id="7" fill="hold">
                            <p:stCondLst>
                              <p:cond delay="75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1250"/>
                            </p:stCondLst>
                            <p:childTnLst>
                              <p:par>
                                <p:cTn id="12" presetID="22" presetClass="entr" presetSubtype="1"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childTnLst>
                          </p:cTn>
                        </p:par>
                        <p:par>
                          <p:cTn id="15" fill="hold">
                            <p:stCondLst>
                              <p:cond delay="1750"/>
                            </p:stCondLst>
                            <p:childTnLst>
                              <p:par>
                                <p:cTn id="16" presetID="22" presetClass="entr" presetSubtype="1"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up)">
                                      <p:cBhvr>
                                        <p:cTn id="18" dur="500"/>
                                        <p:tgtEl>
                                          <p:spTgt spid="41"/>
                                        </p:tgtEl>
                                      </p:cBhvr>
                                    </p:animEffect>
                                  </p:childTnLst>
                                </p:cTn>
                              </p:par>
                            </p:childTnLst>
                          </p:cTn>
                        </p:par>
                        <p:par>
                          <p:cTn id="19" fill="hold">
                            <p:stCondLst>
                              <p:cond delay="2250"/>
                            </p:stCondLst>
                            <p:childTnLst>
                              <p:par>
                                <p:cTn id="20" presetID="22" presetClass="entr" presetSubtype="1"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500"/>
                                        <p:tgtEl>
                                          <p:spTgt spid="50"/>
                                        </p:tgtEl>
                                      </p:cBhvr>
                                    </p:animEffect>
                                  </p:childTnLst>
                                </p:cTn>
                              </p:par>
                            </p:childTnLst>
                          </p:cTn>
                        </p:par>
                        <p:par>
                          <p:cTn id="23" fill="hold">
                            <p:stCondLst>
                              <p:cond delay="2750"/>
                            </p:stCondLst>
                            <p:childTnLst>
                              <p:par>
                                <p:cTn id="24" presetID="22" presetClass="entr" presetSubtype="1"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wipe(up)">
                                      <p:cBhvr>
                                        <p:cTn id="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autoUpdateAnimBg="0"/>
      <p:bldP spid="41" grpId="0" animBg="1" autoUpdateAnimBg="0"/>
      <p:bldP spid="50" grpId="0" animBg="1" autoUpdateAnimBg="0"/>
      <p:bldP spid="5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922263" y="7150380"/>
            <a:ext cx="708917" cy="3041151"/>
          </a:xfrm>
          <a:prstGeom prst="roundRect">
            <a:avLst>
              <a:gd name="adj" fmla="val 10494"/>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800" dirty="0">
                <a:solidFill>
                  <a:srgbClr val="203864"/>
                </a:solidFill>
                <a:latin typeface="微软雅黑" panose="020B0503020204020204" pitchFamily="34" charset="-122"/>
                <a:ea typeface="微软雅黑" panose="020B0503020204020204" pitchFamily="34" charset="-122"/>
              </a:rPr>
              <a:t>提纲</a:t>
            </a:r>
            <a:r>
              <a:rPr lang="en-US" altLang="zh-CN" sz="2800" dirty="0">
                <a:solidFill>
                  <a:srgbClr val="203864"/>
                </a:solidFill>
                <a:latin typeface="微软雅黑" panose="020B0503020204020204" pitchFamily="34" charset="-122"/>
                <a:ea typeface="微软雅黑" panose="020B0503020204020204" pitchFamily="34" charset="-122"/>
              </a:rPr>
              <a:t>/Contents</a:t>
            </a:r>
            <a:endParaRPr lang="zh-CN" altLang="en-US" sz="2800" dirty="0">
              <a:solidFill>
                <a:srgbClr val="203864"/>
              </a:solidFill>
              <a:latin typeface="微软雅黑" panose="020B0503020204020204" pitchFamily="34" charset="-122"/>
              <a:ea typeface="微软雅黑" panose="020B0503020204020204" pitchFamily="34" charset="-122"/>
            </a:endParaRPr>
          </a:p>
        </p:txBody>
      </p:sp>
      <p:sp>
        <p:nvSpPr>
          <p:cNvPr id="53" name="七角星 52"/>
          <p:cNvSpPr/>
          <p:nvPr/>
        </p:nvSpPr>
        <p:spPr>
          <a:xfrm>
            <a:off x="886291" y="1357215"/>
            <a:ext cx="873304" cy="801385"/>
          </a:xfrm>
          <a:prstGeom prst="star7">
            <a:avLst/>
          </a:prstGeom>
          <a:solidFill>
            <a:srgbClr val="203864"/>
          </a:solidFill>
          <a:ln w="19050">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矩形 68"/>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sp>
        <p:nvSpPr>
          <p:cNvPr id="70" name="矩形 69"/>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矩形 70"/>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86" name="圆角矩形 85"/>
          <p:cNvSpPr/>
          <p:nvPr/>
        </p:nvSpPr>
        <p:spPr>
          <a:xfrm>
            <a:off x="2675178" y="3116726"/>
            <a:ext cx="5719388" cy="1090778"/>
          </a:xfrm>
          <a:prstGeom prst="roundRect">
            <a:avLst/>
          </a:prstGeom>
          <a:noFill/>
          <a:ln w="19050">
            <a:solidFill>
              <a:srgbClr val="20386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8" name="文本框 87"/>
          <p:cNvSpPr txBox="1"/>
          <p:nvPr/>
        </p:nvSpPr>
        <p:spPr>
          <a:xfrm>
            <a:off x="1" y="119523"/>
            <a:ext cx="3826042" cy="584775"/>
          </a:xfrm>
          <a:prstGeom prst="rect">
            <a:avLst/>
          </a:prstGeom>
          <a:noFill/>
        </p:spPr>
        <p:txBody>
          <a:bodyPr wrap="square" rtlCol="0">
            <a:spAutoFit/>
          </a:bodyPr>
          <a:lstStyle/>
          <a:p>
            <a:pPr algn="ctr"/>
            <a:r>
              <a:rPr lang="zh-CN" altLang="en-US" sz="3200" b="1" spc="300" dirty="0">
                <a:solidFill>
                  <a:srgbClr val="203864"/>
                </a:solidFill>
                <a:latin typeface="微软雅黑" panose="020B0503020204020204" pitchFamily="34" charset="-122"/>
                <a:ea typeface="微软雅黑" panose="020B0503020204020204" pitchFamily="34" charset="-122"/>
              </a:rPr>
              <a:t>数据挖掘研究进展</a:t>
            </a:r>
          </a:p>
        </p:txBody>
      </p:sp>
      <p:cxnSp>
        <p:nvCxnSpPr>
          <p:cNvPr id="103" name="直接连接符 102"/>
          <p:cNvCxnSpPr/>
          <p:nvPr/>
        </p:nvCxnSpPr>
        <p:spPr>
          <a:xfrm>
            <a:off x="3160146" y="2636809"/>
            <a:ext cx="4333026" cy="18687"/>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952336" y="4030516"/>
            <a:ext cx="3597208" cy="13515"/>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048706" y="5354473"/>
            <a:ext cx="2809582" cy="2"/>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2063775" y="1891664"/>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1</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1" name="椭圆 90"/>
          <p:cNvSpPr/>
          <p:nvPr/>
        </p:nvSpPr>
        <p:spPr>
          <a:xfrm>
            <a:off x="2855965" y="3280199"/>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2</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92" name="椭圆 91"/>
          <p:cNvSpPr/>
          <p:nvPr/>
        </p:nvSpPr>
        <p:spPr>
          <a:xfrm>
            <a:off x="3952335" y="4606378"/>
            <a:ext cx="792190" cy="763832"/>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rgbClr val="203864"/>
                </a:solidFill>
                <a:latin typeface="微软雅黑" panose="020B0503020204020204" pitchFamily="34" charset="-122"/>
                <a:ea typeface="微软雅黑" panose="020B0503020204020204" pitchFamily="34" charset="-122"/>
              </a:rPr>
              <a:t>3</a:t>
            </a:r>
            <a:endParaRPr lang="zh-CN" altLang="en-US" sz="4000" b="1" dirty="0">
              <a:solidFill>
                <a:srgbClr val="203864"/>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3160145" y="1950415"/>
            <a:ext cx="4529198"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的基本概念</a:t>
            </a:r>
            <a:endParaRPr lang="en-US" altLang="zh-CN" dirty="0"/>
          </a:p>
        </p:txBody>
      </p:sp>
      <p:sp>
        <p:nvSpPr>
          <p:cNvPr id="99" name="文本框 98"/>
          <p:cNvSpPr txBox="1"/>
          <p:nvPr/>
        </p:nvSpPr>
        <p:spPr>
          <a:xfrm>
            <a:off x="3699695" y="3298053"/>
            <a:ext cx="5224275" cy="646331"/>
          </a:xfrm>
          <a:prstGeom prst="rect">
            <a:avLst/>
          </a:prstGeom>
          <a:noFill/>
        </p:spPr>
        <p:txBody>
          <a:bodyPr wrap="square" rtlCol="0">
            <a:spAutoFit/>
          </a:bodyPr>
          <a:lstStyle>
            <a:defPPr>
              <a:defRPr lang="zh-CN"/>
            </a:defPPr>
            <a:lvl1pPr algn="ctr">
              <a:defRPr sz="3600">
                <a:solidFill>
                  <a:srgbClr val="203864"/>
                </a:solidFill>
                <a:latin typeface="微软雅黑" panose="020B0503020204020204" pitchFamily="34" charset="-122"/>
                <a:ea typeface="微软雅黑" panose="020B0503020204020204" pitchFamily="34" charset="-122"/>
              </a:defRPr>
            </a:lvl1pPr>
          </a:lstStyle>
          <a:p>
            <a:r>
              <a:rPr lang="en-US" altLang="zh-CN" dirty="0"/>
              <a:t>DM</a:t>
            </a:r>
            <a:r>
              <a:rPr lang="zh-CN" altLang="en-US" dirty="0"/>
              <a:t>的方法与趋势</a:t>
            </a:r>
            <a:endParaRPr lang="en-US" altLang="zh-CN" dirty="0"/>
          </a:p>
        </p:txBody>
      </p:sp>
      <p:sp>
        <p:nvSpPr>
          <p:cNvPr id="85" name="文本框 84"/>
          <p:cNvSpPr txBox="1"/>
          <p:nvPr/>
        </p:nvSpPr>
        <p:spPr>
          <a:xfrm>
            <a:off x="5048704" y="4665129"/>
            <a:ext cx="3515577" cy="646331"/>
          </a:xfrm>
          <a:prstGeom prst="rect">
            <a:avLst/>
          </a:prstGeom>
          <a:noFill/>
        </p:spPr>
        <p:txBody>
          <a:bodyPr wrap="square" rtlCol="0">
            <a:spAutoFit/>
          </a:bodyPr>
          <a:lstStyle/>
          <a:p>
            <a:pPr algn="ctr"/>
            <a:r>
              <a:rPr lang="zh-CN" altLang="en-US" sz="3600" dirty="0">
                <a:solidFill>
                  <a:srgbClr val="203864"/>
                </a:solidFill>
                <a:latin typeface="微软雅黑" panose="020B0503020204020204" pitchFamily="34" charset="-122"/>
                <a:ea typeface="微软雅黑" panose="020B0503020204020204" pitchFamily="34" charset="-122"/>
              </a:rPr>
              <a:t>医学</a:t>
            </a:r>
            <a:r>
              <a:rPr lang="en-US" altLang="zh-CN" sz="3600" dirty="0">
                <a:solidFill>
                  <a:srgbClr val="203864"/>
                </a:solidFill>
                <a:latin typeface="微软雅黑" panose="020B0503020204020204" pitchFamily="34" charset="-122"/>
                <a:ea typeface="微软雅黑" panose="020B0503020204020204" pitchFamily="34" charset="-122"/>
              </a:rPr>
              <a:t>DM</a:t>
            </a:r>
            <a:r>
              <a:rPr lang="zh-CN" altLang="en-US" sz="3600" dirty="0">
                <a:solidFill>
                  <a:srgbClr val="203864"/>
                </a:solidFill>
                <a:latin typeface="微软雅黑" panose="020B0503020204020204" pitchFamily="34" charset="-122"/>
                <a:ea typeface="微软雅黑" panose="020B0503020204020204" pitchFamily="34" charset="-122"/>
              </a:rPr>
              <a:t>的特点</a:t>
            </a:r>
          </a:p>
        </p:txBody>
      </p:sp>
      <p:grpSp>
        <p:nvGrpSpPr>
          <p:cNvPr id="54" name="组合 53"/>
          <p:cNvGrpSpPr/>
          <p:nvPr/>
        </p:nvGrpSpPr>
        <p:grpSpPr>
          <a:xfrm>
            <a:off x="6658038" y="96768"/>
            <a:ext cx="2696731" cy="1073935"/>
            <a:chOff x="6673391" y="87440"/>
            <a:chExt cx="2696731" cy="1073935"/>
          </a:xfrm>
        </p:grpSpPr>
        <p:sp>
          <p:nvSpPr>
            <p:cNvPr id="55"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56"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Tree>
    <p:extLst>
      <p:ext uri="{BB962C8B-B14F-4D97-AF65-F5344CB8AC3E}">
        <p14:creationId xmlns:p14="http://schemas.microsoft.com/office/powerpoint/2010/main" val="418845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childTnLst>
                          </p:cTn>
                        </p:par>
                        <p:par>
                          <p:cTn id="15" fill="hold">
                            <p:stCondLst>
                              <p:cond delay="500"/>
                            </p:stCondLst>
                            <p:childTnLst>
                              <p:par>
                                <p:cTn id="16" presetID="64" presetClass="path" presetSubtype="0" accel="50000" decel="50000" fill="hold" grpId="0" nodeType="afterEffect">
                                  <p:stCondLst>
                                    <p:cond delay="0"/>
                                  </p:stCondLst>
                                  <p:childTnLst>
                                    <p:animMotion origin="layout" path="M 0.00556 0.01667 L 0.00348 -0.75046 " pathEditMode="relative" rAng="0" ptsTypes="AA">
                                      <p:cBhvr>
                                        <p:cTn id="17" dur="750" fill="hold"/>
                                        <p:tgtEl>
                                          <p:spTgt spid="52"/>
                                        </p:tgtEl>
                                        <p:attrNameLst>
                                          <p:attrName>ppt_x</p:attrName>
                                          <p:attrName>ppt_y</p:attrName>
                                        </p:attrNameLst>
                                      </p:cBhvr>
                                      <p:rCtr x="-104" y="-38356"/>
                                    </p:animMotion>
                                  </p:childTnLst>
                                </p:cTn>
                              </p:par>
                            </p:childTnLst>
                          </p:cTn>
                        </p:par>
                        <p:par>
                          <p:cTn id="18" fill="hold">
                            <p:stCondLst>
                              <p:cond delay="1250"/>
                            </p:stCondLst>
                            <p:childTnLst>
                              <p:par>
                                <p:cTn id="19" presetID="22" presetClass="entr" presetSubtype="4" fill="hold" grpId="0"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down)">
                                      <p:cBhvr>
                                        <p:cTn id="2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86" grpId="0" animBg="1"/>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2" name="矩形 1"/>
          <p:cNvSpPr/>
          <p:nvPr/>
        </p:nvSpPr>
        <p:spPr>
          <a:xfrm>
            <a:off x="973917" y="1233891"/>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描述任务</a:t>
            </a:r>
          </a:p>
        </p:txBody>
      </p:sp>
      <p:sp>
        <p:nvSpPr>
          <p:cNvPr id="3" name="矩形 2"/>
          <p:cNvSpPr/>
          <p:nvPr/>
        </p:nvSpPr>
        <p:spPr>
          <a:xfrm>
            <a:off x="973917" y="2963988"/>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预测任务</a:t>
            </a:r>
          </a:p>
        </p:txBody>
      </p:sp>
      <p:sp>
        <p:nvSpPr>
          <p:cNvPr id="4" name="矩形 3"/>
          <p:cNvSpPr/>
          <p:nvPr/>
        </p:nvSpPr>
        <p:spPr>
          <a:xfrm>
            <a:off x="1288875" y="1780395"/>
            <a:ext cx="7698646" cy="400110"/>
          </a:xfrm>
          <a:prstGeom prst="rect">
            <a:avLst/>
          </a:prstGeom>
        </p:spPr>
        <p:txBody>
          <a:bodyPr wrap="square">
            <a:spAutoFit/>
          </a:bodyPr>
          <a:lstStyle/>
          <a:p>
            <a:r>
              <a:rPr lang="zh-CN" altLang="en-US" sz="2000" dirty="0">
                <a:latin typeface="楷体_GB2312" charset="0"/>
              </a:rPr>
              <a:t>导出概括数据中潜在联系的模式（相关、趋势、聚类、轨迹和异常）</a:t>
            </a:r>
            <a:endParaRPr lang="en-US" altLang="zh-CN" sz="2000" dirty="0">
              <a:latin typeface="楷体_GB2312" charset="0"/>
            </a:endParaRPr>
          </a:p>
        </p:txBody>
      </p:sp>
      <p:sp>
        <p:nvSpPr>
          <p:cNvPr id="5" name="矩形 4"/>
          <p:cNvSpPr/>
          <p:nvPr/>
        </p:nvSpPr>
        <p:spPr>
          <a:xfrm>
            <a:off x="1579082" y="2368946"/>
            <a:ext cx="127101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000" dirty="0"/>
              <a:t>关联分析</a:t>
            </a:r>
          </a:p>
        </p:txBody>
      </p:sp>
      <p:sp>
        <p:nvSpPr>
          <p:cNvPr id="6" name="矩形 5"/>
          <p:cNvSpPr/>
          <p:nvPr/>
        </p:nvSpPr>
        <p:spPr>
          <a:xfrm>
            <a:off x="3656081" y="2368946"/>
            <a:ext cx="125867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聚类分析</a:t>
            </a:r>
          </a:p>
        </p:txBody>
      </p:sp>
      <p:sp>
        <p:nvSpPr>
          <p:cNvPr id="7" name="矩形 6"/>
          <p:cNvSpPr/>
          <p:nvPr/>
        </p:nvSpPr>
        <p:spPr>
          <a:xfrm>
            <a:off x="5850427" y="2368946"/>
            <a:ext cx="121058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异常检测</a:t>
            </a:r>
          </a:p>
        </p:txBody>
      </p:sp>
      <p:sp>
        <p:nvSpPr>
          <p:cNvPr id="8" name="矩形 7"/>
          <p:cNvSpPr/>
          <p:nvPr/>
        </p:nvSpPr>
        <p:spPr>
          <a:xfrm>
            <a:off x="1288874" y="3546229"/>
            <a:ext cx="4108817" cy="369332"/>
          </a:xfrm>
          <a:prstGeom prst="rect">
            <a:avLst/>
          </a:prstGeom>
        </p:spPr>
        <p:txBody>
          <a:bodyPr wrap="none">
            <a:spAutoFit/>
          </a:bodyPr>
          <a:lstStyle/>
          <a:p>
            <a:r>
              <a:rPr lang="zh-CN" altLang="en-US" dirty="0">
                <a:latin typeface="楷体_GB2312" charset="0"/>
              </a:rPr>
              <a:t>根据其他属性的值，预测特定属性的值</a:t>
            </a:r>
            <a:endParaRPr lang="zh-CN" altLang="en-US" dirty="0"/>
          </a:p>
        </p:txBody>
      </p:sp>
      <p:sp>
        <p:nvSpPr>
          <p:cNvPr id="9" name="矩形 8"/>
          <p:cNvSpPr/>
          <p:nvPr/>
        </p:nvSpPr>
        <p:spPr>
          <a:xfrm>
            <a:off x="1737536"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solidFill>
                  <a:schemeClr val="dk1"/>
                </a:solidFill>
              </a:rPr>
              <a:t>分类</a:t>
            </a:r>
          </a:p>
        </p:txBody>
      </p:sp>
      <p:sp>
        <p:nvSpPr>
          <p:cNvPr id="52" name="矩形 51"/>
          <p:cNvSpPr/>
          <p:nvPr/>
        </p:nvSpPr>
        <p:spPr>
          <a:xfrm>
            <a:off x="3784321"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回归</a:t>
            </a:r>
            <a:endParaRPr lang="zh-CN" altLang="en-US" sz="2000" dirty="0">
              <a:solidFill>
                <a:schemeClr val="dk1"/>
              </a:solidFill>
            </a:endParaRPr>
          </a:p>
        </p:txBody>
      </p:sp>
      <p:sp>
        <p:nvSpPr>
          <p:cNvPr id="22" name="椭圆 21"/>
          <p:cNvSpPr/>
          <p:nvPr/>
        </p:nvSpPr>
        <p:spPr>
          <a:xfrm>
            <a:off x="1211519" y="2854180"/>
            <a:ext cx="1667176" cy="7550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66653" y="323433"/>
            <a:ext cx="2325187"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的基本模式</a:t>
            </a:r>
          </a:p>
        </p:txBody>
      </p:sp>
      <p:cxnSp>
        <p:nvCxnSpPr>
          <p:cNvPr id="24" name="直接连接符 23"/>
          <p:cNvCxnSpPr/>
          <p:nvPr/>
        </p:nvCxnSpPr>
        <p:spPr>
          <a:xfrm flipV="1">
            <a:off x="567110" y="848880"/>
            <a:ext cx="2392069" cy="21860"/>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11" name="矩形 10"/>
          <p:cNvSpPr/>
          <p:nvPr/>
        </p:nvSpPr>
        <p:spPr>
          <a:xfrm>
            <a:off x="1211519" y="4740567"/>
            <a:ext cx="6317372" cy="1560427"/>
          </a:xfrm>
          <a:prstGeom prst="rect">
            <a:avLst/>
          </a:prstGeom>
          <a:ln w="19050">
            <a:solidFill>
              <a:schemeClr val="accent5">
                <a:lumMod val="60000"/>
                <a:lumOff val="40000"/>
              </a:schemeClr>
            </a:solidFill>
          </a:ln>
        </p:spPr>
        <p:txBody>
          <a:bodyPr wrap="square">
            <a:spAutoFit/>
          </a:bodyPr>
          <a:lstStyle/>
          <a:p>
            <a:pPr marL="285750" indent="-285750">
              <a:lnSpc>
                <a:spcPct val="90000"/>
              </a:lnSpc>
              <a:spcBef>
                <a:spcPct val="40000"/>
              </a:spcBef>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分类是用于预测离散的目标变量，临床医学中，疾病的诊断和鉴别诊断就是典型的分类过程</a:t>
            </a:r>
            <a:endParaRPr lang="en-US" altLang="zh-CN" dirty="0">
              <a:latin typeface="黑体" panose="02010609060101010101" pitchFamily="49" charset="-122"/>
              <a:ea typeface="黑体" panose="02010609060101010101" pitchFamily="49" charset="-122"/>
            </a:endParaRPr>
          </a:p>
          <a:p>
            <a:pPr marL="285750" indent="-285750">
              <a:lnSpc>
                <a:spcPct val="90000"/>
              </a:lnSpc>
              <a:spcBef>
                <a:spcPct val="40000"/>
              </a:spcBef>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回归可广泛应用于医学研究中，如一辆诊断与预后的判别、多因素疾病的病因研究</a:t>
            </a:r>
            <a:endParaRPr lang="en-US" altLang="zh-CN" dirty="0">
              <a:latin typeface="黑体" panose="02010609060101010101" pitchFamily="49" charset="-122"/>
              <a:ea typeface="黑体" panose="02010609060101010101" pitchFamily="49" charset="-122"/>
            </a:endParaRPr>
          </a:p>
          <a:p>
            <a:pPr marL="285750" indent="-285750">
              <a:lnSpc>
                <a:spcPct val="90000"/>
              </a:lnSpc>
              <a:spcBef>
                <a:spcPct val="40000"/>
              </a:spcBef>
              <a:buFont typeface="Wingdings" panose="05000000000000000000" pitchFamily="2" charset="2"/>
              <a:buChar char="ü"/>
            </a:pP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61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2" name="矩形 1"/>
          <p:cNvSpPr/>
          <p:nvPr/>
        </p:nvSpPr>
        <p:spPr>
          <a:xfrm>
            <a:off x="973917" y="1233891"/>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描述任务</a:t>
            </a:r>
          </a:p>
        </p:txBody>
      </p:sp>
      <p:sp>
        <p:nvSpPr>
          <p:cNvPr id="3" name="矩形 2"/>
          <p:cNvSpPr/>
          <p:nvPr/>
        </p:nvSpPr>
        <p:spPr>
          <a:xfrm>
            <a:off x="973917" y="2963988"/>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预测任务</a:t>
            </a:r>
          </a:p>
        </p:txBody>
      </p:sp>
      <p:sp>
        <p:nvSpPr>
          <p:cNvPr id="4" name="矩形 3"/>
          <p:cNvSpPr/>
          <p:nvPr/>
        </p:nvSpPr>
        <p:spPr>
          <a:xfrm>
            <a:off x="1288875" y="1780395"/>
            <a:ext cx="7698646" cy="400110"/>
          </a:xfrm>
          <a:prstGeom prst="rect">
            <a:avLst/>
          </a:prstGeom>
        </p:spPr>
        <p:txBody>
          <a:bodyPr wrap="square">
            <a:spAutoFit/>
          </a:bodyPr>
          <a:lstStyle/>
          <a:p>
            <a:r>
              <a:rPr lang="zh-CN" altLang="en-US" sz="2000" dirty="0">
                <a:latin typeface="楷体_GB2312" charset="0"/>
              </a:rPr>
              <a:t>导出概括数据中潜在联系的模式（相关、趋势、聚类、轨迹和异常）</a:t>
            </a:r>
            <a:endParaRPr lang="en-US" altLang="zh-CN" sz="2000" dirty="0">
              <a:latin typeface="楷体_GB2312" charset="0"/>
            </a:endParaRPr>
          </a:p>
        </p:txBody>
      </p:sp>
      <p:sp>
        <p:nvSpPr>
          <p:cNvPr id="5" name="矩形 4"/>
          <p:cNvSpPr/>
          <p:nvPr/>
        </p:nvSpPr>
        <p:spPr>
          <a:xfrm>
            <a:off x="1579082" y="2368946"/>
            <a:ext cx="127101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000" dirty="0"/>
              <a:t>关联分析</a:t>
            </a:r>
          </a:p>
        </p:txBody>
      </p:sp>
      <p:sp>
        <p:nvSpPr>
          <p:cNvPr id="6" name="矩形 5"/>
          <p:cNvSpPr/>
          <p:nvPr/>
        </p:nvSpPr>
        <p:spPr>
          <a:xfrm>
            <a:off x="3656081" y="2368946"/>
            <a:ext cx="125867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聚类分析</a:t>
            </a:r>
          </a:p>
        </p:txBody>
      </p:sp>
      <p:sp>
        <p:nvSpPr>
          <p:cNvPr id="7" name="矩形 6"/>
          <p:cNvSpPr/>
          <p:nvPr/>
        </p:nvSpPr>
        <p:spPr>
          <a:xfrm>
            <a:off x="5850427" y="2368946"/>
            <a:ext cx="121058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异常检测</a:t>
            </a:r>
          </a:p>
        </p:txBody>
      </p:sp>
      <p:sp>
        <p:nvSpPr>
          <p:cNvPr id="8" name="矩形 7"/>
          <p:cNvSpPr/>
          <p:nvPr/>
        </p:nvSpPr>
        <p:spPr>
          <a:xfrm>
            <a:off x="1288874" y="3546229"/>
            <a:ext cx="4108817" cy="369332"/>
          </a:xfrm>
          <a:prstGeom prst="rect">
            <a:avLst/>
          </a:prstGeom>
        </p:spPr>
        <p:txBody>
          <a:bodyPr wrap="none">
            <a:spAutoFit/>
          </a:bodyPr>
          <a:lstStyle/>
          <a:p>
            <a:r>
              <a:rPr lang="zh-CN" altLang="en-US" dirty="0">
                <a:latin typeface="楷体_GB2312" charset="0"/>
              </a:rPr>
              <a:t>根据其他属性的值，预测特定属性的值</a:t>
            </a:r>
            <a:endParaRPr lang="zh-CN" altLang="en-US" dirty="0"/>
          </a:p>
        </p:txBody>
      </p:sp>
      <p:sp>
        <p:nvSpPr>
          <p:cNvPr id="9" name="矩形 8"/>
          <p:cNvSpPr/>
          <p:nvPr/>
        </p:nvSpPr>
        <p:spPr>
          <a:xfrm>
            <a:off x="1737536"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solidFill>
                  <a:schemeClr val="dk1"/>
                </a:solidFill>
              </a:rPr>
              <a:t>分类</a:t>
            </a:r>
          </a:p>
        </p:txBody>
      </p:sp>
      <p:sp>
        <p:nvSpPr>
          <p:cNvPr id="52" name="矩形 51"/>
          <p:cNvSpPr/>
          <p:nvPr/>
        </p:nvSpPr>
        <p:spPr>
          <a:xfrm>
            <a:off x="3784321"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回归</a:t>
            </a:r>
            <a:endParaRPr lang="zh-CN" altLang="en-US" sz="2000" dirty="0">
              <a:solidFill>
                <a:schemeClr val="dk1"/>
              </a:solidFill>
            </a:endParaRPr>
          </a:p>
        </p:txBody>
      </p:sp>
      <p:sp>
        <p:nvSpPr>
          <p:cNvPr id="22" name="椭圆 21"/>
          <p:cNvSpPr/>
          <p:nvPr/>
        </p:nvSpPr>
        <p:spPr>
          <a:xfrm>
            <a:off x="1381002" y="2169824"/>
            <a:ext cx="1667176" cy="7550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66653" y="323433"/>
            <a:ext cx="2325187"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的基本模式</a:t>
            </a:r>
          </a:p>
        </p:txBody>
      </p:sp>
      <p:cxnSp>
        <p:nvCxnSpPr>
          <p:cNvPr id="24" name="直接连接符 23"/>
          <p:cNvCxnSpPr/>
          <p:nvPr/>
        </p:nvCxnSpPr>
        <p:spPr>
          <a:xfrm flipV="1">
            <a:off x="567110" y="848880"/>
            <a:ext cx="2392069" cy="21860"/>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40997" y="134624"/>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11" name="矩形 10"/>
          <p:cNvSpPr/>
          <p:nvPr/>
        </p:nvSpPr>
        <p:spPr>
          <a:xfrm>
            <a:off x="1211519" y="4925240"/>
            <a:ext cx="4842646" cy="1089529"/>
          </a:xfrm>
          <a:prstGeom prst="rect">
            <a:avLst/>
          </a:prstGeom>
          <a:ln w="19050">
            <a:solidFill>
              <a:schemeClr val="accent5">
                <a:lumMod val="60000"/>
                <a:lumOff val="40000"/>
              </a:schemeClr>
            </a:solidFill>
          </a:ln>
        </p:spPr>
        <p:txBody>
          <a:bodyPr wrap="square">
            <a:spAutoFit/>
          </a:bodyPr>
          <a:lstStyle/>
          <a:p>
            <a:pPr marL="285750" indent="-285750">
              <a:lnSpc>
                <a:spcPct val="90000"/>
              </a:lnSpc>
              <a:spcBef>
                <a:spcPct val="40000"/>
              </a:spcBef>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用来描述数据中强关联特征的模式，用于发现隐藏在大型数据集中的令人感兴趣的联系。所发现的模式通常用蕴含规则或特征子集的形式表示。</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735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51369" y="6422067"/>
            <a:ext cx="6021096"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8671331" y="6422067"/>
            <a:ext cx="505278" cy="290428"/>
          </a:xfrm>
          <a:prstGeom prst="rect">
            <a:avLst/>
          </a:prstGeom>
          <a:solidFill>
            <a:srgbClr val="203864"/>
          </a:solid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0" name="矩形 39"/>
          <p:cNvSpPr/>
          <p:nvPr/>
        </p:nvSpPr>
        <p:spPr>
          <a:xfrm>
            <a:off x="5839099" y="6367226"/>
            <a:ext cx="2958166" cy="400110"/>
          </a:xfrm>
          <a:prstGeom prst="rect">
            <a:avLst/>
          </a:prstGeom>
          <a:noFill/>
        </p:spPr>
        <p:txBody>
          <a:bodyPr wrap="square" rtlCol="0">
            <a:spAutoFit/>
          </a:bodyPr>
          <a:lstStyle/>
          <a:p>
            <a:pPr algn="ctr"/>
            <a:r>
              <a:rPr lang="zh-CN" altLang="en-US" sz="2000" dirty="0">
                <a:solidFill>
                  <a:srgbClr val="203864"/>
                </a:solidFill>
                <a:latin typeface="华文行楷" panose="02010800040101010101" pitchFamily="2" charset="-122"/>
                <a:ea typeface="华文行楷" panose="02010800040101010101" pitchFamily="2" charset="-122"/>
              </a:rPr>
              <a:t>大数据技术</a:t>
            </a:r>
          </a:p>
        </p:txBody>
      </p:sp>
      <p:grpSp>
        <p:nvGrpSpPr>
          <p:cNvPr id="90" name="组合 89"/>
          <p:cNvGrpSpPr/>
          <p:nvPr/>
        </p:nvGrpSpPr>
        <p:grpSpPr>
          <a:xfrm>
            <a:off x="6658038" y="96768"/>
            <a:ext cx="2696731" cy="1073935"/>
            <a:chOff x="6673391" y="87440"/>
            <a:chExt cx="2696731" cy="1073935"/>
          </a:xfrm>
        </p:grpSpPr>
        <p:sp>
          <p:nvSpPr>
            <p:cNvPr id="91" name="文本框 109"/>
            <p:cNvSpPr txBox="1"/>
            <p:nvPr/>
          </p:nvSpPr>
          <p:spPr>
            <a:xfrm>
              <a:off x="7508525" y="290269"/>
              <a:ext cx="149434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203864"/>
                  </a:solidFill>
                  <a:latin typeface="华文行楷" panose="02010800040101010101" pitchFamily="2" charset="-122"/>
                  <a:ea typeface="华文行楷" panose="02010800040101010101" pitchFamily="2" charset="-122"/>
                </a:rPr>
                <a:t>海南大学</a:t>
              </a:r>
            </a:p>
          </p:txBody>
        </p:sp>
        <p:sp>
          <p:nvSpPr>
            <p:cNvPr id="92" name="文本框 110"/>
            <p:cNvSpPr txBox="1"/>
            <p:nvPr/>
          </p:nvSpPr>
          <p:spPr>
            <a:xfrm>
              <a:off x="7219032" y="759123"/>
              <a:ext cx="215109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rPr>
                <a:t>Hainan University</a:t>
              </a:r>
              <a:endParaRPr lang="zh-CN" altLang="en-US" sz="1600" dirty="0">
                <a:solidFill>
                  <a:srgbClr val="203864"/>
                </a:solidFill>
                <a:latin typeface="Times New Roman" panose="02020603050405020304" pitchFamily="18" charset="0"/>
                <a:ea typeface="华文彩云" panose="02010800040101010101" pitchFamily="2" charset="-122"/>
                <a:cs typeface="Times New Roman" panose="02020603050405020304" pitchFamily="18" charset="0"/>
              </a:endParaRPr>
            </a:p>
          </p:txBody>
        </p:sp>
        <p:pic>
          <p:nvPicPr>
            <p:cNvPr id="93" name="图片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391" y="87440"/>
              <a:ext cx="805955" cy="1073935"/>
            </a:xfrm>
            <a:prstGeom prst="rect">
              <a:avLst/>
            </a:prstGeom>
          </p:spPr>
        </p:pic>
      </p:grpSp>
      <p:sp>
        <p:nvSpPr>
          <p:cNvPr id="2" name="矩形 1"/>
          <p:cNvSpPr/>
          <p:nvPr/>
        </p:nvSpPr>
        <p:spPr>
          <a:xfrm>
            <a:off x="973917" y="1233891"/>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描述任务</a:t>
            </a:r>
          </a:p>
        </p:txBody>
      </p:sp>
      <p:sp>
        <p:nvSpPr>
          <p:cNvPr id="3" name="矩形 2"/>
          <p:cNvSpPr/>
          <p:nvPr/>
        </p:nvSpPr>
        <p:spPr>
          <a:xfrm>
            <a:off x="973917" y="2963988"/>
            <a:ext cx="1762021" cy="461665"/>
          </a:xfrm>
          <a:prstGeom prst="rect">
            <a:avLst/>
          </a:prstGeom>
        </p:spPr>
        <p:txBody>
          <a:bodyPr wrap="none">
            <a:spAutoFit/>
          </a:bodyPr>
          <a:lstStyle/>
          <a:p>
            <a:pPr marL="342900" indent="-3429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预测任务</a:t>
            </a:r>
          </a:p>
        </p:txBody>
      </p:sp>
      <p:sp>
        <p:nvSpPr>
          <p:cNvPr id="4" name="矩形 3"/>
          <p:cNvSpPr/>
          <p:nvPr/>
        </p:nvSpPr>
        <p:spPr>
          <a:xfrm>
            <a:off x="1288875" y="1780395"/>
            <a:ext cx="7698646" cy="400110"/>
          </a:xfrm>
          <a:prstGeom prst="rect">
            <a:avLst/>
          </a:prstGeom>
        </p:spPr>
        <p:txBody>
          <a:bodyPr wrap="square">
            <a:spAutoFit/>
          </a:bodyPr>
          <a:lstStyle/>
          <a:p>
            <a:r>
              <a:rPr lang="zh-CN" altLang="en-US" sz="2000" dirty="0">
                <a:latin typeface="楷体_GB2312" charset="0"/>
              </a:rPr>
              <a:t>导出概括数据中潜在联系的模式（相关、趋势、聚类、轨迹和异常）</a:t>
            </a:r>
            <a:endParaRPr lang="en-US" altLang="zh-CN" sz="2000" dirty="0">
              <a:latin typeface="楷体_GB2312" charset="0"/>
            </a:endParaRPr>
          </a:p>
        </p:txBody>
      </p:sp>
      <p:sp>
        <p:nvSpPr>
          <p:cNvPr id="5" name="矩形 4"/>
          <p:cNvSpPr/>
          <p:nvPr/>
        </p:nvSpPr>
        <p:spPr>
          <a:xfrm>
            <a:off x="1579082" y="2368946"/>
            <a:ext cx="127101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000" dirty="0"/>
              <a:t>关联分析</a:t>
            </a:r>
          </a:p>
        </p:txBody>
      </p:sp>
      <p:sp>
        <p:nvSpPr>
          <p:cNvPr id="6" name="矩形 5"/>
          <p:cNvSpPr/>
          <p:nvPr/>
        </p:nvSpPr>
        <p:spPr>
          <a:xfrm>
            <a:off x="3656081" y="2368946"/>
            <a:ext cx="125867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聚类分析</a:t>
            </a:r>
          </a:p>
        </p:txBody>
      </p:sp>
      <p:sp>
        <p:nvSpPr>
          <p:cNvPr id="7" name="矩形 6"/>
          <p:cNvSpPr/>
          <p:nvPr/>
        </p:nvSpPr>
        <p:spPr>
          <a:xfrm>
            <a:off x="5850427" y="2368946"/>
            <a:ext cx="1210588"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异常检测</a:t>
            </a:r>
          </a:p>
        </p:txBody>
      </p:sp>
      <p:sp>
        <p:nvSpPr>
          <p:cNvPr id="8" name="矩形 7"/>
          <p:cNvSpPr/>
          <p:nvPr/>
        </p:nvSpPr>
        <p:spPr>
          <a:xfrm>
            <a:off x="1288874" y="3546229"/>
            <a:ext cx="4108817" cy="369332"/>
          </a:xfrm>
          <a:prstGeom prst="rect">
            <a:avLst/>
          </a:prstGeom>
        </p:spPr>
        <p:txBody>
          <a:bodyPr wrap="none">
            <a:spAutoFit/>
          </a:bodyPr>
          <a:lstStyle/>
          <a:p>
            <a:r>
              <a:rPr lang="zh-CN" altLang="en-US" dirty="0">
                <a:latin typeface="楷体_GB2312" charset="0"/>
              </a:rPr>
              <a:t>根据其他属性的值，预测特定属性的值</a:t>
            </a:r>
            <a:endParaRPr lang="zh-CN" altLang="en-US" dirty="0"/>
          </a:p>
        </p:txBody>
      </p:sp>
      <p:sp>
        <p:nvSpPr>
          <p:cNvPr id="9" name="矩形 8"/>
          <p:cNvSpPr/>
          <p:nvPr/>
        </p:nvSpPr>
        <p:spPr>
          <a:xfrm>
            <a:off x="1737536"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solidFill>
                  <a:schemeClr val="dk1"/>
                </a:solidFill>
              </a:rPr>
              <a:t>分类</a:t>
            </a:r>
          </a:p>
        </p:txBody>
      </p:sp>
      <p:sp>
        <p:nvSpPr>
          <p:cNvPr id="52" name="矩形 51"/>
          <p:cNvSpPr/>
          <p:nvPr/>
        </p:nvSpPr>
        <p:spPr>
          <a:xfrm>
            <a:off x="3784321" y="4108494"/>
            <a:ext cx="6976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2000" dirty="0"/>
              <a:t>回归</a:t>
            </a:r>
            <a:endParaRPr lang="zh-CN" altLang="en-US" sz="2000" dirty="0">
              <a:solidFill>
                <a:schemeClr val="dk1"/>
              </a:solidFill>
            </a:endParaRPr>
          </a:p>
        </p:txBody>
      </p:sp>
      <p:sp>
        <p:nvSpPr>
          <p:cNvPr id="22" name="椭圆 21"/>
          <p:cNvSpPr/>
          <p:nvPr/>
        </p:nvSpPr>
        <p:spPr>
          <a:xfrm>
            <a:off x="3451832" y="2191473"/>
            <a:ext cx="1667176" cy="7550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66653" y="323433"/>
            <a:ext cx="2325187" cy="461665"/>
          </a:xfrm>
          <a:prstGeom prst="rect">
            <a:avLst/>
          </a:prstGeom>
          <a:noFill/>
        </p:spPr>
        <p:txBody>
          <a:bodyPr wrap="square" rtlCol="0">
            <a:spAutoFit/>
          </a:bodyPr>
          <a:lstStyle/>
          <a:p>
            <a:r>
              <a:rPr lang="en-US" altLang="zh-CN" sz="2400" b="1" dirty="0">
                <a:solidFill>
                  <a:srgbClr val="203864"/>
                </a:solidFill>
                <a:latin typeface="微软雅黑" panose="020B0503020204020204" pitchFamily="34" charset="-122"/>
                <a:ea typeface="微软雅黑" panose="020B0503020204020204" pitchFamily="34" charset="-122"/>
              </a:rPr>
              <a:t>DM</a:t>
            </a:r>
            <a:r>
              <a:rPr lang="zh-CN" altLang="en-US" sz="2400" b="1" dirty="0">
                <a:solidFill>
                  <a:srgbClr val="203864"/>
                </a:solidFill>
                <a:latin typeface="微软雅黑" panose="020B0503020204020204" pitchFamily="34" charset="-122"/>
                <a:ea typeface="微软雅黑" panose="020B0503020204020204" pitchFamily="34" charset="-122"/>
              </a:rPr>
              <a:t>的基本模式</a:t>
            </a:r>
          </a:p>
        </p:txBody>
      </p:sp>
      <p:cxnSp>
        <p:nvCxnSpPr>
          <p:cNvPr id="24" name="直接连接符 23"/>
          <p:cNvCxnSpPr/>
          <p:nvPr/>
        </p:nvCxnSpPr>
        <p:spPr>
          <a:xfrm flipV="1">
            <a:off x="567110" y="848880"/>
            <a:ext cx="2392069" cy="21860"/>
          </a:xfrm>
          <a:prstGeom prst="line">
            <a:avLst/>
          </a:prstGeom>
          <a:ln w="63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36061" y="152713"/>
            <a:ext cx="832920" cy="803104"/>
          </a:xfrm>
          <a:prstGeom prst="ellipse">
            <a:avLst/>
          </a:prstGeom>
          <a:solidFill>
            <a:schemeClr val="bg1">
              <a:lumMod val="95000"/>
            </a:schemeClr>
          </a:solidFill>
          <a:ln>
            <a:solidFill>
              <a:schemeClr val="bg1"/>
            </a:solidFill>
          </a:ln>
          <a:effectLst>
            <a:outerShdw blurRad="241300" dist="101600" dir="8940000" sx="106000" sy="106000" algn="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rgbClr val="203864"/>
                </a:solidFill>
                <a:latin typeface="微软雅黑" panose="020B0503020204020204" pitchFamily="34" charset="-122"/>
                <a:ea typeface="微软雅黑" panose="020B0503020204020204" pitchFamily="34" charset="-122"/>
              </a:rPr>
              <a:t>2.1</a:t>
            </a:r>
            <a:endParaRPr lang="zh-CN" altLang="en-US" sz="2000" b="1" dirty="0">
              <a:solidFill>
                <a:srgbClr val="203864"/>
              </a:solidFill>
              <a:latin typeface="微软雅黑" panose="020B0503020204020204" pitchFamily="34" charset="-122"/>
              <a:ea typeface="微软雅黑" panose="020B0503020204020204" pitchFamily="34" charset="-122"/>
            </a:endParaRPr>
          </a:p>
        </p:txBody>
      </p:sp>
      <p:sp>
        <p:nvSpPr>
          <p:cNvPr id="11" name="矩形 10"/>
          <p:cNvSpPr/>
          <p:nvPr/>
        </p:nvSpPr>
        <p:spPr>
          <a:xfrm>
            <a:off x="1211519" y="4925240"/>
            <a:ext cx="4842646" cy="840230"/>
          </a:xfrm>
          <a:prstGeom prst="rect">
            <a:avLst/>
          </a:prstGeom>
          <a:ln w="19050">
            <a:solidFill>
              <a:schemeClr val="accent5">
                <a:lumMod val="60000"/>
                <a:lumOff val="40000"/>
              </a:schemeClr>
            </a:solidFill>
          </a:ln>
        </p:spPr>
        <p:txBody>
          <a:bodyPr wrap="square">
            <a:spAutoFit/>
          </a:bodyPr>
          <a:lstStyle/>
          <a:p>
            <a:pPr marL="285750" indent="-285750">
              <a:lnSpc>
                <a:spcPct val="90000"/>
              </a:lnSpc>
              <a:spcBef>
                <a:spcPct val="40000"/>
              </a:spcBef>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旨在发现紧密相关的观测值组群，使得与属于不同簇的观测值相比，属于同一簇的观测值相互之间尽可能类似</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193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2170</TotalTime>
  <Words>994</Words>
  <Application>Microsoft Office PowerPoint</Application>
  <PresentationFormat>全屏显示(4:3)</PresentationFormat>
  <Paragraphs>213</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黑体</vt:lpstr>
      <vt:lpstr>华文彩云</vt:lpstr>
      <vt:lpstr>华文行楷</vt:lpstr>
      <vt:lpstr>楷体_GB2312</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王子尧</cp:lastModifiedBy>
  <cp:revision>384</cp:revision>
  <dcterms:created xsi:type="dcterms:W3CDTF">2016-08-29T02:44:38Z</dcterms:created>
  <dcterms:modified xsi:type="dcterms:W3CDTF">2017-03-16T14:59:33Z</dcterms:modified>
</cp:coreProperties>
</file>