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2" r:id="rId6"/>
    <p:sldId id="265" r:id="rId7"/>
    <p:sldId id="263" r:id="rId8"/>
    <p:sldId id="264" r:id="rId9"/>
    <p:sldId id="27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7286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3634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4648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8590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68360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31595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829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1295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0674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4280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032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6750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20000" y="2505075"/>
            <a:ext cx="50252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6" name="Content Placeholder 5"/>
          <p:cNvSpPr>
            <a:spLocks noGrp="1"/>
          </p:cNvSpPr>
          <p:nvPr>
            <p:ph sz="quarter" idx="4"/>
          </p:nvPr>
        </p:nvSpPr>
        <p:spPr>
          <a:xfrm>
            <a:off x="6319840" y="2505075"/>
            <a:ext cx="503554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0118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8894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5890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3918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03-16 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9985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997B5FA-0921-464F-AAE1-844C04324D75}" type="datetimeFigureOut">
              <a:rPr lang="zh-CN" altLang="en-US" smtClean="0"/>
              <a:t>03-16 Thu</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02990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6325" y="2052885"/>
            <a:ext cx="9756475" cy="2424224"/>
          </a:xfrm>
        </p:spPr>
        <p:txBody>
          <a:bodyPr>
            <a:normAutofit fontScale="90000"/>
          </a:bodyPr>
          <a:lstStyle/>
          <a:p>
            <a:r>
              <a:rPr lang="en-US" altLang="zh-CN" dirty="0" err="1" smtClean="0"/>
              <a:t>HadoopMapReduce</a:t>
            </a:r>
            <a:r>
              <a:rPr lang="en-US" altLang="zh-CN" dirty="0" smtClean="0"/>
              <a:t>  </a:t>
            </a:r>
            <a:br>
              <a:rPr lang="en-US" altLang="zh-CN" dirty="0" smtClean="0"/>
            </a:br>
            <a:r>
              <a:rPr lang="zh-CN" altLang="en-US" dirty="0"/>
              <a:t>短</a:t>
            </a:r>
            <a:r>
              <a:rPr lang="zh-CN" altLang="en-US" dirty="0" smtClean="0"/>
              <a:t>作业执行性能优化</a:t>
            </a:r>
            <a:endParaRPr lang="zh-CN" altLang="en-US" dirty="0"/>
          </a:p>
        </p:txBody>
      </p:sp>
      <p:sp>
        <p:nvSpPr>
          <p:cNvPr id="3" name="副标题 2"/>
          <p:cNvSpPr>
            <a:spLocks noGrp="1"/>
          </p:cNvSpPr>
          <p:nvPr>
            <p:ph type="subTitle" idx="1"/>
          </p:nvPr>
        </p:nvSpPr>
        <p:spPr>
          <a:xfrm>
            <a:off x="2296063" y="4660533"/>
            <a:ext cx="9144000" cy="754025"/>
          </a:xfrm>
        </p:spPr>
        <p:txBody>
          <a:bodyPr/>
          <a:lstStyle/>
          <a:p>
            <a:pPr algn="r"/>
            <a:r>
              <a:rPr lang="zh-CN" altLang="en-US" dirty="0"/>
              <a:t>张晨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MapReduce</a:t>
            </a:r>
            <a:r>
              <a:rPr lang="zh-CN" altLang="en-US" dirty="0"/>
              <a:t>在短作业上的优化</a:t>
            </a:r>
          </a:p>
        </p:txBody>
      </p:sp>
      <p:sp>
        <p:nvSpPr>
          <p:cNvPr id="3" name="内容占位符 2"/>
          <p:cNvSpPr>
            <a:spLocks noGrp="1"/>
          </p:cNvSpPr>
          <p:nvPr>
            <p:ph idx="1"/>
          </p:nvPr>
        </p:nvSpPr>
        <p:spPr/>
        <p:txBody>
          <a:bodyPr>
            <a:normAutofit/>
          </a:bodyPr>
          <a:lstStyle/>
          <a:p>
            <a:r>
              <a:rPr lang="zh-CN" altLang="en-US" dirty="0" smtClean="0">
                <a:solidFill>
                  <a:srgbClr val="FF0000"/>
                </a:solidFill>
              </a:rPr>
              <a:t>优化</a:t>
            </a:r>
            <a:r>
              <a:rPr lang="en-US" altLang="zh-CN" dirty="0" smtClean="0">
                <a:solidFill>
                  <a:srgbClr val="FF0000"/>
                </a:solidFill>
                <a:latin typeface="+mn-ea"/>
              </a:rPr>
              <a:t>1</a:t>
            </a:r>
            <a:r>
              <a:rPr lang="zh-CN" altLang="en-US" dirty="0" smtClean="0">
                <a:solidFill>
                  <a:srgbClr val="FF0000"/>
                </a:solidFill>
              </a:rPr>
              <a:t>：</a:t>
            </a:r>
            <a:r>
              <a:rPr lang="en-US" altLang="zh-CN" dirty="0" smtClean="0">
                <a:solidFill>
                  <a:srgbClr val="FF0000"/>
                </a:solidFill>
              </a:rPr>
              <a:t>setup/clean up</a:t>
            </a:r>
            <a:r>
              <a:rPr lang="zh-CN" altLang="en-US" dirty="0" smtClean="0">
                <a:solidFill>
                  <a:srgbClr val="FF0000"/>
                </a:solidFill>
              </a:rPr>
              <a:t>任务优化</a:t>
            </a:r>
            <a:endParaRPr lang="en-US" altLang="zh-CN" dirty="0" smtClean="0">
              <a:solidFill>
                <a:srgbClr val="FF0000"/>
              </a:solidFill>
            </a:endParaRPr>
          </a:p>
          <a:p>
            <a:r>
              <a:rPr lang="zh-CN" altLang="en-US" dirty="0" smtClean="0"/>
              <a:t>在标准</a:t>
            </a:r>
            <a:r>
              <a:rPr lang="en-US" altLang="zh-CN" dirty="0" smtClean="0"/>
              <a:t>Hadoop</a:t>
            </a:r>
            <a:r>
              <a:rPr lang="zh-CN" altLang="en-US" dirty="0" smtClean="0"/>
              <a:t>中</a:t>
            </a:r>
            <a:r>
              <a:rPr lang="zh-CN" altLang="en-US" dirty="0"/>
              <a:t>执行</a:t>
            </a:r>
            <a:r>
              <a:rPr lang="zh-CN" altLang="en-US" dirty="0" smtClean="0"/>
              <a:t>作业的</a:t>
            </a:r>
            <a:r>
              <a:rPr lang="en-US" altLang="zh-CN" dirty="0" smtClean="0"/>
              <a:t>setup</a:t>
            </a:r>
            <a:r>
              <a:rPr lang="zh-CN" altLang="en-US" dirty="0" smtClean="0"/>
              <a:t>任务</a:t>
            </a:r>
            <a:r>
              <a:rPr lang="zh-CN" altLang="en-US" dirty="0"/>
              <a:t>仅仅是为了创建一个临时输出</a:t>
            </a:r>
            <a:r>
              <a:rPr lang="zh-CN" altLang="en-US" dirty="0" smtClean="0"/>
              <a:t>目录</a:t>
            </a:r>
            <a:r>
              <a:rPr lang="zh-CN" altLang="en-US" dirty="0"/>
              <a:t>，</a:t>
            </a:r>
            <a:r>
              <a:rPr lang="zh-CN" altLang="en-US" dirty="0" smtClean="0"/>
              <a:t>而</a:t>
            </a:r>
            <a:r>
              <a:rPr lang="en-US" altLang="zh-CN" dirty="0" smtClean="0"/>
              <a:t>clean up</a:t>
            </a:r>
            <a:r>
              <a:rPr lang="zh-CN" altLang="en-US" dirty="0" smtClean="0"/>
              <a:t>任务</a:t>
            </a:r>
            <a:r>
              <a:rPr lang="zh-CN" altLang="en-US" dirty="0"/>
              <a:t>则仅仅是删除该目录（此时已</a:t>
            </a:r>
            <a:r>
              <a:rPr lang="zh-CN" altLang="en-US" dirty="0" smtClean="0"/>
              <a:t>为空</a:t>
            </a:r>
            <a:r>
              <a:rPr lang="zh-CN" altLang="en-US" dirty="0"/>
              <a:t>）．这些任务执行的内容本身并没有太大的时间</a:t>
            </a:r>
            <a:r>
              <a:rPr lang="zh-CN" altLang="en-US" dirty="0" smtClean="0"/>
              <a:t>开销</a:t>
            </a:r>
            <a:r>
              <a:rPr lang="zh-CN" altLang="en-US" dirty="0"/>
              <a:t>，而真正的时间都花费</a:t>
            </a:r>
            <a:r>
              <a:rPr lang="zh-CN" altLang="en-US" dirty="0" smtClean="0"/>
              <a:t>在主节点为了</a:t>
            </a:r>
            <a:r>
              <a:rPr lang="zh-CN" altLang="en-US" dirty="0"/>
              <a:t>分配</a:t>
            </a:r>
            <a:r>
              <a:rPr lang="zh-CN" altLang="en-US" dirty="0" smtClean="0"/>
              <a:t>该任务</a:t>
            </a:r>
            <a:r>
              <a:rPr lang="zh-CN" altLang="en-US" dirty="0"/>
              <a:t>而</a:t>
            </a:r>
            <a:r>
              <a:rPr lang="zh-CN" altLang="en-US" dirty="0" smtClean="0"/>
              <a:t>与从节点的</a:t>
            </a:r>
            <a:r>
              <a:rPr lang="zh-CN" altLang="en-US" dirty="0"/>
              <a:t>心跳等待中</a:t>
            </a:r>
            <a:r>
              <a:rPr lang="zh-CN" altLang="en-US" dirty="0" smtClean="0"/>
              <a:t>。例如，</a:t>
            </a:r>
            <a:r>
              <a:rPr lang="zh-CN" altLang="en-US" dirty="0"/>
              <a:t>对于一个时间消耗为</a:t>
            </a:r>
            <a:r>
              <a:rPr lang="zh-CN" altLang="en-US" dirty="0" smtClean="0"/>
              <a:t>１</a:t>
            </a:r>
            <a:r>
              <a:rPr lang="en-US" altLang="zh-CN" dirty="0" smtClean="0"/>
              <a:t>min</a:t>
            </a:r>
            <a:r>
              <a:rPr lang="zh-CN" altLang="en-US" dirty="0" smtClean="0"/>
              <a:t>左右</a:t>
            </a:r>
            <a:r>
              <a:rPr lang="zh-CN" altLang="en-US" dirty="0"/>
              <a:t>的短作业</a:t>
            </a:r>
            <a:r>
              <a:rPr lang="zh-CN" altLang="en-US" dirty="0" smtClean="0"/>
              <a:t>而言，这两个操作</a:t>
            </a:r>
            <a:r>
              <a:rPr lang="en-US" altLang="zh-CN" dirty="0" smtClean="0">
                <a:latin typeface="+mn-ea"/>
              </a:rPr>
              <a:t>12</a:t>
            </a:r>
            <a:r>
              <a:rPr lang="en-US" altLang="zh-CN" dirty="0" smtClean="0"/>
              <a:t>s</a:t>
            </a:r>
            <a:r>
              <a:rPr lang="zh-CN" altLang="en-US" dirty="0" smtClean="0"/>
              <a:t>占</a:t>
            </a:r>
            <a:r>
              <a:rPr lang="zh-CN" altLang="en-US" dirty="0"/>
              <a:t>到</a:t>
            </a:r>
            <a:r>
              <a:rPr lang="zh-CN" altLang="en-US" dirty="0">
                <a:latin typeface="+mn-ea"/>
              </a:rPr>
              <a:t>２０</a:t>
            </a:r>
            <a:r>
              <a:rPr lang="zh-CN" altLang="en-US" dirty="0"/>
              <a:t>％左右的百分比．如果我们缩短</a:t>
            </a:r>
            <a:r>
              <a:rPr lang="zh-CN" altLang="en-US" dirty="0" smtClean="0"/>
              <a:t>乃至消除</a:t>
            </a:r>
            <a:r>
              <a:rPr lang="zh-CN" altLang="en-US" dirty="0"/>
              <a:t>这部分时间开销，系统性能将获得较大的</a:t>
            </a:r>
            <a:r>
              <a:rPr lang="zh-CN" altLang="en-US" dirty="0" smtClean="0"/>
              <a:t>提升。</a:t>
            </a:r>
            <a:endParaRPr lang="en-US" altLang="zh-CN" dirty="0" smtClean="0"/>
          </a:p>
          <a:p>
            <a:r>
              <a:rPr lang="zh-CN" altLang="en-US" dirty="0" smtClean="0"/>
              <a:t>因此，</a:t>
            </a:r>
            <a:r>
              <a:rPr lang="zh-CN" altLang="en-US" dirty="0"/>
              <a:t>这</a:t>
            </a:r>
            <a:r>
              <a:rPr lang="zh-CN" altLang="en-US" dirty="0" smtClean="0"/>
              <a:t>篇文章设计</a:t>
            </a:r>
            <a:r>
              <a:rPr lang="zh-CN" altLang="en-US" dirty="0"/>
              <a:t>了一种新的执行方式</a:t>
            </a:r>
            <a:r>
              <a:rPr lang="zh-CN" altLang="en-US" dirty="0" smtClean="0"/>
              <a:t>：</a:t>
            </a:r>
            <a:r>
              <a:rPr lang="en-US" altLang="zh-CN" dirty="0" smtClean="0"/>
              <a:t>setup</a:t>
            </a:r>
            <a:r>
              <a:rPr lang="zh-CN" altLang="en-US" dirty="0" smtClean="0"/>
              <a:t>，</a:t>
            </a:r>
            <a:r>
              <a:rPr lang="en-US" altLang="zh-CN" dirty="0" smtClean="0"/>
              <a:t>cleanup</a:t>
            </a:r>
            <a:r>
              <a:rPr lang="zh-CN" altLang="en-US" dirty="0" smtClean="0"/>
              <a:t>任务</a:t>
            </a:r>
            <a:r>
              <a:rPr lang="zh-CN" altLang="en-US" dirty="0"/>
              <a:t>将</a:t>
            </a:r>
            <a:r>
              <a:rPr lang="zh-CN" altLang="en-US" dirty="0" smtClean="0"/>
              <a:t>直接在主节点本地</a:t>
            </a:r>
            <a:r>
              <a:rPr lang="zh-CN" altLang="en-US" dirty="0"/>
              <a:t>执行，而不是分</a:t>
            </a:r>
            <a:r>
              <a:rPr lang="zh-CN" altLang="en-US" dirty="0" smtClean="0"/>
              <a:t>配给从节点执行。</a:t>
            </a:r>
            <a:endParaRPr lang="zh-CN" altLang="en-US" dirty="0"/>
          </a:p>
        </p:txBody>
      </p:sp>
    </p:spTree>
    <p:extLst>
      <p:ext uri="{BB962C8B-B14F-4D97-AF65-F5344CB8AC3E}">
        <p14:creationId xmlns:p14="http://schemas.microsoft.com/office/powerpoint/2010/main" val="4101822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也就是说，一个作业在初始化完成时，该作业的</a:t>
            </a:r>
            <a:r>
              <a:rPr lang="en-US" altLang="zh-CN" dirty="0"/>
              <a:t>setup</a:t>
            </a:r>
            <a:r>
              <a:rPr lang="zh-CN" altLang="en-US" dirty="0"/>
              <a:t>任务会直接在主节点上执行</a:t>
            </a:r>
            <a:r>
              <a:rPr lang="zh-CN" altLang="en-US" dirty="0" smtClean="0"/>
              <a:t>；类似</a:t>
            </a:r>
            <a:r>
              <a:rPr lang="zh-CN" altLang="en-US" dirty="0"/>
              <a:t>地，在该作业所有的</a:t>
            </a:r>
            <a:r>
              <a:rPr lang="en-US" altLang="zh-CN" dirty="0"/>
              <a:t>MapReduce</a:t>
            </a:r>
            <a:r>
              <a:rPr lang="zh-CN" altLang="en-US" dirty="0"/>
              <a:t>任务执行完毕之后，</a:t>
            </a:r>
            <a:r>
              <a:rPr lang="en-US" altLang="zh-CN" dirty="0"/>
              <a:t>clean up</a:t>
            </a:r>
            <a:r>
              <a:rPr lang="zh-CN" altLang="en-US" dirty="0"/>
              <a:t>任务会同样地直接在主节点上执行。从而消除这两个任务通信上不必要的开销，进一步提高效率</a:t>
            </a:r>
            <a:r>
              <a:rPr lang="zh-CN" altLang="en-US" dirty="0" smtClean="0"/>
              <a:t>。</a:t>
            </a:r>
            <a:endParaRPr lang="en-US" altLang="zh-CN" dirty="0" smtClean="0"/>
          </a:p>
          <a:p>
            <a:r>
              <a:rPr lang="zh-CN" altLang="en-US" dirty="0" smtClean="0">
                <a:solidFill>
                  <a:srgbClr val="FF0000"/>
                </a:solidFill>
              </a:rPr>
              <a:t>优化</a:t>
            </a:r>
            <a:r>
              <a:rPr lang="en-US" altLang="zh-CN" dirty="0" smtClean="0">
                <a:solidFill>
                  <a:srgbClr val="FF0000"/>
                </a:solidFill>
                <a:latin typeface="+mn-ea"/>
              </a:rPr>
              <a:t>2</a:t>
            </a:r>
            <a:r>
              <a:rPr lang="zh-CN" altLang="en-US" dirty="0">
                <a:solidFill>
                  <a:srgbClr val="FF0000"/>
                </a:solidFill>
              </a:rPr>
              <a:t>：任务分配从“拉”模式改为“推”</a:t>
            </a:r>
            <a:r>
              <a:rPr lang="zh-CN" altLang="en-US" dirty="0" smtClean="0">
                <a:solidFill>
                  <a:srgbClr val="FF0000"/>
                </a:solidFill>
              </a:rPr>
              <a:t>模式</a:t>
            </a:r>
            <a:endParaRPr lang="en-US" altLang="zh-CN" dirty="0" smtClean="0">
              <a:solidFill>
                <a:srgbClr val="FF0000"/>
              </a:solidFill>
            </a:endParaRPr>
          </a:p>
          <a:p>
            <a:r>
              <a:rPr lang="zh-CN" altLang="en-US" dirty="0"/>
              <a:t>在标准</a:t>
            </a:r>
            <a:r>
              <a:rPr lang="zh-CN" altLang="en-US" dirty="0" smtClean="0"/>
              <a:t>的</a:t>
            </a:r>
            <a:r>
              <a:rPr lang="en-US" altLang="zh-CN" dirty="0" smtClean="0"/>
              <a:t>Hadoop</a:t>
            </a:r>
            <a:r>
              <a:rPr lang="zh-CN" altLang="en-US" dirty="0" smtClean="0"/>
              <a:t>中，主节点不会主动地向从节点发起</a:t>
            </a:r>
            <a:r>
              <a:rPr lang="zh-CN" altLang="en-US" dirty="0"/>
              <a:t>通信，因此在作业被提交之后</a:t>
            </a:r>
            <a:r>
              <a:rPr lang="zh-CN" altLang="en-US" dirty="0" smtClean="0"/>
              <a:t>，该</a:t>
            </a:r>
            <a:r>
              <a:rPr lang="zh-CN" altLang="en-US" dirty="0"/>
              <a:t>作业并不会立即被分发到从节点开始执行，而是必须</a:t>
            </a:r>
            <a:r>
              <a:rPr lang="zh-CN" altLang="en-US" dirty="0" smtClean="0"/>
              <a:t>在从节点发起</a:t>
            </a:r>
            <a:r>
              <a:rPr lang="zh-CN" altLang="en-US" dirty="0"/>
              <a:t>基于周期性</a:t>
            </a:r>
            <a:r>
              <a:rPr lang="zh-CN" altLang="en-US" dirty="0" smtClean="0"/>
              <a:t>心跳的</a:t>
            </a:r>
            <a:r>
              <a:rPr lang="zh-CN" altLang="en-US" dirty="0"/>
              <a:t>请求之后才会被分发，这样，在作业被用户提交</a:t>
            </a:r>
            <a:r>
              <a:rPr lang="zh-CN" altLang="en-US" dirty="0" smtClean="0"/>
              <a:t>之后</a:t>
            </a:r>
            <a:r>
              <a:rPr lang="zh-CN" altLang="en-US" dirty="0"/>
              <a:t>需要有一个心跳左右的时间等待期才能真正被</a:t>
            </a:r>
            <a:r>
              <a:rPr lang="zh-CN" altLang="en-US" dirty="0" smtClean="0"/>
              <a:t>安排</a:t>
            </a:r>
            <a:r>
              <a:rPr lang="zh-CN" altLang="en-US" dirty="0"/>
              <a:t>执行，这个等待期延缓了作业的</a:t>
            </a:r>
            <a:r>
              <a:rPr lang="zh-CN" altLang="en-US" dirty="0" smtClean="0"/>
              <a:t>启动。</a:t>
            </a:r>
            <a:endParaRPr lang="en-US" altLang="zh-CN" dirty="0"/>
          </a:p>
        </p:txBody>
      </p:sp>
    </p:spTree>
    <p:extLst>
      <p:ext uri="{BB962C8B-B14F-4D97-AF65-F5344CB8AC3E}">
        <p14:creationId xmlns:p14="http://schemas.microsoft.com/office/powerpoint/2010/main" val="558317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因此，这篇文章设计了一种新的方式，在</a:t>
            </a:r>
            <a:r>
              <a:rPr lang="zh-CN" altLang="en-US" dirty="0"/>
              <a:t>作业初始化完成之后</a:t>
            </a:r>
            <a:r>
              <a:rPr lang="zh-CN" altLang="en-US" dirty="0" smtClean="0"/>
              <a:t>，主节点会根据</a:t>
            </a:r>
            <a:r>
              <a:rPr lang="zh-CN" altLang="en-US" dirty="0"/>
              <a:t>自己负载情况，尝试主动地立即向所有拥有</a:t>
            </a:r>
            <a:r>
              <a:rPr lang="zh-CN" altLang="en-US" dirty="0" smtClean="0"/>
              <a:t>该作业</a:t>
            </a:r>
            <a:r>
              <a:rPr lang="zh-CN" altLang="en-US" dirty="0"/>
              <a:t>输入数据</a:t>
            </a:r>
            <a:r>
              <a:rPr lang="zh-CN" altLang="en-US" dirty="0" smtClean="0"/>
              <a:t>的从节点发送</a:t>
            </a:r>
            <a:r>
              <a:rPr lang="zh-CN" altLang="en-US" dirty="0"/>
              <a:t>信息，告诉</a:t>
            </a:r>
            <a:r>
              <a:rPr lang="zh-CN" altLang="en-US" dirty="0" smtClean="0"/>
              <a:t>他们来“取任务”。这种</a:t>
            </a:r>
            <a:r>
              <a:rPr lang="zh-CN" altLang="en-US" dirty="0"/>
              <a:t>模式</a:t>
            </a:r>
            <a:r>
              <a:rPr lang="zh-CN" altLang="en-US" dirty="0" smtClean="0"/>
              <a:t>与从节点“拉”</a:t>
            </a:r>
            <a:r>
              <a:rPr lang="zh-CN" altLang="en-US" dirty="0"/>
              <a:t>模式</a:t>
            </a:r>
            <a:r>
              <a:rPr lang="zh-CN" altLang="en-US" dirty="0" smtClean="0"/>
              <a:t>相反</a:t>
            </a:r>
            <a:r>
              <a:rPr lang="zh-CN" altLang="en-US" dirty="0"/>
              <a:t>，</a:t>
            </a:r>
            <a:r>
              <a:rPr lang="zh-CN" altLang="en-US" dirty="0" smtClean="0"/>
              <a:t>由主节点向从节点来</a:t>
            </a:r>
            <a:r>
              <a:rPr lang="zh-CN" altLang="en-US" dirty="0"/>
              <a:t>“推送”</a:t>
            </a:r>
            <a:r>
              <a:rPr lang="zh-CN" altLang="en-US" dirty="0" smtClean="0"/>
              <a:t>任务。</a:t>
            </a:r>
            <a:endParaRPr lang="en-US" altLang="zh-CN" dirty="0" smtClean="0"/>
          </a:p>
          <a:p>
            <a:r>
              <a:rPr lang="zh-CN" altLang="en-US" dirty="0" smtClean="0">
                <a:solidFill>
                  <a:srgbClr val="C00000"/>
                </a:solidFill>
              </a:rPr>
              <a:t>优化</a:t>
            </a:r>
            <a:r>
              <a:rPr lang="en-US" altLang="zh-CN" dirty="0" smtClean="0">
                <a:solidFill>
                  <a:srgbClr val="C00000"/>
                </a:solidFill>
                <a:latin typeface="+mn-ea"/>
              </a:rPr>
              <a:t>3</a:t>
            </a:r>
            <a:r>
              <a:rPr lang="zh-CN" altLang="en-US" dirty="0">
                <a:solidFill>
                  <a:srgbClr val="C00000"/>
                </a:solidFill>
              </a:rPr>
              <a:t>：</a:t>
            </a:r>
            <a:r>
              <a:rPr lang="zh-CN" altLang="en-US" dirty="0" smtClean="0">
                <a:solidFill>
                  <a:srgbClr val="C00000"/>
                </a:solidFill>
              </a:rPr>
              <a:t>任务</a:t>
            </a:r>
            <a:r>
              <a:rPr lang="zh-CN" altLang="en-US" dirty="0">
                <a:solidFill>
                  <a:srgbClr val="C00000"/>
                </a:solidFill>
              </a:rPr>
              <a:t>控制信息从心跳通信机制中</a:t>
            </a:r>
            <a:r>
              <a:rPr lang="zh-CN" altLang="en-US" dirty="0" smtClean="0">
                <a:solidFill>
                  <a:srgbClr val="C00000"/>
                </a:solidFill>
              </a:rPr>
              <a:t>分离</a:t>
            </a:r>
            <a:endParaRPr lang="en-US" altLang="zh-CN" dirty="0" smtClean="0">
              <a:solidFill>
                <a:srgbClr val="C00000"/>
              </a:solidFill>
            </a:endParaRPr>
          </a:p>
          <a:p>
            <a:r>
              <a:rPr lang="zh-CN" altLang="en-US" dirty="0" smtClean="0"/>
              <a:t>主节点和从节点之间</a:t>
            </a:r>
            <a:r>
              <a:rPr lang="zh-CN" altLang="en-US" dirty="0"/>
              <a:t>的通信</a:t>
            </a:r>
            <a:r>
              <a:rPr lang="zh-CN" altLang="en-US" dirty="0" smtClean="0"/>
              <a:t>基于心跳</a:t>
            </a:r>
            <a:r>
              <a:rPr lang="zh-CN" altLang="en-US" dirty="0"/>
              <a:t>通信机制，这些心跳信息包含有节点信息、</a:t>
            </a:r>
            <a:r>
              <a:rPr lang="zh-CN" altLang="en-US" dirty="0" smtClean="0"/>
              <a:t>任务执行</a:t>
            </a:r>
            <a:r>
              <a:rPr lang="zh-CN" altLang="en-US" dirty="0"/>
              <a:t>信息等．为了提高任务调度</a:t>
            </a:r>
            <a:r>
              <a:rPr lang="zh-CN" altLang="en-US" dirty="0" smtClean="0"/>
              <a:t>效率。</a:t>
            </a:r>
            <a:endParaRPr lang="zh-CN" altLang="en-US" dirty="0"/>
          </a:p>
        </p:txBody>
      </p:sp>
    </p:spTree>
    <p:extLst>
      <p:ext uri="{BB962C8B-B14F-4D97-AF65-F5344CB8AC3E}">
        <p14:creationId xmlns:p14="http://schemas.microsoft.com/office/powerpoint/2010/main" val="2583556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为了将</a:t>
            </a:r>
            <a:r>
              <a:rPr lang="zh-CN" altLang="en-US" dirty="0"/>
              <a:t>重要的任务控制信息从心跳通信机制中分离出来</a:t>
            </a:r>
            <a:r>
              <a:rPr lang="zh-CN" altLang="en-US" dirty="0" smtClean="0"/>
              <a:t>，因此采用</a:t>
            </a:r>
            <a:r>
              <a:rPr lang="zh-CN" altLang="en-US" dirty="0"/>
              <a:t>一种即时的消息传递</a:t>
            </a:r>
            <a:r>
              <a:rPr lang="zh-CN" altLang="en-US" dirty="0" smtClean="0"/>
              <a:t>机制</a:t>
            </a:r>
            <a:r>
              <a:rPr lang="zh-CN" altLang="en-US" dirty="0"/>
              <a:t>。</a:t>
            </a:r>
            <a:r>
              <a:rPr lang="zh-CN" altLang="en-US" dirty="0" smtClean="0"/>
              <a:t>当</a:t>
            </a:r>
            <a:r>
              <a:rPr lang="zh-CN" altLang="en-US" dirty="0"/>
              <a:t>重要事件</a:t>
            </a:r>
            <a:r>
              <a:rPr lang="zh-CN" altLang="en-US" dirty="0" smtClean="0"/>
              <a:t>发生</a:t>
            </a:r>
            <a:r>
              <a:rPr lang="zh-CN" altLang="en-US" dirty="0"/>
              <a:t>时它们会立刻被发送出去，而不必等待心跳周期。值得注意的是除了这些任务控制相关信息</a:t>
            </a:r>
            <a:r>
              <a:rPr lang="zh-CN" altLang="en-US" dirty="0" smtClean="0"/>
              <a:t>之外</a:t>
            </a:r>
            <a:r>
              <a:rPr lang="zh-CN" altLang="en-US" dirty="0"/>
              <a:t>，必要的集群控制信息等依然通过心跳通信</a:t>
            </a:r>
            <a:r>
              <a:rPr lang="zh-CN" altLang="en-US" dirty="0" smtClean="0"/>
              <a:t>机制来</a:t>
            </a:r>
            <a:r>
              <a:rPr lang="zh-CN" altLang="en-US" dirty="0"/>
              <a:t>推送，以避免</a:t>
            </a:r>
            <a:r>
              <a:rPr lang="zh-CN" altLang="en-US" dirty="0" smtClean="0"/>
              <a:t>造成主节点的</a:t>
            </a:r>
            <a:r>
              <a:rPr lang="zh-CN" altLang="en-US" dirty="0"/>
              <a:t>瓶颈效应．另外</a:t>
            </a:r>
            <a:r>
              <a:rPr lang="zh-CN" altLang="en-US" dirty="0" smtClean="0"/>
              <a:t>，为了</a:t>
            </a:r>
            <a:r>
              <a:rPr lang="zh-CN" altLang="en-US" dirty="0"/>
              <a:t>限制网络开销和进一步</a:t>
            </a:r>
            <a:r>
              <a:rPr lang="zh-CN" altLang="en-US" dirty="0" smtClean="0"/>
              <a:t>保护主节点，可以适当</a:t>
            </a:r>
            <a:r>
              <a:rPr lang="zh-CN" altLang="en-US" dirty="0"/>
              <a:t>地延长集群的心跳周期，</a:t>
            </a:r>
            <a:r>
              <a:rPr lang="zh-CN" altLang="en-US" dirty="0" smtClean="0"/>
              <a:t>降低主节点接受和</a:t>
            </a:r>
            <a:r>
              <a:rPr lang="zh-CN" altLang="en-US" dirty="0"/>
              <a:t>处理那些不重要消息的</a:t>
            </a:r>
            <a:r>
              <a:rPr lang="zh-CN" altLang="en-US" dirty="0" smtClean="0"/>
              <a:t>频率。</a:t>
            </a:r>
            <a:endParaRPr lang="zh-CN" altLang="en-US" dirty="0"/>
          </a:p>
          <a:p>
            <a:endParaRPr lang="zh-CN" altLang="en-US" dirty="0"/>
          </a:p>
        </p:txBody>
      </p:sp>
    </p:spTree>
    <p:extLst>
      <p:ext uri="{BB962C8B-B14F-4D97-AF65-F5344CB8AC3E}">
        <p14:creationId xmlns:p14="http://schemas.microsoft.com/office/powerpoint/2010/main" val="3813246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实验设计及分析</a:t>
            </a:r>
            <a:endParaRPr lang="zh-CN" altLang="en-US" dirty="0"/>
          </a:p>
        </p:txBody>
      </p:sp>
      <p:sp>
        <p:nvSpPr>
          <p:cNvPr id="3" name="内容占位符 2"/>
          <p:cNvSpPr>
            <a:spLocks noGrp="1"/>
          </p:cNvSpPr>
          <p:nvPr>
            <p:ph idx="1"/>
          </p:nvPr>
        </p:nvSpPr>
        <p:spPr/>
        <p:txBody>
          <a:bodyPr>
            <a:normAutofit/>
          </a:bodyPr>
          <a:lstStyle/>
          <a:p>
            <a:r>
              <a:rPr lang="zh-CN" altLang="en-US" dirty="0" smtClean="0"/>
              <a:t>实验平台为一</a:t>
            </a:r>
            <a:r>
              <a:rPr lang="zh-CN" altLang="en-US" dirty="0"/>
              <a:t>个</a:t>
            </a:r>
            <a:r>
              <a:rPr lang="zh-CN" altLang="en-US" dirty="0" smtClean="0"/>
              <a:t>拥有</a:t>
            </a:r>
            <a:r>
              <a:rPr lang="en-US" altLang="zh-CN" dirty="0" smtClean="0">
                <a:latin typeface="+mn-ea"/>
              </a:rPr>
              <a:t>19</a:t>
            </a:r>
            <a:r>
              <a:rPr lang="zh-CN" altLang="en-US" dirty="0" smtClean="0"/>
              <a:t>个</a:t>
            </a:r>
            <a:r>
              <a:rPr lang="zh-CN" altLang="en-US" dirty="0"/>
              <a:t>节点的</a:t>
            </a:r>
            <a:r>
              <a:rPr lang="zh-CN" altLang="en-US" dirty="0" smtClean="0"/>
              <a:t>集群，测试系统的算法为</a:t>
            </a:r>
            <a:r>
              <a:rPr lang="en-US" altLang="zh-CN" dirty="0"/>
              <a:t>Blast</a:t>
            </a:r>
            <a:r>
              <a:rPr lang="zh-CN" altLang="en-US" dirty="0"/>
              <a:t>（</a:t>
            </a:r>
            <a:r>
              <a:rPr lang="en-US" altLang="zh-CN" dirty="0"/>
              <a:t>basic</a:t>
            </a:r>
            <a:r>
              <a:rPr lang="zh-CN" altLang="en-US" dirty="0"/>
              <a:t> </a:t>
            </a:r>
            <a:r>
              <a:rPr lang="en-US" altLang="zh-CN" dirty="0"/>
              <a:t>local</a:t>
            </a:r>
            <a:r>
              <a:rPr lang="zh-CN" altLang="en-US" dirty="0"/>
              <a:t> </a:t>
            </a:r>
            <a:r>
              <a:rPr lang="en-US" altLang="zh-CN" dirty="0"/>
              <a:t>alignment</a:t>
            </a:r>
            <a:r>
              <a:rPr lang="zh-CN" altLang="en-US" dirty="0"/>
              <a:t>  </a:t>
            </a:r>
            <a:r>
              <a:rPr lang="en-US" altLang="zh-CN" dirty="0"/>
              <a:t>search </a:t>
            </a:r>
            <a:r>
              <a:rPr lang="zh-CN" altLang="en-US" dirty="0"/>
              <a:t> </a:t>
            </a:r>
            <a:r>
              <a:rPr lang="en-US" altLang="zh-CN" dirty="0"/>
              <a:t>tool</a:t>
            </a:r>
            <a:r>
              <a:rPr lang="zh-CN" altLang="en-US" dirty="0"/>
              <a:t>）算法程序．</a:t>
            </a:r>
            <a:r>
              <a:rPr lang="en-US" altLang="zh-CN" dirty="0"/>
              <a:t>Blast</a:t>
            </a:r>
            <a:r>
              <a:rPr lang="zh-CN" altLang="en-US" dirty="0"/>
              <a:t>是一个基因序列比对算法代表了一种典型的具有实时性要求的查询应用，而且具有典型的多作业类型的特征</a:t>
            </a:r>
            <a:r>
              <a:rPr lang="zh-CN" altLang="en-US" dirty="0" smtClean="0"/>
              <a:t>。</a:t>
            </a:r>
            <a:r>
              <a:rPr lang="zh-CN" altLang="en-US" dirty="0"/>
              <a:t>实验所用序列数据库为美国国家生物技术信息中心官方的ＮＴ 序列数据库（它是一个核酸序列库）。其文件原始大小为</a:t>
            </a:r>
            <a:r>
              <a:rPr lang="en-US" altLang="zh-CN" dirty="0">
                <a:latin typeface="+mn-ea"/>
              </a:rPr>
              <a:t>32</a:t>
            </a:r>
            <a:r>
              <a:rPr lang="en-US" altLang="zh-CN" dirty="0"/>
              <a:t>GB</a:t>
            </a:r>
            <a:r>
              <a:rPr lang="zh-CN" altLang="en-US" dirty="0"/>
              <a:t>，编码压缩后约为</a:t>
            </a:r>
            <a:r>
              <a:rPr lang="en-US" altLang="zh-CN" dirty="0">
                <a:latin typeface="+mn-ea"/>
              </a:rPr>
              <a:t>16.44</a:t>
            </a:r>
            <a:r>
              <a:rPr lang="en-US" altLang="zh-CN" dirty="0"/>
              <a:t>GB</a:t>
            </a:r>
            <a:r>
              <a:rPr lang="zh-CN" altLang="en-US" dirty="0"/>
              <a:t>，共有</a:t>
            </a:r>
            <a:r>
              <a:rPr lang="en-US" altLang="zh-CN" dirty="0">
                <a:latin typeface="+mn-ea"/>
              </a:rPr>
              <a:t>1400</a:t>
            </a:r>
            <a:r>
              <a:rPr lang="zh-CN" altLang="en-US" dirty="0"/>
              <a:t>多万条标注过的序列，整个文件以</a:t>
            </a:r>
            <a:r>
              <a:rPr lang="en-US" altLang="zh-CN" dirty="0"/>
              <a:t>Hadoop</a:t>
            </a:r>
            <a:r>
              <a:rPr lang="zh-CN" altLang="en-US" dirty="0"/>
              <a:t> </a:t>
            </a:r>
            <a:r>
              <a:rPr lang="en-US" altLang="zh-CN" dirty="0" err="1"/>
              <a:t>SequenceFile</a:t>
            </a:r>
            <a:r>
              <a:rPr lang="zh-CN" altLang="en-US" dirty="0"/>
              <a:t>文件格式存储于</a:t>
            </a:r>
            <a:r>
              <a:rPr lang="en-US" altLang="zh-CN" dirty="0"/>
              <a:t>HDFS</a:t>
            </a:r>
            <a:r>
              <a:rPr lang="zh-CN" altLang="en-US" dirty="0" smtClean="0"/>
              <a:t>。实验分别</a:t>
            </a:r>
            <a:r>
              <a:rPr lang="zh-CN" altLang="en-US" dirty="0"/>
              <a:t>对比</a:t>
            </a:r>
            <a:r>
              <a:rPr lang="zh-CN" altLang="en-US" dirty="0" smtClean="0"/>
              <a:t>标准</a:t>
            </a:r>
            <a:r>
              <a:rPr lang="en-US" altLang="zh-CN" dirty="0" err="1" smtClean="0"/>
              <a:t>HadoopMapReduce</a:t>
            </a:r>
            <a:r>
              <a:rPr lang="zh-CN" altLang="en-US" dirty="0" smtClean="0"/>
              <a:t>系统</a:t>
            </a:r>
            <a:r>
              <a:rPr lang="zh-CN" altLang="en-US" dirty="0"/>
              <a:t>和优化后</a:t>
            </a:r>
            <a:r>
              <a:rPr lang="zh-CN" altLang="en-US" dirty="0" smtClean="0"/>
              <a:t>的</a:t>
            </a:r>
            <a:r>
              <a:rPr lang="en-US" altLang="zh-CN" dirty="0" err="1"/>
              <a:t>HadoopMapReduce</a:t>
            </a:r>
            <a:r>
              <a:rPr lang="zh-CN" altLang="en-US" dirty="0" smtClean="0"/>
              <a:t>系统</a:t>
            </a:r>
            <a:r>
              <a:rPr lang="zh-CN" altLang="en-US" dirty="0"/>
              <a:t>。</a:t>
            </a:r>
            <a:endParaRPr lang="en-US" altLang="zh-CN" dirty="0" smtClean="0"/>
          </a:p>
        </p:txBody>
      </p:sp>
    </p:spTree>
    <p:extLst>
      <p:ext uri="{BB962C8B-B14F-4D97-AF65-F5344CB8AC3E}">
        <p14:creationId xmlns:p14="http://schemas.microsoft.com/office/powerpoint/2010/main" val="2384060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实验对比</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9910" y="1825625"/>
            <a:ext cx="6714755" cy="4351338"/>
          </a:xfrm>
        </p:spPr>
      </p:pic>
    </p:spTree>
    <p:extLst>
      <p:ext uri="{BB962C8B-B14F-4D97-AF65-F5344CB8AC3E}">
        <p14:creationId xmlns:p14="http://schemas.microsoft.com/office/powerpoint/2010/main" val="3454991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421" y="1825625"/>
            <a:ext cx="7005732" cy="4351338"/>
          </a:xfrm>
        </p:spPr>
      </p:pic>
    </p:spTree>
    <p:extLst>
      <p:ext uri="{BB962C8B-B14F-4D97-AF65-F5344CB8AC3E}">
        <p14:creationId xmlns:p14="http://schemas.microsoft.com/office/powerpoint/2010/main" val="158998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normAutofit/>
          </a:bodyPr>
          <a:lstStyle/>
          <a:p>
            <a:r>
              <a:rPr lang="zh-CN" altLang="en-US" dirty="0" smtClean="0"/>
              <a:t>文章主要致力于对</a:t>
            </a:r>
            <a:r>
              <a:rPr lang="en-US" altLang="zh-CN" dirty="0" smtClean="0"/>
              <a:t>MapReduce</a:t>
            </a:r>
            <a:r>
              <a:rPr lang="zh-CN" altLang="en-US" dirty="0" smtClean="0"/>
              <a:t>执行</a:t>
            </a:r>
            <a:r>
              <a:rPr lang="zh-CN" altLang="en-US" dirty="0"/>
              <a:t>短作业性能的优化研究．通过</a:t>
            </a:r>
            <a:r>
              <a:rPr lang="zh-CN" altLang="en-US" dirty="0" smtClean="0"/>
              <a:t>对作业</a:t>
            </a:r>
            <a:r>
              <a:rPr lang="zh-CN" altLang="en-US" dirty="0"/>
              <a:t>环境准备和清理的优化，改变任务首轮分配</a:t>
            </a:r>
            <a:r>
              <a:rPr lang="zh-CN" altLang="en-US" dirty="0" smtClean="0"/>
              <a:t>模式</a:t>
            </a:r>
            <a:r>
              <a:rPr lang="zh-CN" altLang="en-US" dirty="0"/>
              <a:t>以及提供一种新的即时消息传递机制，有效地</a:t>
            </a:r>
            <a:r>
              <a:rPr lang="zh-CN" altLang="en-US" dirty="0" smtClean="0"/>
              <a:t>实现了</a:t>
            </a:r>
            <a:r>
              <a:rPr lang="en-US" altLang="zh-CN" dirty="0" smtClean="0"/>
              <a:t>MapReduce</a:t>
            </a:r>
            <a:r>
              <a:rPr lang="zh-CN" altLang="en-US" dirty="0" smtClean="0"/>
              <a:t>作业</a:t>
            </a:r>
            <a:r>
              <a:rPr lang="zh-CN" altLang="en-US" dirty="0"/>
              <a:t>执行性能优化．实验结果</a:t>
            </a:r>
            <a:r>
              <a:rPr lang="zh-CN" altLang="en-US" dirty="0" smtClean="0"/>
              <a:t>表明</a:t>
            </a:r>
            <a:r>
              <a:rPr lang="zh-CN" altLang="en-US" dirty="0"/>
              <a:t>，对本文给出</a:t>
            </a:r>
            <a:r>
              <a:rPr lang="zh-CN" altLang="en-US" dirty="0" smtClean="0"/>
              <a:t>的</a:t>
            </a:r>
            <a:r>
              <a:rPr lang="en-US" altLang="zh-CN" dirty="0" smtClean="0"/>
              <a:t>Blast</a:t>
            </a:r>
            <a:r>
              <a:rPr lang="zh-CN" altLang="en-US" dirty="0" smtClean="0"/>
              <a:t> </a:t>
            </a:r>
            <a:r>
              <a:rPr lang="zh-CN" altLang="en-US" dirty="0"/>
              <a:t>测试应用，优化后</a:t>
            </a:r>
            <a:r>
              <a:rPr lang="zh-CN" altLang="en-US" dirty="0" smtClean="0"/>
              <a:t>的</a:t>
            </a:r>
            <a:r>
              <a:rPr lang="en-US" altLang="zh-CN" dirty="0" smtClean="0"/>
              <a:t>Hadoop</a:t>
            </a:r>
            <a:r>
              <a:rPr lang="zh-CN" altLang="en-US" dirty="0"/>
              <a:t> </a:t>
            </a:r>
            <a:r>
              <a:rPr lang="en-US" altLang="zh-CN" dirty="0"/>
              <a:t>MapReduce</a:t>
            </a:r>
            <a:r>
              <a:rPr lang="zh-CN" altLang="en-US" dirty="0" smtClean="0"/>
              <a:t>比标准</a:t>
            </a:r>
            <a:r>
              <a:rPr lang="en-US" altLang="zh-CN" dirty="0"/>
              <a:t>Hadoop</a:t>
            </a:r>
            <a:r>
              <a:rPr lang="zh-CN" altLang="en-US" dirty="0"/>
              <a:t> </a:t>
            </a:r>
            <a:r>
              <a:rPr lang="en-US" altLang="zh-CN" dirty="0"/>
              <a:t>MapReduce</a:t>
            </a:r>
            <a:r>
              <a:rPr lang="zh-CN" altLang="en-US" dirty="0" smtClean="0"/>
              <a:t>获得平均</a:t>
            </a:r>
            <a:r>
              <a:rPr lang="en-US" altLang="zh-CN" dirty="0" smtClean="0">
                <a:latin typeface="+mn-ea"/>
              </a:rPr>
              <a:t>23</a:t>
            </a:r>
            <a:r>
              <a:rPr lang="zh-CN" altLang="en-US" dirty="0" smtClean="0"/>
              <a:t>％</a:t>
            </a:r>
            <a:r>
              <a:rPr lang="zh-CN" altLang="en-US" dirty="0"/>
              <a:t>执行性能的</a:t>
            </a:r>
            <a:r>
              <a:rPr lang="zh-CN" altLang="en-US" dirty="0" smtClean="0"/>
              <a:t>提升</a:t>
            </a:r>
            <a:r>
              <a:rPr lang="zh-CN" altLang="en-US" dirty="0"/>
              <a:t>。</a:t>
            </a:r>
            <a:r>
              <a:rPr lang="zh-CN" altLang="en-US" dirty="0" smtClean="0"/>
              <a:t>同时</a:t>
            </a:r>
            <a:r>
              <a:rPr lang="zh-CN" altLang="en-US" dirty="0"/>
              <a:t>，本文设计的</a:t>
            </a:r>
            <a:r>
              <a:rPr lang="zh-CN" altLang="en-US" dirty="0" smtClean="0"/>
              <a:t>优化版</a:t>
            </a:r>
            <a:r>
              <a:rPr lang="en-US" altLang="zh-CN" dirty="0"/>
              <a:t>Hadoop</a:t>
            </a:r>
            <a:r>
              <a:rPr lang="zh-CN" altLang="en-US" dirty="0"/>
              <a:t> </a:t>
            </a:r>
            <a:r>
              <a:rPr lang="en-US" altLang="zh-CN" dirty="0"/>
              <a:t>MapReduce</a:t>
            </a:r>
            <a:r>
              <a:rPr lang="zh-CN" altLang="en-US" dirty="0" smtClean="0"/>
              <a:t>继承</a:t>
            </a:r>
            <a:r>
              <a:rPr lang="zh-CN" altLang="en-US" dirty="0"/>
              <a:t>了</a:t>
            </a:r>
            <a:r>
              <a:rPr lang="zh-CN" altLang="en-US" dirty="0" smtClean="0"/>
              <a:t>标准</a:t>
            </a:r>
            <a:r>
              <a:rPr lang="en-US" altLang="zh-CN" dirty="0"/>
              <a:t>Hadoop</a:t>
            </a:r>
            <a:r>
              <a:rPr lang="zh-CN" altLang="en-US" dirty="0" smtClean="0"/>
              <a:t>的所有</a:t>
            </a:r>
            <a:r>
              <a:rPr lang="zh-CN" altLang="en-US" dirty="0"/>
              <a:t>特性，包括编程接口、容错性、扩展性等等，从而</a:t>
            </a:r>
            <a:r>
              <a:rPr lang="zh-CN" altLang="en-US" dirty="0" smtClean="0"/>
              <a:t>允许</a:t>
            </a:r>
            <a:r>
              <a:rPr lang="zh-CN" altLang="en-US" dirty="0"/>
              <a:t>已有的应用程序不必进行任何修改即可在优化</a:t>
            </a:r>
            <a:r>
              <a:rPr lang="zh-CN" altLang="en-US" dirty="0" smtClean="0"/>
              <a:t>后的</a:t>
            </a:r>
            <a:r>
              <a:rPr lang="zh-CN" altLang="en-US" dirty="0"/>
              <a:t>系统上</a:t>
            </a:r>
            <a:r>
              <a:rPr lang="zh-CN" altLang="en-US" dirty="0" smtClean="0"/>
              <a:t>运行。</a:t>
            </a:r>
            <a:endParaRPr lang="zh-CN" altLang="en-US" dirty="0"/>
          </a:p>
        </p:txBody>
      </p:sp>
    </p:spTree>
    <p:extLst>
      <p:ext uri="{BB962C8B-B14F-4D97-AF65-F5344CB8AC3E}">
        <p14:creationId xmlns:p14="http://schemas.microsoft.com/office/powerpoint/2010/main" val="3345538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scene3d>
              <a:camera prst="orthographicFront"/>
              <a:lightRig rig="sunrise" dir="t"/>
            </a:scene3d>
            <a:sp3d extrusionH="57150" prstMaterial="dkEdge">
              <a:bevelT w="38100" h="38100" prst="angle"/>
              <a:bevelB w="38100" h="38100" prst="angle"/>
            </a:sp3d>
          </a:bodyPr>
          <a:lstStyle/>
          <a:p>
            <a:endParaRPr lang="en-US" altLang="zh-CN" dirty="0" smtClean="0"/>
          </a:p>
          <a:p>
            <a:endParaRPr lang="en-US" altLang="zh-CN" dirty="0"/>
          </a:p>
          <a:p>
            <a:endParaRPr lang="en-US" altLang="zh-CN" dirty="0" smtClean="0"/>
          </a:p>
          <a:p>
            <a:r>
              <a:rPr lang="en-US" altLang="zh-CN" sz="4800" dirty="0"/>
              <a:t> </a:t>
            </a:r>
            <a:r>
              <a:rPr lang="en-US" altLang="zh-CN" sz="4800" dirty="0" smtClean="0"/>
              <a:t>                     </a:t>
            </a:r>
            <a:r>
              <a:rPr lang="zh-CN" altLang="en-US" sz="4800" dirty="0" smtClean="0"/>
              <a:t>谢谢大家！！！</a:t>
            </a:r>
            <a:endParaRPr lang="zh-CN" altLang="en-US" sz="4800" dirty="0"/>
          </a:p>
        </p:txBody>
      </p:sp>
    </p:spTree>
    <p:extLst>
      <p:ext uri="{BB962C8B-B14F-4D97-AF65-F5344CB8AC3E}">
        <p14:creationId xmlns:p14="http://schemas.microsoft.com/office/powerpoint/2010/main" val="895198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结构安排</a:t>
            </a:r>
            <a:endParaRPr lang="zh-CN" altLang="en-US" dirty="0"/>
          </a:p>
        </p:txBody>
      </p:sp>
      <p:sp>
        <p:nvSpPr>
          <p:cNvPr id="3" name="内容占位符 2"/>
          <p:cNvSpPr>
            <a:spLocks noGrp="1"/>
          </p:cNvSpPr>
          <p:nvPr>
            <p:ph idx="1"/>
          </p:nvPr>
        </p:nvSpPr>
        <p:spPr/>
        <p:txBody>
          <a:bodyPr/>
          <a:lstStyle/>
          <a:p>
            <a:r>
              <a:rPr lang="en-US" altLang="zh-CN" dirty="0">
                <a:latin typeface="+mn-ea"/>
              </a:rPr>
              <a:t>1.</a:t>
            </a:r>
            <a:r>
              <a:rPr lang="zh-CN" altLang="en-US" dirty="0" smtClean="0"/>
              <a:t>现状及意义</a:t>
            </a:r>
            <a:endParaRPr lang="en-US" altLang="zh-CN" dirty="0" smtClean="0"/>
          </a:p>
          <a:p>
            <a:r>
              <a:rPr lang="en-US" altLang="zh-CN" dirty="0">
                <a:latin typeface="+mn-ea"/>
              </a:rPr>
              <a:t>2.</a:t>
            </a:r>
            <a:r>
              <a:rPr lang="en-US" altLang="zh-CN" dirty="0" smtClean="0"/>
              <a:t>MapReduce</a:t>
            </a:r>
            <a:r>
              <a:rPr lang="zh-CN" altLang="en-US" dirty="0" smtClean="0"/>
              <a:t>工作机制简述</a:t>
            </a:r>
            <a:endParaRPr lang="en-US" altLang="zh-CN" dirty="0" smtClean="0"/>
          </a:p>
          <a:p>
            <a:r>
              <a:rPr lang="en-US" altLang="zh-CN" dirty="0">
                <a:latin typeface="+mn-ea"/>
              </a:rPr>
              <a:t>3.</a:t>
            </a:r>
            <a:r>
              <a:rPr lang="en-US" altLang="zh-CN" dirty="0" smtClean="0"/>
              <a:t>MapReduce</a:t>
            </a:r>
            <a:r>
              <a:rPr lang="zh-CN" altLang="en-US" dirty="0" smtClean="0"/>
              <a:t>作业工作原理</a:t>
            </a:r>
            <a:endParaRPr lang="en-US" altLang="zh-CN" dirty="0" smtClean="0"/>
          </a:p>
          <a:p>
            <a:r>
              <a:rPr lang="en-US" altLang="zh-CN" dirty="0">
                <a:latin typeface="+mn-ea"/>
              </a:rPr>
              <a:t>4. </a:t>
            </a:r>
            <a:r>
              <a:rPr lang="en-US" altLang="zh-CN" dirty="0" smtClean="0"/>
              <a:t>MapReduce</a:t>
            </a:r>
            <a:r>
              <a:rPr lang="zh-CN" altLang="en-US" dirty="0" smtClean="0"/>
              <a:t>在短作业上的优化</a:t>
            </a:r>
            <a:endParaRPr lang="en-US" altLang="zh-CN" dirty="0" smtClean="0"/>
          </a:p>
          <a:p>
            <a:r>
              <a:rPr lang="en-US" altLang="zh-CN" dirty="0">
                <a:latin typeface="+mn-ea"/>
              </a:rPr>
              <a:t>4.</a:t>
            </a:r>
            <a:r>
              <a:rPr lang="zh-CN" altLang="en-US" dirty="0" smtClean="0"/>
              <a:t>实验设计及分析</a:t>
            </a:r>
            <a:endParaRPr lang="en-US" altLang="zh-CN" dirty="0" smtClean="0"/>
          </a:p>
          <a:p>
            <a:r>
              <a:rPr lang="en-US" altLang="zh-CN" dirty="0" smtClean="0">
                <a:latin typeface="+mn-ea"/>
              </a:rPr>
              <a:t>5.</a:t>
            </a:r>
            <a:r>
              <a:rPr lang="zh-CN" altLang="en-US" dirty="0"/>
              <a:t>总结</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现状及意义</a:t>
            </a:r>
            <a:endParaRPr lang="zh-CN" altLang="en-US" dirty="0"/>
          </a:p>
        </p:txBody>
      </p:sp>
      <p:sp>
        <p:nvSpPr>
          <p:cNvPr id="3" name="内容占位符 2"/>
          <p:cNvSpPr>
            <a:spLocks noGrp="1"/>
          </p:cNvSpPr>
          <p:nvPr>
            <p:ph idx="1"/>
          </p:nvPr>
        </p:nvSpPr>
        <p:spPr/>
        <p:txBody>
          <a:bodyPr>
            <a:normAutofit/>
          </a:bodyPr>
          <a:lstStyle/>
          <a:p>
            <a:r>
              <a:rPr lang="en-US" altLang="zh-CN" dirty="0" smtClean="0"/>
              <a:t>MapReduce</a:t>
            </a:r>
            <a:r>
              <a:rPr lang="zh-CN" altLang="en-US" dirty="0" smtClean="0"/>
              <a:t>是</a:t>
            </a:r>
            <a:r>
              <a:rPr lang="en-US" altLang="zh-CN" dirty="0"/>
              <a:t>Google</a:t>
            </a:r>
            <a:r>
              <a:rPr lang="zh-CN" altLang="en-US" dirty="0" smtClean="0"/>
              <a:t>公司于</a:t>
            </a:r>
            <a:r>
              <a:rPr lang="en-US" altLang="zh-CN" dirty="0" smtClean="0">
                <a:latin typeface="+mn-ea"/>
              </a:rPr>
              <a:t>2004</a:t>
            </a:r>
            <a:r>
              <a:rPr lang="zh-CN" altLang="en-US" dirty="0" smtClean="0"/>
              <a:t>年</a:t>
            </a:r>
            <a:r>
              <a:rPr lang="zh-CN" altLang="en-US" dirty="0"/>
              <a:t>提出</a:t>
            </a:r>
            <a:r>
              <a:rPr lang="zh-CN" altLang="en-US" dirty="0" smtClean="0"/>
              <a:t>的用于</a:t>
            </a:r>
            <a:r>
              <a:rPr lang="zh-CN" altLang="en-US" dirty="0"/>
              <a:t>并行</a:t>
            </a:r>
            <a:r>
              <a:rPr lang="zh-CN" altLang="en-US" dirty="0" smtClean="0"/>
              <a:t>解决大规模数据处理的计算框架。由于</a:t>
            </a:r>
            <a:r>
              <a:rPr lang="en-US" altLang="zh-CN" dirty="0" smtClean="0"/>
              <a:t>MapReduce</a:t>
            </a:r>
            <a:r>
              <a:rPr lang="zh-CN" altLang="en-US" dirty="0" smtClean="0"/>
              <a:t>拥有</a:t>
            </a:r>
            <a:r>
              <a:rPr lang="zh-CN" altLang="en-US" dirty="0"/>
              <a:t>诸多良好特性，如</a:t>
            </a:r>
            <a:r>
              <a:rPr lang="zh-CN" altLang="en-US" dirty="0" smtClean="0"/>
              <a:t>负载</a:t>
            </a:r>
            <a:r>
              <a:rPr lang="zh-CN" altLang="en-US" dirty="0"/>
              <a:t>平衡、高可扩展性以及容错</a:t>
            </a:r>
            <a:r>
              <a:rPr lang="zh-CN" altLang="en-US" dirty="0" smtClean="0"/>
              <a:t>等。它已成为当前</a:t>
            </a:r>
            <a:r>
              <a:rPr lang="zh-CN" altLang="en-US" dirty="0"/>
              <a:t>工业界和学术界最有效的大规模数据处理</a:t>
            </a:r>
            <a:r>
              <a:rPr lang="zh-CN" altLang="en-US" dirty="0" smtClean="0"/>
              <a:t>问题并行</a:t>
            </a:r>
            <a:r>
              <a:rPr lang="zh-CN" altLang="en-US" dirty="0"/>
              <a:t>解决方案</a:t>
            </a:r>
            <a:r>
              <a:rPr lang="zh-CN" altLang="en-US" dirty="0" smtClean="0"/>
              <a:t>之一</a:t>
            </a:r>
            <a:r>
              <a:rPr lang="zh-CN" altLang="en-US" dirty="0"/>
              <a:t>。</a:t>
            </a:r>
            <a:endParaRPr lang="en-US" altLang="zh-CN" dirty="0" smtClean="0"/>
          </a:p>
          <a:p>
            <a:r>
              <a:rPr lang="zh-CN" altLang="en-US" dirty="0" smtClean="0"/>
              <a:t>虽然</a:t>
            </a:r>
            <a:r>
              <a:rPr lang="en-US" altLang="zh-CN" dirty="0" err="1" smtClean="0"/>
              <a:t>HadoopMapReduce</a:t>
            </a:r>
            <a:r>
              <a:rPr lang="zh-CN" altLang="en-US" dirty="0" smtClean="0"/>
              <a:t>是</a:t>
            </a:r>
            <a:r>
              <a:rPr lang="zh-CN" altLang="en-US" dirty="0"/>
              <a:t>目前面向</a:t>
            </a:r>
            <a:r>
              <a:rPr lang="zh-CN" altLang="en-US" dirty="0" smtClean="0"/>
              <a:t>大规模数据</a:t>
            </a:r>
            <a:r>
              <a:rPr lang="zh-CN" altLang="en-US" dirty="0"/>
              <a:t>批处理应用的最有效方案之一，但是现在它</a:t>
            </a:r>
            <a:r>
              <a:rPr lang="zh-CN" altLang="en-US" dirty="0" smtClean="0"/>
              <a:t>也经常</a:t>
            </a:r>
            <a:r>
              <a:rPr lang="zh-CN" altLang="en-US" dirty="0"/>
              <a:t>被应用于短作业的处理，尤其是在线查询和</a:t>
            </a:r>
            <a:r>
              <a:rPr lang="zh-CN" altLang="en-US" dirty="0" smtClean="0"/>
              <a:t>分析</a:t>
            </a:r>
            <a:r>
              <a:rPr lang="zh-CN" altLang="en-US" dirty="0"/>
              <a:t>类</a:t>
            </a:r>
            <a:r>
              <a:rPr lang="zh-CN" altLang="en-US" dirty="0" smtClean="0"/>
              <a:t>应用。</a:t>
            </a:r>
            <a:r>
              <a:rPr lang="zh-CN" altLang="en-US" dirty="0"/>
              <a:t>显然，如果能够</a:t>
            </a:r>
            <a:r>
              <a:rPr lang="zh-CN" altLang="en-US" dirty="0" smtClean="0"/>
              <a:t>提升它对于</a:t>
            </a:r>
            <a:r>
              <a:rPr lang="zh-CN" altLang="en-US" dirty="0"/>
              <a:t>短作业的执行效率，那么这些工具</a:t>
            </a:r>
            <a:r>
              <a:rPr lang="zh-CN" altLang="en-US" dirty="0" smtClean="0"/>
              <a:t>以及</a:t>
            </a:r>
            <a:r>
              <a:rPr lang="en-US" altLang="zh-CN" dirty="0" smtClean="0"/>
              <a:t>Hadoop</a:t>
            </a:r>
            <a:r>
              <a:rPr lang="zh-CN" altLang="en-US" dirty="0" smtClean="0"/>
              <a:t>本身</a:t>
            </a:r>
            <a:r>
              <a:rPr lang="zh-CN" altLang="en-US" dirty="0"/>
              <a:t>都能更好地支持这些在线查询应用</a:t>
            </a:r>
            <a:r>
              <a:rPr lang="zh-CN" altLang="en-US" dirty="0" smtClean="0"/>
              <a:t>．这篇文章就是研究如何提升短作业的执行效率。</a:t>
            </a:r>
            <a:endParaRPr lang="zh-CN" altLang="en-US" dirty="0"/>
          </a:p>
          <a:p>
            <a:endParaRPr lang="zh-CN" altLang="en-US" dirty="0"/>
          </a:p>
        </p:txBody>
      </p:sp>
    </p:spTree>
    <p:extLst>
      <p:ext uri="{BB962C8B-B14F-4D97-AF65-F5344CB8AC3E}">
        <p14:creationId xmlns:p14="http://schemas.microsoft.com/office/powerpoint/2010/main" val="1833186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MapReduce</a:t>
            </a:r>
            <a:r>
              <a:rPr lang="zh-CN" altLang="en-US" dirty="0"/>
              <a:t>工作机制简述</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dirty="0"/>
              <a:t>当一个作业被提交</a:t>
            </a:r>
            <a:r>
              <a:rPr lang="zh-CN" altLang="en-US" dirty="0" smtClean="0"/>
              <a:t>给</a:t>
            </a:r>
            <a:r>
              <a:rPr lang="en-US" altLang="zh-CN" dirty="0" smtClean="0"/>
              <a:t>Hadoop</a:t>
            </a:r>
            <a:r>
              <a:rPr lang="zh-CN" altLang="en-US" dirty="0" smtClean="0"/>
              <a:t>系统</a:t>
            </a:r>
            <a:r>
              <a:rPr lang="zh-CN" altLang="en-US" dirty="0"/>
              <a:t>时，该</a:t>
            </a:r>
            <a:r>
              <a:rPr lang="zh-CN" altLang="en-US" dirty="0" smtClean="0"/>
              <a:t>作业的</a:t>
            </a:r>
            <a:r>
              <a:rPr lang="zh-CN" altLang="en-US" dirty="0"/>
              <a:t>输入数据会被划分成很多等长的数据块，每个</a:t>
            </a:r>
            <a:r>
              <a:rPr lang="zh-CN" altLang="en-US" dirty="0" smtClean="0"/>
              <a:t>数据</a:t>
            </a:r>
            <a:r>
              <a:rPr lang="zh-CN" altLang="en-US" dirty="0"/>
              <a:t>块都会对应于一</a:t>
            </a:r>
            <a:r>
              <a:rPr lang="zh-CN" altLang="en-US" dirty="0" smtClean="0"/>
              <a:t>个</a:t>
            </a:r>
            <a:r>
              <a:rPr lang="en-US" altLang="zh-CN" dirty="0" smtClean="0"/>
              <a:t>map</a:t>
            </a:r>
            <a:r>
              <a:rPr lang="zh-CN" altLang="en-US" dirty="0" smtClean="0"/>
              <a:t>任务</a:t>
            </a:r>
            <a:r>
              <a:rPr lang="zh-CN" altLang="en-US" dirty="0"/>
              <a:t>．</a:t>
            </a:r>
            <a:r>
              <a:rPr lang="zh-CN" altLang="en-US" dirty="0" smtClean="0"/>
              <a:t>这些</a:t>
            </a:r>
            <a:r>
              <a:rPr lang="en-US" altLang="zh-CN" dirty="0" smtClean="0"/>
              <a:t>map</a:t>
            </a:r>
            <a:r>
              <a:rPr lang="zh-CN" altLang="en-US" dirty="0" smtClean="0"/>
              <a:t>任务会同时</a:t>
            </a:r>
            <a:r>
              <a:rPr lang="zh-CN" altLang="en-US" dirty="0"/>
              <a:t>执行，并行化地处理数据</a:t>
            </a:r>
            <a:r>
              <a:rPr lang="zh-CN" altLang="en-US" dirty="0" smtClean="0"/>
              <a:t>．</a:t>
            </a:r>
            <a:r>
              <a:rPr lang="en-US" altLang="zh-CN" dirty="0" smtClean="0"/>
              <a:t>map</a:t>
            </a:r>
            <a:r>
              <a:rPr lang="zh-CN" altLang="en-US" dirty="0" smtClean="0"/>
              <a:t>任务</a:t>
            </a:r>
            <a:r>
              <a:rPr lang="zh-CN" altLang="en-US" dirty="0"/>
              <a:t>的输出数据</a:t>
            </a:r>
            <a:r>
              <a:rPr lang="zh-CN" altLang="en-US" dirty="0" smtClean="0"/>
              <a:t>会被</a:t>
            </a:r>
            <a:r>
              <a:rPr lang="zh-CN" altLang="en-US" dirty="0"/>
              <a:t>排序，然后被系统分</a:t>
            </a:r>
            <a:r>
              <a:rPr lang="zh-CN" altLang="en-US" dirty="0" smtClean="0"/>
              <a:t>发给</a:t>
            </a:r>
            <a:r>
              <a:rPr lang="en-US" altLang="zh-CN" dirty="0" smtClean="0"/>
              <a:t>reduce</a:t>
            </a:r>
            <a:r>
              <a:rPr lang="zh-CN" altLang="en-US" dirty="0" smtClean="0"/>
              <a:t>任务</a:t>
            </a:r>
            <a:r>
              <a:rPr lang="zh-CN" altLang="en-US" dirty="0"/>
              <a:t>以作</a:t>
            </a:r>
            <a:r>
              <a:rPr lang="zh-CN" altLang="en-US" dirty="0" smtClean="0"/>
              <a:t>进一步的</a:t>
            </a:r>
            <a:r>
              <a:rPr lang="zh-CN" altLang="en-US" dirty="0"/>
              <a:t>处理．在作业执行的整个过程中</a:t>
            </a:r>
            <a:r>
              <a:rPr lang="zh-CN" altLang="en-US" dirty="0" smtClean="0"/>
              <a:t>，主节点会对</a:t>
            </a:r>
            <a:r>
              <a:rPr lang="zh-CN" altLang="en-US" dirty="0"/>
              <a:t>所有任务</a:t>
            </a:r>
            <a:r>
              <a:rPr lang="zh-CN" altLang="en-US" dirty="0" smtClean="0"/>
              <a:t>进行管理</a:t>
            </a:r>
            <a:r>
              <a:rPr lang="zh-CN" altLang="en-US" dirty="0"/>
              <a:t>：重复执行失败的任务，</a:t>
            </a:r>
            <a:r>
              <a:rPr lang="zh-CN" altLang="en-US" dirty="0" smtClean="0"/>
              <a:t>更改</a:t>
            </a:r>
            <a:r>
              <a:rPr lang="zh-CN" altLang="en-US" dirty="0"/>
              <a:t>作业的执行</a:t>
            </a:r>
            <a:r>
              <a:rPr lang="zh-CN" altLang="en-US" dirty="0" smtClean="0"/>
              <a:t>状态。</a:t>
            </a:r>
            <a:endParaRPr lang="en-US" altLang="zh-CN" dirty="0" smtClean="0"/>
          </a:p>
          <a:p>
            <a:r>
              <a:rPr lang="zh-CN" altLang="en-US" dirty="0"/>
              <a:t>总体上可以把作业的运行分为３个阶段：准备阶段（</a:t>
            </a:r>
            <a:r>
              <a:rPr lang="en-US" altLang="zh-CN" dirty="0"/>
              <a:t>Prep</a:t>
            </a:r>
            <a:r>
              <a:rPr lang="zh-CN" altLang="en-US" dirty="0"/>
              <a:t>）、运行阶段（</a:t>
            </a:r>
            <a:r>
              <a:rPr lang="en-US" altLang="zh-CN" dirty="0"/>
              <a:t>Running</a:t>
            </a:r>
            <a:r>
              <a:rPr lang="zh-CN" altLang="en-US" dirty="0"/>
              <a:t>）和结束阶段（</a:t>
            </a:r>
            <a:r>
              <a:rPr lang="en-US" altLang="zh-CN" dirty="0"/>
              <a:t>Finished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80694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MapReduce</a:t>
            </a:r>
            <a:r>
              <a:rPr lang="zh-CN" altLang="en-US" dirty="0" smtClean="0"/>
              <a:t>作业工作原理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当</a:t>
            </a:r>
            <a:r>
              <a:rPr lang="zh-CN" altLang="en-US" dirty="0"/>
              <a:t>一个作业提交</a:t>
            </a:r>
            <a:r>
              <a:rPr lang="zh-CN" altLang="en-US" dirty="0" smtClean="0"/>
              <a:t>到</a:t>
            </a:r>
            <a:r>
              <a:rPr lang="en-US" altLang="zh-CN" dirty="0" smtClean="0"/>
              <a:t>Hadoop</a:t>
            </a:r>
            <a:r>
              <a:rPr lang="zh-CN" altLang="en-US" dirty="0" smtClean="0"/>
              <a:t>系统</a:t>
            </a:r>
            <a:r>
              <a:rPr lang="zh-CN" altLang="en-US" dirty="0"/>
              <a:t>时</a:t>
            </a:r>
            <a:r>
              <a:rPr lang="zh-CN" altLang="en-US" dirty="0" smtClean="0"/>
              <a:t>，主节点对</a:t>
            </a:r>
            <a:r>
              <a:rPr lang="zh-CN" altLang="en-US" dirty="0"/>
              <a:t>作业进行初始化，作业内的</a:t>
            </a:r>
            <a:r>
              <a:rPr lang="zh-CN" altLang="en-US" dirty="0" smtClean="0"/>
              <a:t>任务（</a:t>
            </a:r>
            <a:r>
              <a:rPr lang="en-US" altLang="zh-CN" dirty="0" err="1" smtClean="0"/>
              <a:t>TaskInProgress</a:t>
            </a:r>
            <a:r>
              <a:rPr lang="zh-CN" altLang="en-US" dirty="0" smtClean="0"/>
              <a:t>）</a:t>
            </a:r>
            <a:r>
              <a:rPr lang="zh-CN" altLang="en-US" dirty="0"/>
              <a:t>被全部创建好，</a:t>
            </a:r>
            <a:r>
              <a:rPr lang="zh-CN" altLang="en-US" dirty="0" smtClean="0"/>
              <a:t>等待从节点来</a:t>
            </a:r>
            <a:r>
              <a:rPr lang="zh-CN" altLang="en-US" dirty="0"/>
              <a:t>请求</a:t>
            </a:r>
            <a:r>
              <a:rPr lang="zh-CN" altLang="en-US" dirty="0" smtClean="0"/>
              <a:t>任务。</a:t>
            </a:r>
            <a:endParaRPr lang="en-US" altLang="zh-CN" dirty="0" smtClean="0"/>
          </a:p>
          <a:p>
            <a:r>
              <a:rPr lang="zh-CN" altLang="en-US" sz="2600" dirty="0" smtClean="0">
                <a:solidFill>
                  <a:srgbClr val="FF0000"/>
                </a:solidFill>
              </a:rPr>
              <a:t>准备阶段：</a:t>
            </a:r>
            <a:endParaRPr lang="en-US" altLang="zh-CN" sz="2600" dirty="0" smtClean="0">
              <a:solidFill>
                <a:srgbClr val="FF0000"/>
              </a:solidFill>
            </a:endParaRPr>
          </a:p>
          <a:p>
            <a:r>
              <a:rPr lang="zh-CN" altLang="en-US" dirty="0" smtClean="0">
                <a:latin typeface="+mn-ea"/>
              </a:rPr>
              <a:t>（</a:t>
            </a:r>
            <a:r>
              <a:rPr lang="en-US" altLang="zh-CN" dirty="0" smtClean="0">
                <a:latin typeface="+mn-ea"/>
              </a:rPr>
              <a:t>1</a:t>
            </a:r>
            <a:r>
              <a:rPr lang="zh-CN" altLang="en-US" dirty="0" smtClean="0">
                <a:latin typeface="+mn-ea"/>
              </a:rPr>
              <a:t>）</a:t>
            </a:r>
            <a:r>
              <a:rPr lang="zh-CN" altLang="en-US" dirty="0" smtClean="0"/>
              <a:t>分配</a:t>
            </a:r>
            <a:r>
              <a:rPr lang="en-US" altLang="zh-CN" dirty="0" smtClean="0"/>
              <a:t>setup</a:t>
            </a:r>
            <a:r>
              <a:rPr lang="zh-CN" altLang="en-US" dirty="0" smtClean="0"/>
              <a:t> 任务，经过</a:t>
            </a:r>
            <a:r>
              <a:rPr lang="zh-CN" altLang="en-US" dirty="0"/>
              <a:t>一个心跳</a:t>
            </a:r>
            <a:r>
              <a:rPr lang="zh-CN" altLang="en-US" dirty="0" smtClean="0"/>
              <a:t>周期</a:t>
            </a:r>
            <a:r>
              <a:rPr lang="zh-CN" altLang="en-US" dirty="0"/>
              <a:t>（</a:t>
            </a:r>
            <a:r>
              <a:rPr lang="en-US" altLang="zh-CN" dirty="0">
                <a:latin typeface="+mn-ea"/>
              </a:rPr>
              <a:t>3</a:t>
            </a:r>
            <a:r>
              <a:rPr lang="en-US" altLang="zh-CN" dirty="0"/>
              <a:t>s</a:t>
            </a:r>
            <a:r>
              <a:rPr lang="zh-CN" altLang="en-US" dirty="0"/>
              <a:t>） </a:t>
            </a:r>
            <a:r>
              <a:rPr lang="zh-CN" altLang="en-US" dirty="0" smtClean="0"/>
              <a:t>，主节点收到从节点的</a:t>
            </a:r>
            <a:r>
              <a:rPr lang="zh-CN" altLang="en-US" dirty="0"/>
              <a:t>任务请求，</a:t>
            </a:r>
            <a:r>
              <a:rPr lang="zh-CN" altLang="en-US" dirty="0" smtClean="0"/>
              <a:t>分发</a:t>
            </a:r>
            <a:r>
              <a:rPr lang="en-US" altLang="zh-CN" dirty="0" smtClean="0"/>
              <a:t>setup</a:t>
            </a:r>
            <a:r>
              <a:rPr lang="zh-CN" altLang="en-US" dirty="0" smtClean="0"/>
              <a:t>任务</a:t>
            </a:r>
            <a:r>
              <a:rPr lang="zh-CN" altLang="en-US" dirty="0"/>
              <a:t>。</a:t>
            </a:r>
          </a:p>
          <a:p>
            <a:r>
              <a:rPr lang="zh-CN" altLang="en-US" dirty="0">
                <a:latin typeface="+mn-ea"/>
              </a:rPr>
              <a:t>（</a:t>
            </a:r>
            <a:r>
              <a:rPr lang="en-US" altLang="zh-CN" dirty="0">
                <a:latin typeface="+mn-ea"/>
              </a:rPr>
              <a:t>2</a:t>
            </a:r>
            <a:r>
              <a:rPr lang="zh-CN" altLang="en-US" dirty="0">
                <a:latin typeface="+mn-ea"/>
              </a:rPr>
              <a:t>）</a:t>
            </a:r>
            <a:r>
              <a:rPr lang="en-US" altLang="zh-CN" dirty="0" smtClean="0"/>
              <a:t>setup</a:t>
            </a:r>
            <a:r>
              <a:rPr lang="zh-CN" altLang="en-US" dirty="0" smtClean="0"/>
              <a:t>任务</a:t>
            </a:r>
            <a:r>
              <a:rPr lang="zh-CN" altLang="en-US" dirty="0"/>
              <a:t>完成</a:t>
            </a:r>
            <a:r>
              <a:rPr lang="zh-CN" altLang="en-US" dirty="0" smtClean="0"/>
              <a:t>．从节点执行</a:t>
            </a:r>
            <a:r>
              <a:rPr lang="en-US" altLang="zh-CN" dirty="0" smtClean="0"/>
              <a:t>setup</a:t>
            </a:r>
            <a:r>
              <a:rPr lang="zh-CN" altLang="en-US" dirty="0" smtClean="0"/>
              <a:t>任务</a:t>
            </a:r>
            <a:r>
              <a:rPr lang="zh-CN" altLang="en-US" dirty="0"/>
              <a:t>，完成后通过心跳信息</a:t>
            </a:r>
            <a:r>
              <a:rPr lang="zh-CN" altLang="en-US" dirty="0" smtClean="0"/>
              <a:t>向主节点报告</a:t>
            </a:r>
            <a:r>
              <a:rPr lang="zh-CN" altLang="en-US" dirty="0"/>
              <a:t>完成</a:t>
            </a:r>
            <a:r>
              <a:rPr lang="zh-CN" altLang="en-US" dirty="0" smtClean="0"/>
              <a:t>信息</a:t>
            </a:r>
            <a:r>
              <a:rPr lang="zh-CN" altLang="en-US" dirty="0"/>
              <a:t>，这是</a:t>
            </a:r>
            <a:r>
              <a:rPr lang="zh-CN" altLang="en-US" dirty="0" smtClean="0"/>
              <a:t>第</a:t>
            </a:r>
            <a:r>
              <a:rPr lang="en-US" altLang="zh-CN" dirty="0" smtClean="0">
                <a:latin typeface="+mn-ea"/>
              </a:rPr>
              <a:t>2</a:t>
            </a:r>
            <a:r>
              <a:rPr lang="zh-CN" altLang="en-US" dirty="0" smtClean="0"/>
              <a:t>次</a:t>
            </a:r>
            <a:r>
              <a:rPr lang="zh-CN" altLang="en-US" dirty="0"/>
              <a:t>心跳</a:t>
            </a:r>
            <a:r>
              <a:rPr lang="zh-CN" altLang="en-US" dirty="0" smtClean="0"/>
              <a:t>通信。</a:t>
            </a:r>
            <a:endParaRPr lang="en-US" altLang="zh-CN" dirty="0" smtClean="0"/>
          </a:p>
          <a:p>
            <a:r>
              <a:rPr lang="zh-CN" altLang="en-US" dirty="0">
                <a:latin typeface="+mn-ea"/>
              </a:rPr>
              <a:t>（</a:t>
            </a:r>
            <a:r>
              <a:rPr lang="en-US" altLang="zh-CN" dirty="0">
                <a:latin typeface="+mn-ea"/>
              </a:rPr>
              <a:t>3</a:t>
            </a:r>
            <a:r>
              <a:rPr lang="zh-CN" altLang="en-US" dirty="0">
                <a:latin typeface="+mn-ea"/>
              </a:rPr>
              <a:t>）</a:t>
            </a:r>
            <a:r>
              <a:rPr lang="zh-CN" altLang="en-US" dirty="0" smtClean="0"/>
              <a:t>主节点为</a:t>
            </a:r>
            <a:r>
              <a:rPr lang="zh-CN" altLang="en-US" dirty="0"/>
              <a:t>作业</a:t>
            </a:r>
            <a:r>
              <a:rPr lang="zh-CN" altLang="en-US" dirty="0" smtClean="0"/>
              <a:t>创建</a:t>
            </a:r>
            <a:r>
              <a:rPr lang="zh-CN" altLang="en-US" dirty="0"/>
              <a:t>作业内的任务（</a:t>
            </a:r>
            <a:r>
              <a:rPr lang="en-US" altLang="zh-CN" dirty="0" err="1" smtClean="0"/>
              <a:t>TaskInProgress</a:t>
            </a:r>
            <a:r>
              <a:rPr lang="en-US" altLang="zh-CN" dirty="0" smtClean="0"/>
              <a:t>);</a:t>
            </a:r>
            <a:r>
              <a:rPr lang="zh-CN" altLang="en-US" dirty="0" smtClean="0"/>
              <a:t>此时</a:t>
            </a:r>
            <a:r>
              <a:rPr lang="en-US" altLang="zh-CN" dirty="0" smtClean="0"/>
              <a:t>task</a:t>
            </a:r>
            <a:r>
              <a:rPr lang="zh-CN" altLang="en-US" dirty="0" smtClean="0"/>
              <a:t>处于</a:t>
            </a:r>
            <a:r>
              <a:rPr lang="en-US" altLang="zh-CN" dirty="0" err="1" smtClean="0"/>
              <a:t>UnAssigned</a:t>
            </a:r>
            <a:r>
              <a:rPr lang="zh-CN" altLang="en-US" dirty="0" smtClean="0"/>
              <a:t>状态。</a:t>
            </a:r>
            <a:endParaRPr lang="zh-CN" altLang="en-US" dirty="0"/>
          </a:p>
        </p:txBody>
      </p:sp>
    </p:spTree>
    <p:extLst>
      <p:ext uri="{BB962C8B-B14F-4D97-AF65-F5344CB8AC3E}">
        <p14:creationId xmlns:p14="http://schemas.microsoft.com/office/powerpoint/2010/main" val="1050062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latin typeface="+mn-ea"/>
              </a:rPr>
              <a:t>（</a:t>
            </a:r>
            <a:r>
              <a:rPr lang="en-US" altLang="zh-CN" dirty="0">
                <a:latin typeface="+mn-ea"/>
              </a:rPr>
              <a:t>4</a:t>
            </a:r>
            <a:r>
              <a:rPr lang="zh-CN" altLang="en-US" dirty="0">
                <a:latin typeface="+mn-ea"/>
              </a:rPr>
              <a:t>）</a:t>
            </a:r>
            <a:r>
              <a:rPr lang="zh-CN" altLang="en-US" dirty="0"/>
              <a:t>从节点 经过一个心跳周期后向主节点发送一次心跳消息（</a:t>
            </a:r>
            <a:r>
              <a:rPr lang="en-US" altLang="zh-CN" dirty="0"/>
              <a:t>heart  beat</a:t>
            </a:r>
            <a:r>
              <a:rPr lang="zh-CN" altLang="en-US" dirty="0"/>
              <a:t>），请求分配任务，主节点 收到请求后分配１ 个作业内的任务（</a:t>
            </a:r>
            <a:r>
              <a:rPr lang="en-US" altLang="zh-CN" dirty="0" err="1"/>
              <a:t>TaskInProgress</a:t>
            </a:r>
            <a:r>
              <a:rPr lang="en-US" altLang="zh-CN" dirty="0"/>
              <a:t>)</a:t>
            </a:r>
            <a:r>
              <a:rPr lang="zh-CN" altLang="en-US" dirty="0"/>
              <a:t>给从节点．这是第</a:t>
            </a:r>
            <a:r>
              <a:rPr lang="en-US" altLang="zh-CN" dirty="0">
                <a:latin typeface="+mn-ea"/>
              </a:rPr>
              <a:t>3</a:t>
            </a:r>
            <a:r>
              <a:rPr lang="zh-CN" altLang="en-US" dirty="0"/>
              <a:t>次心跳通信。</a:t>
            </a:r>
            <a:endParaRPr lang="en-US" altLang="zh-CN" dirty="0"/>
          </a:p>
          <a:p>
            <a:r>
              <a:rPr lang="zh-CN" altLang="en-US" dirty="0">
                <a:latin typeface="+mn-ea"/>
              </a:rPr>
              <a:t>（</a:t>
            </a:r>
            <a:r>
              <a:rPr lang="en-US" altLang="zh-CN" dirty="0">
                <a:latin typeface="+mn-ea"/>
              </a:rPr>
              <a:t>5</a:t>
            </a:r>
            <a:r>
              <a:rPr lang="zh-CN" altLang="en-US" dirty="0">
                <a:latin typeface="+mn-ea"/>
              </a:rPr>
              <a:t>）</a:t>
            </a:r>
            <a:r>
              <a:rPr lang="zh-CN" altLang="en-US" dirty="0"/>
              <a:t>从节点收到任务后创建一个对应的</a:t>
            </a:r>
            <a:r>
              <a:rPr lang="en-US" altLang="zh-CN" dirty="0" err="1"/>
              <a:t>TaskTracker.TaskInProgress</a:t>
            </a:r>
            <a:r>
              <a:rPr lang="zh-CN" altLang="en-US" dirty="0"/>
              <a:t>对象，并启动独立的</a:t>
            </a:r>
            <a:r>
              <a:rPr lang="en-US" altLang="zh-CN" dirty="0"/>
              <a:t>Child</a:t>
            </a:r>
            <a:r>
              <a:rPr lang="zh-CN" altLang="en-US" dirty="0"/>
              <a:t>进程去执行该任务。此时，从节点已将任务状态更新为</a:t>
            </a:r>
            <a:r>
              <a:rPr lang="en-US" altLang="zh-CN" dirty="0"/>
              <a:t>Running</a:t>
            </a:r>
            <a:r>
              <a:rPr lang="zh-CN" altLang="en-US" dirty="0"/>
              <a:t>。</a:t>
            </a:r>
            <a:endParaRPr lang="en-US" altLang="zh-CN" dirty="0"/>
          </a:p>
          <a:p>
            <a:r>
              <a:rPr lang="zh-CN" altLang="en-US" b="1" dirty="0">
                <a:solidFill>
                  <a:srgbClr val="FF0000"/>
                </a:solidFill>
              </a:rPr>
              <a:t>运行阶段：</a:t>
            </a:r>
            <a:endParaRPr lang="en-US" altLang="zh-CN" b="1" dirty="0">
              <a:solidFill>
                <a:srgbClr val="FF0000"/>
              </a:solidFill>
            </a:endParaRPr>
          </a:p>
          <a:p>
            <a:r>
              <a:rPr lang="zh-CN" altLang="en-US" dirty="0">
                <a:latin typeface="+mn-ea"/>
              </a:rPr>
              <a:t>（</a:t>
            </a:r>
            <a:r>
              <a:rPr lang="en-US" altLang="zh-CN" dirty="0">
                <a:latin typeface="+mn-ea"/>
              </a:rPr>
              <a:t>6</a:t>
            </a:r>
            <a:r>
              <a:rPr lang="zh-CN" altLang="en-US" dirty="0">
                <a:latin typeface="+mn-ea"/>
              </a:rPr>
              <a:t>）</a:t>
            </a:r>
            <a:r>
              <a:rPr lang="zh-CN" altLang="en-US" dirty="0"/>
              <a:t>又经过一个心跳周期，从节点 向主节点报告任务状态的改变，主节点也将任务状态更新为</a:t>
            </a:r>
            <a:r>
              <a:rPr lang="en-US" altLang="zh-CN" dirty="0"/>
              <a:t>Running</a:t>
            </a:r>
            <a:r>
              <a:rPr lang="zh-CN" altLang="en-US" dirty="0"/>
              <a:t>．这是</a:t>
            </a:r>
            <a:r>
              <a:rPr lang="zh-CN" altLang="en-US" dirty="0" smtClean="0"/>
              <a:t>第</a:t>
            </a:r>
            <a:r>
              <a:rPr lang="en-US" altLang="zh-CN" dirty="0" smtClean="0">
                <a:latin typeface="+mn-ea"/>
              </a:rPr>
              <a:t>4</a:t>
            </a:r>
            <a:r>
              <a:rPr lang="zh-CN" altLang="en-US" dirty="0" smtClean="0"/>
              <a:t>次</a:t>
            </a:r>
            <a:r>
              <a:rPr lang="zh-CN" altLang="en-US" dirty="0"/>
              <a:t>心跳通信。</a:t>
            </a:r>
          </a:p>
          <a:p>
            <a:endParaRPr lang="zh-CN" altLang="en-US" dirty="0"/>
          </a:p>
          <a:p>
            <a:endParaRPr lang="zh-CN" altLang="en-US" dirty="0"/>
          </a:p>
        </p:txBody>
      </p:sp>
    </p:spTree>
    <p:extLst>
      <p:ext uri="{BB962C8B-B14F-4D97-AF65-F5344CB8AC3E}">
        <p14:creationId xmlns:p14="http://schemas.microsoft.com/office/powerpoint/2010/main" val="2736120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latin typeface="+mn-ea"/>
              </a:rPr>
              <a:t>（</a:t>
            </a:r>
            <a:r>
              <a:rPr lang="en-US" altLang="zh-CN" dirty="0" smtClean="0">
                <a:latin typeface="+mn-ea"/>
              </a:rPr>
              <a:t>7</a:t>
            </a:r>
            <a:r>
              <a:rPr lang="zh-CN" altLang="en-US" dirty="0" smtClean="0">
                <a:latin typeface="+mn-ea"/>
              </a:rPr>
              <a:t>）</a:t>
            </a:r>
            <a:r>
              <a:rPr lang="zh-CN" altLang="en-US" dirty="0" smtClean="0"/>
              <a:t>经过</a:t>
            </a:r>
            <a:r>
              <a:rPr lang="zh-CN" altLang="en-US" dirty="0"/>
              <a:t>一定时间，任务</a:t>
            </a:r>
            <a:r>
              <a:rPr lang="zh-CN" altLang="en-US" dirty="0" smtClean="0"/>
              <a:t>在</a:t>
            </a:r>
            <a:r>
              <a:rPr lang="en-US" altLang="zh-CN" dirty="0" smtClean="0"/>
              <a:t>Child</a:t>
            </a:r>
            <a:r>
              <a:rPr lang="zh-CN" altLang="en-US" dirty="0" smtClean="0"/>
              <a:t>进程</a:t>
            </a:r>
            <a:r>
              <a:rPr lang="zh-CN" altLang="en-US" dirty="0"/>
              <a:t>内执行</a:t>
            </a:r>
            <a:r>
              <a:rPr lang="zh-CN" altLang="en-US" dirty="0" smtClean="0"/>
              <a:t>完成，</a:t>
            </a:r>
            <a:r>
              <a:rPr lang="en-US" altLang="zh-CN" dirty="0" smtClean="0"/>
              <a:t>Child</a:t>
            </a:r>
            <a:r>
              <a:rPr lang="zh-CN" altLang="en-US" dirty="0" smtClean="0"/>
              <a:t>进程向从节点进程</a:t>
            </a:r>
            <a:r>
              <a:rPr lang="zh-CN" altLang="en-US" dirty="0"/>
              <a:t>发出通知，</a:t>
            </a:r>
            <a:r>
              <a:rPr lang="zh-CN" altLang="en-US" dirty="0" smtClean="0"/>
              <a:t>任务状态变为</a:t>
            </a:r>
            <a:r>
              <a:rPr lang="en-US" altLang="zh-CN" dirty="0" err="1" smtClean="0"/>
              <a:t>Commit_Pending</a:t>
            </a:r>
            <a:r>
              <a:rPr lang="zh-CN" altLang="en-US" dirty="0" smtClean="0"/>
              <a:t>（</a:t>
            </a:r>
            <a:r>
              <a:rPr lang="zh-CN" altLang="en-US" dirty="0"/>
              <a:t>任务在执行</a:t>
            </a:r>
            <a:r>
              <a:rPr lang="zh-CN" altLang="en-US" dirty="0" smtClean="0"/>
              <a:t>期间从节点还</a:t>
            </a:r>
            <a:r>
              <a:rPr lang="zh-CN" altLang="en-US" dirty="0"/>
              <a:t>会周期性地</a:t>
            </a:r>
            <a:r>
              <a:rPr lang="zh-CN" altLang="en-US" dirty="0" smtClean="0"/>
              <a:t>向主节点发送心跳信息）。</a:t>
            </a:r>
            <a:endParaRPr lang="zh-CN" altLang="en-US" dirty="0"/>
          </a:p>
          <a:p>
            <a:r>
              <a:rPr lang="zh-CN" altLang="en-US" dirty="0">
                <a:latin typeface="+mn-ea"/>
              </a:rPr>
              <a:t>（</a:t>
            </a:r>
            <a:r>
              <a:rPr lang="en-US" altLang="zh-CN" dirty="0">
                <a:latin typeface="+mn-ea"/>
              </a:rPr>
              <a:t>8</a:t>
            </a:r>
            <a:r>
              <a:rPr lang="zh-CN" altLang="en-US" dirty="0">
                <a:latin typeface="+mn-ea"/>
              </a:rPr>
              <a:t>）</a:t>
            </a:r>
            <a:r>
              <a:rPr lang="zh-CN" altLang="en-US" dirty="0" smtClean="0"/>
              <a:t>从节点再次向主节</a:t>
            </a:r>
            <a:r>
              <a:rPr lang="zh-CN" altLang="en-US" dirty="0"/>
              <a:t>点</a:t>
            </a:r>
            <a:r>
              <a:rPr lang="zh-CN" altLang="en-US" dirty="0" smtClean="0"/>
              <a:t>发送心跳信息</a:t>
            </a:r>
            <a:r>
              <a:rPr lang="zh-CN" altLang="en-US" dirty="0"/>
              <a:t>，报告任务状态的改变</a:t>
            </a:r>
            <a:r>
              <a:rPr lang="zh-CN" altLang="en-US" dirty="0" smtClean="0"/>
              <a:t>，主节点收到消息后</a:t>
            </a:r>
            <a:r>
              <a:rPr lang="zh-CN" altLang="en-US" dirty="0"/>
              <a:t>也将任务状态更新</a:t>
            </a:r>
            <a:r>
              <a:rPr lang="zh-CN" altLang="en-US" dirty="0" smtClean="0"/>
              <a:t>为</a:t>
            </a:r>
            <a:r>
              <a:rPr lang="en-US" altLang="zh-CN" dirty="0" err="1"/>
              <a:t>Commit_Pending</a:t>
            </a:r>
            <a:r>
              <a:rPr lang="en-US" altLang="zh-CN" dirty="0"/>
              <a:t> </a:t>
            </a:r>
            <a:r>
              <a:rPr lang="zh-CN" altLang="en-US" dirty="0" smtClean="0"/>
              <a:t>，并返回</a:t>
            </a:r>
            <a:r>
              <a:rPr lang="zh-CN" altLang="en-US" dirty="0"/>
              <a:t>确认消息，允许</a:t>
            </a:r>
            <a:r>
              <a:rPr lang="zh-CN" altLang="en-US" dirty="0" smtClean="0"/>
              <a:t>提交。</a:t>
            </a:r>
            <a:endParaRPr lang="zh-CN" altLang="en-US" dirty="0"/>
          </a:p>
          <a:p>
            <a:r>
              <a:rPr lang="zh-CN" altLang="en-US" dirty="0">
                <a:latin typeface="+mn-ea"/>
              </a:rPr>
              <a:t>（</a:t>
            </a:r>
            <a:r>
              <a:rPr lang="en-US" altLang="zh-CN" dirty="0">
                <a:latin typeface="+mn-ea"/>
              </a:rPr>
              <a:t>9</a:t>
            </a:r>
            <a:r>
              <a:rPr lang="zh-CN" altLang="en-US" dirty="0">
                <a:latin typeface="+mn-ea"/>
              </a:rPr>
              <a:t>）</a:t>
            </a:r>
            <a:r>
              <a:rPr lang="zh-CN" altLang="en-US" dirty="0" smtClean="0"/>
              <a:t>从节点收到</a:t>
            </a:r>
            <a:r>
              <a:rPr lang="zh-CN" altLang="en-US" dirty="0"/>
              <a:t>确认可以提交的消息后</a:t>
            </a:r>
            <a:r>
              <a:rPr lang="zh-CN" altLang="en-US" dirty="0" smtClean="0"/>
              <a:t>，将</a:t>
            </a:r>
            <a:r>
              <a:rPr lang="zh-CN" altLang="en-US" dirty="0"/>
              <a:t>结果提交，并把任务的状态更新</a:t>
            </a:r>
            <a:r>
              <a:rPr lang="zh-CN" altLang="en-US" dirty="0" smtClean="0"/>
              <a:t>为</a:t>
            </a:r>
            <a:r>
              <a:rPr lang="en-US" altLang="zh-CN" dirty="0" smtClean="0"/>
              <a:t>Succeeded</a:t>
            </a:r>
            <a:r>
              <a:rPr lang="zh-CN" altLang="en-US" dirty="0"/>
              <a:t>。</a:t>
            </a:r>
          </a:p>
          <a:p>
            <a:endParaRPr lang="zh-CN" altLang="en-US" dirty="0"/>
          </a:p>
        </p:txBody>
      </p:sp>
    </p:spTree>
    <p:extLst>
      <p:ext uri="{BB962C8B-B14F-4D97-AF65-F5344CB8AC3E}">
        <p14:creationId xmlns:p14="http://schemas.microsoft.com/office/powerpoint/2010/main" val="3439541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mn-ea"/>
              </a:rPr>
              <a:t>（</a:t>
            </a:r>
            <a:r>
              <a:rPr lang="en-US" altLang="zh-CN" dirty="0">
                <a:latin typeface="+mn-ea"/>
              </a:rPr>
              <a:t>10</a:t>
            </a:r>
            <a:r>
              <a:rPr lang="zh-CN" altLang="en-US" dirty="0">
                <a:latin typeface="+mn-ea"/>
              </a:rPr>
              <a:t>）</a:t>
            </a:r>
            <a:r>
              <a:rPr lang="zh-CN" altLang="en-US" dirty="0"/>
              <a:t>一个心跳周期后从节点再次发送心跳消息，主节点收到消息后也更新任务的状态为</a:t>
            </a:r>
            <a:r>
              <a:rPr lang="en-US" altLang="zh-CN" dirty="0"/>
              <a:t>Succeeded </a:t>
            </a:r>
            <a:r>
              <a:rPr lang="zh-CN" altLang="en-US" dirty="0"/>
              <a:t>。此时，另一个特殊的任务（</a:t>
            </a:r>
            <a:r>
              <a:rPr lang="en-US" altLang="zh-CN" dirty="0"/>
              <a:t>job clean up</a:t>
            </a:r>
            <a:r>
              <a:rPr lang="zh-CN" altLang="en-US" dirty="0"/>
              <a:t>任务）被启动，清理作业的运行环境</a:t>
            </a:r>
            <a:r>
              <a:rPr lang="zh-CN" altLang="en-US" dirty="0" smtClean="0"/>
              <a:t>。与</a:t>
            </a:r>
            <a:r>
              <a:rPr lang="en-US" altLang="zh-CN" dirty="0" smtClean="0"/>
              <a:t>setup</a:t>
            </a:r>
            <a:r>
              <a:rPr lang="zh-CN" altLang="en-US" dirty="0" smtClean="0"/>
              <a:t>类似，</a:t>
            </a:r>
            <a:r>
              <a:rPr lang="en-US" altLang="zh-CN" dirty="0" smtClean="0"/>
              <a:t>job clean up</a:t>
            </a:r>
            <a:r>
              <a:rPr lang="zh-CN" altLang="en-US" dirty="0" smtClean="0"/>
              <a:t>至少也需要两个心跳周期。</a:t>
            </a:r>
            <a:endParaRPr lang="en-US" altLang="zh-CN" dirty="0" smtClean="0"/>
          </a:p>
          <a:p>
            <a:r>
              <a:rPr lang="zh-CN" altLang="en-US" dirty="0" smtClean="0">
                <a:solidFill>
                  <a:srgbClr val="FF0000"/>
                </a:solidFill>
              </a:rPr>
              <a:t>结束阶段：</a:t>
            </a:r>
            <a:endParaRPr lang="en-US" altLang="zh-CN" dirty="0" smtClean="0">
              <a:solidFill>
                <a:srgbClr val="FF0000"/>
              </a:solidFill>
            </a:endParaRPr>
          </a:p>
          <a:p>
            <a:r>
              <a:rPr lang="zh-CN" altLang="en-US" dirty="0">
                <a:latin typeface="+mn-ea"/>
              </a:rPr>
              <a:t>（</a:t>
            </a:r>
            <a:r>
              <a:rPr lang="en-US" altLang="zh-CN" dirty="0">
                <a:latin typeface="+mn-ea"/>
              </a:rPr>
              <a:t>11</a:t>
            </a:r>
            <a:r>
              <a:rPr lang="zh-CN" altLang="en-US" dirty="0">
                <a:latin typeface="+mn-ea"/>
              </a:rPr>
              <a:t>）</a:t>
            </a:r>
            <a:r>
              <a:rPr lang="zh-CN" altLang="en-US" dirty="0"/>
              <a:t>清理任务完成后，作业最终到达成功状态</a:t>
            </a:r>
            <a:r>
              <a:rPr lang="en-US" altLang="zh-CN" dirty="0"/>
              <a:t>Succeeded</a:t>
            </a:r>
            <a:r>
              <a:rPr lang="zh-CN" altLang="en-US" dirty="0"/>
              <a:t>，至此，整个作业的生命周期结束。</a:t>
            </a:r>
          </a:p>
        </p:txBody>
      </p:sp>
    </p:spTree>
    <p:extLst>
      <p:ext uri="{BB962C8B-B14F-4D97-AF65-F5344CB8AC3E}">
        <p14:creationId xmlns:p14="http://schemas.microsoft.com/office/powerpoint/2010/main" val="32598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2928" y="365126"/>
            <a:ext cx="4727276" cy="6492874"/>
          </a:xfrm>
        </p:spPr>
      </p:pic>
    </p:spTree>
    <p:extLst>
      <p:ext uri="{BB962C8B-B14F-4D97-AF65-F5344CB8AC3E}">
        <p14:creationId xmlns:p14="http://schemas.microsoft.com/office/powerpoint/2010/main" val="3281637015"/>
      </p:ext>
    </p:extLst>
  </p:cSld>
  <p:clrMapOvr>
    <a:masterClrMapping/>
  </p:clrMapOvr>
</p:sld>
</file>

<file path=ppt/theme/theme1.xml><?xml version="1.0" encoding="utf-8"?>
<a:theme xmlns:a="http://schemas.openxmlformats.org/drawingml/2006/main" name="深度">
  <a:themeElements>
    <a:clrScheme name="深度">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深度">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TM04033923[[fn=深度]]</Template>
  <TotalTime>721</TotalTime>
  <Words>1582</Words>
  <Application>Microsoft Office PowerPoint</Application>
  <PresentationFormat>宽屏</PresentationFormat>
  <Paragraphs>51</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华文楷体</vt:lpstr>
      <vt:lpstr>Arial</vt:lpstr>
      <vt:lpstr>Corbel</vt:lpstr>
      <vt:lpstr>深度</vt:lpstr>
      <vt:lpstr>HadoopMapReduce   短作业执行性能优化</vt:lpstr>
      <vt:lpstr>结构安排</vt:lpstr>
      <vt:lpstr>现状及意义</vt:lpstr>
      <vt:lpstr> MapReduce工作机制简述 </vt:lpstr>
      <vt:lpstr>MapReduce作业工作原理</vt:lpstr>
      <vt:lpstr>PowerPoint 演示文稿</vt:lpstr>
      <vt:lpstr>PowerPoint 演示文稿</vt:lpstr>
      <vt:lpstr>PowerPoint 演示文稿</vt:lpstr>
      <vt:lpstr>PowerPoint 演示文稿</vt:lpstr>
      <vt:lpstr>MapReduce在短作业上的优化</vt:lpstr>
      <vt:lpstr>PowerPoint 演示文稿</vt:lpstr>
      <vt:lpstr>PowerPoint 演示文稿</vt:lpstr>
      <vt:lpstr>PowerPoint 演示文稿</vt:lpstr>
      <vt:lpstr>实验设计及分析</vt:lpstr>
      <vt:lpstr>实验对比</vt:lpstr>
      <vt:lpstr>PowerPoint 演示文稿</vt:lpstr>
      <vt:lpstr>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HadoopMapReduce   短作业执行性能优化</dc:title>
  <dc:creator>Administrator</dc:creator>
  <cp:lastModifiedBy>张晨</cp:lastModifiedBy>
  <cp:revision>80</cp:revision>
  <dcterms:created xsi:type="dcterms:W3CDTF">2015-05-05T08:02:00Z</dcterms:created>
  <dcterms:modified xsi:type="dcterms:W3CDTF">2017-03-16T15:02:19Z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