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68" r:id="rId4"/>
    <p:sldId id="355" r:id="rId5"/>
    <p:sldId id="269" r:id="rId6"/>
    <p:sldId id="270" r:id="rId7"/>
    <p:sldId id="273" r:id="rId8"/>
    <p:sldId id="277" r:id="rId9"/>
    <p:sldId id="274" r:id="rId10"/>
    <p:sldId id="275" r:id="rId11"/>
    <p:sldId id="276" r:id="rId12"/>
    <p:sldId id="356" r:id="rId13"/>
    <p:sldId id="357" r:id="rId14"/>
    <p:sldId id="358" r:id="rId15"/>
    <p:sldId id="359" r:id="rId16"/>
    <p:sldId id="360" r:id="rId17"/>
    <p:sldId id="361" r:id="rId18"/>
    <p:sldId id="363" r:id="rId19"/>
    <p:sldId id="26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1EC4"/>
    <a:srgbClr val="FFFFFF"/>
    <a:srgbClr val="2F0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984" y="-84"/>
      </p:cViewPr>
      <p:guideLst>
        <p:guide orient="horz" pos="2162"/>
        <p:guide orient="horz" pos="2646"/>
        <p:guide orient="horz" pos="5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9144000" cy="4495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email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4254500"/>
            <a:ext cx="91440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4221163"/>
            <a:ext cx="9144000" cy="7193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213131"/>
            <a:ext cx="7772400" cy="1470025"/>
          </a:xfrm>
        </p:spPr>
        <p:txBody>
          <a:bodyPr>
            <a:normAutofit/>
          </a:bodyPr>
          <a:lstStyle>
            <a:lvl1pPr>
              <a:defRPr sz="36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5733256"/>
            <a:ext cx="6400800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0"/>
            <a:ext cx="9148576" cy="6858001"/>
            <a:chOff x="0" y="0"/>
            <a:chExt cx="9148576" cy="6858001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2" cstate="email"/>
            <a:stretch>
              <a:fillRect/>
            </a:stretch>
          </p:blipFill>
          <p:spPr>
            <a:xfrm>
              <a:off x="0" y="0"/>
              <a:ext cx="9144000" cy="5715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 cstate="email"/>
            <a:stretch>
              <a:fillRect/>
            </a:stretch>
          </p:blipFill>
          <p:spPr>
            <a:xfrm>
              <a:off x="5331" y="3068961"/>
              <a:ext cx="9143245" cy="378904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185347"/>
            <a:ext cx="7772400" cy="1470025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sz="36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5715000"/>
            <a:ext cx="6400800" cy="55091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9144000" cy="5432874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44000" cy="54328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21000">
                <a:schemeClr val="bg1">
                  <a:alpha val="70000"/>
                </a:schemeClr>
              </a:gs>
              <a:gs pos="49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44000">
                <a:schemeClr val="bg1">
                  <a:alpha val="7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221163"/>
            <a:ext cx="7772400" cy="1470025"/>
          </a:xfrm>
        </p:spPr>
        <p:txBody>
          <a:bodyPr>
            <a:normAutofit/>
          </a:bodyPr>
          <a:lstStyle>
            <a:lvl1pPr>
              <a:defRPr sz="36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5733256"/>
            <a:ext cx="6400800" cy="47890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9144000" cy="5432874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44000" cy="543287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21000">
                <a:schemeClr val="bg1">
                  <a:alpha val="70000"/>
                </a:schemeClr>
              </a:gs>
              <a:gs pos="49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44000">
                <a:schemeClr val="bg1">
                  <a:alpha val="7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221163"/>
            <a:ext cx="9144000" cy="7193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209731"/>
            <a:ext cx="7772400" cy="1470025"/>
          </a:xfrm>
        </p:spPr>
        <p:txBody>
          <a:bodyPr>
            <a:normAutofit/>
          </a:bodyPr>
          <a:lstStyle>
            <a:lvl1pPr>
              <a:defRPr sz="3600" b="1" cap="none" spc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5733256"/>
            <a:ext cx="6400800" cy="57591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184" y="0"/>
            <a:ext cx="91440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838734"/>
            <a:ext cx="9144000" cy="7193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184" y="0"/>
            <a:ext cx="91440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838734"/>
            <a:ext cx="9144000" cy="7193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838734"/>
            <a:ext cx="9144000" cy="7193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339752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 bwMode="auto">
          <a:xfrm rot="16200000">
            <a:off x="1381957" y="-1381892"/>
            <a:ext cx="836612" cy="360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 rotWithShape="1">
          <a:blip r:embed="rId5" cstate="email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499104" y="0"/>
            <a:ext cx="564908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zh-CN" altLang="en-US" smtClean="0"/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3175" y="3175"/>
            <a:ext cx="9150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文框 8"/>
          <p:cNvSpPr/>
          <p:nvPr userDrawn="1"/>
        </p:nvSpPr>
        <p:spPr>
          <a:xfrm>
            <a:off x="251520" y="260648"/>
            <a:ext cx="8640960" cy="6336704"/>
          </a:xfrm>
          <a:prstGeom prst="frame">
            <a:avLst>
              <a:gd name="adj1" fmla="val 1347"/>
            </a:avLst>
          </a:prstGeom>
          <a:solidFill>
            <a:srgbClr val="FFFFFF"/>
          </a:solidFill>
          <a:ln>
            <a:noFill/>
          </a:ln>
          <a:effectLst>
            <a:innerShdw blurRad="88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2.GIF"/><Relationship Id="rId20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20000" contrast="2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11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5000">
                <a:schemeClr val="bg1">
                  <a:alpha val="7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6237312"/>
          </a:xfrm>
          <a:prstGeom prst="rect">
            <a:avLst/>
          </a:prstGeom>
          <a:gradFill flip="none" rotWithShape="1">
            <a:gsLst>
              <a:gs pos="41000">
                <a:schemeClr val="bg1"/>
              </a:gs>
              <a:gs pos="79000">
                <a:schemeClr val="bg1">
                  <a:alpha val="7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8515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C059E-1A72-42A3-8A56-FA42C7F7A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ADCAF-0DE2-4120-8759-DFD53872F0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21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705" y="4319270"/>
            <a:ext cx="8995410" cy="84963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/>
              <a:t>数据挖掘与医学数据资源开发利用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6804248" y="9488"/>
            <a:ext cx="7622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模板下载：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www.1ppt.com/moban/     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行业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模板：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www.1ppt.com/hangye/ 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节日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模板：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www.1ppt.com/jieri/           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素材下载：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www.1ppt.com/sucai/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背景图片：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www.1ppt.com/beijing/      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图表下载：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www.1ppt.com/tubiao/      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优秀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www.1ppt.com/xiazai/        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教程： 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www.1ppt.com/powerpoint/      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Word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教程： 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www.1ppt.com/word/              Excel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教程：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www.1ppt.com/excel/  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资料下载：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www.1ppt.com/ziliao/                PPT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课件下载：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www.1ppt.com/kejian/ 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范文下载：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www.1ppt.com/fanwen/             </a:t>
            </a:r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试卷下载：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www.1ppt.com/shiti/  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zh-CN" altLang="en-US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教案下载：</a:t>
            </a:r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www.1ppt.com/jiaoan/  </a:t>
            </a:r>
            <a:endParaRPr lang="en-US" altLang="zh-CN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  <a:p>
            <a:r>
              <a:rPr lang="en-US" altLang="zh-CN" sz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A0204"/>
              </a:rPr>
              <a:t> </a:t>
            </a:r>
            <a:endParaRPr lang="zh-CN" altLang="en-US" sz="100" dirty="0">
              <a:solidFill>
                <a:schemeClr val="accent4">
                  <a:lumMod val="40000"/>
                  <a:lumOff val="60000"/>
                </a:schemeClr>
              </a:solidFill>
              <a:latin typeface="Calibri" panose="020F05020202040A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8585" y="5551170"/>
            <a:ext cx="3859530" cy="1183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</a:rPr>
              <a:t>报告人： 张霞文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</a:rPr>
              <a:t>2017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</a:rPr>
              <a:t>年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</a:rPr>
              <a:t>03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</a:rPr>
              <a:t>17</a:t>
            </a:r>
            <a:r>
              <a:rPr lang="zh-CN" altLang="en-US" sz="3200" b="1">
                <a:solidFill>
                  <a:schemeClr val="bg1"/>
                </a:solidFill>
                <a:latin typeface="+mj-ea"/>
                <a:ea typeface="+mj-ea"/>
              </a:rPr>
              <a:t>日</a:t>
            </a:r>
            <a:endParaRPr lang="zh-CN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5349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3200" b="1"/>
              <a:t>        </a:t>
            </a:r>
            <a:r>
              <a:rPr lang="zh-CN" altLang="en-US" sz="2800" b="1"/>
              <a:t>对医学数据库进行数据挖掘和知识发现的主要目的是</a:t>
            </a:r>
            <a:r>
              <a:rPr lang="zh-CN" altLang="en-US" sz="2800" b="1">
                <a:solidFill>
                  <a:srgbClr val="0070C0"/>
                </a:solidFill>
              </a:rPr>
              <a:t>预测疾病</a:t>
            </a:r>
            <a:r>
              <a:rPr lang="zh-CN" altLang="en-US" sz="2800" b="1"/>
              <a:t>和对疾病进行</a:t>
            </a:r>
            <a:r>
              <a:rPr lang="zh-CN" altLang="en-US" sz="2800" b="1">
                <a:solidFill>
                  <a:srgbClr val="0070C0"/>
                </a:solidFill>
              </a:rPr>
              <a:t>分类</a:t>
            </a:r>
            <a:r>
              <a:rPr lang="zh-CN" altLang="en-US" sz="2800" b="1"/>
              <a:t>。</a:t>
            </a:r>
            <a:r>
              <a:rPr lang="zh-CN" altLang="en-US" sz="2800" b="1">
                <a:solidFill>
                  <a:srgbClr val="0070C0"/>
                </a:solidFill>
              </a:rPr>
              <a:t>分类和预测</a:t>
            </a:r>
            <a:r>
              <a:rPr lang="zh-CN" altLang="en-US" sz="2800" b="1"/>
              <a:t>是两种数据分析形式，可以用于描述重要数据类的模型或预测未来的数据趋势。</a:t>
            </a:r>
            <a:endParaRPr lang="zh-CN" altLang="en-US" sz="2800" b="1"/>
          </a:p>
          <a:p>
            <a:pPr algn="just"/>
            <a:r>
              <a:rPr lang="zh-CN" altLang="en-US" sz="2800" b="1"/>
              <a:t>        数据挖掘的流程可以简单地分为以下几个步骤：确定目地；数据准备；确定方法；进行挖掘；结果分析；知识运用。也可以粗略地理解为三部曲：</a:t>
            </a:r>
            <a:r>
              <a:rPr lang="zh-CN" altLang="en-US" sz="2800" b="1">
                <a:solidFill>
                  <a:srgbClr val="0070C0"/>
                </a:solidFill>
              </a:rPr>
              <a:t>数据准备(data preparation)、数据挖掘(data mining)，以及结果的解释评估(iterpretation and evaluation)。</a:t>
            </a:r>
            <a:r>
              <a:rPr lang="zh-CN" altLang="en-US" sz="2800" b="1"/>
              <a:t>将数据挖掘技术应用到医学信息数据库中，可以发现其中的医学诊断规则和模式，从而辅助医生进行疾病诊断，实现临床决策支持的效果。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603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000" b="1"/>
              <a:t>一、数据挖掘的主要步骤</a:t>
            </a:r>
            <a:endParaRPr lang="zh-CN" altLang="en-US" sz="3000" b="1"/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/>
              <a:t>（一）数据准备</a:t>
            </a:r>
            <a:endParaRPr lang="zh-CN" altLang="en-US" sz="2800" b="1"/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/>
              <a:t>      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0070C0"/>
                </a:solidFill>
              </a:rPr>
              <a:t>数据预处理</a:t>
            </a:r>
            <a:r>
              <a:rPr lang="zh-CN" altLang="en-US" sz="2800" b="1"/>
              <a:t>：数据清洗，数据集成（采样），数据转换和数据消减。</a:t>
            </a:r>
            <a:endParaRPr lang="zh-CN" altLang="en-US" sz="2800" b="1"/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/>
              <a:t>      （</a:t>
            </a:r>
            <a:r>
              <a:rPr lang="en-US" altLang="zh-CN" sz="2800" b="1"/>
              <a:t>2</a:t>
            </a:r>
            <a:r>
              <a:rPr lang="zh-CN" altLang="en-US" sz="2800" b="1"/>
              <a:t>）因为医学信息涉及到患者隐私问题，因此还需要</a:t>
            </a:r>
            <a:r>
              <a:rPr lang="zh-CN" altLang="en-US" sz="2800" b="1">
                <a:solidFill>
                  <a:srgbClr val="0070C0"/>
                </a:solidFill>
              </a:rPr>
              <a:t>特别的数据处理</a:t>
            </a:r>
            <a:r>
              <a:rPr lang="zh-CN" altLang="en-US" sz="2800" b="1"/>
              <a:t>，对患者的资料和医学记录进行匿名化（从记录中去除患者的标识）或者标识转换（隐藏患者真实信息），分离患者与患者记录之间的关联关系。</a:t>
            </a:r>
            <a:endParaRPr lang="zh-CN" altLang="en-US" sz="2800" b="1"/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/>
              <a:t>     （</a:t>
            </a:r>
            <a:r>
              <a:rPr lang="en-US" altLang="zh-CN" sz="2800" b="1"/>
              <a:t>3</a:t>
            </a:r>
            <a:r>
              <a:rPr lang="zh-CN" altLang="en-US" sz="2800" b="1"/>
              <a:t>）需要对临床数据的文本数据进行</a:t>
            </a:r>
            <a:r>
              <a:rPr lang="zh-CN" altLang="en-US" sz="2800" b="1">
                <a:solidFill>
                  <a:srgbClr val="0070C0"/>
                </a:solidFill>
              </a:rPr>
              <a:t>标准化处理</a:t>
            </a:r>
            <a:r>
              <a:rPr lang="zh-CN" altLang="en-US" sz="2800" b="1"/>
              <a:t>。</a:t>
            </a:r>
            <a:endParaRPr lang="zh-CN" altLang="en-US" sz="2800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481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>
                <a:sym typeface="+mn-ea"/>
              </a:rPr>
              <a:t>（二）数据采掘</a:t>
            </a:r>
            <a:endParaRPr lang="zh-CN" altLang="en-US" sz="2800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>
                <a:sym typeface="+mn-ea"/>
              </a:rPr>
              <a:t>      （</a:t>
            </a:r>
            <a:r>
              <a:rPr lang="en-US" altLang="zh-CN" sz="2800" b="1">
                <a:sym typeface="+mn-ea"/>
              </a:rPr>
              <a:t>1</a:t>
            </a:r>
            <a:r>
              <a:rPr lang="zh-CN" altLang="en-US" sz="2800" b="1">
                <a:sym typeface="+mn-ea"/>
              </a:rPr>
              <a:t>）产生假设：</a:t>
            </a:r>
            <a:r>
              <a:rPr lang="zh-CN" altLang="en-US" sz="2800" b="1">
                <a:solidFill>
                  <a:srgbClr val="0070C0"/>
                </a:solidFill>
                <a:sym typeface="+mn-ea"/>
              </a:rPr>
              <a:t>发现型(discovery-driven)：</a:t>
            </a:r>
            <a:r>
              <a:rPr lang="zh-CN" altLang="en-US" sz="2800" b="1">
                <a:sym typeface="+mn-ea"/>
              </a:rPr>
              <a:t>让数据采掘系统为用户产生假设。</a:t>
            </a:r>
            <a:r>
              <a:rPr lang="zh-CN" altLang="en-US" sz="2800" b="1">
                <a:solidFill>
                  <a:srgbClr val="0070C0"/>
                </a:solidFill>
                <a:sym typeface="+mn-ea"/>
              </a:rPr>
              <a:t>验证型(verification-driven)：</a:t>
            </a:r>
            <a:r>
              <a:rPr lang="zh-CN" altLang="en-US" sz="2800" b="1">
                <a:sym typeface="+mn-ea"/>
              </a:rPr>
              <a:t>用户自己对数据库中可能包含的知识提出假设。</a:t>
            </a:r>
            <a:endParaRPr lang="zh-CN" altLang="en-US" sz="2800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>
                <a:sym typeface="+mn-ea"/>
              </a:rPr>
              <a:t>      （</a:t>
            </a:r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）选择合适的工具。</a:t>
            </a:r>
            <a:endParaRPr lang="zh-CN" altLang="en-US" sz="2800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>
                <a:sym typeface="+mn-ea"/>
              </a:rPr>
              <a:t>      （</a:t>
            </a:r>
            <a:r>
              <a:rPr lang="en-US" altLang="zh-CN" sz="2800" b="1">
                <a:sym typeface="+mn-ea"/>
              </a:rPr>
              <a:t>3</a:t>
            </a:r>
            <a:r>
              <a:rPr lang="zh-CN" altLang="en-US" sz="2800" b="1">
                <a:sym typeface="+mn-ea"/>
              </a:rPr>
              <a:t>）发掘知识的操作。</a:t>
            </a:r>
            <a:endParaRPr lang="zh-CN" altLang="en-US" sz="2800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>
                <a:sym typeface="+mn-ea"/>
              </a:rPr>
              <a:t>      （</a:t>
            </a:r>
            <a:r>
              <a:rPr lang="en-US" altLang="zh-CN" sz="2800" b="1">
                <a:sym typeface="+mn-ea"/>
              </a:rPr>
              <a:t>4</a:t>
            </a:r>
            <a:r>
              <a:rPr lang="zh-CN" altLang="en-US" sz="2800" b="1">
                <a:sym typeface="+mn-ea"/>
              </a:rPr>
              <a:t>）证实发现的知识。</a:t>
            </a:r>
            <a:endParaRPr lang="zh-CN" altLang="en-US" sz="2800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>
                <a:sym typeface="+mn-ea"/>
              </a:rPr>
              <a:t>（三）结果表达和解释</a:t>
            </a:r>
            <a:endParaRPr lang="zh-CN" altLang="en-US" sz="2800" b="1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>
                <a:sym typeface="+mn-ea"/>
              </a:rPr>
              <a:t>        把结果表现出来，并且对信息进行过滤处理，如不满意，重复的第（二）步。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4244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200" b="1"/>
              <a:t>二、数据挖掘的主要方法</a:t>
            </a:r>
            <a:endParaRPr lang="zh-CN" altLang="en-US" sz="32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200" b="1"/>
              <a:t>        </a:t>
            </a:r>
            <a:r>
              <a:rPr lang="zh-CN" altLang="en-US" sz="3000" b="1"/>
              <a:t>对于医疗数据的挖掘，目前，数据挖掘的主要技术为</a:t>
            </a:r>
            <a:r>
              <a:rPr lang="zh-CN" altLang="en-US" sz="3000" b="1">
                <a:solidFill>
                  <a:srgbClr val="FA1EC4"/>
                </a:solidFill>
              </a:rPr>
              <a:t>聚类、关联规则、决策树、</a:t>
            </a:r>
            <a:r>
              <a:rPr lang="zh-CN" altLang="en-US" sz="3000" b="1">
                <a:solidFill>
                  <a:srgbClr val="0070C0"/>
                </a:solidFill>
              </a:rPr>
              <a:t>粗糙集、神经网络和遗传算法</a:t>
            </a:r>
            <a:r>
              <a:rPr lang="zh-CN" altLang="en-US" sz="3000" b="1"/>
              <a:t>等方面。比如对海量的数据进行分类，以便接下来的数据挖掘的聚类分析；找到药症之间，药与药之间等相关的关系的关联方法；对未来的数据进行预测的决策树方法等。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518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000" b="1">
                <a:solidFill>
                  <a:srgbClr val="FA1EC4"/>
                </a:solidFill>
                <a:sym typeface="+mn-ea"/>
              </a:rPr>
              <a:t>（</a:t>
            </a:r>
            <a:r>
              <a:rPr lang="en-US" altLang="zh-CN" sz="3000" b="1">
                <a:solidFill>
                  <a:srgbClr val="FA1EC4"/>
                </a:solidFill>
                <a:sym typeface="+mn-ea"/>
              </a:rPr>
              <a:t>1</a:t>
            </a:r>
            <a:r>
              <a:rPr lang="zh-CN" altLang="en-US" sz="3000" b="1">
                <a:solidFill>
                  <a:srgbClr val="FA1EC4"/>
                </a:solidFill>
                <a:sym typeface="+mn-ea"/>
              </a:rPr>
              <a:t>）聚类分析(clustering analysis)</a:t>
            </a:r>
            <a:r>
              <a:rPr lang="en-US" altLang="zh-CN" sz="3000" b="1">
                <a:solidFill>
                  <a:srgbClr val="FA1EC4"/>
                </a:solidFill>
              </a:rPr>
              <a:t> </a:t>
            </a:r>
            <a:endParaRPr lang="en-US" altLang="zh-CN" sz="3000" b="1">
              <a:solidFill>
                <a:srgbClr val="FA1EC4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/>
              <a:t>        </a:t>
            </a:r>
            <a:r>
              <a:rPr lang="zh-CN" altLang="en-US" sz="2800" b="1"/>
              <a:t>聚类分析是对输入集中的记录进行分类。根据一定的规则，合理地进行分组或聚类，并用显式或者隐式的方法描述不同的类别。</a:t>
            </a:r>
            <a:r>
              <a:rPr lang="zh-CN" altLang="en-US" sz="2800" b="1">
                <a:solidFill>
                  <a:srgbClr val="0070C0"/>
                </a:solidFill>
              </a:rPr>
              <a:t>将数据聚集成类，使得类间的相似性最小，而类内的相似性尽可能大。</a:t>
            </a:r>
            <a:endParaRPr lang="zh-CN" altLang="en-US" sz="2800" b="1">
              <a:solidFill>
                <a:srgbClr val="0070C0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/>
              <a:t>        聚类分析是一种探索性的统计分析方法，是在没有先验知识的情况下对数据资料进行分类，其实质就是按照资料的内在相似或相关程度将数据分为若干个类别，以使得类别内数据的“差异”尽可能小，类别间“差异”尽可能大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518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000" b="1">
                <a:solidFill>
                  <a:srgbClr val="FA1EC4"/>
                </a:solidFill>
                <a:sym typeface="+mn-ea"/>
              </a:rPr>
              <a:t>（</a:t>
            </a:r>
            <a:r>
              <a:rPr lang="en-US" altLang="zh-CN" sz="3000" b="1">
                <a:solidFill>
                  <a:srgbClr val="FA1EC4"/>
                </a:solidFill>
                <a:sym typeface="+mn-ea"/>
              </a:rPr>
              <a:t>2</a:t>
            </a:r>
            <a:r>
              <a:rPr lang="zh-CN" altLang="en-US" sz="3000" b="1">
                <a:solidFill>
                  <a:srgbClr val="FA1EC4"/>
                </a:solidFill>
                <a:sym typeface="+mn-ea"/>
              </a:rPr>
              <a:t>）关联分析</a:t>
            </a:r>
            <a:endParaRPr lang="en-US" altLang="zh-CN" sz="3000" b="1">
              <a:solidFill>
                <a:srgbClr val="FA1EC4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/>
              <a:t>        </a:t>
            </a:r>
            <a:r>
              <a:rPr lang="zh-CN" altLang="en-US" sz="2800" b="1"/>
              <a:t>表示数据库中一组对象之间某种关联关系的规则，挖掘一个事件和其他事件之间依赖或关联的知识。如果两项或多项属性之间存在关联，那么其中一项的属性值就可以依据其他属性值进行预测。</a:t>
            </a:r>
            <a:r>
              <a:rPr lang="zh-CN" altLang="en-US" sz="2800" b="1">
                <a:solidFill>
                  <a:srgbClr val="0070C0"/>
                </a:solidFill>
              </a:rPr>
              <a:t>关联规则的挖掘问题就是在给定的事务数据库中，找出满足最小支持度(minsup)和最小置信度(minconf)的关联规则。</a:t>
            </a:r>
            <a:endParaRPr lang="zh-CN" altLang="en-US" sz="2800" b="1">
              <a:solidFill>
                <a:srgbClr val="0070C0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/>
              <a:t>        关联规则有如下优点：可以产生清晰有用的结果；支持间接数据挖掘；可以处理变长的数据；计算的消耗量可以预见。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518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000" b="1">
                <a:solidFill>
                  <a:srgbClr val="FA1EC4"/>
                </a:solidFill>
                <a:sym typeface="+mn-ea"/>
              </a:rPr>
              <a:t>（</a:t>
            </a:r>
            <a:r>
              <a:rPr lang="en-US" altLang="zh-CN" sz="3000" b="1">
                <a:solidFill>
                  <a:srgbClr val="FA1EC4"/>
                </a:solidFill>
                <a:sym typeface="+mn-ea"/>
              </a:rPr>
              <a:t>3</a:t>
            </a:r>
            <a:r>
              <a:rPr lang="zh-CN" altLang="en-US" sz="3000" b="1">
                <a:solidFill>
                  <a:srgbClr val="FA1EC4"/>
                </a:solidFill>
                <a:sym typeface="+mn-ea"/>
              </a:rPr>
              <a:t>）决策树</a:t>
            </a:r>
            <a:endParaRPr lang="en-US" altLang="zh-CN" sz="3000" b="1">
              <a:solidFill>
                <a:srgbClr val="FA1EC4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/>
              <a:t>        </a:t>
            </a:r>
            <a:r>
              <a:rPr lang="zh-CN" altLang="en-US" sz="2800" b="1"/>
              <a:t>首先通过一批已知的训练数据建立一颗决策树(decision tree)；然后，利用建好的决策树，对数据进行预测。这是一种用树枝状展现数据受各变量影响情况的分析预测模型，根据对目标变量产生效应的不同，而制定分类规则，它是建立在信息论基础之上对数据进行分类的一种方法。</a:t>
            </a:r>
            <a:endParaRPr lang="zh-CN" altLang="en-US" sz="2800" b="1"/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800" b="1"/>
              <a:t>        决策树的建立过程是数据规则的生成过程，因此这种方法</a:t>
            </a:r>
            <a:r>
              <a:rPr lang="zh-CN" altLang="en-US" sz="2800" b="1">
                <a:solidFill>
                  <a:srgbClr val="0070C0"/>
                </a:solidFill>
              </a:rPr>
              <a:t>实现了数据规则的可视化，其输出结果容易理解，精确度较好，效率较高，</a:t>
            </a:r>
            <a:r>
              <a:rPr lang="zh-CN" altLang="en-US" sz="2800" b="1"/>
              <a:t>因而较常用。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4155" y="1045845"/>
            <a:ext cx="8694420" cy="4244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200" b="1"/>
              <a:t>三、结论</a:t>
            </a:r>
            <a:endParaRPr lang="zh-CN" altLang="en-US" sz="32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3200" b="1"/>
              <a:t>       </a:t>
            </a:r>
            <a:r>
              <a:rPr lang="zh-CN" altLang="en-US" sz="3000" b="1">
                <a:solidFill>
                  <a:srgbClr val="0070C0"/>
                </a:solidFill>
              </a:rPr>
              <a:t>聚类分析、关联分析</a:t>
            </a:r>
            <a:r>
              <a:rPr lang="zh-CN" altLang="en-US" sz="3000" b="1">
                <a:solidFill>
                  <a:schemeClr val="tx1"/>
                </a:solidFill>
              </a:rPr>
              <a:t>以及</a:t>
            </a:r>
            <a:r>
              <a:rPr lang="zh-CN" altLang="en-US" sz="3000" b="1">
                <a:solidFill>
                  <a:srgbClr val="0070C0"/>
                </a:solidFill>
              </a:rPr>
              <a:t>决策树</a:t>
            </a:r>
            <a:r>
              <a:rPr lang="zh-CN" altLang="en-US" sz="3000" b="1"/>
              <a:t>是医学数据挖掘中的主要方法，三者的结合，可以对某一类疾病进行系统的分析，从疾病证候的分类，以及疾病与药物之间的关联、证候与药物的关联，到最后通过疾病的前期症状，对其的早期预测，以及定义相关疾病的诊疗路径提供了很大的帮助。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980" y="2910245"/>
            <a:ext cx="8229600" cy="778098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谢谢，同学们辛苦了！</a:t>
            </a:r>
            <a:endParaRPr lang="zh-CN" altLang="en-US" sz="6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医学数据资料的状况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7955" y="1070610"/>
            <a:ext cx="884809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/>
              <a:t>        </a:t>
            </a:r>
            <a:r>
              <a:rPr lang="zh-CN" altLang="en-US" sz="3200" b="1"/>
              <a:t>医学数据首先是以</a:t>
            </a:r>
            <a:r>
              <a:rPr lang="zh-CN" altLang="en-US" sz="3200" b="1">
                <a:solidFill>
                  <a:srgbClr val="0070C0"/>
                </a:solidFill>
              </a:rPr>
              <a:t>疾病诊疗</a:t>
            </a:r>
            <a:r>
              <a:rPr lang="zh-CN" altLang="en-US" sz="3200" b="1"/>
              <a:t>为目的而积累的，其次才是用于</a:t>
            </a:r>
            <a:r>
              <a:rPr lang="zh-CN" altLang="en-US" sz="3200" b="1">
                <a:solidFill>
                  <a:srgbClr val="0070C0"/>
                </a:solidFill>
              </a:rPr>
              <a:t>医学研究</a:t>
            </a:r>
            <a:r>
              <a:rPr lang="zh-CN" altLang="en-US" sz="3200" b="1"/>
              <a:t>的资源。</a:t>
            </a:r>
            <a:endParaRPr lang="zh-CN" altLang="en-US" sz="32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/>
              <a:t>         医学领域数据来源：</a:t>
            </a:r>
            <a:endParaRPr lang="zh-CN" altLang="en-US" sz="32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32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32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009015" y="2895600"/>
            <a:ext cx="7125335" cy="1805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医学影像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实验数据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医生与病人的交流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医学数据资料的状况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27965" y="993775"/>
            <a:ext cx="8629650" cy="3779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FF0000"/>
              </a:buClr>
              <a:buNone/>
            </a:pPr>
            <a:r>
              <a:rPr lang="en-US" altLang="zh-CN" sz="3000" b="1"/>
              <a:t>   </a:t>
            </a:r>
            <a:r>
              <a:rPr lang="en-US" altLang="zh-CN" sz="3200" b="1"/>
              <a:t> </a:t>
            </a:r>
            <a:r>
              <a:rPr lang="zh-CN" altLang="en-US" sz="3200" b="1"/>
              <a:t>医学数据的形式</a:t>
            </a:r>
            <a:r>
              <a:rPr lang="zh-CN" altLang="en-US" sz="3000" b="1"/>
              <a:t>：</a:t>
            </a:r>
            <a:endParaRPr lang="zh-CN" altLang="en-US" sz="3000" b="1"/>
          </a:p>
          <a:p>
            <a:pPr indent="0">
              <a:buClr>
                <a:srgbClr val="FF0000"/>
              </a:buClr>
              <a:buNone/>
            </a:pPr>
            <a:endParaRPr lang="zh-CN" altLang="en-US" sz="3000" b="1"/>
          </a:p>
          <a:p>
            <a:pPr indent="0">
              <a:buClr>
                <a:srgbClr val="FF0000"/>
              </a:buClr>
              <a:buNone/>
            </a:pPr>
            <a:endParaRPr lang="zh-CN" altLang="en-US" sz="3000" b="1"/>
          </a:p>
          <a:p>
            <a:pPr indent="0">
              <a:buClr>
                <a:srgbClr val="FF0000"/>
              </a:buClr>
              <a:buNone/>
            </a:pPr>
            <a:endParaRPr lang="zh-CN" altLang="en-US" sz="3000" b="1"/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000" b="1"/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000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/>
              <a:t>      </a:t>
            </a:r>
            <a:endParaRPr lang="zh-CN" altLang="en-US" sz="3000"/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000" b="1"/>
          </a:p>
        </p:txBody>
      </p:sp>
      <p:sp>
        <p:nvSpPr>
          <p:cNvPr id="17" name="文本框 16"/>
          <p:cNvSpPr txBox="1"/>
          <p:nvPr/>
        </p:nvSpPr>
        <p:spPr>
          <a:xfrm>
            <a:off x="651510" y="1527175"/>
            <a:ext cx="7125335" cy="2948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纯数据（如体征参数、化验结果等）；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影像（如B超、CT等医学成像设备）；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信号（如肌电信号、脑电信号等）；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文字（如病人的身份记录、症状描述、检测和诊断结果的文字表述等）。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医学数据资料的状况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1755" y="1041400"/>
            <a:ext cx="895350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3000" b="1"/>
              <a:t>        </a:t>
            </a:r>
            <a:r>
              <a:rPr lang="zh-CN" altLang="zh-CN" sz="3000" b="1"/>
              <a:t>随着计算机技术的发展，医学数据都逐步采用数字化。现在电子医学数据库包括</a:t>
            </a:r>
            <a:r>
              <a:rPr lang="zh-CN" altLang="zh-CN" sz="3000" b="1">
                <a:solidFill>
                  <a:srgbClr val="0070C0"/>
                </a:solidFill>
              </a:rPr>
              <a:t>电子病历、医学影像、病理参数、化验结果</a:t>
            </a:r>
            <a:r>
              <a:rPr lang="zh-CN" altLang="zh-CN" sz="3000" b="1"/>
              <a:t>等。</a:t>
            </a:r>
            <a:endParaRPr lang="zh-CN" altLang="zh-CN" sz="3000" b="1"/>
          </a:p>
        </p:txBody>
      </p:sp>
      <p:sp>
        <p:nvSpPr>
          <p:cNvPr id="8" name="文本框 7"/>
          <p:cNvSpPr txBox="1"/>
          <p:nvPr/>
        </p:nvSpPr>
        <p:spPr>
          <a:xfrm>
            <a:off x="70485" y="2443480"/>
            <a:ext cx="8954770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FF0000"/>
              </a:buClr>
              <a:buNone/>
            </a:pPr>
            <a:r>
              <a:rPr lang="en-US" altLang="zh-CN" sz="3000" b="1"/>
              <a:t>        </a:t>
            </a:r>
            <a:r>
              <a:rPr lang="zh-CN" altLang="en-US" sz="3000" b="1"/>
              <a:t>因此，目前医院里面的医疗数据资料，主要集中在以下几种电子信息库里面：</a:t>
            </a:r>
            <a:endParaRPr lang="zh-CN" altLang="en-US" sz="3000" b="1"/>
          </a:p>
          <a:p>
            <a:pPr indent="0">
              <a:buClr>
                <a:srgbClr val="FF0000"/>
              </a:buClr>
              <a:buNone/>
            </a:pPr>
            <a:endParaRPr lang="zh-CN" altLang="en-US" sz="3000" b="1"/>
          </a:p>
          <a:p>
            <a:pPr indent="0">
              <a:buClr>
                <a:srgbClr val="FF0000"/>
              </a:buClr>
              <a:buNone/>
            </a:pPr>
            <a:endParaRPr lang="zh-CN" altLang="en-US" sz="3000" b="1"/>
          </a:p>
          <a:p>
            <a:pPr indent="0">
              <a:buClr>
                <a:srgbClr val="FF0000"/>
              </a:buClr>
              <a:buNone/>
            </a:pPr>
            <a:endParaRPr lang="zh-CN" altLang="en-US" sz="3000" b="1"/>
          </a:p>
          <a:p>
            <a:pPr indent="0">
              <a:buClr>
                <a:srgbClr val="FF0000"/>
              </a:buClr>
              <a:buNone/>
            </a:pPr>
            <a:endParaRPr lang="zh-CN" altLang="en-US" sz="3000" b="1"/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000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/>
              <a:t>      </a:t>
            </a:r>
            <a:endParaRPr lang="zh-CN" altLang="en-US" sz="3000"/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000" b="1"/>
          </a:p>
        </p:txBody>
      </p:sp>
      <p:sp>
        <p:nvSpPr>
          <p:cNvPr id="9" name="文本框 8"/>
          <p:cNvSpPr txBox="1"/>
          <p:nvPr/>
        </p:nvSpPr>
        <p:spPr>
          <a:xfrm>
            <a:off x="824865" y="3432175"/>
            <a:ext cx="8059420" cy="328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2800" b="1"/>
              <a:t>医院管理信息系统(hospital i</a:t>
            </a:r>
            <a:r>
              <a:rPr lang="en-US" altLang="zh-CN" sz="2800" b="1"/>
              <a:t>n</a:t>
            </a:r>
            <a:r>
              <a:rPr lang="zh-CN" altLang="en-US" sz="2800" b="1"/>
              <a:t>formation system，HIS)；</a:t>
            </a:r>
            <a:endParaRPr lang="zh-CN" altLang="en-US" sz="2800" b="1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2800" b="1"/>
              <a:t>电子病历(electronic medical record，EMR)；</a:t>
            </a:r>
            <a:endParaRPr lang="zh-CN" altLang="en-US" sz="2800" b="1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2800" b="1"/>
              <a:t>实验室系统(laborary information system，LIS)；</a:t>
            </a:r>
            <a:endParaRPr lang="zh-CN" altLang="en-US" sz="2800" b="1"/>
          </a:p>
          <a:p>
            <a:pPr marL="457200" indent="-4572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2800" b="1"/>
              <a:t>影像系统(picture archiving and communication     systems，PACS)；</a:t>
            </a:r>
            <a:endParaRPr lang="zh-CN" altLang="en-US" sz="2800" b="1"/>
          </a:p>
          <a:p>
            <a:pPr marL="457200" indent="-457200" fontAlgn="auto" latinLnBrk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2800" b="1"/>
              <a:t>逐步实施的社区居民健康档案。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医学数据资料的状况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4475" y="1072515"/>
            <a:ext cx="8669020" cy="538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/>
              <a:t>        </a:t>
            </a:r>
            <a:r>
              <a:rPr sz="3000" b="1"/>
              <a:t>由此可见</a:t>
            </a:r>
            <a:r>
              <a:rPr lang="zh-CN" sz="3000" b="1"/>
              <a:t>，</a:t>
            </a:r>
            <a:r>
              <a:rPr sz="3000" b="1"/>
              <a:t>有了计算机的帮助</a:t>
            </a:r>
            <a:r>
              <a:rPr lang="zh-CN" sz="3000" b="1"/>
              <a:t>，</a:t>
            </a:r>
            <a:r>
              <a:rPr sz="3000" b="1"/>
              <a:t>医学数据可以得到集中的储存。这样大大优于以前的纸质文件</a:t>
            </a:r>
            <a:r>
              <a:rPr lang="zh-CN" sz="3000" b="1"/>
              <a:t>，</a:t>
            </a:r>
            <a:r>
              <a:rPr sz="3000" b="1"/>
              <a:t>易于保管、提取以及进一步的科学研究。</a:t>
            </a:r>
            <a:endParaRPr sz="30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sz="3000" b="1"/>
              <a:t>        但是对于这些数据的提取</a:t>
            </a:r>
            <a:r>
              <a:rPr lang="zh-CN" sz="3000" b="1"/>
              <a:t>，</a:t>
            </a:r>
            <a:r>
              <a:rPr sz="3000" b="1"/>
              <a:t>因为数据的复杂性</a:t>
            </a:r>
            <a:r>
              <a:rPr lang="zh-CN" sz="3000" b="1"/>
              <a:t>，</a:t>
            </a:r>
            <a:r>
              <a:rPr sz="3000" b="1"/>
              <a:t>变得很困难</a:t>
            </a:r>
            <a:r>
              <a:rPr lang="zh-CN" sz="3000" b="1"/>
              <a:t>，</a:t>
            </a:r>
            <a:r>
              <a:rPr sz="3000" b="1"/>
              <a:t>造成了数据丰富但是知识匮乏的现象。</a:t>
            </a:r>
            <a:endParaRPr sz="3000" b="1"/>
          </a:p>
          <a:p>
            <a:pPr algn="just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sz="3000" b="1"/>
              <a:t>        因此，在医学数据中加入挖掘理论，</a:t>
            </a:r>
            <a:r>
              <a:rPr lang="zh-CN" sz="3000" b="1"/>
              <a:t>可以</a:t>
            </a:r>
            <a:r>
              <a:rPr sz="3000" b="1"/>
              <a:t>从缺乏先验信息的海量数据中提取隐含的、有价值的、有意义的信息，用以预测未来的趋势以及行为，作出前瞻性的知识决策。</a:t>
            </a:r>
            <a:endParaRPr sz="3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数据挖掘的应用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6545" y="1072515"/>
            <a:ext cx="8551545" cy="5519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/>
              <a:t>        </a:t>
            </a:r>
            <a:r>
              <a:rPr sz="2800" b="1">
                <a:solidFill>
                  <a:srgbClr val="0070C0"/>
                </a:solidFill>
              </a:rPr>
              <a:t>数据挖掘(data mining)</a:t>
            </a:r>
            <a:r>
              <a:rPr sz="2800" b="1"/>
              <a:t>的概念一般定义为：从数据库的大量数据中揭示</a:t>
            </a:r>
            <a:r>
              <a:rPr sz="2800" b="1">
                <a:solidFill>
                  <a:srgbClr val="0070C0"/>
                </a:solidFill>
              </a:rPr>
              <a:t>隐含的、先进而未知的，潜在有用信息</a:t>
            </a:r>
            <a:r>
              <a:rPr sz="2800" b="1"/>
              <a:t>的频繁过程。就是从</a:t>
            </a:r>
            <a:r>
              <a:rPr sz="2800" b="1">
                <a:solidFill>
                  <a:srgbClr val="0070C0"/>
                </a:solidFill>
              </a:rPr>
              <a:t>大量的、不完全的、有噪声的、模糊的、随机的</a:t>
            </a:r>
            <a:r>
              <a:rPr sz="2800" b="1"/>
              <a:t>实际应用数据中，提取隐含在其中的人们</a:t>
            </a:r>
            <a:r>
              <a:rPr sz="2800" b="1">
                <a:solidFill>
                  <a:srgbClr val="0070C0"/>
                </a:solidFill>
              </a:rPr>
              <a:t>事先不知道但又是潜在有用的</a:t>
            </a:r>
            <a:r>
              <a:rPr sz="2800" b="1"/>
              <a:t>信息和知识的过程。</a:t>
            </a:r>
            <a:endParaRPr sz="2800" b="1"/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/>
              <a:t>        数据挖掘(data mining)技术产生了十几年的时间，在商业、工业生产及教育业中已经得到了广泛的应用，并取得了一定的经济和社会效益。但是数据挖掘在医学领域方面的应用还处于初步阶段，这是由</a:t>
            </a:r>
            <a:r>
              <a:rPr sz="2800" b="1">
                <a:solidFill>
                  <a:srgbClr val="0070C0"/>
                </a:solidFill>
              </a:rPr>
              <a:t>医学数据的独特性</a:t>
            </a:r>
            <a:r>
              <a:rPr sz="2800" b="1"/>
              <a:t>造成的。</a:t>
            </a:r>
            <a:endParaRPr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数据挖掘的应用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3360" y="1106805"/>
            <a:ext cx="8665845" cy="5234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US" sz="3000" b="1">
                <a:sym typeface="+mn-ea"/>
              </a:rPr>
              <a:t>        </a:t>
            </a:r>
            <a:r>
              <a:rPr sz="3000" b="1">
                <a:sym typeface="+mn-ea"/>
              </a:rPr>
              <a:t>医学领域存在着大量的数据，包括大量关于病人的病史、诊断、检验和治疗的临床信息、药品管理信息、医院管理信息等，医学数据的复杂性，造就了数据的特殊性。主要模式包括多态性、不完整性、实践性和冗余性。这些特性使得医学数据的收集和研究，与其他行业的数据存在很大的差异。因此，如果想利用医学数据进行研究，必须对这些数据进行一定的清理和过滤，确保数据的一致性及私密性。</a:t>
            </a:r>
            <a:endParaRPr lang="zh-CN" altLang="en-US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数据挖掘的应用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0340" y="1107440"/>
            <a:ext cx="8279130" cy="9144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Clr>
                <a:srgbClr val="FF0000"/>
              </a:buClr>
              <a:buNone/>
            </a:pPr>
            <a:r>
              <a:rPr lang="en-US" sz="3000" b="1"/>
              <a:t>      </a:t>
            </a:r>
            <a:r>
              <a:rPr sz="3000" b="1"/>
              <a:t>数据挖掘在分析医学数据的研究中可以大致分为以下三类</a:t>
            </a:r>
            <a:r>
              <a:rPr lang="zh-CN" sz="3000" b="1"/>
              <a:t>：</a:t>
            </a:r>
            <a:endParaRPr lang="zh-CN" sz="3000" b="1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 b="1"/>
              <a:t>      （</a:t>
            </a:r>
            <a:r>
              <a:rPr lang="en-US" altLang="zh-CN" sz="3000" b="1"/>
              <a:t>1</a:t>
            </a:r>
            <a:r>
              <a:rPr lang="zh-CN" altLang="en-US" sz="3000" b="1"/>
              <a:t>）</a:t>
            </a:r>
            <a:r>
              <a:rPr lang="zh-CN" altLang="en-US" sz="3000" b="1">
                <a:solidFill>
                  <a:srgbClr val="0070C0"/>
                </a:solidFill>
              </a:rPr>
              <a:t>聚类分析：</a:t>
            </a:r>
            <a:r>
              <a:rPr lang="zh-CN" altLang="en-US" sz="3000" b="1"/>
              <a:t>可以把得到的医学数据分别归在一些子集里面。</a:t>
            </a:r>
            <a:endParaRPr lang="zh-CN" altLang="en-US" sz="3000" b="1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 b="1"/>
              <a:t>      （</a:t>
            </a:r>
            <a:r>
              <a:rPr lang="en-US" altLang="zh-CN" sz="3000" b="1"/>
              <a:t>2</a:t>
            </a:r>
            <a:r>
              <a:rPr lang="zh-CN" altLang="en-US" sz="3000" b="1"/>
              <a:t>）</a:t>
            </a:r>
            <a:r>
              <a:rPr lang="zh-CN" altLang="en-US" sz="3000" b="1">
                <a:solidFill>
                  <a:srgbClr val="0070C0"/>
                </a:solidFill>
              </a:rPr>
              <a:t>关联分析：</a:t>
            </a:r>
            <a:r>
              <a:rPr lang="zh-CN" altLang="en-US" sz="3000" b="1"/>
              <a:t>在科研方面，可以分析临床病症与药之间的关系、临床病症与药复方之间的关系、临床病症与化学成分之间的关系，建立一些关联规则。</a:t>
            </a:r>
            <a:endParaRPr lang="zh-CN" altLang="en-US" sz="3000" b="1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 b="1"/>
              <a:t>      （</a:t>
            </a:r>
            <a:r>
              <a:rPr lang="en-US" altLang="zh-CN" sz="3000" b="1"/>
              <a:t>3</a:t>
            </a:r>
            <a:r>
              <a:rPr lang="zh-CN" altLang="en-US" sz="3000" b="1"/>
              <a:t>）</a:t>
            </a:r>
            <a:r>
              <a:rPr lang="zh-CN" altLang="en-US" sz="3000" b="1">
                <a:solidFill>
                  <a:srgbClr val="0070C0"/>
                </a:solidFill>
              </a:rPr>
              <a:t>预测行为：</a:t>
            </a:r>
            <a:r>
              <a:rPr lang="zh-CN" altLang="en-US" sz="3000" b="1"/>
              <a:t>通过已知病历的数据挖掘，学习到新的预测病例的方法，可以提前预测疾病的发生，及时救治患者的生命。</a:t>
            </a:r>
            <a:endParaRPr lang="zh-CN" altLang="en-US" sz="3000" b="1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3000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300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2800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 sz="2800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  <a:endParaRPr lang="zh-CN" altLang="en-US"/>
          </a:p>
          <a:p>
            <a:pPr indent="0">
              <a:buClr>
                <a:srgbClr val="FF0000"/>
              </a:buClr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数据挖掘的应用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6690" y="1059815"/>
            <a:ext cx="866521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</a:pPr>
            <a:r>
              <a:rPr lang="en-US" altLang="zh-CN" sz="3000" b="1">
                <a:solidFill>
                  <a:srgbClr val="0070C0"/>
                </a:solidFill>
              </a:rPr>
              <a:t>        </a:t>
            </a:r>
            <a:r>
              <a:rPr lang="zh-CN" altLang="en-US" sz="3200" b="1"/>
              <a:t>目前对于数据挖掘在医疗领域的应用主要集中在以下几个方面：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932180" y="2370455"/>
            <a:ext cx="7754620" cy="325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25000"/>
              </a:lnSpc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数据挖掘在医院管理部门的应用；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数据挖掘在基础医学领域的应用；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sz="3000" b="1"/>
              <a:t>在疾病的临床诊断和治疗方面的应用</a:t>
            </a:r>
            <a:r>
              <a:rPr lang="zh-CN" sz="3000" b="1"/>
              <a:t>；</a:t>
            </a:r>
            <a:endParaRPr lang="zh-CN" sz="3000" b="1"/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在流行病方面的预测；</a:t>
            </a:r>
            <a:endParaRPr lang="zh-CN" altLang="en-US" sz="3000" b="1"/>
          </a:p>
          <a:p>
            <a:pPr marL="457200" indent="-45720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000" b="1"/>
              <a:t>在药物研究开发中的应用。</a:t>
            </a:r>
            <a:endParaRPr lang="zh-CN" altLang="en-US" sz="3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3728</Words>
  <Application>WPS 演示</Application>
  <PresentationFormat>全屏显示(4:3)</PresentationFormat>
  <Paragraphs>159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Times New Roman</vt:lpstr>
      <vt:lpstr>楷体_GB2312</vt:lpstr>
      <vt:lpstr>Wingdings</vt:lpstr>
      <vt:lpstr>楷体</vt:lpstr>
      <vt:lpstr>微软雅黑</vt:lpstr>
      <vt:lpstr>Impact</vt:lpstr>
      <vt:lpstr>Calibri</vt:lpstr>
      <vt:lpstr>Arial Narrow</vt:lpstr>
      <vt:lpstr>新宋体</vt:lpstr>
      <vt:lpstr>Office 主题​​</vt:lpstr>
      <vt:lpstr>数据挖掘与医学数据资源开发利用</vt:lpstr>
      <vt:lpstr>医学数据资料的状况</vt:lpstr>
      <vt:lpstr>医学数据资料的状况</vt:lpstr>
      <vt:lpstr>单元测试（Unit Testing）</vt:lpstr>
      <vt:lpstr>单元测试（Unit Testing）</vt:lpstr>
      <vt:lpstr>单元测试（Unit Testing）</vt:lpstr>
      <vt:lpstr>单元测试（Unit Testing）</vt:lpstr>
      <vt:lpstr>单元测试（Unit Testing）</vt:lpstr>
      <vt:lpstr>单元测试（Unit Testing）</vt:lpstr>
      <vt:lpstr>单元测试（Unit Testing）</vt:lpstr>
      <vt:lpstr>数据挖掘的方法以及具体应用</vt:lpstr>
      <vt:lpstr>数据挖掘的方法以及具体应用</vt:lpstr>
      <vt:lpstr>数据挖掘的方法以及具体应用</vt:lpstr>
      <vt:lpstr>数据挖掘的方法以及具体应用</vt:lpstr>
      <vt:lpstr>数据挖掘的方法以及具体应用</vt:lpstr>
      <vt:lpstr>数据挖掘的方法</vt:lpstr>
      <vt:lpstr>数据挖掘的方法</vt:lpstr>
      <vt:lpstr>谢谢，同学们辛苦了！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Administrator</cp:lastModifiedBy>
  <cp:revision>93</cp:revision>
  <dcterms:created xsi:type="dcterms:W3CDTF">2012-07-09T11:41:00Z</dcterms:created>
  <dcterms:modified xsi:type="dcterms:W3CDTF">2017-03-16T13:35:02Z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