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5"/>
  </p:handoutMasterIdLst>
  <p:sldIdLst>
    <p:sldId id="256" r:id="rId3"/>
    <p:sldId id="333" r:id="rId5"/>
    <p:sldId id="304" r:id="rId6"/>
    <p:sldId id="334" r:id="rId7"/>
    <p:sldId id="305" r:id="rId8"/>
    <p:sldId id="307" r:id="rId9"/>
    <p:sldId id="306" r:id="rId10"/>
    <p:sldId id="266" r:id="rId11"/>
    <p:sldId id="295" r:id="rId12"/>
    <p:sldId id="335" r:id="rId13"/>
    <p:sldId id="336" r:id="rId14"/>
    <p:sldId id="337" r:id="rId15"/>
    <p:sldId id="338" r:id="rId16"/>
    <p:sldId id="345" r:id="rId17"/>
    <p:sldId id="344" r:id="rId18"/>
    <p:sldId id="339" r:id="rId19"/>
    <p:sldId id="340" r:id="rId20"/>
    <p:sldId id="341" r:id="rId21"/>
    <p:sldId id="342" r:id="rId22"/>
    <p:sldId id="343" r:id="rId23"/>
    <p:sldId id="29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5E40"/>
    <a:srgbClr val="BFC7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9" autoAdjust="0"/>
    <p:restoredTop sz="94660"/>
  </p:normalViewPr>
  <p:slideViewPr>
    <p:cSldViewPr snapToGrid="0">
      <p:cViewPr varScale="1">
        <p:scale>
          <a:sx n="72" d="100"/>
          <a:sy n="72" d="100"/>
        </p:scale>
        <p:origin x="66" y="798"/>
      </p:cViewPr>
      <p:guideLst/>
    </p:cSldViewPr>
  </p:slideViewPr>
  <p:notesTextViewPr>
    <p:cViewPr>
      <p:scale>
        <a:sx n="1" d="1"/>
        <a:sy n="1" d="1"/>
      </p:scale>
      <p:origin x="0" y="0"/>
    </p:cViewPr>
  </p:notesTextViewPr>
  <p:notesViewPr>
    <p:cSldViewPr snapToGrid="0">
      <p:cViewPr varScale="1">
        <p:scale>
          <a:sx n="85" d="100"/>
          <a:sy n="85" d="100"/>
        </p:scale>
        <p:origin x="1110"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4A2159-2DEB-4C5E-9822-3B5F02D68D5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90C05E-8C82-4DDE-B17A-764E0B217993}"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390CF-7D3F-4C14-BF15-3E067A02FD8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3D2DD9-6AF3-4A1F-8FC3-93C6FDC5EA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t="25633" b="42666"/>
          <a:stretch>
            <a:fillRect/>
          </a:stretch>
        </p:blipFill>
        <p:spPr>
          <a:xfrm>
            <a:off x="-1" y="0"/>
            <a:ext cx="12192001" cy="6858000"/>
          </a:xfrm>
          <a:prstGeom prst="rect">
            <a:avLst/>
          </a:prstGeom>
        </p:spPr>
      </p:pic>
      <p:sp>
        <p:nvSpPr>
          <p:cNvPr id="2" name="Title 1"/>
          <p:cNvSpPr>
            <a:spLocks noGrp="1"/>
          </p:cNvSpPr>
          <p:nvPr>
            <p:ph type="ctrTitle"/>
          </p:nvPr>
        </p:nvSpPr>
        <p:spPr>
          <a:xfrm>
            <a:off x="1524000" y="1103534"/>
            <a:ext cx="9144000" cy="2540699"/>
          </a:xfrm>
        </p:spPr>
        <p:txBody>
          <a:bodyPr anchor="b"/>
          <a:lstStyle>
            <a:lvl1pPr algn="ctr">
              <a:defRPr sz="6000">
                <a:solidFill>
                  <a:schemeClr val="accent1">
                    <a:lumMod val="7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4132390"/>
            <a:ext cx="9144000" cy="713930"/>
          </a:xfrm>
        </p:spPr>
        <p:txBody>
          <a:bodyPr/>
          <a:lstStyle>
            <a:lvl1pPr marL="0" indent="0" algn="ctr">
              <a:buNone/>
              <a:defRPr sz="240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532CD1C-7B15-40D5-BDD3-D3A522AB1C5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94EB08-0DEB-44BD-BEB1-CDFF23BDA65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9" name="文本占位符 8"/>
          <p:cNvSpPr>
            <a:spLocks noGrp="1"/>
          </p:cNvSpPr>
          <p:nvPr>
            <p:ph type="body" sz="quarter" idx="13"/>
          </p:nvPr>
        </p:nvSpPr>
        <p:spPr>
          <a:xfrm>
            <a:off x="839559" y="255122"/>
            <a:ext cx="10512884" cy="5817709"/>
          </a:xfrm>
        </p:spPr>
        <p:txBody>
          <a:bodyPr>
            <a:normAutofit/>
          </a:bodyPr>
          <a:lstStyle>
            <a:lvl1pPr marL="0" indent="0">
              <a:buFontTx/>
              <a:buNone/>
              <a:defRPr sz="2400">
                <a:solidFill>
                  <a:schemeClr val="accent1"/>
                </a:solidFill>
              </a:defRPr>
            </a:lvl1pPr>
            <a:lvl2pPr marL="393700" indent="0">
              <a:buFontTx/>
              <a:buNone/>
              <a:defRPr sz="2000">
                <a:solidFill>
                  <a:schemeClr val="accent1"/>
                </a:solidFill>
              </a:defRPr>
            </a:lvl2pPr>
            <a:lvl3pPr marL="661035" indent="0">
              <a:buFontTx/>
              <a:buNone/>
              <a:defRPr sz="1800">
                <a:solidFill>
                  <a:schemeClr val="accent1"/>
                </a:solidFill>
              </a:defRPr>
            </a:lvl3pPr>
            <a:lvl4pPr marL="851535" indent="0">
              <a:buFontTx/>
              <a:buNone/>
              <a:defRPr sz="1800">
                <a:solidFill>
                  <a:schemeClr val="accent1"/>
                </a:solidFill>
              </a:defRPr>
            </a:lvl4pPr>
            <a:lvl5pPr marL="1054735" indent="0">
              <a:buFontTx/>
              <a:buNone/>
              <a:defRPr sz="1800">
                <a:solidFill>
                  <a:schemeClr val="accent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2" name="日期占位符 1"/>
          <p:cNvSpPr>
            <a:spLocks noGrp="1"/>
          </p:cNvSpPr>
          <p:nvPr>
            <p:ph type="dt" sz="half" idx="14"/>
          </p:nvPr>
        </p:nvSpPr>
        <p:spPr/>
        <p:txBody>
          <a:bodyPr/>
          <a:lstStyle/>
          <a:p>
            <a:fld id="{3532CD1C-7B15-40D5-BDD3-D3A522AB1C59}" type="datetimeFigureOut">
              <a:rPr lang="zh-CN" altLang="en-US" smtClean="0"/>
            </a:fld>
            <a:endParaRPr lang="zh-CN" altLang="en-US"/>
          </a:p>
        </p:txBody>
      </p:sp>
      <p:sp>
        <p:nvSpPr>
          <p:cNvPr id="6" name="页脚占位符 5"/>
          <p:cNvSpPr>
            <a:spLocks noGrp="1"/>
          </p:cNvSpPr>
          <p:nvPr>
            <p:ph type="ftr" sz="quarter" idx="15"/>
          </p:nvPr>
        </p:nvSpPr>
        <p:spPr/>
        <p:txBody>
          <a:bodyPr/>
          <a:lstStyle/>
          <a:p>
            <a:endParaRPr lang="zh-CN" altLang="en-US"/>
          </a:p>
        </p:txBody>
      </p:sp>
      <p:sp>
        <p:nvSpPr>
          <p:cNvPr id="7" name="灯片编号占位符 6"/>
          <p:cNvSpPr>
            <a:spLocks noGrp="1"/>
          </p:cNvSpPr>
          <p:nvPr>
            <p:ph type="sldNum" sz="quarter" idx="16"/>
          </p:nvPr>
        </p:nvSpPr>
        <p:spPr/>
        <p:txBody>
          <a:bodyPr/>
          <a:lstStyle/>
          <a:p>
            <a:fld id="{2294EB08-0DEB-44BD-BEB1-CDFF23BDA65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2019299"/>
            <a:ext cx="10515600" cy="373380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532CD1C-7B15-40D5-BDD3-D3A522AB1C5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94EB08-0DEB-44BD-BEB1-CDFF23BDA65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t="17558" r="-22" b="53343"/>
          <a:stretch>
            <a:fillRect/>
          </a:stretch>
        </p:blipFill>
        <p:spPr>
          <a:xfrm>
            <a:off x="0" y="0"/>
            <a:ext cx="12192000" cy="6858000"/>
          </a:xfrm>
          <a:prstGeom prst="rect">
            <a:avLst/>
          </a:prstGeom>
        </p:spPr>
      </p:pic>
      <p:sp>
        <p:nvSpPr>
          <p:cNvPr id="2" name="Title 1"/>
          <p:cNvSpPr>
            <a:spLocks noGrp="1"/>
          </p:cNvSpPr>
          <p:nvPr>
            <p:ph type="title"/>
          </p:nvPr>
        </p:nvSpPr>
        <p:spPr>
          <a:xfrm>
            <a:off x="4242816" y="2288692"/>
            <a:ext cx="7104634" cy="1381598"/>
          </a:xfrm>
        </p:spPr>
        <p:txBody>
          <a:bodyPr anchor="ctr" anchorCtr="0">
            <a:normAutofit/>
          </a:bodyPr>
          <a:lstStyle>
            <a:lvl1pPr algn="l">
              <a:defRPr sz="48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1850" y="3960814"/>
            <a:ext cx="10515600" cy="616572"/>
          </a:xfrm>
        </p:spPr>
        <p:txBody>
          <a:bodyPr/>
          <a:lstStyle>
            <a:lvl1pPr marL="0" indent="0" algn="ctr">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3532CD1C-7B15-40D5-BDD3-D3A522AB1C5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94EB08-0DEB-44BD-BEB1-CDFF23BDA650}" type="slidenum">
              <a:rPr lang="zh-CN" altLang="en-US" smtClean="0"/>
            </a:fld>
            <a:endParaRPr lang="zh-CN" altLang="en-US"/>
          </a:p>
        </p:txBody>
      </p:sp>
      <p:cxnSp>
        <p:nvCxnSpPr>
          <p:cNvPr id="8" name="直接连接符 7"/>
          <p:cNvCxnSpPr/>
          <p:nvPr userDrawn="1">
            <p:custDataLst>
              <p:tags r:id="rId3"/>
            </p:custDataLst>
          </p:nvPr>
        </p:nvCxnSpPr>
        <p:spPr>
          <a:xfrm>
            <a:off x="793529" y="2288692"/>
            <a:ext cx="1060494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custDataLst>
              <p:tags r:id="rId4"/>
            </p:custDataLst>
          </p:nvPr>
        </p:nvCxnSpPr>
        <p:spPr>
          <a:xfrm>
            <a:off x="793529" y="3659713"/>
            <a:ext cx="1060494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1941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1941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532CD1C-7B15-40D5-BDD3-D3A522AB1C5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94EB08-0DEB-44BD-BEB1-CDFF23BDA65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990000"/>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532CD1C-7B15-40D5-BDD3-D3A522AB1C5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dirty="0"/>
          </a:p>
        </p:txBody>
      </p:sp>
      <p:sp>
        <p:nvSpPr>
          <p:cNvPr id="9" name="Slide Number Placeholder 8"/>
          <p:cNvSpPr>
            <a:spLocks noGrp="1"/>
          </p:cNvSpPr>
          <p:nvPr>
            <p:ph type="sldNum" sz="quarter" idx="12"/>
          </p:nvPr>
        </p:nvSpPr>
        <p:spPr/>
        <p:txBody>
          <a:bodyPr/>
          <a:lstStyle/>
          <a:p>
            <a:fld id="{2294EB08-0DEB-44BD-BEB1-CDFF23BDA65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43250" y="2617419"/>
            <a:ext cx="5676900" cy="1381506"/>
          </a:xfrm>
        </p:spPr>
        <p:txBody>
          <a:bodyPr>
            <a:normAutofit/>
          </a:bodyPr>
          <a:lstStyle>
            <a:lvl1pPr algn="ctr">
              <a:defRPr sz="8800"/>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3532CD1C-7B15-40D5-BDD3-D3A522AB1C5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294EB08-0DEB-44BD-BEB1-CDFF23BDA650}" type="slidenum">
              <a:rPr lang="zh-CN" altLang="en-US" smtClean="0"/>
            </a:fld>
            <a:endParaRPr lang="zh-CN" altLang="en-US"/>
          </a:p>
        </p:txBody>
      </p:sp>
      <p:sp>
        <p:nvSpPr>
          <p:cNvPr id="6" name="空心弧 5"/>
          <p:cNvSpPr/>
          <p:nvPr userDrawn="1">
            <p:custDataLst>
              <p:tags r:id="rId2"/>
            </p:custDataLst>
          </p:nvPr>
        </p:nvSpPr>
        <p:spPr bwMode="auto">
          <a:xfrm rot="7086271">
            <a:off x="7566940" y="2232891"/>
            <a:ext cx="2150565" cy="2150562"/>
          </a:xfrm>
          <a:prstGeom prst="blockArc">
            <a:avLst>
              <a:gd name="adj1" fmla="val 5502533"/>
              <a:gd name="adj2" fmla="val 1980318"/>
              <a:gd name="adj3" fmla="val 1053"/>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35">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32CD1C-7B15-40D5-BDD3-D3A522AB1C5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294EB08-0DEB-44BD-BEB1-CDFF23BDA65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3532CD1C-7B15-40D5-BDD3-D3A522AB1C5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94EB08-0DEB-44BD-BEB1-CDFF23BDA65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532CD1C-7B15-40D5-BDD3-D3A522AB1C5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94EB08-0DEB-44BD-BEB1-CDFF23BDA65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5.xml"/><Relationship Id="rId12" Type="http://schemas.openxmlformats.org/officeDocument/2006/relationships/tags" Target="../tags/tag4.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11">
            <a:extLst>
              <a:ext uri="{28A0092B-C50C-407E-A947-70E740481C1C}">
                <a14:useLocalDpi xmlns:a14="http://schemas.microsoft.com/office/drawing/2010/main" val="0"/>
              </a:ext>
            </a:extLst>
          </a:blip>
          <a:srcRect l="312" t="22742" r="17482" b="53342"/>
          <a:stretch>
            <a:fillRect/>
          </a:stretch>
        </p:blipFill>
        <p:spPr>
          <a:xfrm>
            <a:off x="0" y="0"/>
            <a:ext cx="12192000" cy="6858000"/>
          </a:xfrm>
          <a:prstGeom prst="rect">
            <a:avLst/>
          </a:prstGeom>
        </p:spPr>
      </p:pic>
      <p:sp>
        <p:nvSpPr>
          <p:cNvPr id="2" name="Title Placeholder 1"/>
          <p:cNvSpPr>
            <a:spLocks noGrp="1"/>
          </p:cNvSpPr>
          <p:nvPr>
            <p:ph type="title"/>
            <p:custDataLst>
              <p:tags r:id="rId12"/>
            </p:custDataLst>
          </p:nvPr>
        </p:nvSpPr>
        <p:spPr>
          <a:xfrm>
            <a:off x="838200" y="365125"/>
            <a:ext cx="10515600" cy="98818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2CD1C-7B15-40D5-BDD3-D3A522AB1C59}"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94EB08-0DEB-44BD-BEB1-CDFF23BDA6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365125" indent="-365125" algn="l" defTabSz="914400" rtl="0" eaLnBrk="1" latinLnBrk="0" hangingPunct="1">
        <a:lnSpc>
          <a:spcPct val="90000"/>
        </a:lnSpc>
        <a:spcBef>
          <a:spcPts val="1000"/>
        </a:spcBef>
        <a:buClr>
          <a:schemeClr val="accent1"/>
        </a:buClr>
        <a:buSzPct val="80000"/>
        <a:buFont typeface="Wingdings" panose="05000000000000000000" pitchFamily="2" charset="2"/>
        <a:buChar char="{"/>
        <a:defRPr sz="2400"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tags" Target="../tags/tag56.xml"/><Relationship Id="rId1" Type="http://schemas.openxmlformats.org/officeDocument/2006/relationships/tags" Target="../tags/tag55.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7" Type="http://schemas.openxmlformats.org/officeDocument/2006/relationships/notesSlide" Target="../notesSlides/notesSlide2.xml"/><Relationship Id="rId26" Type="http://schemas.openxmlformats.org/officeDocument/2006/relationships/slideLayout" Target="../slideLayouts/slideLayout7.xml"/><Relationship Id="rId25" Type="http://schemas.openxmlformats.org/officeDocument/2006/relationships/tags" Target="../tags/tag32.xml"/><Relationship Id="rId24" Type="http://schemas.openxmlformats.org/officeDocument/2006/relationships/tags" Target="../tags/tag31.xml"/><Relationship Id="rId23" Type="http://schemas.openxmlformats.org/officeDocument/2006/relationships/tags" Target="../tags/tag30.xml"/><Relationship Id="rId22" Type="http://schemas.openxmlformats.org/officeDocument/2006/relationships/tags" Target="../tags/tag29.xml"/><Relationship Id="rId21" Type="http://schemas.openxmlformats.org/officeDocument/2006/relationships/tags" Target="../tags/tag28.xml"/><Relationship Id="rId20" Type="http://schemas.openxmlformats.org/officeDocument/2006/relationships/tags" Target="../tags/tag27.xml"/><Relationship Id="rId2" Type="http://schemas.openxmlformats.org/officeDocument/2006/relationships/tags" Target="../tags/tag9.xml"/><Relationship Id="rId19" Type="http://schemas.openxmlformats.org/officeDocument/2006/relationships/tags" Target="../tags/tag26.xml"/><Relationship Id="rId18" Type="http://schemas.openxmlformats.org/officeDocument/2006/relationships/tags" Target="../tags/tag25.xml"/><Relationship Id="rId17" Type="http://schemas.openxmlformats.org/officeDocument/2006/relationships/tags" Target="../tags/tag24.xml"/><Relationship Id="rId16" Type="http://schemas.openxmlformats.org/officeDocument/2006/relationships/tags" Target="../tags/tag23.xml"/><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tags" Target="../tags/tag66.xml"/><Relationship Id="rId1" Type="http://schemas.openxmlformats.org/officeDocument/2006/relationships/tags" Target="../tags/tag65.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6.xml"/><Relationship Id="rId2" Type="http://schemas.openxmlformats.org/officeDocument/2006/relationships/tags" Target="../tags/tag68.xml"/><Relationship Id="rId1" Type="http://schemas.openxmlformats.org/officeDocument/2006/relationships/tags" Target="../tags/tag67.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37.xml"/><Relationship Id="rId1" Type="http://schemas.openxmlformats.org/officeDocument/2006/relationships/tags" Target="../tags/tag36.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ags" Target="../tags/tag45.xml"/><Relationship Id="rId1" Type="http://schemas.openxmlformats.org/officeDocument/2006/relationships/tags" Target="../tags/tag4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dirty="0"/>
              <a:t>网络大数据：现状与展望</a:t>
            </a:r>
            <a:endParaRPr lang="zh-CN" altLang="en-US" dirty="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8310" y="691515"/>
            <a:ext cx="5274310" cy="579120"/>
          </a:xfrm>
          <a:prstGeom prst="rect">
            <a:avLst/>
          </a:prstGeom>
          <a:noFill/>
        </p:spPr>
        <p:txBody>
          <a:bodyPr wrap="square" rtlCol="0" anchor="t">
            <a:spAutoFit/>
          </a:bodyPr>
          <a:p>
            <a:r>
              <a:rPr lang="en-US" altLang="zh-CN" sz="3200" b="1">
                <a:solidFill>
                  <a:schemeClr val="tx1"/>
                </a:solidFill>
                <a:latin typeface="楷体" panose="02010609060101010101" charset="-122"/>
                <a:ea typeface="楷体" panose="02010609060101010101" charset="-122"/>
                <a:sym typeface="+mn-ea"/>
              </a:rPr>
              <a:t>3.2 </a:t>
            </a:r>
            <a:r>
              <a:rPr lang="zh-CN" altLang="en-US" sz="3200" b="1">
                <a:solidFill>
                  <a:schemeClr val="tx1"/>
                </a:solidFill>
                <a:latin typeface="楷体" panose="02010609060101010101" charset="-122"/>
                <a:ea typeface="楷体" panose="02010609060101010101" charset="-122"/>
                <a:sym typeface="+mn-ea"/>
              </a:rPr>
              <a:t>网络大数据的不确定性</a:t>
            </a:r>
            <a:endParaRPr lang="zh-CN" altLang="en-US" sz="3200" b="1">
              <a:solidFill>
                <a:schemeClr val="tx1"/>
              </a:solidFill>
              <a:latin typeface="楷体" panose="02010609060101010101" charset="-122"/>
              <a:ea typeface="楷体" panose="02010609060101010101" charset="-122"/>
              <a:sym typeface="+mn-ea"/>
            </a:endParaRPr>
          </a:p>
        </p:txBody>
      </p:sp>
      <p:sp>
        <p:nvSpPr>
          <p:cNvPr id="3" name="文本框 2"/>
          <p:cNvSpPr txBox="1"/>
          <p:nvPr/>
        </p:nvSpPr>
        <p:spPr>
          <a:xfrm>
            <a:off x="448310" y="1737360"/>
            <a:ext cx="11459845" cy="4526280"/>
          </a:xfrm>
          <a:prstGeom prst="rect">
            <a:avLst/>
          </a:prstGeom>
          <a:noFill/>
        </p:spPr>
        <p:txBody>
          <a:bodyPr wrap="square" rtlCol="0" anchor="t">
            <a:spAutoFit/>
          </a:bodyPr>
          <a:p>
            <a:pPr fontAlgn="auto">
              <a:lnSpc>
                <a:spcPct val="130000"/>
              </a:lnSpc>
            </a:pPr>
            <a:r>
              <a:rPr lang="en-US" altLang="zh-CN"/>
              <a:t>  </a:t>
            </a:r>
            <a:r>
              <a:rPr lang="en-US" altLang="zh-CN" sz="2800"/>
              <a:t> </a:t>
            </a:r>
            <a:r>
              <a:rPr lang="en-US" altLang="zh-CN" sz="2800">
                <a:latin typeface="楷体" panose="02010609060101010101" charset="-122"/>
                <a:ea typeface="楷体" panose="02010609060101010101" charset="-122"/>
              </a:rPr>
              <a:t>   </a:t>
            </a:r>
            <a:r>
              <a:rPr lang="zh-CN" altLang="en-US" sz="2800">
                <a:latin typeface="楷体" panose="02010609060101010101" charset="-122"/>
                <a:ea typeface="楷体" panose="02010609060101010101" charset="-122"/>
              </a:rPr>
              <a:t>不确定性使得网络数据难以被建模和学习，从而难以有效利用其价值。网络数据的不确定性包括数据本身的不确定性、模型的不确定性和学习的不确定性。</a:t>
            </a:r>
            <a:endParaRPr lang="zh-CN" altLang="en-US" sz="2800">
              <a:latin typeface="楷体" panose="02010609060101010101" charset="-122"/>
              <a:ea typeface="楷体" panose="02010609060101010101" charset="-122"/>
            </a:endParaRPr>
          </a:p>
          <a:p>
            <a:pPr fontAlgn="auto">
              <a:lnSpc>
                <a:spcPct val="130000"/>
              </a:lnSpc>
            </a:pPr>
            <a:r>
              <a:rPr lang="zh-CN" altLang="en-US" sz="2800">
                <a:latin typeface="楷体" panose="02010609060101010101" charset="-122"/>
                <a:ea typeface="楷体" panose="02010609060101010101" charset="-122"/>
              </a:rPr>
              <a:t>（</a:t>
            </a:r>
            <a:r>
              <a:rPr lang="en-US" altLang="zh-CN" sz="2800">
                <a:latin typeface="楷体" panose="02010609060101010101" charset="-122"/>
                <a:ea typeface="楷体" panose="02010609060101010101" charset="-122"/>
              </a:rPr>
              <a:t>1</a:t>
            </a:r>
            <a:r>
              <a:rPr lang="zh-CN" altLang="en-US" sz="2800">
                <a:latin typeface="楷体" panose="02010609060101010101" charset="-122"/>
                <a:ea typeface="楷体" panose="02010609060101010101" charset="-122"/>
              </a:rPr>
              <a:t>）数据的不确定性</a:t>
            </a:r>
            <a:endParaRPr lang="zh-CN" altLang="en-US" sz="2800">
              <a:latin typeface="楷体" panose="02010609060101010101" charset="-122"/>
              <a:ea typeface="楷体" panose="02010609060101010101" charset="-122"/>
            </a:endParaRPr>
          </a:p>
          <a:p>
            <a:pPr fontAlgn="auto">
              <a:lnSpc>
                <a:spcPct val="130000"/>
              </a:lnSpc>
            </a:pPr>
            <a:r>
              <a:rPr lang="zh-CN" altLang="en-US" sz="2800">
                <a:latin typeface="楷体" panose="02010609060101010101" charset="-122"/>
                <a:ea typeface="楷体" panose="02010609060101010101" charset="-122"/>
              </a:rPr>
              <a:t>    原始数据的不准确以及数据采集处理粒度、应用需求与数据集成和展示等因素使得数据在不同维度、不同尺度上都有不同程度的不确定性。传统侧重于准确性数据的处理方法，难以应对海量、高维、多类型的不确定性数据。</a:t>
            </a:r>
            <a:endParaRPr lang="zh-CN" altLang="en-US" sz="2800">
              <a:latin typeface="楷体" panose="02010609060101010101" charset="-122"/>
              <a:ea typeface="楷体" panose="02010609060101010101" charset="-122"/>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50520" y="1017905"/>
            <a:ext cx="11459845" cy="5080635"/>
          </a:xfrm>
          <a:prstGeom prst="rect">
            <a:avLst/>
          </a:prstGeom>
          <a:noFill/>
        </p:spPr>
        <p:txBody>
          <a:bodyPr wrap="square" rtlCol="0" anchor="t">
            <a:spAutoFit/>
          </a:bodyPr>
          <a:p>
            <a:pPr fontAlgn="auto">
              <a:lnSpc>
                <a:spcPct val="130000"/>
              </a:lnSpc>
            </a:pPr>
            <a:r>
              <a:rPr lang="zh-CN" altLang="en-US" sz="2800">
                <a:latin typeface="楷体" panose="02010609060101010101" charset="-122"/>
                <a:ea typeface="楷体" panose="02010609060101010101" charset="-122"/>
              </a:rPr>
              <a:t>（</a:t>
            </a:r>
            <a:r>
              <a:rPr lang="en-US" altLang="zh-CN" sz="2800">
                <a:latin typeface="楷体" panose="02010609060101010101" charset="-122"/>
                <a:ea typeface="楷体" panose="02010609060101010101" charset="-122"/>
              </a:rPr>
              <a:t>2</a:t>
            </a:r>
            <a:r>
              <a:rPr lang="zh-CN" altLang="en-US" sz="2800">
                <a:latin typeface="楷体" panose="02010609060101010101" charset="-122"/>
                <a:ea typeface="楷体" panose="02010609060101010101" charset="-122"/>
              </a:rPr>
              <a:t>）模型的不确定性</a:t>
            </a:r>
            <a:endParaRPr lang="zh-CN" altLang="en-US" sz="2800">
              <a:latin typeface="楷体" panose="02010609060101010101" charset="-122"/>
              <a:ea typeface="楷体" panose="02010609060101010101" charset="-122"/>
            </a:endParaRPr>
          </a:p>
          <a:p>
            <a:pPr fontAlgn="auto">
              <a:lnSpc>
                <a:spcPct val="130000"/>
              </a:lnSpc>
            </a:pPr>
            <a:r>
              <a:rPr lang="zh-CN" altLang="en-US" sz="2800">
                <a:latin typeface="楷体" panose="02010609060101010101" charset="-122"/>
                <a:ea typeface="楷体" panose="02010609060101010101" charset="-122"/>
              </a:rPr>
              <a:t>    数据的不确定性要求对数据的处理方式能够提出新的模型方法， 并能够把握模型的表达能力与复杂程度之间的平衡。</a:t>
            </a:r>
            <a:endParaRPr lang="zh-CN" altLang="en-US" sz="2800">
              <a:latin typeface="楷体" panose="02010609060101010101" charset="-122"/>
              <a:ea typeface="楷体" panose="02010609060101010101" charset="-122"/>
            </a:endParaRPr>
          </a:p>
          <a:p>
            <a:pPr fontAlgn="auto">
              <a:lnSpc>
                <a:spcPct val="130000"/>
              </a:lnSpc>
            </a:pPr>
            <a:r>
              <a:rPr lang="zh-CN" altLang="en-US" sz="2800">
                <a:latin typeface="楷体" panose="02010609060101010101" charset="-122"/>
                <a:ea typeface="楷体" panose="02010609060101010101" charset="-122"/>
              </a:rPr>
              <a:t>（</a:t>
            </a:r>
            <a:r>
              <a:rPr lang="en-US" altLang="zh-CN" sz="2800">
                <a:latin typeface="楷体" panose="02010609060101010101" charset="-122"/>
                <a:ea typeface="楷体" panose="02010609060101010101" charset="-122"/>
              </a:rPr>
              <a:t>3</a:t>
            </a:r>
            <a:r>
              <a:rPr lang="zh-CN" altLang="en-US" sz="2800">
                <a:latin typeface="楷体" panose="02010609060101010101" charset="-122"/>
                <a:ea typeface="楷体" panose="02010609060101010101" charset="-122"/>
              </a:rPr>
              <a:t>）学习的不确定性</a:t>
            </a:r>
            <a:endParaRPr lang="zh-CN" altLang="en-US" sz="2800">
              <a:latin typeface="楷体" panose="02010609060101010101" charset="-122"/>
              <a:ea typeface="楷体" panose="02010609060101010101" charset="-122"/>
            </a:endParaRPr>
          </a:p>
          <a:p>
            <a:pPr fontAlgn="auto">
              <a:lnSpc>
                <a:spcPct val="130000"/>
              </a:lnSpc>
            </a:pPr>
            <a:r>
              <a:rPr lang="zh-CN" altLang="en-US" sz="2800">
                <a:latin typeface="楷体" panose="02010609060101010101" charset="-122"/>
                <a:ea typeface="楷体" panose="02010609060101010101" charset="-122"/>
              </a:rPr>
              <a:t>    数据模型通常都需要对模型参数进行学习。然而，在很多情况下找到模型的最优解是</a:t>
            </a:r>
            <a:r>
              <a:rPr lang="en-US" altLang="zh-CN" sz="2800">
                <a:latin typeface="Times New Roman" panose="02020603050405020304" charset="0"/>
                <a:ea typeface="楷体" panose="02010609060101010101" charset="-122"/>
              </a:rPr>
              <a:t>N</a:t>
            </a:r>
            <a:r>
              <a:rPr lang="en-US" altLang="zh-CN" sz="2800">
                <a:latin typeface="Times New Roman" panose="02020603050405020304" charset="0"/>
                <a:ea typeface="楷体" panose="02010609060101010101" charset="-122"/>
              </a:rPr>
              <a:t>P</a:t>
            </a:r>
            <a:r>
              <a:rPr lang="zh-CN" altLang="en-US" sz="2800">
                <a:latin typeface="楷体" panose="02010609060101010101" charset="-122"/>
                <a:ea typeface="楷体" panose="02010609060101010101" charset="-122"/>
              </a:rPr>
              <a:t>问题，甚至找到一个局部最优解都很困难。因此很多学习问题都采用近似的、不确定的方法来寻找一个相对不错的解。但在大数据的背景下，传统近似的、不确定的学习方法需要面对规模和时效的挑战。</a:t>
            </a:r>
            <a:endParaRPr lang="zh-CN" altLang="en-US" sz="2800">
              <a:latin typeface="楷体" panose="02010609060101010101" charset="-122"/>
              <a:ea typeface="楷体" panose="02010609060101010101" charset="-122"/>
            </a:endParaRP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8310" y="447040"/>
            <a:ext cx="5274310" cy="579120"/>
          </a:xfrm>
          <a:prstGeom prst="rect">
            <a:avLst/>
          </a:prstGeom>
          <a:noFill/>
        </p:spPr>
        <p:txBody>
          <a:bodyPr wrap="square" rtlCol="0" anchor="t">
            <a:spAutoFit/>
          </a:bodyPr>
          <a:p>
            <a:r>
              <a:rPr lang="en-US" altLang="zh-CN" sz="3200" b="1">
                <a:solidFill>
                  <a:schemeClr val="tx1"/>
                </a:solidFill>
                <a:latin typeface="楷体" panose="02010609060101010101" charset="-122"/>
                <a:ea typeface="楷体" panose="02010609060101010101" charset="-122"/>
                <a:sym typeface="+mn-ea"/>
              </a:rPr>
              <a:t>3.3 </a:t>
            </a:r>
            <a:r>
              <a:rPr lang="zh-CN" altLang="en-US" sz="3200" b="1">
                <a:solidFill>
                  <a:schemeClr val="tx1"/>
                </a:solidFill>
                <a:latin typeface="楷体" panose="02010609060101010101" charset="-122"/>
                <a:ea typeface="楷体" panose="02010609060101010101" charset="-122"/>
                <a:sym typeface="+mn-ea"/>
              </a:rPr>
              <a:t>网络大数据的涌现性</a:t>
            </a:r>
            <a:endParaRPr lang="zh-CN" altLang="en-US" sz="3200" b="1">
              <a:solidFill>
                <a:schemeClr val="tx1"/>
              </a:solidFill>
              <a:latin typeface="楷体" panose="02010609060101010101" charset="-122"/>
              <a:ea typeface="楷体" panose="02010609060101010101" charset="-122"/>
              <a:sym typeface="+mn-ea"/>
            </a:endParaRPr>
          </a:p>
        </p:txBody>
      </p:sp>
      <p:sp>
        <p:nvSpPr>
          <p:cNvPr id="3" name="文本框 2"/>
          <p:cNvSpPr txBox="1"/>
          <p:nvPr/>
        </p:nvSpPr>
        <p:spPr>
          <a:xfrm>
            <a:off x="448310" y="1355090"/>
            <a:ext cx="11459845" cy="5080635"/>
          </a:xfrm>
          <a:prstGeom prst="rect">
            <a:avLst/>
          </a:prstGeom>
          <a:noFill/>
        </p:spPr>
        <p:txBody>
          <a:bodyPr wrap="square" rtlCol="0" anchor="t">
            <a:spAutoFit/>
          </a:bodyPr>
          <a:p>
            <a:pPr fontAlgn="auto">
              <a:lnSpc>
                <a:spcPct val="130000"/>
              </a:lnSpc>
            </a:pPr>
            <a:r>
              <a:rPr lang="en-US" altLang="zh-CN"/>
              <a:t>  </a:t>
            </a:r>
            <a:r>
              <a:rPr lang="en-US" altLang="zh-CN" sz="2800"/>
              <a:t> </a:t>
            </a:r>
            <a:r>
              <a:rPr lang="en-US" altLang="zh-CN" sz="2800">
                <a:latin typeface="楷体" panose="02010609060101010101" charset="-122"/>
                <a:ea typeface="楷体" panose="02010609060101010101" charset="-122"/>
              </a:rPr>
              <a:t>  </a:t>
            </a:r>
            <a:r>
              <a:rPr sz="2800">
                <a:latin typeface="楷体" panose="02010609060101010101" charset="-122"/>
                <a:ea typeface="楷体" panose="02010609060101010101" charset="-122"/>
              </a:rPr>
              <a:t>涌现性是网络数据有别于其它数据的关键特性</a:t>
            </a:r>
            <a:r>
              <a:rPr lang="zh-CN" sz="2800">
                <a:latin typeface="楷体" panose="02010609060101010101" charset="-122"/>
                <a:ea typeface="楷体" panose="02010609060101010101" charset="-122"/>
              </a:rPr>
              <a:t>。</a:t>
            </a:r>
            <a:r>
              <a:rPr sz="2800">
                <a:latin typeface="楷体" panose="02010609060101010101" charset="-122"/>
                <a:ea typeface="楷体" panose="02010609060101010101" charset="-122"/>
              </a:rPr>
              <a:t>涌现性在度量、研判与预测上的困难使得网络数据难以被驾驭</a:t>
            </a:r>
            <a:r>
              <a:rPr lang="zh-CN" sz="2800">
                <a:latin typeface="楷体" panose="02010609060101010101" charset="-122"/>
                <a:ea typeface="楷体" panose="02010609060101010101" charset="-122"/>
              </a:rPr>
              <a:t>。</a:t>
            </a:r>
            <a:r>
              <a:rPr sz="2800">
                <a:latin typeface="楷体" panose="02010609060101010101" charset="-122"/>
                <a:ea typeface="楷体" panose="02010609060101010101" charset="-122"/>
              </a:rPr>
              <a:t>网络数据的涌现性主要表现为模式的涌现性、行为的涌现性和智慧的涌现</a:t>
            </a:r>
            <a:r>
              <a:rPr lang="zh-CN" altLang="en-US" sz="2800">
                <a:latin typeface="楷体" panose="02010609060101010101" charset="-122"/>
                <a:ea typeface="楷体" panose="02010609060101010101" charset="-122"/>
              </a:rPr>
              <a:t>性。</a:t>
            </a:r>
            <a:endParaRPr lang="zh-CN" altLang="en-US" sz="2800">
              <a:latin typeface="楷体" panose="02010609060101010101" charset="-122"/>
              <a:ea typeface="楷体" panose="02010609060101010101" charset="-122"/>
            </a:endParaRPr>
          </a:p>
          <a:p>
            <a:pPr fontAlgn="auto">
              <a:lnSpc>
                <a:spcPct val="130000"/>
              </a:lnSpc>
            </a:pPr>
            <a:r>
              <a:rPr lang="zh-CN" altLang="en-US" sz="2800">
                <a:latin typeface="楷体" panose="02010609060101010101" charset="-122"/>
                <a:ea typeface="楷体" panose="02010609060101010101" charset="-122"/>
              </a:rPr>
              <a:t>（</a:t>
            </a:r>
            <a:r>
              <a:rPr lang="en-US" altLang="zh-CN" sz="2800">
                <a:latin typeface="楷体" panose="02010609060101010101" charset="-122"/>
                <a:ea typeface="楷体" panose="02010609060101010101" charset="-122"/>
              </a:rPr>
              <a:t>1</a:t>
            </a:r>
            <a:r>
              <a:rPr lang="zh-CN" altLang="en-US" sz="2800">
                <a:latin typeface="楷体" panose="02010609060101010101" charset="-122"/>
                <a:ea typeface="楷体" panose="02010609060101010101" charset="-122"/>
              </a:rPr>
              <a:t>）模式的涌现性</a:t>
            </a:r>
            <a:endParaRPr lang="zh-CN" altLang="en-US" sz="2800">
              <a:latin typeface="楷体" panose="02010609060101010101" charset="-122"/>
              <a:ea typeface="楷体" panose="02010609060101010101" charset="-122"/>
            </a:endParaRPr>
          </a:p>
          <a:p>
            <a:pPr fontAlgn="auto">
              <a:lnSpc>
                <a:spcPct val="130000"/>
              </a:lnSpc>
            </a:pPr>
            <a:r>
              <a:rPr lang="zh-CN" altLang="en-US" sz="2800">
                <a:latin typeface="楷体" panose="02010609060101010101" charset="-122"/>
                <a:ea typeface="楷体" panose="02010609060101010101" charset="-122"/>
              </a:rPr>
              <a:t>    在多尺度、异质关系的网络数据中，由于不同的数据在属性、功能等方面既存在差异又相互关联，因此使网络大数据在结构、功能等方面涌现出了局部结构所不具备的特定模式特征。在结构方面，数据之间不同的关联程度使得数据构成的网络涌现出模块结构。在功能方面，网络在演化过程中会自发地形成相互分离的连通小块。</a:t>
            </a:r>
            <a:endParaRPr lang="zh-CN" altLang="en-US" sz="2800">
              <a:latin typeface="楷体" panose="02010609060101010101" charset="-122"/>
              <a:ea typeface="楷体" panose="02010609060101010101" charset="-122"/>
            </a:endParaRP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50520" y="1017905"/>
            <a:ext cx="11459845" cy="4526280"/>
          </a:xfrm>
          <a:prstGeom prst="rect">
            <a:avLst/>
          </a:prstGeom>
          <a:noFill/>
        </p:spPr>
        <p:txBody>
          <a:bodyPr wrap="square" rtlCol="0" anchor="t">
            <a:spAutoFit/>
          </a:bodyPr>
          <a:p>
            <a:pPr fontAlgn="auto">
              <a:lnSpc>
                <a:spcPct val="130000"/>
              </a:lnSpc>
            </a:pPr>
            <a:r>
              <a:rPr lang="zh-CN" altLang="en-US" sz="2800">
                <a:latin typeface="楷体" panose="02010609060101010101" charset="-122"/>
                <a:ea typeface="楷体" panose="02010609060101010101" charset="-122"/>
              </a:rPr>
              <a:t>（</a:t>
            </a:r>
            <a:r>
              <a:rPr lang="en-US" altLang="zh-CN" sz="2800">
                <a:latin typeface="楷体" panose="02010609060101010101" charset="-122"/>
                <a:ea typeface="楷体" panose="02010609060101010101" charset="-122"/>
              </a:rPr>
              <a:t>2</a:t>
            </a:r>
            <a:r>
              <a:rPr lang="zh-CN" altLang="en-US" sz="2800">
                <a:latin typeface="楷体" panose="02010609060101010101" charset="-122"/>
                <a:ea typeface="楷体" panose="02010609060101010101" charset="-122"/>
              </a:rPr>
              <a:t>）行为的涌现性</a:t>
            </a:r>
            <a:endParaRPr lang="zh-CN" altLang="en-US" sz="2800">
              <a:latin typeface="楷体" panose="02010609060101010101" charset="-122"/>
              <a:ea typeface="楷体" panose="02010609060101010101" charset="-122"/>
            </a:endParaRPr>
          </a:p>
          <a:p>
            <a:pPr fontAlgn="auto">
              <a:lnSpc>
                <a:spcPct val="130000"/>
              </a:lnSpc>
            </a:pPr>
            <a:r>
              <a:rPr lang="zh-CN" altLang="en-US" sz="2800">
                <a:latin typeface="楷体" panose="02010609060101010101" charset="-122"/>
                <a:ea typeface="楷体" panose="02010609060101010101" charset="-122"/>
              </a:rPr>
              <a:t>    随着数据采集技术的不断发展，人们得到的很多数据都具有时序性， 而社会网络中个体行为的涌现性则是基于数据时序分布的统计结果。</a:t>
            </a:r>
            <a:endParaRPr lang="zh-CN" altLang="en-US" sz="2800">
              <a:latin typeface="楷体" panose="02010609060101010101" charset="-122"/>
              <a:ea typeface="楷体" panose="02010609060101010101" charset="-122"/>
            </a:endParaRPr>
          </a:p>
          <a:p>
            <a:pPr fontAlgn="auto">
              <a:lnSpc>
                <a:spcPct val="130000"/>
              </a:lnSpc>
            </a:pPr>
            <a:endParaRPr lang="zh-CN" altLang="en-US" sz="2800">
              <a:latin typeface="楷体" panose="02010609060101010101" charset="-122"/>
              <a:ea typeface="楷体" panose="02010609060101010101" charset="-122"/>
            </a:endParaRPr>
          </a:p>
          <a:p>
            <a:pPr fontAlgn="auto">
              <a:lnSpc>
                <a:spcPct val="130000"/>
              </a:lnSpc>
            </a:pPr>
            <a:r>
              <a:rPr lang="zh-CN" altLang="en-US" sz="2800">
                <a:latin typeface="楷体" panose="02010609060101010101" charset="-122"/>
                <a:ea typeface="楷体" panose="02010609060101010101" charset="-122"/>
              </a:rPr>
              <a:t>（</a:t>
            </a:r>
            <a:r>
              <a:rPr lang="en-US" altLang="zh-CN" sz="2800">
                <a:latin typeface="楷体" panose="02010609060101010101" charset="-122"/>
                <a:ea typeface="楷体" panose="02010609060101010101" charset="-122"/>
              </a:rPr>
              <a:t>3</a:t>
            </a:r>
            <a:r>
              <a:rPr lang="zh-CN" altLang="en-US" sz="2800">
                <a:latin typeface="楷体" panose="02010609060101010101" charset="-122"/>
                <a:ea typeface="楷体" panose="02010609060101010101" charset="-122"/>
              </a:rPr>
              <a:t>）智慧的涌现性</a:t>
            </a:r>
            <a:endParaRPr lang="zh-CN" altLang="en-US" sz="2800">
              <a:latin typeface="楷体" panose="02010609060101010101" charset="-122"/>
              <a:ea typeface="楷体" panose="02010609060101010101" charset="-122"/>
            </a:endParaRPr>
          </a:p>
          <a:p>
            <a:pPr fontAlgn="auto">
              <a:lnSpc>
                <a:spcPct val="130000"/>
              </a:lnSpc>
            </a:pPr>
            <a:r>
              <a:rPr lang="zh-CN" altLang="en-US" sz="2800">
                <a:latin typeface="楷体" panose="02010609060101010101" charset="-122"/>
                <a:ea typeface="楷体" panose="02010609060101010101" charset="-122"/>
              </a:rPr>
              <a:t>    </a:t>
            </a:r>
            <a:r>
              <a:rPr sz="2800">
                <a:ea typeface="楷体" panose="02010609060101010101" charset="-122"/>
              </a:rPr>
              <a:t>网络数据在没有全局控制和预先定义的情况下，通过对来自大量自发个体的语义进行互相融合和连接而形成语义，整个过程随着数据的变化而持续演进，从而形成网络数据的涌现语义，也可以称之为智慧涌现</a:t>
            </a:r>
            <a:r>
              <a:rPr lang="zh-CN" altLang="en-US" sz="2800">
                <a:latin typeface="楷体" panose="02010609060101010101" charset="-122"/>
                <a:ea typeface="楷体" panose="02010609060101010101" charset="-122"/>
              </a:rPr>
              <a:t>。</a:t>
            </a:r>
            <a:endParaRPr lang="zh-CN" altLang="en-US" sz="2800">
              <a:latin typeface="楷体" panose="02010609060101010101" charset="-122"/>
              <a:ea typeface="楷体" panose="02010609060101010101" charset="-122"/>
            </a:endParaRP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165" y="241045"/>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lumMod val="95000"/>
                    <a:lumOff val="5000"/>
                  </a:schemeClr>
                </a:solidFill>
                <a:latin typeface="楷体" panose="02010609060101010101" charset="-122"/>
                <a:ea typeface="楷体" panose="02010609060101010101" charset="-122"/>
              </a:rPr>
              <a:t>4.</a:t>
            </a:r>
            <a:r>
              <a:rPr lang="zh-CN" altLang="en-US" b="1" dirty="0">
                <a:solidFill>
                  <a:schemeClr val="tx1">
                    <a:lumMod val="95000"/>
                    <a:lumOff val="5000"/>
                  </a:schemeClr>
                </a:solidFill>
                <a:latin typeface="楷体" panose="02010609060101010101" charset="-122"/>
                <a:ea typeface="楷体" panose="02010609060101010101" charset="-122"/>
              </a:rPr>
              <a:t>网络大数据的感知与存储</a:t>
            </a:r>
            <a:endParaRPr lang="zh-CN" altLang="en-US" b="1" dirty="0">
              <a:solidFill>
                <a:schemeClr val="tx1">
                  <a:lumMod val="95000"/>
                  <a:lumOff val="5000"/>
                </a:schemeClr>
              </a:solidFill>
              <a:latin typeface="楷体" panose="02010609060101010101" charset="-122"/>
              <a:ea typeface="楷体" panose="02010609060101010101" charset="-122"/>
            </a:endParaRPr>
          </a:p>
        </p:txBody>
      </p:sp>
      <p:sp>
        <p:nvSpPr>
          <p:cNvPr id="5" name="文本框 4"/>
          <p:cNvSpPr txBox="1"/>
          <p:nvPr>
            <p:custDataLst>
              <p:tags r:id="rId2"/>
            </p:custDataLst>
          </p:nvPr>
        </p:nvSpPr>
        <p:spPr>
          <a:xfrm>
            <a:off x="838200" y="1565910"/>
            <a:ext cx="10515600" cy="4610735"/>
          </a:xfrm>
          <a:prstGeom prst="rect">
            <a:avLst/>
          </a:prstGeom>
        </p:spPr>
        <p:txBody>
          <a:bodyPr>
            <a:normAutofit fontScale="9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ct val="130000"/>
              </a:lnSpc>
              <a:buNone/>
            </a:pPr>
            <a:r>
              <a:rPr lang="en-US" altLang="zh-CN" dirty="0">
                <a:latin typeface="Times New Roman" panose="02020603050405020304" charset="0"/>
                <a:ea typeface="楷体" panose="02010609060101010101" charset="-122"/>
              </a:rPr>
              <a:t>        按照网络空间中数据的蕴藏深度，整个网络空间可以划分为Surface Web</a:t>
            </a:r>
            <a:r>
              <a:rPr lang="zh-CN" altLang="en-US" dirty="0">
                <a:latin typeface="Times New Roman" panose="02020603050405020304" charset="0"/>
                <a:ea typeface="楷体" panose="02010609060101010101" charset="-122"/>
              </a:rPr>
              <a:t>和</a:t>
            </a:r>
            <a:r>
              <a:rPr lang="en-US" altLang="zh-CN" dirty="0">
                <a:latin typeface="Times New Roman" panose="02020603050405020304" charset="0"/>
                <a:ea typeface="楷体" panose="02010609060101010101" charset="-122"/>
              </a:rPr>
              <a:t>Deep Web</a:t>
            </a:r>
            <a:r>
              <a:rPr lang="zh-CN" altLang="en-US" dirty="0">
                <a:latin typeface="Times New Roman" panose="02020603050405020304" charset="0"/>
                <a:ea typeface="楷体" panose="02010609060101010101" charset="-122"/>
              </a:rPr>
              <a:t>。</a:t>
            </a:r>
            <a:r>
              <a:rPr lang="en-US" altLang="zh-CN" dirty="0">
                <a:latin typeface="Times New Roman" panose="02020603050405020304" charset="0"/>
                <a:ea typeface="楷体" panose="02010609060101010101" charset="-122"/>
                <a:sym typeface="+mn-ea"/>
              </a:rPr>
              <a:t>Surface Web</a:t>
            </a:r>
            <a:r>
              <a:rPr lang="en-US" altLang="zh-CN" dirty="0">
                <a:latin typeface="Times New Roman" panose="02020603050405020304" charset="0"/>
                <a:ea typeface="楷体" panose="02010609060101010101" charset="-122"/>
              </a:rPr>
              <a:t> 是指 Web中通过超链接可被传统搜索引擎爬取到的页面，而</a:t>
            </a:r>
            <a:r>
              <a:rPr lang="en-US" altLang="zh-CN" dirty="0">
                <a:latin typeface="Times New Roman" panose="02020603050405020304" charset="0"/>
                <a:ea typeface="楷体" panose="02010609060101010101" charset="-122"/>
                <a:sym typeface="+mn-ea"/>
              </a:rPr>
              <a:t>Deep Web</a:t>
            </a:r>
            <a:r>
              <a:rPr lang="en-US" altLang="zh-CN" dirty="0">
                <a:latin typeface="Times New Roman" panose="02020603050405020304" charset="0"/>
                <a:ea typeface="楷体" panose="02010609060101010101" charset="-122"/>
              </a:rPr>
              <a:t>则由Web中可在线访问的数据库组成</a:t>
            </a:r>
            <a:r>
              <a:rPr lang="zh-CN" altLang="en-US" dirty="0">
                <a:latin typeface="Times New Roman" panose="02020603050405020304" charset="0"/>
                <a:ea typeface="楷体" panose="02010609060101010101" charset="-122"/>
              </a:rPr>
              <a:t>。</a:t>
            </a:r>
            <a:r>
              <a:rPr lang="en-US" altLang="zh-CN" dirty="0">
                <a:latin typeface="Times New Roman" panose="02020603050405020304" charset="0"/>
                <a:ea typeface="楷体" panose="02010609060101010101" charset="-122"/>
                <a:sym typeface="+mn-ea"/>
              </a:rPr>
              <a:t>Deep Web</a:t>
            </a:r>
            <a:r>
              <a:rPr lang="en-US" altLang="zh-CN" dirty="0">
                <a:latin typeface="Times New Roman" panose="02020603050405020304" charset="0"/>
                <a:ea typeface="楷体" panose="02010609060101010101" charset="-122"/>
              </a:rPr>
              <a:t>的数据隐藏在Web数据库提供的查询接口后面，只有通过向查询接口提交查询才能获得</a:t>
            </a:r>
            <a:r>
              <a:rPr lang="zh-CN" altLang="en-US" dirty="0">
                <a:latin typeface="Times New Roman" panose="02020603050405020304" charset="0"/>
                <a:ea typeface="楷体" panose="02010609060101010101" charset="-122"/>
              </a:rPr>
              <a:t>。</a:t>
            </a:r>
            <a:r>
              <a:rPr lang="en-US" altLang="zh-CN" dirty="0">
                <a:latin typeface="Times New Roman" panose="02020603050405020304" charset="0"/>
                <a:ea typeface="楷体" panose="02010609060101010101" charset="-122"/>
              </a:rPr>
              <a:t>与</a:t>
            </a:r>
            <a:r>
              <a:rPr lang="en-US" altLang="zh-CN" dirty="0">
                <a:latin typeface="Times New Roman" panose="02020603050405020304" charset="0"/>
                <a:ea typeface="楷体" panose="02010609060101010101" charset="-122"/>
                <a:sym typeface="+mn-ea"/>
              </a:rPr>
              <a:t>Surface Web</a:t>
            </a:r>
            <a:r>
              <a:rPr lang="en-US" altLang="zh-CN" dirty="0">
                <a:latin typeface="Times New Roman" panose="02020603050405020304" charset="0"/>
                <a:ea typeface="楷体" panose="02010609060101010101" charset="-122"/>
              </a:rPr>
              <a:t> 相比，</a:t>
            </a:r>
            <a:r>
              <a:rPr lang="en-US" altLang="zh-CN" dirty="0">
                <a:latin typeface="Times New Roman" panose="02020603050405020304" charset="0"/>
                <a:ea typeface="楷体" panose="02010609060101010101" charset="-122"/>
                <a:sym typeface="+mn-ea"/>
              </a:rPr>
              <a:t>Deep Web</a:t>
            </a:r>
            <a:r>
              <a:rPr lang="en-US" altLang="zh-CN" dirty="0">
                <a:latin typeface="Times New Roman" panose="02020603050405020304" charset="0"/>
                <a:ea typeface="楷体" panose="02010609060101010101" charset="-122"/>
              </a:rPr>
              <a:t> 所包含的信息更丰富</a:t>
            </a:r>
            <a:r>
              <a:rPr lang="zh-CN" altLang="en-US" dirty="0">
                <a:latin typeface="Times New Roman" panose="02020603050405020304" charset="0"/>
                <a:ea typeface="楷体" panose="02010609060101010101" charset="-122"/>
              </a:rPr>
              <a:t>。</a:t>
            </a:r>
            <a:r>
              <a:rPr lang="en-US" altLang="zh-CN" dirty="0">
                <a:latin typeface="Times New Roman" panose="02020603050405020304" charset="0"/>
                <a:ea typeface="楷体" panose="02010609060101010101" charset="-122"/>
              </a:rPr>
              <a:t>同时，</a:t>
            </a:r>
            <a:r>
              <a:rPr lang="en-US" altLang="zh-CN" dirty="0">
                <a:latin typeface="Times New Roman" panose="02020603050405020304" charset="0"/>
                <a:ea typeface="楷体" panose="02010609060101010101" charset="-122"/>
                <a:sym typeface="+mn-ea"/>
              </a:rPr>
              <a:t>Deep Web</a:t>
            </a:r>
            <a:r>
              <a:rPr lang="en-US" altLang="zh-CN" dirty="0">
                <a:latin typeface="Times New Roman" panose="02020603050405020304" charset="0"/>
                <a:ea typeface="楷体" panose="02010609060101010101" charset="-122"/>
              </a:rPr>
              <a:t>具有规模大、实时动态变化、异构性、分布性以及访问方式特殊等特</a:t>
            </a:r>
            <a:r>
              <a:rPr lang="zh-CN" altLang="en-US" dirty="0">
                <a:latin typeface="Times New Roman" panose="02020603050405020304" charset="0"/>
                <a:ea typeface="楷体" panose="02010609060101010101" charset="-122"/>
              </a:rPr>
              <a:t>点。</a:t>
            </a:r>
            <a:r>
              <a:rPr lang="en-US" altLang="zh-CN" dirty="0">
                <a:latin typeface="Times New Roman" panose="02020603050405020304" charset="0"/>
                <a:ea typeface="楷体" panose="02010609060101010101" charset="-122"/>
              </a:rPr>
              <a:t>为了充分利用 </a:t>
            </a:r>
            <a:r>
              <a:rPr lang="en-US" altLang="zh-CN" dirty="0">
                <a:latin typeface="Times New Roman" panose="02020603050405020304" charset="0"/>
                <a:ea typeface="楷体" panose="02010609060101010101" charset="-122"/>
                <a:sym typeface="+mn-ea"/>
              </a:rPr>
              <a:t>Deep Web</a:t>
            </a:r>
            <a:r>
              <a:rPr lang="en-US" altLang="zh-CN" dirty="0">
                <a:latin typeface="Times New Roman" panose="02020603050405020304" charset="0"/>
                <a:ea typeface="楷体" panose="02010609060101010101" charset="-122"/>
              </a:rPr>
              <a:t>中的数据资源</a:t>
            </a:r>
            <a:r>
              <a:rPr lang="zh-CN" altLang="en-US" dirty="0">
                <a:latin typeface="Times New Roman" panose="02020603050405020304" charset="0"/>
                <a:ea typeface="楷体" panose="02010609060101010101" charset="-122"/>
              </a:rPr>
              <a:t>，</a:t>
            </a:r>
            <a:r>
              <a:rPr lang="en-US" altLang="zh-CN" dirty="0">
                <a:latin typeface="Times New Roman" panose="02020603050405020304" charset="0"/>
                <a:ea typeface="楷体" panose="02010609060101010101" charset="-122"/>
              </a:rPr>
              <a:t>需要充分获取</a:t>
            </a:r>
            <a:r>
              <a:rPr lang="en-US" altLang="zh-CN" dirty="0">
                <a:latin typeface="Times New Roman" panose="02020603050405020304" charset="0"/>
                <a:ea typeface="楷体" panose="02010609060101010101" charset="-122"/>
                <a:sym typeface="+mn-ea"/>
              </a:rPr>
              <a:t>Deep Web</a:t>
            </a:r>
            <a:r>
              <a:rPr lang="en-US" altLang="zh-CN" dirty="0">
                <a:latin typeface="Times New Roman" panose="02020603050405020304" charset="0"/>
                <a:ea typeface="楷体" panose="02010609060101010101" charset="-122"/>
              </a:rPr>
              <a:t>中高质量的数据并予以集成</a:t>
            </a:r>
            <a:r>
              <a:rPr lang="zh-CN" altLang="en-US" dirty="0">
                <a:latin typeface="Times New Roman" panose="02020603050405020304" charset="0"/>
                <a:ea typeface="楷体" panose="02010609060101010101" charset="-122"/>
              </a:rPr>
              <a:t>。</a:t>
            </a:r>
            <a:endParaRPr lang="zh-CN" altLang="en-US" dirty="0">
              <a:latin typeface="Times New Roman" panose="02020603050405020304" charset="0"/>
              <a:ea typeface="楷体" panose="02010609060101010101" charset="-122"/>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838200" y="847725"/>
            <a:ext cx="10515600" cy="532892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ct val="130000"/>
              </a:lnSpc>
              <a:buNone/>
            </a:pPr>
            <a:r>
              <a:rPr lang="en-US" altLang="zh-CN" dirty="0">
                <a:latin typeface="Times New Roman" panose="02020603050405020304" charset="0"/>
                <a:ea typeface="楷体" panose="02010609060101010101" charset="-122"/>
              </a:rPr>
              <a:t>       </a:t>
            </a:r>
            <a:endParaRPr lang="en-US" altLang="zh-CN" dirty="0">
              <a:latin typeface="Times New Roman" panose="02020603050405020304" charset="0"/>
              <a:ea typeface="楷体" panose="02010609060101010101" charset="-122"/>
            </a:endParaRPr>
          </a:p>
          <a:p>
            <a:pPr marL="0" indent="0" fontAlgn="auto">
              <a:lnSpc>
                <a:spcPct val="130000"/>
              </a:lnSpc>
              <a:buNone/>
            </a:pPr>
            <a:r>
              <a:rPr lang="en-US" altLang="zh-CN" dirty="0">
                <a:latin typeface="Times New Roman" panose="02020603050405020304" charset="0"/>
                <a:ea typeface="楷体" panose="02010609060101010101" charset="-122"/>
              </a:rPr>
              <a:t>        分布式数据存储是网络大数据应用的一个重要</a:t>
            </a:r>
            <a:r>
              <a:rPr lang="zh-CN" altLang="en-US" dirty="0">
                <a:latin typeface="Times New Roman" panose="02020603050405020304" charset="0"/>
                <a:ea typeface="楷体" panose="02010609060101010101" charset="-122"/>
              </a:rPr>
              <a:t>环节。行列混合式数据存储结构（</a:t>
            </a:r>
            <a:r>
              <a:rPr lang="en-US" altLang="zh-CN" dirty="0">
                <a:latin typeface="Times New Roman" panose="02020603050405020304" charset="0"/>
                <a:ea typeface="楷体" panose="02010609060101010101" charset="-122"/>
              </a:rPr>
              <a:t>RCFile</a:t>
            </a:r>
            <a:r>
              <a:rPr lang="zh-CN" altLang="en-US" dirty="0">
                <a:latin typeface="Times New Roman" panose="02020603050405020304" charset="0"/>
                <a:ea typeface="楷体" panose="02010609060101010101" charset="-122"/>
              </a:rPr>
              <a:t>）以解决海量数据快速加载、缩短查询响应时间、磁盘空间高效利用等问题。</a:t>
            </a:r>
            <a:r>
              <a:rPr lang="en-US" altLang="zh-CN" dirty="0">
                <a:latin typeface="Times New Roman" panose="02020603050405020304" charset="0"/>
                <a:ea typeface="楷体" panose="02010609060101010101" charset="-122"/>
                <a:sym typeface="+mn-ea"/>
              </a:rPr>
              <a:t>RCFile</a:t>
            </a:r>
            <a:r>
              <a:rPr lang="zh-CN" altLang="en-US" dirty="0">
                <a:latin typeface="Times New Roman" panose="02020603050405020304" charset="0"/>
                <a:ea typeface="楷体" panose="02010609060101010101" charset="-122"/>
              </a:rPr>
              <a:t>融合了行存储和列存储的优点，通过行组划分降低数据加载开销，通过列数据压缩提高存储空间利用率。国际上应用最广泛的两大分布式数据分析系统</a:t>
            </a:r>
            <a:r>
              <a:rPr lang="en-US" altLang="zh-CN" dirty="0">
                <a:latin typeface="Times New Roman" panose="02020603050405020304" charset="0"/>
                <a:ea typeface="楷体" panose="02010609060101010101" charset="-122"/>
              </a:rPr>
              <a:t>Hive</a:t>
            </a:r>
            <a:r>
              <a:rPr lang="zh-CN" altLang="en-US" dirty="0">
                <a:latin typeface="Times New Roman" panose="02020603050405020304" charset="0"/>
                <a:ea typeface="楷体" panose="02010609060101010101" charset="-122"/>
              </a:rPr>
              <a:t>和</a:t>
            </a:r>
            <a:r>
              <a:rPr lang="en-US" altLang="zh-CN" dirty="0">
                <a:latin typeface="Times New Roman" panose="02020603050405020304" charset="0"/>
                <a:ea typeface="楷体" panose="02010609060101010101" charset="-122"/>
              </a:rPr>
              <a:t>Pig</a:t>
            </a:r>
            <a:r>
              <a:rPr lang="zh-CN" altLang="en-US" dirty="0">
                <a:latin typeface="Times New Roman" panose="02020603050405020304" charset="0"/>
                <a:ea typeface="楷体" panose="02010609060101010101" charset="-122"/>
              </a:rPr>
              <a:t>均集成了</a:t>
            </a:r>
            <a:r>
              <a:rPr lang="en-US" altLang="zh-CN" dirty="0">
                <a:latin typeface="Times New Roman" panose="02020603050405020304" charset="0"/>
                <a:ea typeface="楷体" panose="02010609060101010101" charset="-122"/>
                <a:sym typeface="+mn-ea"/>
              </a:rPr>
              <a:t>RCFile</a:t>
            </a:r>
            <a:r>
              <a:rPr lang="zh-CN" altLang="en-US" dirty="0">
                <a:latin typeface="Times New Roman" panose="02020603050405020304" charset="0"/>
                <a:ea typeface="楷体" panose="02010609060101010101" charset="-122"/>
              </a:rPr>
              <a:t>技术。</a:t>
            </a:r>
            <a:r>
              <a:rPr lang="en-US" altLang="zh-CN" dirty="0">
                <a:latin typeface="Times New Roman" panose="02020603050405020304" charset="0"/>
                <a:ea typeface="楷体" panose="02010609060101010101" charset="-122"/>
                <a:sym typeface="+mn-ea"/>
              </a:rPr>
              <a:t>RCFile</a:t>
            </a:r>
            <a:r>
              <a:rPr lang="zh-CN" altLang="en-US" dirty="0">
                <a:latin typeface="Times New Roman" panose="02020603050405020304" charset="0"/>
                <a:ea typeface="楷体" panose="02010609060101010101" charset="-122"/>
              </a:rPr>
              <a:t>已经成为分布式离线数据分析系统中数据存储结构的事实标准。</a:t>
            </a:r>
            <a:endParaRPr lang="zh-CN" altLang="en-US" dirty="0">
              <a:latin typeface="Times New Roman" panose="02020603050405020304" charset="0"/>
              <a:ea typeface="楷体" panose="02010609060101010101" charset="-122"/>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165" y="241045"/>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lumMod val="95000"/>
                    <a:lumOff val="5000"/>
                  </a:schemeClr>
                </a:solidFill>
                <a:latin typeface="楷体" panose="02010609060101010101" charset="-122"/>
                <a:ea typeface="楷体" panose="02010609060101010101" charset="-122"/>
              </a:rPr>
              <a:t>5. </a:t>
            </a:r>
            <a:r>
              <a:rPr lang="zh-CN" altLang="en-US" b="1" dirty="0">
                <a:solidFill>
                  <a:schemeClr val="tx1">
                    <a:lumMod val="95000"/>
                    <a:lumOff val="5000"/>
                  </a:schemeClr>
                </a:solidFill>
                <a:latin typeface="楷体" panose="02010609060101010101" charset="-122"/>
                <a:ea typeface="楷体" panose="02010609060101010101" charset="-122"/>
              </a:rPr>
              <a:t>网络大数据挖掘和社会计算</a:t>
            </a:r>
            <a:endParaRPr lang="zh-CN" altLang="en-US" b="1" dirty="0">
              <a:solidFill>
                <a:schemeClr val="tx1">
                  <a:lumMod val="95000"/>
                  <a:lumOff val="5000"/>
                </a:schemeClr>
              </a:solidFill>
              <a:latin typeface="楷体" panose="02010609060101010101" charset="-122"/>
              <a:ea typeface="楷体" panose="02010609060101010101" charset="-122"/>
            </a:endParaRPr>
          </a:p>
        </p:txBody>
      </p:sp>
      <p:sp>
        <p:nvSpPr>
          <p:cNvPr id="5" name="文本框 4"/>
          <p:cNvSpPr txBox="1"/>
          <p:nvPr>
            <p:custDataLst>
              <p:tags r:id="rId2"/>
            </p:custDataLst>
          </p:nvPr>
        </p:nvSpPr>
        <p:spPr>
          <a:xfrm>
            <a:off x="838200" y="1565910"/>
            <a:ext cx="10515600" cy="461073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dirty="0">
                <a:latin typeface="Times New Roman" panose="02020603050405020304" charset="0"/>
                <a:ea typeface="楷体" panose="02010609060101010101" charset="-122"/>
              </a:rPr>
              <a:t>        </a:t>
            </a:r>
            <a:endParaRPr lang="en-US" altLang="zh-CN" dirty="0">
              <a:latin typeface="Times New Roman" panose="02020603050405020304" charset="0"/>
              <a:ea typeface="楷体" panose="02010609060101010101" charset="-122"/>
            </a:endParaRPr>
          </a:p>
          <a:p>
            <a:pPr marL="0" indent="0" fontAlgn="auto">
              <a:lnSpc>
                <a:spcPct val="130000"/>
              </a:lnSpc>
              <a:buNone/>
            </a:pPr>
            <a:r>
              <a:rPr lang="en-US" altLang="zh-CN" dirty="0">
                <a:latin typeface="Times New Roman" panose="02020603050405020304" charset="0"/>
                <a:ea typeface="楷体" panose="02010609060101010101" charset="-122"/>
              </a:rPr>
              <a:t>        </a:t>
            </a:r>
            <a:r>
              <a:rPr lang="zh-CN" altLang="en-US" dirty="0">
                <a:latin typeface="Times New Roman" panose="02020603050405020304" charset="0"/>
                <a:ea typeface="楷体" panose="02010609060101010101" charset="-122"/>
              </a:rPr>
              <a:t>利用计算技术对网络大数据进行挖掘分析，发现蕴含的知识，研究社会运行的规律与发展趋势，是挖掘网络大数据的深层价值和实现社会行为可计算的主要途径。随着社会媒体的涌现，持续增长的用户数据在规模和复杂性上都有着指数式的攀升，导致传统的挖掘和计算方法在性能和效用上遇到了严重的瓶颈。基于内容信息的数据挖掘和基于结构信息的社会计算是目前网络大数据挖掘和社会计算领域的研究热点。</a:t>
            </a:r>
            <a:endParaRPr lang="zh-CN" altLang="en-US" dirty="0">
              <a:latin typeface="Times New Roman" panose="02020603050405020304" charset="0"/>
              <a:ea typeface="楷体" panose="02010609060101010101" charset="-122"/>
            </a:endParaRPr>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8310" y="447040"/>
            <a:ext cx="5962015" cy="579120"/>
          </a:xfrm>
          <a:prstGeom prst="rect">
            <a:avLst/>
          </a:prstGeom>
          <a:noFill/>
        </p:spPr>
        <p:txBody>
          <a:bodyPr wrap="square" rtlCol="0" anchor="t">
            <a:spAutoFit/>
          </a:bodyPr>
          <a:p>
            <a:r>
              <a:rPr lang="en-US" altLang="zh-CN" sz="3200" b="1">
                <a:solidFill>
                  <a:schemeClr val="tx1"/>
                </a:solidFill>
                <a:latin typeface="楷体" panose="02010609060101010101" charset="-122"/>
                <a:ea typeface="楷体" panose="02010609060101010101" charset="-122"/>
                <a:sym typeface="+mn-ea"/>
              </a:rPr>
              <a:t>5.1 </a:t>
            </a:r>
            <a:r>
              <a:rPr lang="zh-CN" altLang="en-US" sz="3200" b="1">
                <a:solidFill>
                  <a:schemeClr val="tx1"/>
                </a:solidFill>
                <a:latin typeface="楷体" panose="02010609060101010101" charset="-122"/>
                <a:ea typeface="楷体" panose="02010609060101010101" charset="-122"/>
                <a:sym typeface="+mn-ea"/>
              </a:rPr>
              <a:t>基于内容信息的数据挖掘</a:t>
            </a:r>
            <a:endParaRPr lang="zh-CN" altLang="en-US" sz="3200" b="1">
              <a:solidFill>
                <a:schemeClr val="tx1"/>
              </a:solidFill>
              <a:latin typeface="楷体" panose="02010609060101010101" charset="-122"/>
              <a:ea typeface="楷体" panose="02010609060101010101" charset="-122"/>
              <a:sym typeface="+mn-ea"/>
            </a:endParaRPr>
          </a:p>
        </p:txBody>
      </p:sp>
      <p:sp>
        <p:nvSpPr>
          <p:cNvPr id="3" name="文本框 2"/>
          <p:cNvSpPr txBox="1"/>
          <p:nvPr/>
        </p:nvSpPr>
        <p:spPr>
          <a:xfrm>
            <a:off x="448310" y="1600200"/>
            <a:ext cx="11459845" cy="5040630"/>
          </a:xfrm>
          <a:prstGeom prst="rect">
            <a:avLst/>
          </a:prstGeom>
          <a:noFill/>
        </p:spPr>
        <p:txBody>
          <a:bodyPr wrap="square" rtlCol="0" anchor="t">
            <a:spAutoFit/>
          </a:bodyPr>
          <a:p>
            <a:pPr fontAlgn="auto">
              <a:lnSpc>
                <a:spcPct val="150000"/>
              </a:lnSpc>
            </a:pPr>
            <a:r>
              <a:rPr lang="en-US" altLang="zh-CN"/>
              <a:t>  </a:t>
            </a:r>
            <a:r>
              <a:rPr lang="en-US" altLang="zh-CN" sz="2800"/>
              <a:t>      </a:t>
            </a:r>
            <a:r>
              <a:rPr sz="2800">
                <a:latin typeface="楷体" panose="02010609060101010101" charset="-122"/>
                <a:ea typeface="楷体" panose="02010609060101010101" charset="-122"/>
              </a:rPr>
              <a:t>语言是社会媒体最重要的表现形式，文本是社会媒体中用户表达信息的最重要的方式</a:t>
            </a:r>
            <a:r>
              <a:rPr lang="zh-CN" sz="2800">
                <a:latin typeface="楷体" panose="02010609060101010101" charset="-122"/>
                <a:ea typeface="楷体" panose="02010609060101010101" charset="-122"/>
              </a:rPr>
              <a:t>。</a:t>
            </a:r>
            <a:r>
              <a:rPr sz="2800">
                <a:latin typeface="楷体" panose="02010609060101010101" charset="-122"/>
                <a:ea typeface="楷体" panose="02010609060101010101" charset="-122"/>
              </a:rPr>
              <a:t>基于内容信息的数据挖掘包括网络搜索技术与实体关联分析等主要研究内容</a:t>
            </a:r>
            <a:r>
              <a:rPr lang="zh-CN" sz="2800">
                <a:latin typeface="楷体" panose="02010609060101010101" charset="-122"/>
                <a:ea typeface="楷体" panose="02010609060101010101" charset="-122"/>
              </a:rPr>
              <a:t>。</a:t>
            </a:r>
            <a:endParaRPr lang="zh-CN" sz="2800">
              <a:latin typeface="楷体" panose="02010609060101010101" charset="-122"/>
              <a:ea typeface="楷体" panose="02010609060101010101" charset="-122"/>
            </a:endParaRPr>
          </a:p>
          <a:p>
            <a:pPr fontAlgn="auto">
              <a:lnSpc>
                <a:spcPct val="150000"/>
              </a:lnSpc>
            </a:pPr>
            <a:r>
              <a:rPr lang="zh-CN" sz="2800">
                <a:latin typeface="楷体" panose="02010609060101010101" charset="-122"/>
                <a:ea typeface="楷体" panose="02010609060101010101" charset="-122"/>
              </a:rPr>
              <a:t>    社会媒体的出现为互联网信息搜索提出了新的挑战，研究的热点从传统的海量数据抓取、索引结构优化和用户查询分析等转移到了排序学习算法，专注于提高检索质量。</a:t>
            </a:r>
            <a:endParaRPr lang="zh-CN" sz="2800">
              <a:latin typeface="楷体" panose="02010609060101010101" charset="-122"/>
              <a:ea typeface="楷体" panose="02010609060101010101" charset="-122"/>
            </a:endParaRPr>
          </a:p>
          <a:p>
            <a:pPr fontAlgn="auto">
              <a:lnSpc>
                <a:spcPct val="130000"/>
              </a:lnSpc>
            </a:pPr>
            <a:endParaRPr lang="zh-CN" sz="2800">
              <a:latin typeface="楷体" panose="02010609060101010101" charset="-122"/>
              <a:ea typeface="楷体" panose="02010609060101010101" charset="-122"/>
            </a:endParaRPr>
          </a:p>
          <a:p>
            <a:pPr fontAlgn="auto">
              <a:lnSpc>
                <a:spcPct val="130000"/>
              </a:lnSpc>
            </a:pPr>
            <a:endParaRPr lang="zh-CN" sz="2800">
              <a:latin typeface="楷体" panose="02010609060101010101" charset="-122"/>
              <a:ea typeface="楷体" panose="02010609060101010101" charset="-122"/>
            </a:endParaRP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8310" y="447040"/>
            <a:ext cx="5962015" cy="579120"/>
          </a:xfrm>
          <a:prstGeom prst="rect">
            <a:avLst/>
          </a:prstGeom>
          <a:noFill/>
        </p:spPr>
        <p:txBody>
          <a:bodyPr wrap="square" rtlCol="0" anchor="t">
            <a:spAutoFit/>
          </a:bodyPr>
          <a:p>
            <a:r>
              <a:rPr lang="en-US" altLang="zh-CN" sz="3200" b="1">
                <a:solidFill>
                  <a:schemeClr val="tx1"/>
                </a:solidFill>
                <a:latin typeface="楷体" panose="02010609060101010101" charset="-122"/>
                <a:ea typeface="楷体" panose="02010609060101010101" charset="-122"/>
                <a:sym typeface="+mn-ea"/>
              </a:rPr>
              <a:t>5.2 </a:t>
            </a:r>
            <a:r>
              <a:rPr lang="zh-CN" altLang="en-US" sz="3200" b="1">
                <a:solidFill>
                  <a:schemeClr val="tx1"/>
                </a:solidFill>
                <a:latin typeface="楷体" panose="02010609060101010101" charset="-122"/>
                <a:ea typeface="楷体" panose="02010609060101010101" charset="-122"/>
                <a:sym typeface="+mn-ea"/>
              </a:rPr>
              <a:t>基于结构信息的社会计算</a:t>
            </a:r>
            <a:endParaRPr lang="zh-CN" altLang="en-US" sz="3200" b="1">
              <a:solidFill>
                <a:schemeClr val="tx1"/>
              </a:solidFill>
              <a:latin typeface="楷体" panose="02010609060101010101" charset="-122"/>
              <a:ea typeface="楷体" panose="02010609060101010101" charset="-122"/>
              <a:sym typeface="+mn-ea"/>
            </a:endParaRPr>
          </a:p>
        </p:txBody>
      </p:sp>
      <p:sp>
        <p:nvSpPr>
          <p:cNvPr id="3" name="文本框 2"/>
          <p:cNvSpPr txBox="1"/>
          <p:nvPr/>
        </p:nvSpPr>
        <p:spPr>
          <a:xfrm>
            <a:off x="448310" y="1600200"/>
            <a:ext cx="11459845" cy="3971925"/>
          </a:xfrm>
          <a:prstGeom prst="rect">
            <a:avLst/>
          </a:prstGeom>
          <a:noFill/>
        </p:spPr>
        <p:txBody>
          <a:bodyPr wrap="square" rtlCol="0" anchor="t">
            <a:spAutoFit/>
          </a:bodyPr>
          <a:p>
            <a:pPr fontAlgn="auto">
              <a:lnSpc>
                <a:spcPct val="130000"/>
              </a:lnSpc>
            </a:pPr>
            <a:r>
              <a:rPr lang="en-US" altLang="zh-CN"/>
              <a:t>  </a:t>
            </a:r>
            <a:r>
              <a:rPr lang="en-US" altLang="zh-CN" sz="2800"/>
              <a:t>      </a:t>
            </a:r>
            <a:r>
              <a:rPr sz="2800">
                <a:latin typeface="楷体" panose="02010609060101010101" charset="-122"/>
                <a:ea typeface="楷体" panose="02010609060101010101" charset="-122"/>
              </a:rPr>
              <a:t>社会网络是以社会媒体中的用户为节点，用户间的关系为连边而构建的网络</a:t>
            </a:r>
            <a:r>
              <a:rPr lang="zh-CN" sz="2800">
                <a:latin typeface="楷体" panose="02010609060101010101" charset="-122"/>
                <a:ea typeface="楷体" panose="02010609060101010101" charset="-122"/>
              </a:rPr>
              <a:t>。</a:t>
            </a:r>
            <a:r>
              <a:rPr sz="2800">
                <a:latin typeface="楷体" panose="02010609060101010101" charset="-122"/>
                <a:ea typeface="楷体" panose="02010609060101010101" charset="-122"/>
              </a:rPr>
              <a:t>它既是用户间社会关系的反映，也是用户之间进行信息交互的载体</a:t>
            </a:r>
            <a:r>
              <a:rPr lang="zh-CN" sz="2800">
                <a:latin typeface="楷体" panose="02010609060101010101" charset="-122"/>
                <a:ea typeface="楷体" panose="02010609060101010101" charset="-122"/>
              </a:rPr>
              <a:t>。</a:t>
            </a:r>
            <a:endParaRPr lang="zh-CN" sz="2800">
              <a:latin typeface="楷体" panose="02010609060101010101" charset="-122"/>
              <a:ea typeface="楷体" panose="02010609060101010101" charset="-122"/>
            </a:endParaRPr>
          </a:p>
          <a:p>
            <a:pPr fontAlgn="auto">
              <a:lnSpc>
                <a:spcPct val="130000"/>
              </a:lnSpc>
            </a:pPr>
            <a:r>
              <a:rPr sz="2800">
                <a:latin typeface="楷体" panose="02010609060101010101" charset="-122"/>
                <a:ea typeface="楷体" panose="02010609060101010101" charset="-122"/>
              </a:rPr>
              <a:t>    社会网络中个体因血缘关系或兴趣爱好等因素而形成了连接紧密的圈子，这种内部关系紧密而对外关系相对稀疏的结构被称为社区</a:t>
            </a:r>
            <a:r>
              <a:rPr lang="zh-CN" sz="2800">
                <a:latin typeface="楷体" panose="02010609060101010101" charset="-122"/>
                <a:ea typeface="楷体" panose="02010609060101010101" charset="-122"/>
              </a:rPr>
              <a:t>。</a:t>
            </a:r>
            <a:r>
              <a:rPr sz="2800">
                <a:latin typeface="楷体" panose="02010609060101010101" charset="-122"/>
                <a:ea typeface="楷体" panose="02010609060101010101" charset="-122"/>
              </a:rPr>
              <a:t>社区结构是社会网络所普遍具有的结构特征，社区结构的存在对于网络的高效搜索、网络演化、信息扩散等具有重要意义</a:t>
            </a:r>
            <a:r>
              <a:rPr lang="zh-CN" sz="2800">
                <a:latin typeface="楷体" panose="02010609060101010101" charset="-122"/>
                <a:ea typeface="楷体" panose="02010609060101010101" charset="-122"/>
              </a:rPr>
              <a:t>。</a:t>
            </a:r>
            <a:endParaRPr lang="zh-CN" sz="2800">
              <a:latin typeface="楷体" panose="02010609060101010101" charset="-122"/>
              <a:ea typeface="楷体" panose="02010609060101010101" charset="-122"/>
            </a:endParaRP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165" y="241045"/>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lumMod val="95000"/>
                    <a:lumOff val="5000"/>
                  </a:schemeClr>
                </a:solidFill>
                <a:latin typeface="楷体" panose="02010609060101010101" charset="-122"/>
                <a:ea typeface="楷体" panose="02010609060101010101" charset="-122"/>
              </a:rPr>
              <a:t>6. </a:t>
            </a:r>
            <a:r>
              <a:rPr lang="zh-CN" altLang="en-US" b="1" dirty="0">
                <a:solidFill>
                  <a:schemeClr val="tx1">
                    <a:lumMod val="95000"/>
                    <a:lumOff val="5000"/>
                  </a:schemeClr>
                </a:solidFill>
                <a:latin typeface="楷体" panose="02010609060101010101" charset="-122"/>
                <a:ea typeface="楷体" panose="02010609060101010101" charset="-122"/>
              </a:rPr>
              <a:t>研究展望</a:t>
            </a:r>
            <a:endParaRPr lang="zh-CN" altLang="en-US" b="1" dirty="0">
              <a:solidFill>
                <a:schemeClr val="tx1">
                  <a:lumMod val="95000"/>
                  <a:lumOff val="5000"/>
                </a:schemeClr>
              </a:solidFill>
              <a:latin typeface="楷体" panose="02010609060101010101" charset="-122"/>
              <a:ea typeface="楷体" panose="02010609060101010101" charset="-122"/>
            </a:endParaRPr>
          </a:p>
        </p:txBody>
      </p:sp>
      <p:sp>
        <p:nvSpPr>
          <p:cNvPr id="5" name="文本框 4"/>
          <p:cNvSpPr txBox="1"/>
          <p:nvPr>
            <p:custDataLst>
              <p:tags r:id="rId2"/>
            </p:custDataLst>
          </p:nvPr>
        </p:nvSpPr>
        <p:spPr>
          <a:xfrm>
            <a:off x="838200" y="1565910"/>
            <a:ext cx="10515600" cy="4610735"/>
          </a:xfrm>
          <a:prstGeom prst="rect">
            <a:avLst/>
          </a:prstGeom>
        </p:spPr>
        <p:txBody>
          <a:bodyPr>
            <a:normAutofit lnSpcReduction="2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ct val="130000"/>
              </a:lnSpc>
              <a:buNone/>
            </a:pPr>
            <a:r>
              <a:rPr lang="en-US" altLang="zh-CN" dirty="0">
                <a:latin typeface="Times New Roman" panose="02020603050405020304" charset="0"/>
                <a:ea typeface="楷体" panose="02010609060101010101" charset="-122"/>
              </a:rPr>
              <a:t>        </a:t>
            </a:r>
            <a:r>
              <a:rPr lang="zh-CN" altLang="en-US" dirty="0">
                <a:latin typeface="Times New Roman" panose="02020603050405020304" charset="0"/>
                <a:ea typeface="楷体" panose="02010609060101010101" charset="-122"/>
              </a:rPr>
              <a:t>展望未来，面对网络大数据，以下几个方面的研究将是问题的核心。</a:t>
            </a:r>
            <a:endParaRPr lang="zh-CN" altLang="en-US" dirty="0">
              <a:latin typeface="Times New Roman" panose="02020603050405020304" charset="0"/>
              <a:ea typeface="楷体" panose="02010609060101010101" charset="-122"/>
            </a:endParaRPr>
          </a:p>
          <a:p>
            <a:pPr marL="0" indent="0" fontAlgn="auto">
              <a:lnSpc>
                <a:spcPct val="130000"/>
              </a:lnSpc>
              <a:buNone/>
            </a:pPr>
            <a:r>
              <a:rPr lang="zh-CN" altLang="en-US" dirty="0">
                <a:latin typeface="Times New Roman" panose="02020603050405020304" charset="0"/>
                <a:ea typeface="楷体" panose="02010609060101010101" charset="-122"/>
              </a:rPr>
              <a:t>（</a:t>
            </a:r>
            <a:r>
              <a:rPr lang="en-US" altLang="zh-CN" dirty="0">
                <a:latin typeface="Times New Roman" panose="02020603050405020304" charset="0"/>
                <a:ea typeface="楷体" panose="02010609060101010101" charset="-122"/>
              </a:rPr>
              <a:t>1</a:t>
            </a:r>
            <a:r>
              <a:rPr lang="zh-CN" altLang="en-US" dirty="0">
                <a:latin typeface="Times New Roman" panose="02020603050405020304" charset="0"/>
                <a:ea typeface="楷体" panose="02010609060101010101" charset="-122"/>
              </a:rPr>
              <a:t>）网络大数据的复杂性度量</a:t>
            </a:r>
            <a:endParaRPr lang="zh-CN" altLang="en-US" dirty="0">
              <a:latin typeface="Times New Roman" panose="02020603050405020304" charset="0"/>
              <a:ea typeface="楷体" panose="02010609060101010101" charset="-122"/>
            </a:endParaRPr>
          </a:p>
          <a:p>
            <a:pPr marL="0" indent="0" fontAlgn="auto">
              <a:lnSpc>
                <a:spcPct val="130000"/>
              </a:lnSpc>
              <a:buNone/>
            </a:pPr>
            <a:r>
              <a:rPr lang="zh-CN" altLang="en-US" dirty="0">
                <a:latin typeface="Times New Roman" panose="02020603050405020304" charset="0"/>
                <a:ea typeface="楷体" panose="02010609060101010101" charset="-122"/>
              </a:rPr>
              <a:t>        网络大数据使人们处理计算问题时获得了前所未有的大规模样本，但同时网络大数据也呈现出前所未有的复杂特征，不得不面对更加复杂的数据对象，其典型的特性是类型和模式多样、关联关系繁杂、质量良莠不齐。如何量化定义大数据复杂性的本质特征及其外在度量指标，进而研究网络数据复杂性的内在机理是个重要的研究问题。</a:t>
            </a:r>
            <a:endParaRPr lang="zh-CN" altLang="en-US" dirty="0">
              <a:latin typeface="Times New Roman" panose="02020603050405020304" charset="0"/>
              <a:ea typeface="楷体" panose="02010609060101010101" charset="-122"/>
            </a:endParaRPr>
          </a:p>
          <a:p>
            <a:pPr marL="0" indent="0" fontAlgn="auto">
              <a:lnSpc>
                <a:spcPct val="130000"/>
              </a:lnSpc>
              <a:buNone/>
            </a:pPr>
            <a:endParaRPr lang="zh-CN" altLang="en-US" dirty="0">
              <a:latin typeface="Times New Roman" panose="02020603050405020304" charset="0"/>
              <a:ea typeface="楷体" panose="02010609060101010101" charset="-122"/>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375868" y="1645732"/>
            <a:ext cx="9490480" cy="4374481"/>
            <a:chOff x="2167" y="2592"/>
            <a:chExt cx="14946" cy="6889"/>
          </a:xfrm>
        </p:grpSpPr>
        <p:grpSp>
          <p:nvGrpSpPr>
            <p:cNvPr id="8" name="组合 7"/>
            <p:cNvGrpSpPr/>
            <p:nvPr>
              <p:custDataLst>
                <p:tags r:id="rId1"/>
              </p:custDataLst>
            </p:nvPr>
          </p:nvGrpSpPr>
          <p:grpSpPr>
            <a:xfrm>
              <a:off x="2167" y="2592"/>
              <a:ext cx="6190" cy="1570"/>
              <a:chOff x="428625" y="3302508"/>
              <a:chExt cx="2919222" cy="740187"/>
            </a:xfrm>
          </p:grpSpPr>
          <p:sp>
            <p:nvSpPr>
              <p:cNvPr id="10" name="矩形 7"/>
              <p:cNvSpPr/>
              <p:nvPr>
                <p:custDataLst>
                  <p:tags r:id="rId2"/>
                </p:custDataLst>
              </p:nvPr>
            </p:nvSpPr>
            <p:spPr>
              <a:xfrm>
                <a:off x="991781" y="3302508"/>
                <a:ext cx="2356066" cy="7325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36670" tIns="0" rIns="45556" bIns="60742" anchor="b">
                <a:normAutofit fontScale="90000"/>
              </a:bodyPr>
              <a:lstStyle/>
              <a:p>
                <a:pPr>
                  <a:defRPr/>
                </a:pPr>
                <a:r>
                  <a:rPr lang="zh-CN" altLang="zh-CN" sz="3600" b="1" dirty="0">
                    <a:solidFill>
                      <a:schemeClr val="tx1"/>
                    </a:solidFill>
                    <a:latin typeface="楷体" panose="02010609060101010101" charset="-122"/>
                    <a:ea typeface="楷体" panose="02010609060101010101" charset="-122"/>
                  </a:rPr>
                  <a:t>研究背景及现状</a:t>
                </a:r>
                <a:endParaRPr lang="zh-CN" altLang="zh-CN" sz="3600" b="1" dirty="0">
                  <a:solidFill>
                    <a:schemeClr val="tx1"/>
                  </a:solidFill>
                  <a:latin typeface="楷体" panose="02010609060101010101" charset="-122"/>
                  <a:ea typeface="楷体" panose="02010609060101010101" charset="-122"/>
                </a:endParaRPr>
              </a:p>
            </p:txBody>
          </p:sp>
          <p:sp>
            <p:nvSpPr>
              <p:cNvPr id="27" name="任意多边形 26"/>
              <p:cNvSpPr/>
              <p:nvPr>
                <p:custDataLst>
                  <p:tags r:id="rId3"/>
                </p:custDataLst>
              </p:nvPr>
            </p:nvSpPr>
            <p:spPr>
              <a:xfrm>
                <a:off x="428625" y="3514642"/>
                <a:ext cx="528053" cy="528053"/>
              </a:xfrm>
              <a:custGeom>
                <a:avLst/>
                <a:gdLst>
                  <a:gd name="connsiteX0" fmla="*/ 0 w 696310"/>
                  <a:gd name="connsiteY0" fmla="*/ 0 h 696310"/>
                  <a:gd name="connsiteX1" fmla="*/ 459827 w 696310"/>
                  <a:gd name="connsiteY1" fmla="*/ 0 h 696310"/>
                  <a:gd name="connsiteX2" fmla="*/ 459827 w 696310"/>
                  <a:gd name="connsiteY2" fmla="*/ 236483 h 696310"/>
                  <a:gd name="connsiteX3" fmla="*/ 696310 w 696310"/>
                  <a:gd name="connsiteY3" fmla="*/ 236483 h 696310"/>
                  <a:gd name="connsiteX4" fmla="*/ 696310 w 696310"/>
                  <a:gd name="connsiteY4" fmla="*/ 696310 h 696310"/>
                  <a:gd name="connsiteX5" fmla="*/ 0 w 696310"/>
                  <a:gd name="connsiteY5" fmla="*/ 696310 h 69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310" h="696310">
                    <a:moveTo>
                      <a:pt x="0" y="0"/>
                    </a:moveTo>
                    <a:lnTo>
                      <a:pt x="459827" y="0"/>
                    </a:lnTo>
                    <a:lnTo>
                      <a:pt x="459827" y="236483"/>
                    </a:lnTo>
                    <a:lnTo>
                      <a:pt x="696310" y="236483"/>
                    </a:lnTo>
                    <a:lnTo>
                      <a:pt x="696310" y="696310"/>
                    </a:lnTo>
                    <a:lnTo>
                      <a:pt x="0" y="69631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5928" rIns="0" bIns="0" anchor="ctr">
                <a:normAutofit/>
              </a:bodyPr>
              <a:lstStyle/>
              <a:p>
                <a:pPr algn="ctr">
                  <a:defRPr/>
                </a:pPr>
                <a:r>
                  <a:rPr lang="en-US" altLang="zh-CN" sz="2400" dirty="0">
                    <a:solidFill>
                      <a:srgbClr val="FFFFFF"/>
                    </a:solidFill>
                  </a:rPr>
                  <a:t>01</a:t>
                </a:r>
                <a:endParaRPr lang="zh-CN" altLang="en-US" sz="2400" dirty="0">
                  <a:solidFill>
                    <a:srgbClr val="FFFFFF"/>
                  </a:solidFill>
                </a:endParaRPr>
              </a:p>
            </p:txBody>
          </p:sp>
          <p:sp>
            <p:nvSpPr>
              <p:cNvPr id="2" name="矩形 1"/>
              <p:cNvSpPr/>
              <p:nvPr>
                <p:custDataLst>
                  <p:tags r:id="rId4"/>
                </p:custDataLst>
              </p:nvPr>
            </p:nvSpPr>
            <p:spPr>
              <a:xfrm>
                <a:off x="813220" y="3496329"/>
                <a:ext cx="157196" cy="16177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91113" rIns="75928" bIns="0" anchor="ctr">
                <a:normAutofit/>
              </a:bodyPr>
              <a:lstStyle/>
              <a:p>
                <a:pPr algn="ctr">
                  <a:defRPr/>
                </a:pPr>
                <a:endParaRPr lang="zh-CN" altLang="en-US" sz="500"/>
              </a:p>
            </p:txBody>
          </p:sp>
        </p:grpSp>
        <p:grpSp>
          <p:nvGrpSpPr>
            <p:cNvPr id="7" name="组合 6"/>
            <p:cNvGrpSpPr/>
            <p:nvPr>
              <p:custDataLst>
                <p:tags r:id="rId5"/>
              </p:custDataLst>
            </p:nvPr>
          </p:nvGrpSpPr>
          <p:grpSpPr>
            <a:xfrm>
              <a:off x="10922" y="2595"/>
              <a:ext cx="6190" cy="1566"/>
              <a:chOff x="428625" y="4666894"/>
              <a:chExt cx="2919222" cy="738667"/>
            </a:xfrm>
          </p:grpSpPr>
          <p:sp>
            <p:nvSpPr>
              <p:cNvPr id="45" name="矩形 7"/>
              <p:cNvSpPr/>
              <p:nvPr>
                <p:custDataLst>
                  <p:tags r:id="rId6"/>
                </p:custDataLst>
              </p:nvPr>
            </p:nvSpPr>
            <p:spPr>
              <a:xfrm>
                <a:off x="991781" y="4666894"/>
                <a:ext cx="2356066" cy="73255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36670" tIns="0" rIns="45556" bIns="60742" anchor="b">
                <a:normAutofit/>
              </a:bodyPr>
              <a:lstStyle/>
              <a:p>
                <a:pPr>
                  <a:defRPr/>
                </a:pPr>
                <a:r>
                  <a:rPr lang="zh-CN" altLang="en-US" sz="3600" b="1" dirty="0">
                    <a:solidFill>
                      <a:schemeClr val="tx1"/>
                    </a:solidFill>
                    <a:latin typeface="楷体" panose="02010609060101010101" charset="-122"/>
                    <a:ea typeface="楷体" panose="02010609060101010101" charset="-122"/>
                    <a:sym typeface="+mn-ea"/>
                  </a:rPr>
                  <a:t>研究意义</a:t>
                </a:r>
                <a:endParaRPr lang="zh-CN" altLang="en-US" sz="3600" b="1" dirty="0">
                  <a:solidFill>
                    <a:schemeClr val="tx1"/>
                  </a:solidFill>
                </a:endParaRPr>
              </a:p>
            </p:txBody>
          </p:sp>
          <p:sp>
            <p:nvSpPr>
              <p:cNvPr id="47" name="任意多边形 46"/>
              <p:cNvSpPr/>
              <p:nvPr>
                <p:custDataLst>
                  <p:tags r:id="rId7"/>
                </p:custDataLst>
              </p:nvPr>
            </p:nvSpPr>
            <p:spPr>
              <a:xfrm>
                <a:off x="428625" y="4877508"/>
                <a:ext cx="528053" cy="528053"/>
              </a:xfrm>
              <a:custGeom>
                <a:avLst/>
                <a:gdLst>
                  <a:gd name="connsiteX0" fmla="*/ 0 w 696310"/>
                  <a:gd name="connsiteY0" fmla="*/ 0 h 696310"/>
                  <a:gd name="connsiteX1" fmla="*/ 459827 w 696310"/>
                  <a:gd name="connsiteY1" fmla="*/ 0 h 696310"/>
                  <a:gd name="connsiteX2" fmla="*/ 459827 w 696310"/>
                  <a:gd name="connsiteY2" fmla="*/ 236483 h 696310"/>
                  <a:gd name="connsiteX3" fmla="*/ 696310 w 696310"/>
                  <a:gd name="connsiteY3" fmla="*/ 236483 h 696310"/>
                  <a:gd name="connsiteX4" fmla="*/ 696310 w 696310"/>
                  <a:gd name="connsiteY4" fmla="*/ 696310 h 696310"/>
                  <a:gd name="connsiteX5" fmla="*/ 0 w 696310"/>
                  <a:gd name="connsiteY5" fmla="*/ 696310 h 69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310" h="696310">
                    <a:moveTo>
                      <a:pt x="0" y="0"/>
                    </a:moveTo>
                    <a:lnTo>
                      <a:pt x="459827" y="0"/>
                    </a:lnTo>
                    <a:lnTo>
                      <a:pt x="459827" y="236483"/>
                    </a:lnTo>
                    <a:lnTo>
                      <a:pt x="696310" y="236483"/>
                    </a:lnTo>
                    <a:lnTo>
                      <a:pt x="696310" y="696310"/>
                    </a:lnTo>
                    <a:lnTo>
                      <a:pt x="0" y="6963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5928" rIns="0" bIns="0" anchor="ctr">
                <a:normAutofit/>
              </a:bodyPr>
              <a:lstStyle/>
              <a:p>
                <a:pPr algn="ctr">
                  <a:defRPr/>
                </a:pPr>
                <a:r>
                  <a:rPr lang="en-US" altLang="zh-CN" sz="2400">
                    <a:solidFill>
                      <a:srgbClr val="FFFFFF"/>
                    </a:solidFill>
                  </a:rPr>
                  <a:t>02</a:t>
                </a:r>
                <a:endParaRPr lang="zh-CN" altLang="en-US" sz="2400">
                  <a:solidFill>
                    <a:srgbClr val="FFFFFF"/>
                  </a:solidFill>
                </a:endParaRPr>
              </a:p>
            </p:txBody>
          </p:sp>
          <p:sp>
            <p:nvSpPr>
              <p:cNvPr id="48" name="矩形 47"/>
              <p:cNvSpPr/>
              <p:nvPr>
                <p:custDataLst>
                  <p:tags r:id="rId8"/>
                </p:custDataLst>
              </p:nvPr>
            </p:nvSpPr>
            <p:spPr>
              <a:xfrm>
                <a:off x="813220" y="4859194"/>
                <a:ext cx="157196" cy="16329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91113" rIns="75928" bIns="0" anchor="ctr">
                <a:normAutofit/>
              </a:bodyPr>
              <a:lstStyle/>
              <a:p>
                <a:pPr algn="ctr">
                  <a:defRPr/>
                </a:pPr>
                <a:endParaRPr lang="zh-CN" altLang="en-US" sz="500"/>
              </a:p>
            </p:txBody>
          </p:sp>
        </p:grpSp>
        <p:grpSp>
          <p:nvGrpSpPr>
            <p:cNvPr id="6" name="组合 5"/>
            <p:cNvGrpSpPr/>
            <p:nvPr>
              <p:custDataLst>
                <p:tags r:id="rId9"/>
              </p:custDataLst>
            </p:nvPr>
          </p:nvGrpSpPr>
          <p:grpSpPr>
            <a:xfrm>
              <a:off x="2167" y="5261"/>
              <a:ext cx="6190" cy="1570"/>
              <a:chOff x="428625" y="6029766"/>
              <a:chExt cx="2919222" cy="740186"/>
            </a:xfrm>
          </p:grpSpPr>
          <p:sp>
            <p:nvSpPr>
              <p:cNvPr id="50" name="矩形 7"/>
              <p:cNvSpPr/>
              <p:nvPr>
                <p:custDataLst>
                  <p:tags r:id="rId10"/>
                </p:custDataLst>
              </p:nvPr>
            </p:nvSpPr>
            <p:spPr>
              <a:xfrm>
                <a:off x="991781" y="6029766"/>
                <a:ext cx="2356066" cy="7325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36670" tIns="0" rIns="45556" bIns="60742" anchor="b">
                <a:normAutofit/>
              </a:bodyPr>
              <a:lstStyle/>
              <a:p>
                <a:pPr>
                  <a:defRPr/>
                </a:pPr>
                <a:r>
                  <a:rPr lang="zh-CN" altLang="en-US" sz="3600" b="1" dirty="0">
                    <a:solidFill>
                      <a:schemeClr val="tx1"/>
                    </a:solidFill>
                    <a:latin typeface="楷体" panose="02010609060101010101" charset="-122"/>
                    <a:ea typeface="楷体" panose="02010609060101010101" charset="-122"/>
                    <a:sym typeface="+mn-ea"/>
                  </a:rPr>
                  <a:t>面临的挑战</a:t>
                </a:r>
                <a:endParaRPr lang="zh-CN" altLang="en-US" sz="3600" b="1" dirty="0">
                  <a:solidFill>
                    <a:schemeClr val="tx1"/>
                  </a:solidFill>
                  <a:latin typeface="楷体" panose="02010609060101010101" charset="-122"/>
                  <a:ea typeface="楷体" panose="02010609060101010101" charset="-122"/>
                </a:endParaRPr>
              </a:p>
            </p:txBody>
          </p:sp>
          <p:sp>
            <p:nvSpPr>
              <p:cNvPr id="52" name="任意多边形 51"/>
              <p:cNvSpPr/>
              <p:nvPr>
                <p:custDataLst>
                  <p:tags r:id="rId11"/>
                </p:custDataLst>
              </p:nvPr>
            </p:nvSpPr>
            <p:spPr>
              <a:xfrm>
                <a:off x="428625" y="6240372"/>
                <a:ext cx="528053" cy="529580"/>
              </a:xfrm>
              <a:custGeom>
                <a:avLst/>
                <a:gdLst>
                  <a:gd name="connsiteX0" fmla="*/ 0 w 696310"/>
                  <a:gd name="connsiteY0" fmla="*/ 0 h 696310"/>
                  <a:gd name="connsiteX1" fmla="*/ 459827 w 696310"/>
                  <a:gd name="connsiteY1" fmla="*/ 0 h 696310"/>
                  <a:gd name="connsiteX2" fmla="*/ 459827 w 696310"/>
                  <a:gd name="connsiteY2" fmla="*/ 236483 h 696310"/>
                  <a:gd name="connsiteX3" fmla="*/ 696310 w 696310"/>
                  <a:gd name="connsiteY3" fmla="*/ 236483 h 696310"/>
                  <a:gd name="connsiteX4" fmla="*/ 696310 w 696310"/>
                  <a:gd name="connsiteY4" fmla="*/ 696310 h 696310"/>
                  <a:gd name="connsiteX5" fmla="*/ 0 w 696310"/>
                  <a:gd name="connsiteY5" fmla="*/ 696310 h 69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310" h="696310">
                    <a:moveTo>
                      <a:pt x="0" y="0"/>
                    </a:moveTo>
                    <a:lnTo>
                      <a:pt x="459827" y="0"/>
                    </a:lnTo>
                    <a:lnTo>
                      <a:pt x="459827" y="236483"/>
                    </a:lnTo>
                    <a:lnTo>
                      <a:pt x="696310" y="236483"/>
                    </a:lnTo>
                    <a:lnTo>
                      <a:pt x="696310" y="696310"/>
                    </a:lnTo>
                    <a:lnTo>
                      <a:pt x="0" y="69631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5928" rIns="0" bIns="0" anchor="ctr">
                <a:normAutofit/>
              </a:bodyPr>
              <a:lstStyle/>
              <a:p>
                <a:pPr algn="ctr">
                  <a:defRPr/>
                </a:pPr>
                <a:r>
                  <a:rPr lang="en-US" altLang="zh-CN" sz="2400">
                    <a:solidFill>
                      <a:srgbClr val="FFFFFF"/>
                    </a:solidFill>
                  </a:rPr>
                  <a:t>03</a:t>
                </a:r>
                <a:endParaRPr lang="zh-CN" altLang="en-US" sz="2400">
                  <a:solidFill>
                    <a:srgbClr val="FFFFFF"/>
                  </a:solidFill>
                </a:endParaRPr>
              </a:p>
            </p:txBody>
          </p:sp>
          <p:sp>
            <p:nvSpPr>
              <p:cNvPr id="53" name="矩形 52"/>
              <p:cNvSpPr/>
              <p:nvPr>
                <p:custDataLst>
                  <p:tags r:id="rId12"/>
                </p:custDataLst>
              </p:nvPr>
            </p:nvSpPr>
            <p:spPr>
              <a:xfrm>
                <a:off x="813220" y="6223585"/>
                <a:ext cx="157196" cy="16177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91113" rIns="75928" bIns="0" anchor="ctr">
                <a:normAutofit/>
              </a:bodyPr>
              <a:lstStyle/>
              <a:p>
                <a:pPr algn="ctr">
                  <a:defRPr/>
                </a:pPr>
                <a:endParaRPr lang="zh-CN" altLang="en-US" sz="500"/>
              </a:p>
            </p:txBody>
          </p:sp>
        </p:grpSp>
        <p:grpSp>
          <p:nvGrpSpPr>
            <p:cNvPr id="4" name="组合 3"/>
            <p:cNvGrpSpPr/>
            <p:nvPr>
              <p:custDataLst>
                <p:tags r:id="rId13"/>
              </p:custDataLst>
            </p:nvPr>
          </p:nvGrpSpPr>
          <p:grpSpPr>
            <a:xfrm>
              <a:off x="10922" y="5496"/>
              <a:ext cx="6144" cy="1553"/>
              <a:chOff x="428625" y="7501563"/>
              <a:chExt cx="2897530" cy="732560"/>
            </a:xfrm>
          </p:grpSpPr>
          <p:sp>
            <p:nvSpPr>
              <p:cNvPr id="16" name="矩形 7"/>
              <p:cNvSpPr/>
              <p:nvPr>
                <p:custDataLst>
                  <p:tags r:id="rId14"/>
                </p:custDataLst>
              </p:nvPr>
            </p:nvSpPr>
            <p:spPr>
              <a:xfrm>
                <a:off x="970089" y="7501563"/>
                <a:ext cx="2356066" cy="7325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36670" tIns="0" rIns="45556" bIns="60742" anchor="b">
                <a:normAutofit/>
              </a:bodyPr>
              <a:lstStyle/>
              <a:p>
                <a:pPr>
                  <a:defRPr/>
                </a:pPr>
                <a:r>
                  <a:rPr lang="zh-CN" altLang="en-US" sz="2800" b="1" dirty="0">
                    <a:solidFill>
                      <a:schemeClr val="tx1"/>
                    </a:solidFill>
                    <a:latin typeface="楷体" panose="02010609060101010101" charset="-122"/>
                    <a:ea typeface="楷体" panose="02010609060101010101" charset="-122"/>
                  </a:rPr>
                  <a:t>网络大数据的感知与存储</a:t>
                </a:r>
                <a:endParaRPr lang="zh-CN" altLang="en-US" sz="2800" b="1" dirty="0">
                  <a:solidFill>
                    <a:schemeClr val="tx1"/>
                  </a:solidFill>
                  <a:latin typeface="楷体" panose="02010609060101010101" charset="-122"/>
                  <a:ea typeface="楷体" panose="02010609060101010101" charset="-122"/>
                </a:endParaRPr>
              </a:p>
            </p:txBody>
          </p:sp>
          <p:sp>
            <p:nvSpPr>
              <p:cNvPr id="17" name="任意多边形 16"/>
              <p:cNvSpPr/>
              <p:nvPr>
                <p:custDataLst>
                  <p:tags r:id="rId15"/>
                </p:custDataLst>
              </p:nvPr>
            </p:nvSpPr>
            <p:spPr>
              <a:xfrm>
                <a:off x="428625" y="7603236"/>
                <a:ext cx="528053" cy="529580"/>
              </a:xfrm>
              <a:custGeom>
                <a:avLst/>
                <a:gdLst>
                  <a:gd name="connsiteX0" fmla="*/ 0 w 696310"/>
                  <a:gd name="connsiteY0" fmla="*/ 0 h 696310"/>
                  <a:gd name="connsiteX1" fmla="*/ 459827 w 696310"/>
                  <a:gd name="connsiteY1" fmla="*/ 0 h 696310"/>
                  <a:gd name="connsiteX2" fmla="*/ 459827 w 696310"/>
                  <a:gd name="connsiteY2" fmla="*/ 236483 h 696310"/>
                  <a:gd name="connsiteX3" fmla="*/ 696310 w 696310"/>
                  <a:gd name="connsiteY3" fmla="*/ 236483 h 696310"/>
                  <a:gd name="connsiteX4" fmla="*/ 696310 w 696310"/>
                  <a:gd name="connsiteY4" fmla="*/ 696310 h 696310"/>
                  <a:gd name="connsiteX5" fmla="*/ 0 w 696310"/>
                  <a:gd name="connsiteY5" fmla="*/ 696310 h 69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310" h="696310">
                    <a:moveTo>
                      <a:pt x="0" y="0"/>
                    </a:moveTo>
                    <a:lnTo>
                      <a:pt x="459827" y="0"/>
                    </a:lnTo>
                    <a:lnTo>
                      <a:pt x="459827" y="236483"/>
                    </a:lnTo>
                    <a:lnTo>
                      <a:pt x="696310" y="236483"/>
                    </a:lnTo>
                    <a:lnTo>
                      <a:pt x="696310" y="696310"/>
                    </a:lnTo>
                    <a:lnTo>
                      <a:pt x="0" y="69631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5928" rIns="0" bIns="0" anchor="ctr">
                <a:normAutofit/>
              </a:bodyPr>
              <a:lstStyle/>
              <a:p>
                <a:pPr algn="ctr">
                  <a:defRPr/>
                </a:pPr>
                <a:r>
                  <a:rPr lang="en-US" altLang="zh-CN" sz="2400" dirty="0">
                    <a:solidFill>
                      <a:srgbClr val="FFFFFF"/>
                    </a:solidFill>
                  </a:rPr>
                  <a:t>04</a:t>
                </a:r>
                <a:endParaRPr lang="zh-CN" altLang="en-US" sz="2400" dirty="0">
                  <a:solidFill>
                    <a:srgbClr val="FFFFFF"/>
                  </a:solidFill>
                </a:endParaRPr>
              </a:p>
            </p:txBody>
          </p:sp>
          <p:sp>
            <p:nvSpPr>
              <p:cNvPr id="18" name="矩形 17"/>
              <p:cNvSpPr/>
              <p:nvPr>
                <p:custDataLst>
                  <p:tags r:id="rId16"/>
                </p:custDataLst>
              </p:nvPr>
            </p:nvSpPr>
            <p:spPr>
              <a:xfrm>
                <a:off x="813220" y="7586449"/>
                <a:ext cx="157196" cy="16177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91113" rIns="75928" bIns="0" anchor="ctr">
                <a:normAutofit/>
              </a:bodyPr>
              <a:lstStyle/>
              <a:p>
                <a:pPr algn="ctr">
                  <a:defRPr/>
                </a:pPr>
                <a:endParaRPr lang="zh-CN" altLang="en-US" sz="500"/>
              </a:p>
            </p:txBody>
          </p:sp>
        </p:grpSp>
        <p:grpSp>
          <p:nvGrpSpPr>
            <p:cNvPr id="23" name="组合 22"/>
            <p:cNvGrpSpPr/>
            <p:nvPr>
              <p:custDataLst>
                <p:tags r:id="rId17"/>
              </p:custDataLst>
            </p:nvPr>
          </p:nvGrpSpPr>
          <p:grpSpPr>
            <a:xfrm>
              <a:off x="2167" y="7908"/>
              <a:ext cx="6190" cy="1570"/>
              <a:chOff x="428625" y="7392630"/>
              <a:chExt cx="2919222" cy="740186"/>
            </a:xfrm>
          </p:grpSpPr>
          <p:sp>
            <p:nvSpPr>
              <p:cNvPr id="26" name="矩形 7"/>
              <p:cNvSpPr/>
              <p:nvPr>
                <p:custDataLst>
                  <p:tags r:id="rId18"/>
                </p:custDataLst>
              </p:nvPr>
            </p:nvSpPr>
            <p:spPr>
              <a:xfrm>
                <a:off x="991781" y="7392630"/>
                <a:ext cx="2356066" cy="7325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36670" tIns="0" rIns="45556" bIns="60742" anchor="b">
                <a:noAutofit/>
              </a:bodyPr>
              <a:lstStyle/>
              <a:p>
                <a:pPr algn="l"/>
                <a:r>
                  <a:rPr lang="zh-CN" altLang="en-US" sz="3200" b="1" dirty="0">
                    <a:solidFill>
                      <a:schemeClr val="tx1">
                        <a:lumMod val="95000"/>
                        <a:lumOff val="5000"/>
                      </a:schemeClr>
                    </a:solidFill>
                    <a:latin typeface="楷体" panose="02010609060101010101" charset="-122"/>
                    <a:ea typeface="楷体" panose="02010609060101010101" charset="-122"/>
                    <a:sym typeface="+mn-ea"/>
                  </a:rPr>
                  <a:t>网络大数据挖掘和社会计算</a:t>
                </a:r>
                <a:endParaRPr lang="zh-CN" altLang="en-US" sz="3200" b="1" dirty="0">
                  <a:solidFill>
                    <a:schemeClr val="tx1">
                      <a:lumMod val="95000"/>
                      <a:lumOff val="5000"/>
                    </a:schemeClr>
                  </a:solidFill>
                  <a:latin typeface="楷体" panose="02010609060101010101" charset="-122"/>
                  <a:ea typeface="楷体" panose="02010609060101010101" charset="-122"/>
                  <a:sym typeface="+mn-ea"/>
                </a:endParaRPr>
              </a:p>
            </p:txBody>
          </p:sp>
          <p:sp>
            <p:nvSpPr>
              <p:cNvPr id="28" name="任意多边形 27"/>
              <p:cNvSpPr/>
              <p:nvPr>
                <p:custDataLst>
                  <p:tags r:id="rId19"/>
                </p:custDataLst>
              </p:nvPr>
            </p:nvSpPr>
            <p:spPr>
              <a:xfrm>
                <a:off x="428625" y="7603236"/>
                <a:ext cx="528053" cy="529580"/>
              </a:xfrm>
              <a:custGeom>
                <a:avLst/>
                <a:gdLst>
                  <a:gd name="connsiteX0" fmla="*/ 0 w 696310"/>
                  <a:gd name="connsiteY0" fmla="*/ 0 h 696310"/>
                  <a:gd name="connsiteX1" fmla="*/ 459827 w 696310"/>
                  <a:gd name="connsiteY1" fmla="*/ 0 h 696310"/>
                  <a:gd name="connsiteX2" fmla="*/ 459827 w 696310"/>
                  <a:gd name="connsiteY2" fmla="*/ 236483 h 696310"/>
                  <a:gd name="connsiteX3" fmla="*/ 696310 w 696310"/>
                  <a:gd name="connsiteY3" fmla="*/ 236483 h 696310"/>
                  <a:gd name="connsiteX4" fmla="*/ 696310 w 696310"/>
                  <a:gd name="connsiteY4" fmla="*/ 696310 h 696310"/>
                  <a:gd name="connsiteX5" fmla="*/ 0 w 696310"/>
                  <a:gd name="connsiteY5" fmla="*/ 696310 h 69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310" h="696310">
                    <a:moveTo>
                      <a:pt x="0" y="0"/>
                    </a:moveTo>
                    <a:lnTo>
                      <a:pt x="459827" y="0"/>
                    </a:lnTo>
                    <a:lnTo>
                      <a:pt x="459827" y="236483"/>
                    </a:lnTo>
                    <a:lnTo>
                      <a:pt x="696310" y="236483"/>
                    </a:lnTo>
                    <a:lnTo>
                      <a:pt x="696310" y="696310"/>
                    </a:lnTo>
                    <a:lnTo>
                      <a:pt x="0" y="69631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5928" rIns="0" bIns="0" anchor="ctr">
                <a:normAutofit/>
              </a:bodyPr>
              <a:lstStyle/>
              <a:p>
                <a:pPr algn="ctr">
                  <a:defRPr/>
                </a:pPr>
                <a:r>
                  <a:rPr lang="en-US" altLang="zh-CN" sz="2400" dirty="0">
                    <a:solidFill>
                      <a:srgbClr val="FFFFFF"/>
                    </a:solidFill>
                  </a:rPr>
                  <a:t>05</a:t>
                </a:r>
                <a:endParaRPr lang="zh-CN" altLang="en-US" sz="2400" dirty="0">
                  <a:solidFill>
                    <a:srgbClr val="FFFFFF"/>
                  </a:solidFill>
                </a:endParaRPr>
              </a:p>
            </p:txBody>
          </p:sp>
          <p:sp>
            <p:nvSpPr>
              <p:cNvPr id="29" name="矩形 28"/>
              <p:cNvSpPr/>
              <p:nvPr>
                <p:custDataLst>
                  <p:tags r:id="rId20"/>
                </p:custDataLst>
              </p:nvPr>
            </p:nvSpPr>
            <p:spPr>
              <a:xfrm>
                <a:off x="813220" y="7586449"/>
                <a:ext cx="157196" cy="16177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91113" rIns="75928" bIns="0" anchor="ctr">
                <a:normAutofit/>
              </a:bodyPr>
              <a:lstStyle/>
              <a:p>
                <a:pPr algn="ctr">
                  <a:defRPr/>
                </a:pPr>
                <a:endParaRPr lang="zh-CN" altLang="en-US" sz="500"/>
              </a:p>
            </p:txBody>
          </p:sp>
        </p:grpSp>
        <p:grpSp>
          <p:nvGrpSpPr>
            <p:cNvPr id="31" name="组合 30"/>
            <p:cNvGrpSpPr/>
            <p:nvPr>
              <p:custDataLst>
                <p:tags r:id="rId21"/>
              </p:custDataLst>
            </p:nvPr>
          </p:nvGrpSpPr>
          <p:grpSpPr>
            <a:xfrm>
              <a:off x="10922" y="7911"/>
              <a:ext cx="6190" cy="1570"/>
              <a:chOff x="428625" y="7392629"/>
              <a:chExt cx="2919222" cy="740187"/>
            </a:xfrm>
          </p:grpSpPr>
          <p:sp>
            <p:nvSpPr>
              <p:cNvPr id="32" name="矩形 7"/>
              <p:cNvSpPr/>
              <p:nvPr>
                <p:custDataLst>
                  <p:tags r:id="rId22"/>
                </p:custDataLst>
              </p:nvPr>
            </p:nvSpPr>
            <p:spPr>
              <a:xfrm>
                <a:off x="991781" y="7392629"/>
                <a:ext cx="2356066" cy="7325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36670" tIns="0" rIns="45556" bIns="60742" anchor="b">
                <a:normAutofit/>
              </a:bodyPr>
              <a:lstStyle/>
              <a:p>
                <a:pPr>
                  <a:defRPr/>
                </a:pPr>
                <a:r>
                  <a:rPr lang="zh-CN" altLang="en-US" sz="3600" b="1" dirty="0">
                    <a:solidFill>
                      <a:schemeClr val="tx1"/>
                    </a:solidFill>
                    <a:latin typeface="楷体" panose="02010609060101010101" charset="-122"/>
                    <a:ea typeface="楷体" panose="02010609060101010101" charset="-122"/>
                  </a:rPr>
                  <a:t>研究展望</a:t>
                </a:r>
                <a:endParaRPr lang="zh-CN" altLang="en-US" sz="3600" b="1" dirty="0">
                  <a:solidFill>
                    <a:schemeClr val="tx1"/>
                  </a:solidFill>
                  <a:latin typeface="楷体" panose="02010609060101010101" charset="-122"/>
                  <a:ea typeface="楷体" panose="02010609060101010101" charset="-122"/>
                </a:endParaRPr>
              </a:p>
            </p:txBody>
          </p:sp>
          <p:sp>
            <p:nvSpPr>
              <p:cNvPr id="33" name="任意多边形 32"/>
              <p:cNvSpPr/>
              <p:nvPr>
                <p:custDataLst>
                  <p:tags r:id="rId23"/>
                </p:custDataLst>
              </p:nvPr>
            </p:nvSpPr>
            <p:spPr>
              <a:xfrm>
                <a:off x="428625" y="7603236"/>
                <a:ext cx="528053" cy="529580"/>
              </a:xfrm>
              <a:custGeom>
                <a:avLst/>
                <a:gdLst>
                  <a:gd name="connsiteX0" fmla="*/ 0 w 696310"/>
                  <a:gd name="connsiteY0" fmla="*/ 0 h 696310"/>
                  <a:gd name="connsiteX1" fmla="*/ 459827 w 696310"/>
                  <a:gd name="connsiteY1" fmla="*/ 0 h 696310"/>
                  <a:gd name="connsiteX2" fmla="*/ 459827 w 696310"/>
                  <a:gd name="connsiteY2" fmla="*/ 236483 h 696310"/>
                  <a:gd name="connsiteX3" fmla="*/ 696310 w 696310"/>
                  <a:gd name="connsiteY3" fmla="*/ 236483 h 696310"/>
                  <a:gd name="connsiteX4" fmla="*/ 696310 w 696310"/>
                  <a:gd name="connsiteY4" fmla="*/ 696310 h 696310"/>
                  <a:gd name="connsiteX5" fmla="*/ 0 w 696310"/>
                  <a:gd name="connsiteY5" fmla="*/ 696310 h 69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310" h="696310">
                    <a:moveTo>
                      <a:pt x="0" y="0"/>
                    </a:moveTo>
                    <a:lnTo>
                      <a:pt x="459827" y="0"/>
                    </a:lnTo>
                    <a:lnTo>
                      <a:pt x="459827" y="236483"/>
                    </a:lnTo>
                    <a:lnTo>
                      <a:pt x="696310" y="236483"/>
                    </a:lnTo>
                    <a:lnTo>
                      <a:pt x="696310" y="696310"/>
                    </a:lnTo>
                    <a:lnTo>
                      <a:pt x="0" y="69631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5928" rIns="0" bIns="0" anchor="ctr">
                <a:normAutofit/>
              </a:bodyPr>
              <a:lstStyle/>
              <a:p>
                <a:pPr algn="ctr">
                  <a:defRPr/>
                </a:pPr>
                <a:r>
                  <a:rPr lang="en-US" altLang="zh-CN" sz="2400" dirty="0">
                    <a:solidFill>
                      <a:srgbClr val="FFFFFF"/>
                    </a:solidFill>
                  </a:rPr>
                  <a:t>06</a:t>
                </a:r>
                <a:endParaRPr lang="zh-CN" altLang="en-US" sz="2400" dirty="0">
                  <a:solidFill>
                    <a:srgbClr val="FFFFFF"/>
                  </a:solidFill>
                </a:endParaRPr>
              </a:p>
            </p:txBody>
          </p:sp>
          <p:sp>
            <p:nvSpPr>
              <p:cNvPr id="34" name="矩形 33"/>
              <p:cNvSpPr/>
              <p:nvPr>
                <p:custDataLst>
                  <p:tags r:id="rId24"/>
                </p:custDataLst>
              </p:nvPr>
            </p:nvSpPr>
            <p:spPr>
              <a:xfrm>
                <a:off x="813220" y="7586449"/>
                <a:ext cx="157196" cy="16177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91113" rIns="75928" bIns="0" anchor="ctr">
                <a:normAutofit/>
              </a:bodyPr>
              <a:lstStyle/>
              <a:p>
                <a:pPr algn="ctr">
                  <a:defRPr/>
                </a:pPr>
                <a:endParaRPr lang="zh-CN" altLang="en-US" sz="500"/>
              </a:p>
            </p:txBody>
          </p:sp>
        </p:grpSp>
      </p:grpSp>
    </p:spTree>
    <p:custDataLst>
      <p:tags r:id="rId25"/>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852805" y="740410"/>
            <a:ext cx="11035665" cy="6031865"/>
          </a:xfrm>
          <a:prstGeom prst="rect">
            <a:avLst/>
          </a:prstGeom>
        </p:spPr>
        <p:txBody>
          <a:bodyPr>
            <a:normAutofit fontScale="9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ct val="130000"/>
              </a:lnSpc>
              <a:buNone/>
            </a:pPr>
            <a:r>
              <a:rPr lang="zh-CN" altLang="en-US" dirty="0">
                <a:latin typeface="Times New Roman" panose="02020603050405020304" charset="0"/>
                <a:ea typeface="楷体" panose="02010609060101010101" charset="-122"/>
              </a:rPr>
              <a:t>（</a:t>
            </a:r>
            <a:r>
              <a:rPr lang="en-US" altLang="zh-CN" dirty="0">
                <a:latin typeface="Times New Roman" panose="02020603050405020304" charset="0"/>
                <a:ea typeface="楷体" panose="02010609060101010101" charset="-122"/>
              </a:rPr>
              <a:t>2</a:t>
            </a:r>
            <a:r>
              <a:rPr lang="zh-CN" altLang="en-US" dirty="0">
                <a:latin typeface="Times New Roman" panose="02020603050405020304" charset="0"/>
                <a:ea typeface="楷体" panose="02010609060101010101" charset="-122"/>
              </a:rPr>
              <a:t>）数据计算需要新模式与新范式</a:t>
            </a:r>
            <a:endParaRPr lang="zh-CN" altLang="en-US" dirty="0">
              <a:latin typeface="Times New Roman" panose="02020603050405020304" charset="0"/>
              <a:ea typeface="楷体" panose="02010609060101010101" charset="-122"/>
            </a:endParaRPr>
          </a:p>
          <a:p>
            <a:pPr marL="0" indent="0" fontAlgn="auto">
              <a:lnSpc>
                <a:spcPct val="130000"/>
              </a:lnSpc>
              <a:buNone/>
            </a:pPr>
            <a:r>
              <a:rPr lang="zh-CN" altLang="en-US" dirty="0">
                <a:latin typeface="Times New Roman" panose="02020603050405020304" charset="0"/>
                <a:ea typeface="楷体" panose="02010609060101010101" charset="-122"/>
              </a:rPr>
              <a:t>        网络大数据的诸多突出特性使得传统的数据分析、数据挖掘、数据处理的方式方法都不再适用。因 此，面对网络大数据，我们需要有数据密集型计算的基本模式和新型的计算范式，需要提出数据计算的效率评估方法等基本理论。</a:t>
            </a:r>
            <a:endParaRPr lang="zh-CN" altLang="en-US" dirty="0">
              <a:latin typeface="Times New Roman" panose="02020603050405020304" charset="0"/>
              <a:ea typeface="楷体" panose="02010609060101010101" charset="-122"/>
            </a:endParaRPr>
          </a:p>
          <a:p>
            <a:pPr marL="0" indent="0" fontAlgn="auto">
              <a:lnSpc>
                <a:spcPct val="130000"/>
              </a:lnSpc>
              <a:buNone/>
            </a:pPr>
            <a:r>
              <a:rPr lang="zh-CN" altLang="en-US" dirty="0">
                <a:latin typeface="Times New Roman" panose="02020603050405020304" charset="0"/>
                <a:ea typeface="楷体" panose="02010609060101010101" charset="-122"/>
              </a:rPr>
              <a:t>（</a:t>
            </a:r>
            <a:r>
              <a:rPr lang="en-US" altLang="zh-CN" dirty="0">
                <a:latin typeface="Times New Roman" panose="02020603050405020304" charset="0"/>
                <a:ea typeface="楷体" panose="02010609060101010101" charset="-122"/>
              </a:rPr>
              <a:t>3</a:t>
            </a:r>
            <a:r>
              <a:rPr lang="zh-CN" altLang="en-US" dirty="0">
                <a:latin typeface="Times New Roman" panose="02020603050405020304" charset="0"/>
                <a:ea typeface="楷体" panose="02010609060101010101" charset="-122"/>
              </a:rPr>
              <a:t>）新型的</a:t>
            </a:r>
            <a:r>
              <a:rPr lang="en-US" altLang="zh-CN" dirty="0">
                <a:latin typeface="Times New Roman" panose="02020603050405020304" charset="0"/>
                <a:ea typeface="楷体" panose="02010609060101010101" charset="-122"/>
              </a:rPr>
              <a:t>IT</a:t>
            </a:r>
            <a:r>
              <a:rPr lang="zh-CN" altLang="en-US" dirty="0">
                <a:latin typeface="Times New Roman" panose="02020603050405020304" charset="0"/>
                <a:ea typeface="楷体" panose="02010609060101010101" charset="-122"/>
              </a:rPr>
              <a:t>基础架构</a:t>
            </a:r>
            <a:endParaRPr lang="zh-CN" altLang="en-US" dirty="0">
              <a:latin typeface="Times New Roman" panose="02020603050405020304" charset="0"/>
              <a:ea typeface="楷体" panose="02010609060101010101" charset="-122"/>
            </a:endParaRPr>
          </a:p>
          <a:p>
            <a:pPr marL="0" indent="0" fontAlgn="auto">
              <a:lnSpc>
                <a:spcPct val="130000"/>
              </a:lnSpc>
              <a:buNone/>
            </a:pPr>
            <a:r>
              <a:rPr lang="zh-CN" altLang="en-US" dirty="0">
                <a:latin typeface="Times New Roman" panose="02020603050405020304" charset="0"/>
                <a:ea typeface="楷体" panose="02010609060101010101" charset="-122"/>
              </a:rPr>
              <a:t>        网络大数据对于系统，不管是存储系统、传输系统还是计算系统都提出了很多苛刻的要求。因此，需要考虑对整个</a:t>
            </a:r>
            <a:r>
              <a:rPr lang="en-US" altLang="zh-CN" dirty="0">
                <a:latin typeface="Times New Roman" panose="02020603050405020304" charset="0"/>
                <a:ea typeface="楷体" panose="02010609060101010101" charset="-122"/>
              </a:rPr>
              <a:t>IT</a:t>
            </a:r>
            <a:r>
              <a:rPr lang="zh-CN" altLang="en-US" dirty="0">
                <a:latin typeface="Times New Roman" panose="02020603050405020304" charset="0"/>
                <a:ea typeface="楷体" panose="02010609060101010101" charset="-122"/>
              </a:rPr>
              <a:t>架构的重构。</a:t>
            </a:r>
            <a:endParaRPr lang="zh-CN" altLang="en-US" dirty="0">
              <a:latin typeface="Times New Roman" panose="02020603050405020304" charset="0"/>
              <a:ea typeface="楷体" panose="02010609060101010101" charset="-122"/>
            </a:endParaRPr>
          </a:p>
          <a:p>
            <a:pPr marL="0" indent="0" fontAlgn="auto">
              <a:lnSpc>
                <a:spcPct val="130000"/>
              </a:lnSpc>
              <a:buNone/>
            </a:pPr>
            <a:r>
              <a:rPr lang="zh-CN" altLang="en-US" dirty="0">
                <a:latin typeface="Times New Roman" panose="02020603050405020304" charset="0"/>
                <a:ea typeface="楷体" panose="02010609060101010101" charset="-122"/>
              </a:rPr>
              <a:t>（</a:t>
            </a:r>
            <a:r>
              <a:rPr lang="en-US" altLang="zh-CN" dirty="0">
                <a:latin typeface="Times New Roman" panose="02020603050405020304" charset="0"/>
                <a:ea typeface="楷体" panose="02010609060101010101" charset="-122"/>
              </a:rPr>
              <a:t>4</a:t>
            </a:r>
            <a:r>
              <a:rPr lang="zh-CN" altLang="en-US" dirty="0">
                <a:latin typeface="Times New Roman" panose="02020603050405020304" charset="0"/>
                <a:ea typeface="楷体" panose="02010609060101010101" charset="-122"/>
              </a:rPr>
              <a:t>）数据的安全和隐私问题</a:t>
            </a:r>
            <a:endParaRPr lang="zh-CN" altLang="en-US" dirty="0">
              <a:latin typeface="Times New Roman" panose="02020603050405020304" charset="0"/>
              <a:ea typeface="楷体" panose="02010609060101010101" charset="-122"/>
            </a:endParaRPr>
          </a:p>
          <a:p>
            <a:pPr marL="0" indent="0" fontAlgn="auto">
              <a:lnSpc>
                <a:spcPct val="130000"/>
              </a:lnSpc>
              <a:buNone/>
            </a:pPr>
            <a:r>
              <a:rPr lang="zh-CN" altLang="en-US" dirty="0">
                <a:latin typeface="Times New Roman" panose="02020603050405020304" charset="0"/>
                <a:ea typeface="楷体" panose="02010609060101010101" charset="-122"/>
              </a:rPr>
              <a:t>        数据有价值，有价值就可能产生争夺和侵害。只要有数据，就必然存在安全与隐私的问题。随着数据的增多，网络大数据面临着重大的风险和威胁。</a:t>
            </a:r>
            <a:endParaRPr lang="zh-CN" altLang="en-US" dirty="0">
              <a:latin typeface="Times New Roman" panose="02020603050405020304" charset="0"/>
              <a:ea typeface="楷体" panose="02010609060101010101" charset="-122"/>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smtClean="0"/>
              <a:t>THANKS</a:t>
            </a:r>
            <a:endParaRPr lang="zh-CN" altLang="en-US" dirty="0"/>
          </a:p>
        </p:txBody>
      </p:sp>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165" y="241045"/>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lumMod val="95000"/>
                    <a:lumOff val="5000"/>
                  </a:schemeClr>
                </a:solidFill>
                <a:latin typeface="楷体" panose="02010609060101010101" charset="-122"/>
                <a:ea typeface="楷体" panose="02010609060101010101" charset="-122"/>
              </a:rPr>
              <a:t>1.1 </a:t>
            </a:r>
            <a:r>
              <a:rPr lang="zh-CN" altLang="en-US" b="1" dirty="0">
                <a:solidFill>
                  <a:schemeClr val="tx1">
                    <a:lumMod val="95000"/>
                    <a:lumOff val="5000"/>
                  </a:schemeClr>
                </a:solidFill>
                <a:latin typeface="楷体" panose="02010609060101010101" charset="-122"/>
                <a:ea typeface="楷体" panose="02010609060101010101" charset="-122"/>
              </a:rPr>
              <a:t>研究背景</a:t>
            </a:r>
            <a:endParaRPr lang="zh-CN" altLang="en-US" b="1" dirty="0">
              <a:solidFill>
                <a:schemeClr val="tx1">
                  <a:lumMod val="95000"/>
                  <a:lumOff val="5000"/>
                </a:schemeClr>
              </a:solidFill>
              <a:latin typeface="楷体" panose="02010609060101010101" charset="-122"/>
              <a:ea typeface="楷体" panose="02010609060101010101" charset="-122"/>
            </a:endParaRPr>
          </a:p>
        </p:txBody>
      </p:sp>
      <p:sp>
        <p:nvSpPr>
          <p:cNvPr id="5" name="文本框 4"/>
          <p:cNvSpPr txBox="1"/>
          <p:nvPr>
            <p:custDataLst>
              <p:tags r:id="rId2"/>
            </p:custDataLst>
          </p:nvPr>
        </p:nvSpPr>
        <p:spPr>
          <a:xfrm>
            <a:off x="838200" y="1565910"/>
            <a:ext cx="10515600" cy="4610735"/>
          </a:xfrm>
          <a:prstGeom prst="rect">
            <a:avLst/>
          </a:prstGeom>
        </p:spPr>
        <p:txBody>
          <a:bodyPr>
            <a:normAutofit lnSpcReduction="2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dirty="0">
                <a:latin typeface="Times New Roman" panose="02020603050405020304" charset="0"/>
                <a:ea typeface="楷体" panose="02010609060101010101" charset="-122"/>
              </a:rPr>
              <a:t>        </a:t>
            </a:r>
            <a:endParaRPr lang="en-US" altLang="zh-CN" dirty="0">
              <a:latin typeface="Times New Roman" panose="02020603050405020304" charset="0"/>
              <a:ea typeface="楷体" panose="02010609060101010101" charset="-122"/>
            </a:endParaRPr>
          </a:p>
          <a:p>
            <a:pPr marL="0" indent="0" fontAlgn="auto">
              <a:lnSpc>
                <a:spcPct val="130000"/>
              </a:lnSpc>
              <a:buNone/>
            </a:pPr>
            <a:r>
              <a:rPr lang="zh-CN" altLang="en-US" sz="3200" dirty="0">
                <a:latin typeface="Times New Roman" panose="02020603050405020304" charset="0"/>
                <a:ea typeface="楷体" panose="02010609060101010101" charset="-122"/>
              </a:rPr>
              <a:t>         近年来，随着互联网、物联网、云计算三网融合等ＩＴ 与通信技术的迅猛发展，数据的快速增长成了许多行业共同面对的严峻挑战和宝贵机遇，因而信息社会已经进入了大数据时代。大数据的涌现不仅改变着人们的生活与工作方式、企业的运作模式，甚至还引起科学研究模式的根本性改变近几年， 网络大数据越来越显示出巨大的影响作用， 正在改变着人们的工作与生活。</a:t>
            </a:r>
            <a:endParaRPr lang="zh-CN" altLang="en-US" sz="3200" dirty="0">
              <a:latin typeface="Times New Roman" panose="02020603050405020304" charset="0"/>
              <a:ea typeface="楷体" panose="02010609060101010101" charset="-122"/>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501650" y="36830"/>
            <a:ext cx="11370945" cy="6722110"/>
          </a:xfrm>
          <a:prstGeom prst="rect">
            <a:avLst/>
          </a:prstGeom>
        </p:spPr>
        <p:txBody>
          <a:bodyPr vert="horz" lIns="91440" tIns="45720" rIns="91440" bIns="45720" rtlCol="0">
            <a:noAutofit/>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endParaRPr lang="zh-CN" altLang="en-US" sz="2800" dirty="0"/>
          </a:p>
          <a:p>
            <a:pPr marL="0" indent="0" fontAlgn="auto">
              <a:lnSpc>
                <a:spcPct val="130000"/>
              </a:lnSpc>
              <a:buNone/>
            </a:pPr>
            <a:r>
              <a:rPr lang="en-US" altLang="zh-CN" sz="2800" dirty="0"/>
              <a:t>      </a:t>
            </a:r>
            <a:r>
              <a:rPr lang="en-US" altLang="zh-CN" sz="2800" dirty="0">
                <a:latin typeface="楷体" panose="02010609060101010101" charset="-122"/>
                <a:ea typeface="楷体" panose="02010609060101010101" charset="-122"/>
              </a:rPr>
              <a:t> 2012</a:t>
            </a:r>
            <a:r>
              <a:rPr lang="zh-CN" altLang="en-US" sz="2800" dirty="0">
                <a:latin typeface="楷体" panose="02010609060101010101" charset="-122"/>
                <a:ea typeface="楷体" panose="02010609060101010101" charset="-122"/>
              </a:rPr>
              <a:t>年</a:t>
            </a:r>
            <a:r>
              <a:rPr lang="en-US" altLang="zh-CN" sz="2800" dirty="0">
                <a:latin typeface="楷体" panose="02010609060101010101" charset="-122"/>
                <a:ea typeface="楷体" panose="02010609060101010101" charset="-122"/>
              </a:rPr>
              <a:t>11</a:t>
            </a:r>
            <a:r>
              <a:rPr lang="zh-CN" altLang="en-US" sz="2800" dirty="0">
                <a:latin typeface="楷体" panose="02010609060101010101" charset="-122"/>
                <a:ea typeface="楷体" panose="02010609060101010101" charset="-122"/>
              </a:rPr>
              <a:t>月《时代》杂志撰文指出奥巴马总统连任成功背后的秘密，其中的关键是对过去两年来相关网络数据的搜集、分析和挖掘。目前</a:t>
            </a:r>
            <a:r>
              <a:rPr lang="en-US" altLang="zh-CN" sz="2800" dirty="0">
                <a:latin typeface="楷体" panose="02010609060101010101" charset="-122"/>
                <a:ea typeface="楷体" panose="02010609060101010101" charset="-122"/>
              </a:rPr>
              <a:t>eBay</a:t>
            </a:r>
            <a:r>
              <a:rPr lang="zh-CN" altLang="en-US" sz="2800" dirty="0">
                <a:latin typeface="楷体" panose="02010609060101010101" charset="-122"/>
                <a:ea typeface="楷体" panose="02010609060101010101" charset="-122"/>
              </a:rPr>
              <a:t>的分析平台每天处理的数据量高达</a:t>
            </a:r>
            <a:r>
              <a:rPr lang="en-US" altLang="zh-CN" sz="2800" dirty="0">
                <a:latin typeface="楷体" panose="02010609060101010101" charset="-122"/>
                <a:ea typeface="楷体" panose="02010609060101010101" charset="-122"/>
              </a:rPr>
              <a:t>100PB</a:t>
            </a:r>
            <a:r>
              <a:rPr lang="zh-CN" altLang="en-US" sz="2800" dirty="0">
                <a:latin typeface="楷体" panose="02010609060101010101" charset="-122"/>
                <a:ea typeface="楷体" panose="02010609060101010101" charset="-122"/>
              </a:rPr>
              <a:t>。</a:t>
            </a:r>
            <a:r>
              <a:rPr lang="zh-CN" altLang="en-US" sz="2800" dirty="0">
                <a:latin typeface="楷体" panose="02010609060101010101" charset="-122"/>
                <a:ea typeface="楷体" panose="02010609060101010101" charset="-122"/>
              </a:rPr>
              <a:t>为了准确分析用户的购物行为，</a:t>
            </a:r>
            <a:r>
              <a:rPr lang="en-US" altLang="zh-CN" sz="2800" dirty="0">
                <a:latin typeface="楷体" panose="02010609060101010101" charset="-122"/>
                <a:ea typeface="楷体" panose="02010609060101010101" charset="-122"/>
              </a:rPr>
              <a:t>eBay</a:t>
            </a:r>
            <a:r>
              <a:rPr lang="zh-CN" altLang="en-US" sz="2800" dirty="0">
                <a:latin typeface="楷体" panose="02010609060101010101" charset="-122"/>
                <a:ea typeface="楷体" panose="02010609060101010101" charset="-122"/>
              </a:rPr>
              <a:t>定义了超过</a:t>
            </a:r>
            <a:r>
              <a:rPr lang="en-US" altLang="zh-CN" sz="2800" dirty="0">
                <a:latin typeface="楷体" panose="02010609060101010101" charset="-122"/>
                <a:ea typeface="楷体" panose="02010609060101010101" charset="-122"/>
              </a:rPr>
              <a:t>500</a:t>
            </a:r>
            <a:r>
              <a:rPr lang="zh-CN" altLang="en-US" sz="2800" dirty="0">
                <a:latin typeface="楷体" panose="02010609060101010101" charset="-122"/>
                <a:ea typeface="楷体" panose="02010609060101010101" charset="-122"/>
              </a:rPr>
              <a:t>种类型的数据，对顾客的行为进行跟踪分析。</a:t>
            </a:r>
            <a:endParaRPr lang="zh-CN" altLang="en-US" sz="2800" dirty="0">
              <a:latin typeface="楷体" panose="02010609060101010101" charset="-122"/>
              <a:ea typeface="楷体" panose="02010609060101010101" charset="-122"/>
            </a:endParaRPr>
          </a:p>
          <a:p>
            <a:pPr marL="0" indent="0" fontAlgn="auto">
              <a:lnSpc>
                <a:spcPct val="130000"/>
              </a:lnSpc>
              <a:buNone/>
            </a:pPr>
            <a:r>
              <a:rPr lang="zh-CN" altLang="en-US" sz="2800" dirty="0">
                <a:latin typeface="楷体" panose="02010609060101010101" charset="-122"/>
                <a:ea typeface="楷体" panose="02010609060101010101" charset="-122"/>
              </a:rPr>
              <a:t>     </a:t>
            </a:r>
            <a:r>
              <a:rPr lang="en-US" altLang="zh-CN" sz="2800" dirty="0">
                <a:latin typeface="楷体" panose="02010609060101010101" charset="-122"/>
                <a:ea typeface="楷体" panose="02010609060101010101" charset="-122"/>
              </a:rPr>
              <a:t>2012</a:t>
            </a:r>
            <a:r>
              <a:rPr lang="zh-CN" altLang="en-US" sz="2800" dirty="0">
                <a:latin typeface="楷体" panose="02010609060101010101" charset="-122"/>
                <a:ea typeface="楷体" panose="02010609060101010101" charset="-122"/>
              </a:rPr>
              <a:t>年的双十一，中国互联网再次发生了最大规模的商业活动：淘宝系网站的销售总额达到</a:t>
            </a:r>
            <a:r>
              <a:rPr lang="en-US" altLang="zh-CN" sz="2800" dirty="0">
                <a:latin typeface="楷体" panose="02010609060101010101" charset="-122"/>
                <a:ea typeface="楷体" panose="02010609060101010101" charset="-122"/>
              </a:rPr>
              <a:t>191</a:t>
            </a:r>
            <a:r>
              <a:rPr lang="zh-CN" altLang="en-US" sz="2800" dirty="0">
                <a:latin typeface="楷体" panose="02010609060101010101" charset="-122"/>
                <a:ea typeface="楷体" panose="02010609060101010101" charset="-122"/>
              </a:rPr>
              <a:t>亿元人民币。淘宝之所以能应对如此巨大的交易量和超高并发性的分析需求，得益于其对往年的情况，特别是用户的消费习惯、搜索习惯以及浏览习惯等数据所进行的综合分析。</a:t>
            </a:r>
            <a:endParaRPr lang="zh-CN" altLang="en-US" sz="2800" dirty="0">
              <a:latin typeface="楷体" panose="02010609060101010101" charset="-122"/>
              <a:ea typeface="楷体" panose="02010609060101010101"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835" y="1382395"/>
            <a:ext cx="10821035" cy="5269865"/>
          </a:xfrm>
          <a:prstGeom prst="rect">
            <a:avLst/>
          </a:prstGeom>
        </p:spPr>
        <p:txBody>
          <a:bodyPr vert="horz" lIns="91440" tIns="45720" rIns="91440" bIns="45720" rtlCol="0">
            <a:normAutofit fontScale="90000" lnSpcReduction="10000"/>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ct val="130000"/>
              </a:lnSpc>
              <a:buNone/>
            </a:pPr>
            <a:r>
              <a:rPr lang="en-US" altLang="zh-CN" dirty="0"/>
              <a:t>     </a:t>
            </a:r>
            <a:r>
              <a:rPr lang="en-US" altLang="zh-CN" dirty="0">
                <a:latin typeface="楷体" panose="02010609060101010101" charset="-122"/>
                <a:ea typeface="楷体" panose="02010609060101010101" charset="-122"/>
              </a:rPr>
              <a:t>  </a:t>
            </a:r>
            <a:r>
              <a:rPr lang="zh-CN" altLang="en-US" sz="2800" dirty="0">
                <a:solidFill>
                  <a:schemeClr val="tx1"/>
                </a:solidFill>
                <a:latin typeface="楷体" panose="02010609060101010101" charset="-122"/>
                <a:ea typeface="楷体" panose="02010609060101010101" charset="-122"/>
              </a:rPr>
              <a:t>网络大数据给学术界也同样带来了巨大的挑战和机遇。网络数据科学与技术作为信息科学、社会科学、网络科学和系统科学等相关领域交叉的新兴学科方向正逐步成为学术研究的新热点。</a:t>
            </a:r>
            <a:endParaRPr lang="zh-CN" altLang="en-US" sz="2800" dirty="0">
              <a:solidFill>
                <a:schemeClr val="tx1"/>
              </a:solidFill>
              <a:latin typeface="楷体" panose="02010609060101010101" charset="-122"/>
              <a:ea typeface="楷体" panose="02010609060101010101" charset="-122"/>
            </a:endParaRPr>
          </a:p>
          <a:p>
            <a:pPr marL="0" indent="0" fontAlgn="auto">
              <a:lnSpc>
                <a:spcPct val="130000"/>
              </a:lnSpc>
              <a:buNone/>
            </a:pPr>
            <a:r>
              <a:rPr lang="zh-CN" altLang="en-US" sz="2800" dirty="0">
                <a:solidFill>
                  <a:schemeClr val="tx1"/>
                </a:solidFill>
                <a:latin typeface="楷体" panose="02010609060101010101" charset="-122"/>
                <a:ea typeface="楷体" panose="02010609060101010101" charset="-122"/>
              </a:rPr>
              <a:t>    近年，《</a:t>
            </a:r>
            <a:r>
              <a:rPr lang="en-US" altLang="zh-CN" sz="2800" dirty="0">
                <a:solidFill>
                  <a:schemeClr val="tx1"/>
                </a:solidFill>
                <a:latin typeface="楷体" panose="02010609060101010101" charset="-122"/>
                <a:ea typeface="楷体" panose="02010609060101010101" charset="-122"/>
              </a:rPr>
              <a:t>Nature</a:t>
            </a:r>
            <a:r>
              <a:rPr lang="zh-CN" altLang="en-US" sz="2800" dirty="0">
                <a:solidFill>
                  <a:schemeClr val="tx1"/>
                </a:solidFill>
                <a:latin typeface="楷体" panose="02010609060101010101" charset="-122"/>
                <a:ea typeface="楷体" panose="02010609060101010101" charset="-122"/>
              </a:rPr>
              <a:t>》和《</a:t>
            </a:r>
            <a:r>
              <a:rPr lang="en-US" altLang="zh-CN" sz="2800" dirty="0">
                <a:solidFill>
                  <a:schemeClr val="tx1"/>
                </a:solidFill>
                <a:latin typeface="楷体" panose="02010609060101010101" charset="-122"/>
                <a:ea typeface="楷体" panose="02010609060101010101" charset="-122"/>
              </a:rPr>
              <a:t>Science</a:t>
            </a:r>
            <a:r>
              <a:rPr lang="zh-CN" altLang="en-US" sz="2800" dirty="0">
                <a:solidFill>
                  <a:schemeClr val="tx1"/>
                </a:solidFill>
                <a:latin typeface="楷体" panose="02010609060101010101" charset="-122"/>
                <a:ea typeface="楷体" panose="02010609060101010101" charset="-122"/>
              </a:rPr>
              <a:t>》等刊物相继出版专刊来探讨对大数据的研究。《</a:t>
            </a:r>
            <a:r>
              <a:rPr lang="en-US" altLang="zh-CN" sz="2800" dirty="0">
                <a:solidFill>
                  <a:schemeClr val="tx1"/>
                </a:solidFill>
                <a:latin typeface="楷体" panose="02010609060101010101" charset="-122"/>
                <a:ea typeface="楷体" panose="02010609060101010101" charset="-122"/>
                <a:sym typeface="+mn-ea"/>
              </a:rPr>
              <a:t>Nature</a:t>
            </a:r>
            <a:r>
              <a:rPr lang="zh-CN" altLang="en-US" sz="2800" dirty="0">
                <a:solidFill>
                  <a:schemeClr val="tx1"/>
                </a:solidFill>
                <a:latin typeface="楷体" panose="02010609060101010101" charset="-122"/>
                <a:ea typeface="楷体" panose="02010609060101010101" charset="-122"/>
              </a:rPr>
              <a:t>》出版的专刊“</a:t>
            </a:r>
            <a:r>
              <a:rPr lang="en-US" altLang="zh-CN" sz="2800" dirty="0">
                <a:solidFill>
                  <a:schemeClr val="tx1"/>
                </a:solidFill>
                <a:latin typeface="楷体" panose="02010609060101010101" charset="-122"/>
                <a:ea typeface="楷体" panose="02010609060101010101" charset="-122"/>
              </a:rPr>
              <a:t>BigData</a:t>
            </a:r>
            <a:r>
              <a:rPr lang="zh-CN" altLang="en-US" sz="2800" dirty="0">
                <a:solidFill>
                  <a:schemeClr val="tx1"/>
                </a:solidFill>
                <a:latin typeface="楷体" panose="02010609060101010101" charset="-122"/>
                <a:ea typeface="楷体" panose="02010609060101010101" charset="-122"/>
              </a:rPr>
              <a:t>”，从互联网技术、网络经济学、超级计算、环境科学和生物医药等多个方面介绍了海量数据带来的挑战。</a:t>
            </a:r>
            <a:endParaRPr lang="zh-CN" altLang="en-US" sz="2800" dirty="0">
              <a:solidFill>
                <a:schemeClr val="tx1"/>
              </a:solidFill>
              <a:latin typeface="楷体" panose="02010609060101010101" charset="-122"/>
              <a:ea typeface="楷体" panose="02010609060101010101" charset="-122"/>
            </a:endParaRPr>
          </a:p>
          <a:p>
            <a:pPr marL="0" indent="0" fontAlgn="auto">
              <a:lnSpc>
                <a:spcPct val="130000"/>
              </a:lnSpc>
              <a:buNone/>
            </a:pPr>
            <a:r>
              <a:rPr lang="zh-CN" altLang="en-US" sz="2800" dirty="0">
                <a:solidFill>
                  <a:schemeClr val="tx1"/>
                </a:solidFill>
                <a:latin typeface="楷体" panose="02010609060101010101" charset="-122"/>
                <a:ea typeface="楷体" panose="02010609060101010101" charset="-122"/>
              </a:rPr>
              <a:t>   《Science》推出关于数据处理的专刊“Dealing with Data”讨论了数据洪流（</a:t>
            </a:r>
            <a:r>
              <a:rPr lang="en-US" altLang="zh-CN" sz="2800" dirty="0">
                <a:solidFill>
                  <a:schemeClr val="tx1"/>
                </a:solidFill>
                <a:latin typeface="楷体" panose="02010609060101010101" charset="-122"/>
                <a:ea typeface="楷体" panose="02010609060101010101" charset="-122"/>
              </a:rPr>
              <a:t>Data Deluge</a:t>
            </a:r>
            <a:r>
              <a:rPr lang="zh-CN" altLang="en-US" sz="2800" dirty="0">
                <a:solidFill>
                  <a:schemeClr val="tx1"/>
                </a:solidFill>
                <a:latin typeface="楷体" panose="02010609060101010101" charset="-122"/>
                <a:ea typeface="楷体" panose="02010609060101010101" charset="-122"/>
              </a:rPr>
              <a:t>）所带来的机遇。特别指出，倘若能够更有效地组织和使用这些数据，人们将得到更多的机会发挥科学技术对社会发展的巨大推动作用。</a:t>
            </a:r>
            <a:endParaRPr lang="zh-CN" altLang="en-US" sz="2800" dirty="0">
              <a:solidFill>
                <a:schemeClr val="tx1"/>
              </a:solidFill>
              <a:latin typeface="楷体" panose="02010609060101010101" charset="-122"/>
              <a:ea typeface="楷体" panose="02010609060101010101" charset="-122"/>
            </a:endParaRPr>
          </a:p>
        </p:txBody>
      </p:sp>
      <p:sp>
        <p:nvSpPr>
          <p:cNvPr id="9" name="文本框 8"/>
          <p:cNvSpPr txBox="1"/>
          <p:nvPr>
            <p:custDataLst>
              <p:tags r:id="rId2"/>
            </p:custDataLst>
          </p:nvPr>
        </p:nvSpPr>
        <p:spPr>
          <a:xfrm>
            <a:off x="837530" y="24168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sz="4400" b="1" dirty="0">
                <a:solidFill>
                  <a:schemeClr val="tx1">
                    <a:lumMod val="95000"/>
                    <a:lumOff val="5000"/>
                  </a:schemeClr>
                </a:solidFill>
                <a:latin typeface="楷体" panose="02010609060101010101" charset="-122"/>
                <a:ea typeface="楷体" panose="02010609060101010101" charset="-122"/>
              </a:rPr>
              <a:t>1.2 研究</a:t>
            </a:r>
            <a:r>
              <a:rPr lang="en-US" altLang="zh-CN" sz="4400" b="1" dirty="0">
                <a:solidFill>
                  <a:schemeClr val="tx1">
                    <a:lumMod val="95000"/>
                    <a:lumOff val="5000"/>
                  </a:schemeClr>
                </a:solidFill>
                <a:latin typeface="楷体" panose="02010609060101010101" charset="-122"/>
                <a:ea typeface="楷体" panose="02010609060101010101" charset="-122"/>
              </a:rPr>
              <a:t>现状</a:t>
            </a:r>
            <a:endParaRPr lang="zh-CN" altLang="en-US" sz="3600" dirty="0">
              <a:solidFill>
                <a:schemeClr val="accent1">
                  <a:lumMod val="75000"/>
                </a:schemeClr>
              </a:solidFill>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89535"/>
            <a:ext cx="9794875" cy="1204595"/>
          </a:xfrm>
          <a:prstGeom prst="rect">
            <a:avLst/>
          </a:prstGeom>
        </p:spPr>
        <p:txBody>
          <a:bodyPr vert="horz" lIns="91440" tIns="45720" rIns="91440" bIns="45720" rtlCol="0" anchor="b">
            <a:normAutofit/>
          </a:bodyPr>
          <a:lstStyle>
            <a:defPPr>
              <a:defRPr lang="zh-CN"/>
            </a:defPPr>
            <a:lvl1pPr>
              <a:defRPr sz="3200"/>
            </a:lvl1pPr>
          </a:lstStyle>
          <a:p>
            <a:pPr algn="l"/>
            <a:r>
              <a:rPr lang="en-US" altLang="zh-CN" sz="4400" b="1" dirty="0">
                <a:solidFill>
                  <a:schemeClr val="tx1">
                    <a:lumMod val="95000"/>
                    <a:lumOff val="5000"/>
                  </a:schemeClr>
                </a:solidFill>
                <a:latin typeface="楷体" panose="02010609060101010101" charset="-122"/>
                <a:ea typeface="楷体" panose="02010609060101010101" charset="-122"/>
                <a:sym typeface="+mn-ea"/>
              </a:rPr>
              <a:t>2. 研究</a:t>
            </a:r>
            <a:r>
              <a:rPr lang="zh-CN" altLang="en-US" sz="4400" b="1" dirty="0">
                <a:solidFill>
                  <a:schemeClr val="tx1">
                    <a:lumMod val="95000"/>
                    <a:lumOff val="5000"/>
                  </a:schemeClr>
                </a:solidFill>
                <a:latin typeface="楷体" panose="02010609060101010101" charset="-122"/>
                <a:ea typeface="楷体" panose="02010609060101010101" charset="-122"/>
                <a:sym typeface="+mn-ea"/>
              </a:rPr>
              <a:t>意义</a:t>
            </a:r>
            <a:endParaRPr lang="zh-CN" altLang="en-US" sz="4400" b="1" dirty="0">
              <a:solidFill>
                <a:schemeClr val="tx1">
                  <a:lumMod val="95000"/>
                  <a:lumOff val="5000"/>
                </a:schemeClr>
              </a:solidFill>
              <a:latin typeface="楷体" panose="02010609060101010101" charset="-122"/>
              <a:ea typeface="楷体" panose="02010609060101010101" charset="-122"/>
              <a:cs typeface="+mj-cs"/>
              <a:sym typeface="+mn-ea"/>
            </a:endParaRPr>
          </a:p>
        </p:txBody>
      </p:sp>
      <p:sp>
        <p:nvSpPr>
          <p:cNvPr id="7" name="文本框 6"/>
          <p:cNvSpPr txBox="1"/>
          <p:nvPr>
            <p:custDataLst>
              <p:tags r:id="rId2"/>
            </p:custDataLst>
          </p:nvPr>
        </p:nvSpPr>
        <p:spPr>
          <a:xfrm>
            <a:off x="838200" y="1647825"/>
            <a:ext cx="10941685" cy="4942205"/>
          </a:xfrm>
          <a:prstGeom prst="rect">
            <a:avLst/>
          </a:prstGeom>
        </p:spPr>
        <p:txBody>
          <a:bodyPr vert="horz" lIns="91440" tIns="45720" rIns="91440" bIns="45720" rtlCol="0">
            <a:no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pPr fontAlgn="auto">
              <a:lnSpc>
                <a:spcPct val="130000"/>
              </a:lnSpc>
            </a:pPr>
            <a:r>
              <a:rPr lang="zh-CN" altLang="en-US" sz="2800" dirty="0">
                <a:solidFill>
                  <a:schemeClr val="tx1"/>
                </a:solidFill>
                <a:latin typeface="楷体" panose="02010609060101010101" charset="-122"/>
                <a:ea typeface="楷体" panose="02010609060101010101" charset="-122"/>
              </a:rPr>
              <a:t>总体而言，网络大数据研究的重要性体现在以下几个方面：</a:t>
            </a:r>
            <a:endParaRPr lang="zh-CN" altLang="en-US" sz="2800" dirty="0">
              <a:solidFill>
                <a:schemeClr val="tx1"/>
              </a:solidFill>
              <a:latin typeface="楷体" panose="02010609060101010101" charset="-122"/>
              <a:ea typeface="楷体" panose="02010609060101010101" charset="-122"/>
            </a:endParaRPr>
          </a:p>
          <a:p>
            <a:pPr fontAlgn="auto">
              <a:lnSpc>
                <a:spcPct val="130000"/>
              </a:lnSpc>
            </a:pPr>
            <a:r>
              <a:rPr lang="zh-CN" altLang="en-US" sz="2800" dirty="0">
                <a:solidFill>
                  <a:schemeClr val="tx1"/>
                </a:solidFill>
                <a:latin typeface="楷体" panose="02010609060101010101" charset="-122"/>
                <a:ea typeface="楷体" panose="02010609060101010101" charset="-122"/>
              </a:rPr>
              <a:t>（</a:t>
            </a:r>
            <a:r>
              <a:rPr lang="en-US" altLang="zh-CN" sz="2800" dirty="0">
                <a:solidFill>
                  <a:schemeClr val="tx1"/>
                </a:solidFill>
                <a:latin typeface="楷体" panose="02010609060101010101" charset="-122"/>
                <a:ea typeface="楷体" panose="02010609060101010101" charset="-122"/>
              </a:rPr>
              <a:t>1</a:t>
            </a:r>
            <a:r>
              <a:rPr lang="zh-CN" altLang="en-US" sz="2800" dirty="0">
                <a:solidFill>
                  <a:schemeClr val="tx1"/>
                </a:solidFill>
                <a:latin typeface="楷体" panose="02010609060101010101" charset="-122"/>
                <a:ea typeface="楷体" panose="02010609060101010101" charset="-122"/>
              </a:rPr>
              <a:t>）网络大数据的研究对捍卫国家网络空间的数字主权，维护社会稳定，推动社会与经济可持续发展有着独特的作用。</a:t>
            </a:r>
            <a:endParaRPr lang="zh-CN" altLang="en-US" sz="2800" dirty="0">
              <a:solidFill>
                <a:schemeClr val="tx1"/>
              </a:solidFill>
              <a:latin typeface="楷体" panose="02010609060101010101" charset="-122"/>
              <a:ea typeface="楷体" panose="02010609060101010101" charset="-122"/>
            </a:endParaRPr>
          </a:p>
          <a:p>
            <a:pPr fontAlgn="auto">
              <a:lnSpc>
                <a:spcPct val="130000"/>
              </a:lnSpc>
            </a:pPr>
            <a:r>
              <a:rPr lang="zh-CN" altLang="en-US" sz="2800" dirty="0">
                <a:solidFill>
                  <a:schemeClr val="tx1"/>
                </a:solidFill>
                <a:latin typeface="楷体" panose="02010609060101010101" charset="-122"/>
                <a:ea typeface="楷体" panose="02010609060101010101" charset="-122"/>
              </a:rPr>
              <a:t>（</a:t>
            </a:r>
            <a:r>
              <a:rPr lang="en-US" altLang="zh-CN" sz="2800" dirty="0">
                <a:solidFill>
                  <a:schemeClr val="tx1"/>
                </a:solidFill>
                <a:latin typeface="楷体" panose="02010609060101010101" charset="-122"/>
                <a:ea typeface="楷体" panose="02010609060101010101" charset="-122"/>
              </a:rPr>
              <a:t>2</a:t>
            </a:r>
            <a:r>
              <a:rPr lang="zh-CN" altLang="en-US" sz="2800" dirty="0">
                <a:solidFill>
                  <a:schemeClr val="tx1"/>
                </a:solidFill>
                <a:latin typeface="楷体" panose="02010609060101010101" charset="-122"/>
                <a:ea typeface="楷体" panose="02010609060101010101" charset="-122"/>
              </a:rPr>
              <a:t>）网络大数据是国民经济核心产业信息化升级的重要推动力量。</a:t>
            </a:r>
            <a:endParaRPr lang="zh-CN" altLang="en-US" sz="2800" dirty="0">
              <a:solidFill>
                <a:schemeClr val="tx1"/>
              </a:solidFill>
              <a:latin typeface="楷体" panose="02010609060101010101" charset="-122"/>
              <a:ea typeface="楷体" panose="02010609060101010101" charset="-122"/>
            </a:endParaRPr>
          </a:p>
          <a:p>
            <a:pPr fontAlgn="auto">
              <a:lnSpc>
                <a:spcPct val="130000"/>
              </a:lnSpc>
            </a:pPr>
            <a:r>
              <a:rPr lang="zh-CN" altLang="en-US" sz="2800" dirty="0">
                <a:solidFill>
                  <a:schemeClr val="tx1"/>
                </a:solidFill>
                <a:latin typeface="楷体" panose="02010609060101010101" charset="-122"/>
                <a:ea typeface="楷体" panose="02010609060101010101" charset="-122"/>
              </a:rPr>
              <a:t>（</a:t>
            </a:r>
            <a:r>
              <a:rPr lang="en-US" altLang="zh-CN" sz="2800" dirty="0">
                <a:solidFill>
                  <a:schemeClr val="tx1"/>
                </a:solidFill>
                <a:latin typeface="楷体" panose="02010609060101010101" charset="-122"/>
                <a:ea typeface="楷体" panose="02010609060101010101" charset="-122"/>
              </a:rPr>
              <a:t>3</a:t>
            </a:r>
            <a:r>
              <a:rPr lang="zh-CN" altLang="en-US" sz="2800" dirty="0">
                <a:solidFill>
                  <a:schemeClr val="tx1"/>
                </a:solidFill>
                <a:latin typeface="楷体" panose="02010609060101010101" charset="-122"/>
                <a:ea typeface="楷体" panose="02010609060101010101" charset="-122"/>
              </a:rPr>
              <a:t>）网络大数据在科学和技术上的突破，将可能诞生出数据服务、数据材料、数据制药等战略性新兴产业。</a:t>
            </a:r>
            <a:endParaRPr lang="zh-CN" altLang="en-US" sz="2800" dirty="0">
              <a:solidFill>
                <a:schemeClr val="tx1"/>
              </a:solidFill>
              <a:latin typeface="楷体" panose="02010609060101010101" charset="-122"/>
              <a:ea typeface="楷体" panose="02010609060101010101" charset="-122"/>
            </a:endParaRPr>
          </a:p>
          <a:p>
            <a:pPr fontAlgn="auto">
              <a:lnSpc>
                <a:spcPct val="130000"/>
              </a:lnSpc>
            </a:pPr>
            <a:r>
              <a:rPr lang="zh-CN" altLang="en-US" sz="2800" dirty="0">
                <a:solidFill>
                  <a:schemeClr val="tx1"/>
                </a:solidFill>
                <a:latin typeface="楷体" panose="02010609060101010101" charset="-122"/>
                <a:ea typeface="楷体" panose="02010609060101010101" charset="-122"/>
              </a:rPr>
              <a:t>（</a:t>
            </a:r>
            <a:r>
              <a:rPr lang="en-US" altLang="zh-CN" sz="2800" dirty="0">
                <a:solidFill>
                  <a:schemeClr val="tx1"/>
                </a:solidFill>
                <a:latin typeface="楷体" panose="02010609060101010101" charset="-122"/>
                <a:ea typeface="楷体" panose="02010609060101010101" charset="-122"/>
              </a:rPr>
              <a:t>4</a:t>
            </a:r>
            <a:r>
              <a:rPr lang="zh-CN" altLang="en-US" sz="2800" dirty="0">
                <a:solidFill>
                  <a:schemeClr val="tx1"/>
                </a:solidFill>
                <a:latin typeface="楷体" panose="02010609060101010101" charset="-122"/>
                <a:ea typeface="楷体" panose="02010609060101010101" charset="-122"/>
              </a:rPr>
              <a:t>）大数据引起了学术界对科学研究方法论的重新审视，正在引发科学研究思维与方法的一场革命。</a:t>
            </a:r>
            <a:endParaRPr lang="zh-CN" altLang="en-US" sz="2800" dirty="0">
              <a:solidFill>
                <a:schemeClr val="tx1"/>
              </a:solidFill>
              <a:latin typeface="楷体" panose="02010609060101010101" charset="-122"/>
              <a:ea typeface="楷体" panose="02010609060101010101" charset="-122"/>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621150" y="451628"/>
            <a:ext cx="9082800" cy="939600"/>
          </a:xfrm>
          <a:prstGeom prst="rect">
            <a:avLst/>
          </a:prstGeom>
          <a:noFill/>
        </p:spPr>
        <p:txBody>
          <a:bodyPr wrap="square" rtlCol="0" anchor="ctr" anchorCtr="0">
            <a:normAutofit/>
          </a:bodyPr>
          <a:lstStyle/>
          <a:p>
            <a:r>
              <a:rPr lang="en-US" altLang="zh-CN" sz="4400" b="1" dirty="0">
                <a:solidFill>
                  <a:schemeClr val="tx1"/>
                </a:solidFill>
                <a:latin typeface="楷体" panose="02010609060101010101" charset="-122"/>
                <a:ea typeface="楷体" panose="02010609060101010101" charset="-122"/>
                <a:cs typeface="+mj-cs"/>
              </a:rPr>
              <a:t>3. </a:t>
            </a:r>
            <a:r>
              <a:rPr lang="zh-CN" altLang="en-US" sz="4400" b="1" dirty="0">
                <a:solidFill>
                  <a:schemeClr val="tx1"/>
                </a:solidFill>
                <a:latin typeface="楷体" panose="02010609060101010101" charset="-122"/>
                <a:ea typeface="楷体" panose="02010609060101010101" charset="-122"/>
                <a:cs typeface="+mj-cs"/>
              </a:rPr>
              <a:t>网络大数据带来的挑战</a:t>
            </a:r>
            <a:endParaRPr lang="zh-CN" altLang="en-US" sz="4400" b="1" dirty="0">
              <a:solidFill>
                <a:schemeClr val="tx1"/>
              </a:solidFill>
              <a:latin typeface="楷体" panose="02010609060101010101" charset="-122"/>
              <a:ea typeface="楷体" panose="02010609060101010101" charset="-122"/>
              <a:cs typeface="+mj-cs"/>
            </a:endParaRPr>
          </a:p>
        </p:txBody>
      </p:sp>
      <p:sp>
        <p:nvSpPr>
          <p:cNvPr id="3" name="文本框 2"/>
          <p:cNvSpPr txBox="1"/>
          <p:nvPr/>
        </p:nvSpPr>
        <p:spPr>
          <a:xfrm>
            <a:off x="642620" y="1933575"/>
            <a:ext cx="10907395" cy="5151120"/>
          </a:xfrm>
          <a:prstGeom prst="rect">
            <a:avLst/>
          </a:prstGeom>
          <a:noFill/>
        </p:spPr>
        <p:txBody>
          <a:bodyPr wrap="square" rtlCol="0" anchor="t">
            <a:spAutoFit/>
          </a:bodyPr>
          <a:p>
            <a:r>
              <a:rPr lang="en-US" altLang="zh-CN" sz="3200">
                <a:latin typeface="楷体" panose="02010609060101010101" charset="-122"/>
                <a:ea typeface="楷体" panose="02010609060101010101" charset="-122"/>
              </a:rPr>
              <a:t>    </a:t>
            </a:r>
            <a:r>
              <a:rPr lang="zh-CN" altLang="en-US" sz="3200">
                <a:latin typeface="楷体" panose="02010609060101010101" charset="-122"/>
                <a:ea typeface="楷体" panose="02010609060101010101" charset="-122"/>
              </a:rPr>
              <a:t>网络大数据面临着来自诸多方面的挑战。但从研究的角度来说，根本挑战在于其复杂性、不确定性和涌现性。我们将从</a:t>
            </a:r>
            <a:r>
              <a:rPr lang="en-US" altLang="zh-CN" sz="3200">
                <a:latin typeface="楷体" panose="02010609060101010101" charset="-122"/>
                <a:ea typeface="楷体" panose="02010609060101010101" charset="-122"/>
              </a:rPr>
              <a:t>3</a:t>
            </a:r>
            <a:r>
              <a:rPr lang="zh-CN" altLang="en-US" sz="3200">
                <a:latin typeface="楷体" panose="02010609060101010101" charset="-122"/>
                <a:ea typeface="楷体" panose="02010609060101010101" charset="-122"/>
              </a:rPr>
              <a:t>个方面介绍。</a:t>
            </a:r>
            <a:endParaRPr lang="zh-CN" altLang="en-US" sz="3200">
              <a:latin typeface="楷体" panose="02010609060101010101" charset="-122"/>
              <a:ea typeface="楷体" panose="02010609060101010101" charset="-122"/>
            </a:endParaRPr>
          </a:p>
          <a:p>
            <a:pPr indent="0">
              <a:buFont typeface="Wingdings" panose="05000000000000000000" charset="0"/>
              <a:buNone/>
            </a:pPr>
            <a:endParaRPr lang="zh-CN" altLang="en-US" sz="3200">
              <a:latin typeface="楷体" panose="02010609060101010101" charset="-122"/>
              <a:ea typeface="楷体" panose="02010609060101010101" charset="-122"/>
            </a:endParaRPr>
          </a:p>
          <a:p>
            <a:pPr marL="457200" indent="-457200">
              <a:buFont typeface="Wingdings" panose="05000000000000000000" charset="0"/>
              <a:buChar char="Ø"/>
            </a:pPr>
            <a:r>
              <a:rPr lang="zh-CN" altLang="en-US" sz="3200">
                <a:latin typeface="楷体" panose="02010609060101010101" charset="-122"/>
                <a:ea typeface="楷体" panose="02010609060101010101" charset="-122"/>
              </a:rPr>
              <a:t>网络大数据的复杂性</a:t>
            </a:r>
            <a:endParaRPr lang="zh-CN" altLang="en-US" sz="3200">
              <a:latin typeface="楷体" panose="02010609060101010101" charset="-122"/>
              <a:ea typeface="楷体" panose="02010609060101010101" charset="-122"/>
            </a:endParaRPr>
          </a:p>
          <a:p>
            <a:pPr marL="457200" indent="-457200">
              <a:buFont typeface="Wingdings" panose="05000000000000000000" charset="0"/>
              <a:buChar char="Ø"/>
            </a:pPr>
            <a:r>
              <a:rPr lang="zh-CN" altLang="en-US" sz="3200">
                <a:latin typeface="楷体" panose="02010609060101010101" charset="-122"/>
                <a:ea typeface="楷体" panose="02010609060101010101" charset="-122"/>
              </a:rPr>
              <a:t>网络大数据的不确定性</a:t>
            </a:r>
            <a:endParaRPr lang="zh-CN" altLang="en-US" sz="3200">
              <a:latin typeface="楷体" panose="02010609060101010101" charset="-122"/>
              <a:ea typeface="楷体" panose="02010609060101010101" charset="-122"/>
            </a:endParaRPr>
          </a:p>
          <a:p>
            <a:pPr marL="457200" indent="-457200">
              <a:buFont typeface="Wingdings" panose="05000000000000000000" charset="0"/>
              <a:buChar char="Ø"/>
            </a:pPr>
            <a:r>
              <a:rPr lang="zh-CN" altLang="en-US" sz="3200">
                <a:latin typeface="楷体" panose="02010609060101010101" charset="-122"/>
                <a:ea typeface="楷体" panose="02010609060101010101" charset="-122"/>
              </a:rPr>
              <a:t>网络大数据的涌现性</a:t>
            </a:r>
            <a:endParaRPr lang="zh-CN" altLang="en-US" sz="3200">
              <a:latin typeface="楷体" panose="02010609060101010101" charset="-122"/>
              <a:ea typeface="楷体" panose="02010609060101010101" charset="-122"/>
            </a:endParaRPr>
          </a:p>
          <a:p>
            <a:endParaRPr lang="zh-CN" altLang="en-US"/>
          </a:p>
          <a:p>
            <a:endParaRPr lang="zh-CN" altLang="en-US"/>
          </a:p>
          <a:p>
            <a:endParaRPr lang="zh-CN" altLang="en-US"/>
          </a:p>
          <a:p>
            <a:endParaRPr lang="zh-CN" altLang="en-US"/>
          </a:p>
          <a:p>
            <a:endParaRPr lang="zh-CN" altLang="en-US"/>
          </a:p>
          <a:p>
            <a:endParaRPr lang="zh-CN" altLang="en-US"/>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7675" y="661035"/>
            <a:ext cx="4678045" cy="579120"/>
          </a:xfrm>
          <a:prstGeom prst="rect">
            <a:avLst/>
          </a:prstGeom>
          <a:noFill/>
        </p:spPr>
        <p:txBody>
          <a:bodyPr wrap="none" rtlCol="0" anchor="t">
            <a:spAutoFit/>
          </a:bodyPr>
          <a:p>
            <a:r>
              <a:rPr lang="en-US" altLang="zh-CN" sz="3200" b="1">
                <a:solidFill>
                  <a:schemeClr val="tx1"/>
                </a:solidFill>
                <a:latin typeface="楷体" panose="02010609060101010101" charset="-122"/>
                <a:ea typeface="楷体" panose="02010609060101010101" charset="-122"/>
                <a:sym typeface="+mn-ea"/>
              </a:rPr>
              <a:t>3.1 </a:t>
            </a:r>
            <a:r>
              <a:rPr lang="zh-CN" altLang="en-US" sz="3200" b="1">
                <a:solidFill>
                  <a:schemeClr val="tx1"/>
                </a:solidFill>
                <a:latin typeface="楷体" panose="02010609060101010101" charset="-122"/>
                <a:ea typeface="楷体" panose="02010609060101010101" charset="-122"/>
                <a:sym typeface="+mn-ea"/>
              </a:rPr>
              <a:t>网络大数据的复杂性</a:t>
            </a:r>
            <a:endParaRPr lang="zh-CN" altLang="en-US" sz="3200" b="1">
              <a:solidFill>
                <a:schemeClr val="tx1"/>
              </a:solidFill>
              <a:latin typeface="楷体" panose="02010609060101010101" charset="-122"/>
              <a:ea typeface="楷体" panose="02010609060101010101" charset="-122"/>
              <a:sym typeface="+mn-ea"/>
            </a:endParaRPr>
          </a:p>
        </p:txBody>
      </p:sp>
      <p:sp>
        <p:nvSpPr>
          <p:cNvPr id="3" name="文本框 2"/>
          <p:cNvSpPr txBox="1"/>
          <p:nvPr/>
        </p:nvSpPr>
        <p:spPr>
          <a:xfrm>
            <a:off x="448310" y="1737360"/>
            <a:ext cx="11108690" cy="5161280"/>
          </a:xfrm>
          <a:prstGeom prst="rect">
            <a:avLst/>
          </a:prstGeom>
          <a:noFill/>
        </p:spPr>
        <p:txBody>
          <a:bodyPr wrap="square" rtlCol="0" anchor="t">
            <a:spAutoFit/>
          </a:bodyPr>
          <a:p>
            <a:pPr fontAlgn="auto">
              <a:lnSpc>
                <a:spcPct val="130000"/>
              </a:lnSpc>
            </a:pPr>
            <a:r>
              <a:rPr lang="en-US" altLang="zh-CN"/>
              <a:t>  </a:t>
            </a:r>
            <a:r>
              <a:rPr lang="en-US" altLang="zh-CN" sz="2800"/>
              <a:t> </a:t>
            </a:r>
            <a:r>
              <a:rPr lang="en-US" altLang="zh-CN" sz="2800">
                <a:latin typeface="楷体" panose="02010609060101010101" charset="-122"/>
                <a:ea typeface="楷体" panose="02010609060101010101" charset="-122"/>
              </a:rPr>
              <a:t>  </a:t>
            </a:r>
            <a:r>
              <a:rPr lang="zh-CN" altLang="en-US" sz="3200">
                <a:latin typeface="楷体" panose="02010609060101010101" charset="-122"/>
                <a:ea typeface="楷体" panose="02010609060101010101" charset="-122"/>
              </a:rPr>
              <a:t>复杂性造成网络大数据存储、分析、挖掘等多个环节的困难。 网络大数据的复杂性主要包括数据类型的复杂性、数据结构的复杂性和数据内在模式的复杂性。</a:t>
            </a:r>
            <a:endParaRPr lang="zh-CN" altLang="en-US" sz="3200">
              <a:latin typeface="楷体" panose="02010609060101010101" charset="-122"/>
              <a:ea typeface="楷体" panose="02010609060101010101" charset="-122"/>
            </a:endParaRPr>
          </a:p>
          <a:p>
            <a:pPr fontAlgn="auto">
              <a:lnSpc>
                <a:spcPct val="130000"/>
              </a:lnSpc>
            </a:pPr>
            <a:r>
              <a:rPr lang="zh-CN" altLang="en-US" sz="3200">
                <a:latin typeface="楷体" panose="02010609060101010101" charset="-122"/>
                <a:ea typeface="楷体" panose="02010609060101010101" charset="-122"/>
              </a:rPr>
              <a:t>（</a:t>
            </a:r>
            <a:r>
              <a:rPr lang="en-US" altLang="zh-CN" sz="3200">
                <a:latin typeface="楷体" panose="02010609060101010101" charset="-122"/>
                <a:ea typeface="楷体" panose="02010609060101010101" charset="-122"/>
              </a:rPr>
              <a:t>1</a:t>
            </a:r>
            <a:r>
              <a:rPr lang="zh-CN" altLang="en-US" sz="3200">
                <a:latin typeface="楷体" panose="02010609060101010101" charset="-122"/>
                <a:ea typeface="楷体" panose="02010609060101010101" charset="-122"/>
              </a:rPr>
              <a:t>）数据类型的复杂性</a:t>
            </a:r>
            <a:endParaRPr lang="zh-CN" altLang="en-US" sz="3200">
              <a:latin typeface="楷体" panose="02010609060101010101" charset="-122"/>
              <a:ea typeface="楷体" panose="02010609060101010101" charset="-122"/>
            </a:endParaRPr>
          </a:p>
          <a:p>
            <a:pPr fontAlgn="auto">
              <a:lnSpc>
                <a:spcPct val="130000"/>
              </a:lnSpc>
            </a:pPr>
            <a:r>
              <a:rPr lang="zh-CN" altLang="en-US" sz="3200">
                <a:latin typeface="楷体" panose="02010609060101010101" charset="-122"/>
                <a:ea typeface="楷体" panose="02010609060101010101" charset="-122"/>
              </a:rPr>
              <a:t>    信息技术的发展使得数据产生的途径不断增加，数据类型持续增多。相应地，则需要开发新的数据采集、存储与处理技术。 </a:t>
            </a:r>
            <a:endParaRPr lang="zh-CN" altLang="en-US" sz="3200">
              <a:latin typeface="楷体" panose="02010609060101010101" charset="-122"/>
              <a:ea typeface="楷体" panose="02010609060101010101" charset="-122"/>
            </a:endParaRPr>
          </a:p>
          <a:p>
            <a:pPr fontAlgn="auto">
              <a:lnSpc>
                <a:spcPct val="130000"/>
              </a:lnSpc>
            </a:pPr>
            <a:endParaRPr lang="zh-CN" altLang="en-US" sz="3200">
              <a:latin typeface="楷体" panose="02010609060101010101" charset="-122"/>
              <a:ea typeface="楷体" panose="02010609060101010101" charset="-122"/>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03885" y="822325"/>
            <a:ext cx="10999470" cy="5634990"/>
          </a:xfrm>
          <a:prstGeom prst="rect">
            <a:avLst/>
          </a:prstGeom>
          <a:noFill/>
        </p:spPr>
        <p:txBody>
          <a:bodyPr wrap="square" rtlCol="0" anchor="t">
            <a:spAutoFit/>
          </a:bodyPr>
          <a:p>
            <a:pPr fontAlgn="auto">
              <a:lnSpc>
                <a:spcPct val="130000"/>
              </a:lnSpc>
            </a:pPr>
            <a:r>
              <a:rPr lang="zh-CN" altLang="en-US" sz="2800">
                <a:latin typeface="楷体" panose="02010609060101010101" charset="-122"/>
                <a:ea typeface="楷体" panose="02010609060101010101" charset="-122"/>
                <a:sym typeface="+mn-ea"/>
              </a:rPr>
              <a:t>（</a:t>
            </a:r>
            <a:r>
              <a:rPr lang="en-US" altLang="zh-CN" sz="2800">
                <a:latin typeface="楷体" panose="02010609060101010101" charset="-122"/>
                <a:ea typeface="楷体" panose="02010609060101010101" charset="-122"/>
                <a:sym typeface="+mn-ea"/>
              </a:rPr>
              <a:t>2</a:t>
            </a:r>
            <a:r>
              <a:rPr lang="zh-CN" altLang="en-US" sz="2800">
                <a:latin typeface="楷体" panose="02010609060101010101" charset="-122"/>
                <a:ea typeface="楷体" panose="02010609060101010101" charset="-122"/>
                <a:sym typeface="+mn-ea"/>
              </a:rPr>
              <a:t>）数据结构的复杂性</a:t>
            </a:r>
            <a:endParaRPr lang="zh-CN" altLang="en-US" sz="2800">
              <a:latin typeface="楷体" panose="02010609060101010101" charset="-122"/>
              <a:ea typeface="楷体" panose="02010609060101010101" charset="-122"/>
            </a:endParaRPr>
          </a:p>
          <a:p>
            <a:pPr fontAlgn="auto">
              <a:lnSpc>
                <a:spcPct val="130000"/>
              </a:lnSpc>
            </a:pPr>
            <a:r>
              <a:rPr lang="zh-CN" altLang="en-US" sz="2800">
                <a:latin typeface="楷体" panose="02010609060101010101" charset="-122"/>
                <a:ea typeface="楷体" panose="02010609060101010101" charset="-122"/>
                <a:sym typeface="+mn-ea"/>
              </a:rPr>
              <a:t>    传统上处理的数据对象都是有结构的，能够存储到关系数据库中。但随着数据生成方式的多样化，如社交网络、移动计算和传感器等技术，非结构化数据成为大数据的主流形式。非结构化数据具有许多格式，包括文本、文档、图形、视频等等。</a:t>
            </a:r>
            <a:endParaRPr lang="zh-CN" altLang="en-US" sz="2800">
              <a:latin typeface="楷体" panose="02010609060101010101" charset="-122"/>
              <a:ea typeface="楷体" panose="02010609060101010101" charset="-122"/>
              <a:sym typeface="+mn-ea"/>
            </a:endParaRPr>
          </a:p>
          <a:p>
            <a:pPr fontAlgn="auto">
              <a:lnSpc>
                <a:spcPct val="130000"/>
              </a:lnSpc>
            </a:pPr>
            <a:r>
              <a:rPr lang="zh-CN" altLang="en-US" sz="2800">
                <a:latin typeface="楷体" panose="02010609060101010101" charset="-122"/>
                <a:ea typeface="楷体" panose="02010609060101010101" charset="-122"/>
              </a:rPr>
              <a:t>（</a:t>
            </a:r>
            <a:r>
              <a:rPr lang="en-US" altLang="zh-CN" sz="2800">
                <a:latin typeface="楷体" panose="02010609060101010101" charset="-122"/>
                <a:ea typeface="楷体" panose="02010609060101010101" charset="-122"/>
              </a:rPr>
              <a:t>3</a:t>
            </a:r>
            <a:r>
              <a:rPr lang="zh-CN" altLang="en-US" sz="2800">
                <a:latin typeface="楷体" panose="02010609060101010101" charset="-122"/>
                <a:ea typeface="楷体" panose="02010609060101010101" charset="-122"/>
              </a:rPr>
              <a:t>）数据模式的复杂性</a:t>
            </a:r>
            <a:endParaRPr lang="zh-CN" altLang="en-US" sz="2800">
              <a:latin typeface="楷体" panose="02010609060101010101" charset="-122"/>
              <a:ea typeface="楷体" panose="02010609060101010101" charset="-122"/>
            </a:endParaRPr>
          </a:p>
          <a:p>
            <a:pPr fontAlgn="auto">
              <a:lnSpc>
                <a:spcPct val="130000"/>
              </a:lnSpc>
            </a:pPr>
            <a:r>
              <a:rPr lang="zh-CN" altLang="en-US" sz="2800">
                <a:latin typeface="楷体" panose="02010609060101010101" charset="-122"/>
                <a:ea typeface="楷体" panose="02010609060101010101" charset="-122"/>
              </a:rPr>
              <a:t>    随着数据规模的增大，描述和刻画数据的特征必然随之增大，而由其组成的数据内在模式将会以指数形式增长。首先，数据类型的多样化决定了数据模式的多样化。不仅需要熟悉各种类型的数据模式，同时也要善于把握它们之间的相互作用。</a:t>
            </a:r>
            <a:endParaRPr lang="zh-CN" altLang="en-US" sz="2800">
              <a:latin typeface="楷体" panose="02010609060101010101" charset="-122"/>
              <a:ea typeface="楷体" panose="02010609060101010101" charset="-122"/>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50921114301"/>
  <p:tag name="MH_LIBRARY" val="GRAPHIC"/>
  <p:tag name="MH_ORDER" val="Straight Connector 5"/>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Freeform 26"/>
  <p:tag name="KSO_WM_UNIT_TYPE" val="l_i"/>
  <p:tag name="KSO_WM_UNIT_INDEX" val="1_1"/>
  <p:tag name="KSO_WM_UNIT_ID" val="custom160551_11*l_i*1_1"/>
  <p:tag name="KSO_WM_UNIT_CLEAR" val="1"/>
  <p:tag name="KSO_WM_UNIT_LAYERLEVEL" val="1_1"/>
  <p:tag name="KSO_WM_DIAGRAM_GROUP_CODE" val="l1-1"/>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Rectangle 1"/>
  <p:tag name="KSO_WM_UNIT_TYPE" val="l_i"/>
  <p:tag name="KSO_WM_UNIT_INDEX" val="1_2"/>
  <p:tag name="KSO_WM_UNIT_ID" val="custom160551_11*l_i*1_2"/>
  <p:tag name="KSO_WM_UNIT_CLEAR" val="1"/>
  <p:tag name="KSO_WM_UNIT_LAYERLEVEL" val="1_1"/>
  <p:tag name="KSO_WM_DIAGRAM_GROUP_CODE" val="l1-1"/>
</p:tagLst>
</file>

<file path=ppt/tags/tag12.xml><?xml version="1.0" encoding="utf-8"?>
<p:tagLst xmlns:p="http://schemas.openxmlformats.org/presentationml/2006/main">
  <p:tag name="KSO_WM_TAG_VERSION" val="1.0"/>
  <p:tag name="KSO_WM_BEAUTIFY_FLAG" val="#wm#"/>
  <p:tag name="KSO_WM_UNIT_TYPE" val="i"/>
  <p:tag name="KSO_WM_UNIT_ID" val="custom160551_11*i*14"/>
  <p:tag name="KSO_WM_TEMPLATE_CATEGORY" val="custom"/>
  <p:tag name="KSO_WM_TEMPLATE_INDEX" val="160551"/>
  <p:tag name="KSO_WM_UNIT_INDEX" val="14"/>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矩形 7"/>
  <p:tag name="KSO_WM_UNIT_TYPE" val="l_h_f"/>
  <p:tag name="KSO_WM_UNIT_INDEX" val="1_2_1"/>
  <p:tag name="KSO_WM_UNIT_ID" val="custom160551_11*l_h_f*1_2_1"/>
  <p:tag name="KSO_WM_UNIT_CLEAR" val="1"/>
  <p:tag name="KSO_WM_UNIT_LAYERLEVEL" val="1_1_1"/>
  <p:tag name="KSO_WM_UNIT_VALUE" val="39"/>
  <p:tag name="KSO_WM_UNIT_HIGHLIGHT" val="0"/>
  <p:tag name="KSO_WM_UNIT_COMPATIBLE" val="0"/>
  <p:tag name="KSO_WM_UNIT_PRESET_TEXT_INDEX" val="3"/>
  <p:tag name="KSO_WM_UNIT_PRESET_TEXT_LEN" val="17"/>
  <p:tag name="KSO_WM_DIAGRAM_GROUP_CODE" val="l1-1"/>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Freeform 46"/>
  <p:tag name="KSO_WM_UNIT_TYPE" val="l_i"/>
  <p:tag name="KSO_WM_UNIT_INDEX" val="1_3"/>
  <p:tag name="KSO_WM_UNIT_ID" val="custom160551_11*l_i*1_3"/>
  <p:tag name="KSO_WM_UNIT_CLEAR" val="1"/>
  <p:tag name="KSO_WM_UNIT_LAYERLEVEL" val="1_1"/>
  <p:tag name="KSO_WM_DIAGRAM_GROUP_CODE" val="l1-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Rectangle 47"/>
  <p:tag name="KSO_WM_UNIT_TYPE" val="l_i"/>
  <p:tag name="KSO_WM_UNIT_INDEX" val="1_4"/>
  <p:tag name="KSO_WM_UNIT_ID" val="custom160551_11*l_i*1_4"/>
  <p:tag name="KSO_WM_UNIT_CLEAR" val="1"/>
  <p:tag name="KSO_WM_UNIT_LAYERLEVEL" val="1_1"/>
  <p:tag name="KSO_WM_DIAGRAM_GROUP_CODE" val="l1-1"/>
</p:tagLst>
</file>

<file path=ppt/tags/tag16.xml><?xml version="1.0" encoding="utf-8"?>
<p:tagLst xmlns:p="http://schemas.openxmlformats.org/presentationml/2006/main">
  <p:tag name="KSO_WM_TAG_VERSION" val="1.0"/>
  <p:tag name="KSO_WM_BEAUTIFY_FLAG" val="#wm#"/>
  <p:tag name="KSO_WM_UNIT_TYPE" val="i"/>
  <p:tag name="KSO_WM_UNIT_ID" val="custom160551_11*i*21"/>
  <p:tag name="KSO_WM_TEMPLATE_CATEGORY" val="custom"/>
  <p:tag name="KSO_WM_TEMPLATE_INDEX" val="160551"/>
  <p:tag name="KSO_WM_UNIT_INDEX" val="2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矩形 7"/>
  <p:tag name="KSO_WM_UNIT_TYPE" val="l_h_f"/>
  <p:tag name="KSO_WM_UNIT_INDEX" val="1_3_1"/>
  <p:tag name="KSO_WM_UNIT_ID" val="custom160551_11*l_h_f*1_3_1"/>
  <p:tag name="KSO_WM_UNIT_CLEAR" val="1"/>
  <p:tag name="KSO_WM_UNIT_LAYERLEVEL" val="1_1_1"/>
  <p:tag name="KSO_WM_UNIT_VALUE" val="39"/>
  <p:tag name="KSO_WM_UNIT_HIGHLIGHT" val="0"/>
  <p:tag name="KSO_WM_UNIT_COMPATIBLE" val="0"/>
  <p:tag name="KSO_WM_UNIT_PRESET_TEXT_INDEX" val="3"/>
  <p:tag name="KSO_WM_UNIT_PRESET_TEXT_LEN" val="17"/>
  <p:tag name="KSO_WM_DIAGRAM_GROUP_CODE" val="l1-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Freeform 51"/>
  <p:tag name="KSO_WM_UNIT_TYPE" val="l_i"/>
  <p:tag name="KSO_WM_UNIT_INDEX" val="1_5"/>
  <p:tag name="KSO_WM_UNIT_ID" val="custom160551_11*l_i*1_5"/>
  <p:tag name="KSO_WM_UNIT_CLEAR" val="1"/>
  <p:tag name="KSO_WM_UNIT_LAYERLEVEL" val="1_1"/>
  <p:tag name="KSO_WM_DIAGRAM_GROUP_CODE" val="l1-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Rectangle 52"/>
  <p:tag name="KSO_WM_UNIT_TYPE" val="l_i"/>
  <p:tag name="KSO_WM_UNIT_INDEX" val="1_6"/>
  <p:tag name="KSO_WM_UNIT_ID" val="custom160551_11*l_i*1_6"/>
  <p:tag name="KSO_WM_UNIT_CLEAR" val="1"/>
  <p:tag name="KSO_WM_UNIT_LAYERLEVEL" val="1_1"/>
  <p:tag name="KSO_WM_DIAGRAM_GROUP_CODE" val="l1-1"/>
</p:tagLst>
</file>

<file path=ppt/tags/tag2.xml><?xml version="1.0" encoding="utf-8"?>
<p:tagLst xmlns:p="http://schemas.openxmlformats.org/presentationml/2006/main">
  <p:tag name="MH" val="20150921114301"/>
  <p:tag name="MH_LIBRARY" val="GRAPHIC"/>
  <p:tag name="MH_ORDER" val="Straight Connector 6"/>
</p:tagLst>
</file>

<file path=ppt/tags/tag20.xml><?xml version="1.0" encoding="utf-8"?>
<p:tagLst xmlns:p="http://schemas.openxmlformats.org/presentationml/2006/main">
  <p:tag name="KSO_WM_TAG_VERSION" val="1.0"/>
  <p:tag name="KSO_WM_BEAUTIFY_FLAG" val="#wm#"/>
  <p:tag name="KSO_WM_UNIT_TYPE" val="i"/>
  <p:tag name="KSO_WM_UNIT_ID" val="custom160551_11*i*28"/>
  <p:tag name="KSO_WM_TEMPLATE_CATEGORY" val="custom"/>
  <p:tag name="KSO_WM_TEMPLATE_INDEX" val="160551"/>
  <p:tag name="KSO_WM_UNIT_INDEX" val="28"/>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矩形 7"/>
  <p:tag name="KSO_WM_UNIT_TYPE" val="l_h_f"/>
  <p:tag name="KSO_WM_UNIT_INDEX" val="1_4_1"/>
  <p:tag name="KSO_WM_UNIT_ID" val="custom160551_11*l_h_f*1_4_1"/>
  <p:tag name="KSO_WM_UNIT_CLEAR" val="1"/>
  <p:tag name="KSO_WM_UNIT_LAYERLEVEL" val="1_1_1"/>
  <p:tag name="KSO_WM_UNIT_VALUE" val="39"/>
  <p:tag name="KSO_WM_UNIT_HIGHLIGHT" val="0"/>
  <p:tag name="KSO_WM_UNIT_COMPATIBLE" val="0"/>
  <p:tag name="KSO_WM_UNIT_PRESET_TEXT_INDEX" val="3"/>
  <p:tag name="KSO_WM_UNIT_PRESET_TEXT_LEN" val="17"/>
  <p:tag name="KSO_WM_DIAGRAM_GROUP_CODE" val="l1-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Freeform 51"/>
  <p:tag name="KSO_WM_UNIT_TYPE" val="l_i"/>
  <p:tag name="KSO_WM_UNIT_INDEX" val="1_7"/>
  <p:tag name="KSO_WM_UNIT_ID" val="custom160551_11*l_i*1_7"/>
  <p:tag name="KSO_WM_UNIT_CLEAR" val="1"/>
  <p:tag name="KSO_WM_UNIT_LAYERLEVEL" val="1_1"/>
  <p:tag name="KSO_WM_DIAGRAM_GROUP_CODE" val="l1-1"/>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Rectangle 52"/>
  <p:tag name="KSO_WM_UNIT_TYPE" val="l_i"/>
  <p:tag name="KSO_WM_UNIT_INDEX" val="1_8"/>
  <p:tag name="KSO_WM_UNIT_ID" val="custom160551_11*l_i*1_8"/>
  <p:tag name="KSO_WM_UNIT_CLEAR" val="1"/>
  <p:tag name="KSO_WM_UNIT_LAYERLEVEL" val="1_1"/>
  <p:tag name="KSO_WM_DIAGRAM_GROUP_CODE" val="l1-1"/>
</p:tagLst>
</file>

<file path=ppt/tags/tag24.xml><?xml version="1.0" encoding="utf-8"?>
<p:tagLst xmlns:p="http://schemas.openxmlformats.org/presentationml/2006/main">
  <p:tag name="KSO_WM_TAG_VERSION" val="1.0"/>
  <p:tag name="KSO_WM_BEAUTIFY_FLAG" val="#wm#"/>
  <p:tag name="KSO_WM_UNIT_TYPE" val="i"/>
  <p:tag name="KSO_WM_UNIT_ID" val="custom160551_11*i*35"/>
  <p:tag name="KSO_WM_TEMPLATE_CATEGORY" val="custom"/>
  <p:tag name="KSO_WM_TEMPLATE_INDEX" val="160551"/>
  <p:tag name="KSO_WM_UNIT_INDEX" val="35"/>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矩形 7"/>
  <p:tag name="KSO_WM_UNIT_TYPE" val="l_h_f"/>
  <p:tag name="KSO_WM_UNIT_INDEX" val="1_5_1"/>
  <p:tag name="KSO_WM_UNIT_ID" val="custom160551_11*l_h_f*1_5_1"/>
  <p:tag name="KSO_WM_UNIT_CLEAR" val="1"/>
  <p:tag name="KSO_WM_UNIT_LAYERLEVEL" val="1_1_1"/>
  <p:tag name="KSO_WM_UNIT_VALUE" val="39"/>
  <p:tag name="KSO_WM_UNIT_HIGHLIGHT" val="0"/>
  <p:tag name="KSO_WM_UNIT_COMPATIBLE" val="0"/>
  <p:tag name="KSO_WM_UNIT_PRESET_TEXT_INDEX" val="3"/>
  <p:tag name="KSO_WM_UNIT_PRESET_TEXT_LEN" val="17"/>
  <p:tag name="KSO_WM_DIAGRAM_GROUP_CODE" val="l1-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Freeform 51"/>
  <p:tag name="KSO_WM_UNIT_TYPE" val="l_i"/>
  <p:tag name="KSO_WM_UNIT_INDEX" val="1_9"/>
  <p:tag name="KSO_WM_UNIT_ID" val="custom160551_11*l_i*1_9"/>
  <p:tag name="KSO_WM_UNIT_CLEAR" val="1"/>
  <p:tag name="KSO_WM_UNIT_LAYERLEVEL" val="1_1"/>
  <p:tag name="KSO_WM_DIAGRAM_GROUP_CODE" val="l1-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Rectangle 52"/>
  <p:tag name="KSO_WM_UNIT_TYPE" val="l_i"/>
  <p:tag name="KSO_WM_UNIT_INDEX" val="1_10"/>
  <p:tag name="KSO_WM_UNIT_ID" val="custom160551_11*l_i*1_10"/>
  <p:tag name="KSO_WM_UNIT_CLEAR" val="1"/>
  <p:tag name="KSO_WM_UNIT_LAYERLEVEL" val="1_1"/>
  <p:tag name="KSO_WM_DIAGRAM_GROUP_CODE" val="l1-1"/>
</p:tagLst>
</file>

<file path=ppt/tags/tag28.xml><?xml version="1.0" encoding="utf-8"?>
<p:tagLst xmlns:p="http://schemas.openxmlformats.org/presentationml/2006/main">
  <p:tag name="KSO_WM_TAG_VERSION" val="1.0"/>
  <p:tag name="KSO_WM_BEAUTIFY_FLAG" val="#wm#"/>
  <p:tag name="KSO_WM_UNIT_TYPE" val="i"/>
  <p:tag name="KSO_WM_UNIT_ID" val="custom160551_11*i*42"/>
  <p:tag name="KSO_WM_TEMPLATE_CATEGORY" val="custom"/>
  <p:tag name="KSO_WM_TEMPLATE_INDEX" val="160551"/>
  <p:tag name="KSO_WM_UNIT_INDEX" val="42"/>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矩形 7"/>
  <p:tag name="KSO_WM_UNIT_TYPE" val="l_h_f"/>
  <p:tag name="KSO_WM_UNIT_INDEX" val="1_6_1"/>
  <p:tag name="KSO_WM_UNIT_ID" val="custom160551_11*l_h_f*1_6_1"/>
  <p:tag name="KSO_WM_UNIT_CLEAR" val="1"/>
  <p:tag name="KSO_WM_UNIT_LAYERLEVEL" val="1_1_1"/>
  <p:tag name="KSO_WM_UNIT_VALUE" val="39"/>
  <p:tag name="KSO_WM_UNIT_HIGHLIGHT" val="0"/>
  <p:tag name="KSO_WM_UNIT_COMPATIBLE" val="0"/>
  <p:tag name="KSO_WM_UNIT_PRESET_TEXT_INDEX" val="3"/>
  <p:tag name="KSO_WM_UNIT_PRESET_TEXT_LEN" val="17"/>
  <p:tag name="KSO_WM_DIAGRAM_GROUP_CODE" val="l1-1"/>
</p:tagLst>
</file>

<file path=ppt/tags/tag3.xml><?xml version="1.0" encoding="utf-8"?>
<p:tagLst xmlns:p="http://schemas.openxmlformats.org/presentationml/2006/main">
  <p:tag name="MH" val="20150921143750"/>
  <p:tag name="MH_LIBRARY" val="GRAPHIC"/>
  <p:tag name="MH_ORDER" val="Block Arc 2"/>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Freeform 51"/>
  <p:tag name="KSO_WM_UNIT_TYPE" val="l_i"/>
  <p:tag name="KSO_WM_UNIT_INDEX" val="1_11"/>
  <p:tag name="KSO_WM_UNIT_ID" val="custom160551_11*l_i*1_11"/>
  <p:tag name="KSO_WM_UNIT_CLEAR" val="1"/>
  <p:tag name="KSO_WM_UNIT_LAYERLEVEL" val="1_1"/>
  <p:tag name="KSO_WM_DIAGRAM_GROUP_CODE" val="l1-1"/>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Rectangle 52"/>
  <p:tag name="KSO_WM_UNIT_TYPE" val="l_i"/>
  <p:tag name="KSO_WM_UNIT_INDEX" val="1_12"/>
  <p:tag name="KSO_WM_UNIT_ID" val="custom160551_11*l_i*1_12"/>
  <p:tag name="KSO_WM_UNIT_CLEAR" val="1"/>
  <p:tag name="KSO_WM_UNIT_LAYERLEVEL" val="1_1"/>
  <p:tag name="KSO_WM_DIAGRAM_GROUP_CODE" val="l1-1"/>
</p:tagLst>
</file>

<file path=ppt/tags/tag32.xml><?xml version="1.0" encoding="utf-8"?>
<p:tagLst xmlns:p="http://schemas.openxmlformats.org/presentationml/2006/main">
  <p:tag name="MH_TYPE" val="#NeiR#"/>
  <p:tag name="MH_NUMBER" val="3"/>
  <p:tag name="MH" val="20150921114449"/>
  <p:tag name="MH_LIBRARY" val="GRAPHIC"/>
  <p:tag name="KSO_WM_TEMPLATE_CATEGORY" val="custom"/>
  <p:tag name="KSO_WM_TEMPLATE_INDEX" val="160551"/>
  <p:tag name="KSO_WM_TAG_VERSION" val="1.0"/>
  <p:tag name="KSO_WM_SLIDE_ID" val="custom160551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551"/>
  <p:tag name="KSO_WM_UNIT_TYPE" val="a"/>
  <p:tag name="KSO_WM_UNIT_INDEX" val="1"/>
  <p:tag name="KSO_WM_UNIT_ID" val="custom160551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51"/>
  <p:tag name="KSO_WM_UNIT_TYPE" val="f"/>
  <p:tag name="KSO_WM_UNIT_INDEX" val="1"/>
  <p:tag name="KSO_WM_UNIT_ID" val="custom16055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35.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51"/>
  <p:tag name="KSO_WM_SLIDE_ID" val="custom16055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551"/>
  <p:tag name="KSO_WM_UNIT_TYPE" val="f"/>
  <p:tag name="KSO_WM_UNIT_INDEX" val="1"/>
  <p:tag name="KSO_WM_UNIT_ID" val="custom160551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37.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51"/>
  <p:tag name="KSO_WM_SLIDE_ID" val="custom160551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551"/>
  <p:tag name="KSO_WM_UNIT_TYPE" val="f"/>
  <p:tag name="KSO_WM_UNIT_INDEX" val="1"/>
  <p:tag name="KSO_WM_UNIT_ID" val="custom160551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51"/>
  <p:tag name="KSO_WM_UNIT_TYPE" val="a"/>
  <p:tag name="KSO_WM_UNIT_INDEX" val="1"/>
  <p:tag name="KSO_WM_UNIT_ID" val="custom160551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TEMPLATE_CATEGORY" val="custom"/>
  <p:tag name="KSO_WM_TEMPLATE_INDEX" val="160551"/>
</p:tagLst>
</file>

<file path=ppt/tags/tag40.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51"/>
  <p:tag name="KSO_WM_SLIDE_ID" val="custom160551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551"/>
  <p:tag name="KSO_WM_UNIT_TYPE" val="a"/>
  <p:tag name="KSO_WM_UNIT_INDEX" val="1"/>
  <p:tag name="KSO_WM_UNIT_ID" val="custom160551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551"/>
  <p:tag name="KSO_WM_UNIT_TYPE" val="f"/>
  <p:tag name="KSO_WM_UNIT_INDEX" val="1"/>
  <p:tag name="KSO_WM_UNIT_ID" val="custom160551_4*f*1"/>
  <p:tag name="KSO_WM_UNIT_CLEAR" val="1"/>
  <p:tag name="KSO_WM_UNIT_LAYERLEVEL" val="1"/>
  <p:tag name="KSO_WM_UNIT_VALUE" val="180"/>
  <p:tag name="KSO_WM_UNIT_HIGHLIGHT" val="0"/>
  <p:tag name="KSO_WM_UNIT_COMPATIBLE" val="0"/>
  <p:tag name="KSO_WM_UNIT_PRESET_TEXT_INDEX" val="5"/>
  <p:tag name="KSO_WM_UNIT_PRESET_TEXT_LEN" val="120"/>
</p:tagLst>
</file>

<file path=ppt/tags/tag43.xml><?xml version="1.0" encoding="utf-8"?>
<p:tagLst xmlns:p="http://schemas.openxmlformats.org/presentationml/2006/main">
  <p:tag name="KSO_WM_TEMPLATE_CATEGORY" val="custom"/>
  <p:tag name="KSO_WM_TEMPLATE_INDEX" val="160551"/>
  <p:tag name="KSO_WM_TAG_VERSION" val="1.0"/>
  <p:tag name="KSO_WM_SLIDE_ID" val="custom160551_4"/>
  <p:tag name="KSO_WM_SLIDE_INDEX" val="4"/>
  <p:tag name="KSO_WM_SLIDE_ITEM_CNT" val="2"/>
  <p:tag name="KSO_WM_SLIDE_LAYOUT" val="f_d_a"/>
  <p:tag name="KSO_WM_SLIDE_LAYOUT_CNT" val="1_1_1"/>
  <p:tag name="KSO_WM_SLIDE_TYPE" val="text"/>
  <p:tag name="KSO_WM_BEAUTIFY_FLAG" val="#wm#"/>
  <p:tag name="KSO_WM_SLIDE_POSITION" val="66*36"/>
  <p:tag name="KSO_WM_SLIDE_SIZE" val="828*426"/>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551"/>
  <p:tag name="KSO_WM_UNIT_TYPE" val="a"/>
  <p:tag name="KSO_WM_UNIT_INDEX" val="1"/>
  <p:tag name="KSO_WM_UNIT_ID" val="custom160551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45.xml><?xml version="1.0" encoding="utf-8"?>
<p:tagLst xmlns:p="http://schemas.openxmlformats.org/presentationml/2006/main">
  <p:tag name="KSO_WM_TEMPLATE_CATEGORY" val="custom"/>
  <p:tag name="KSO_WM_TEMPLATE_INDEX" val="160551"/>
  <p:tag name="KSO_WM_TAG_VERSION" val="1.0"/>
  <p:tag name="KSO_WM_SLIDE_ID" val="custom160551_5"/>
  <p:tag name="KSO_WM_SLIDE_INDEX" val="5"/>
  <p:tag name="KSO_WM_SLIDE_ITEM_CNT" val="2"/>
  <p:tag name="KSO_WM_SLIDE_LAYOUT" val="a_d_f"/>
  <p:tag name="KSO_WM_SLIDE_LAYOUT_CNT" val="1_1_1"/>
  <p:tag name="KSO_WM_SLIDE_TYPE" val="text"/>
  <p:tag name="KSO_WM_BEAUTIFY_FLAG" val="#wm#"/>
  <p:tag name="KSO_WM_SLIDE_POSITION" val="122*101"/>
  <p:tag name="KSO_WM_SLIDE_SIZE" val="715*419"/>
</p:tagLst>
</file>

<file path=ppt/tags/tag46.xml><?xml version="1.0" encoding="utf-8"?>
<p:tagLst xmlns:p="http://schemas.openxmlformats.org/presentationml/2006/main">
  <p:tag name="MH_TYPE" val="#NeiR#"/>
  <p:tag name="MH_NUMBER" val="3"/>
  <p:tag name="MH" val="20150921114449"/>
  <p:tag name="MH_LIBRARY" val="GRAPHIC"/>
  <p:tag name="KSO_WM_TEMPLATE_CATEGORY" val="custom"/>
  <p:tag name="KSO_WM_TEMPLATE_INDEX" val="160551"/>
  <p:tag name="KSO_WM_TAG_VERSION" val="1.0"/>
  <p:tag name="KSO_WM_SLIDE_ID" val="custom160551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47.xml><?xml version="1.0" encoding="utf-8"?>
<p:tagLst xmlns:p="http://schemas.openxmlformats.org/presentationml/2006/main">
  <p:tag name="MH_TYPE" val="#NeiR#"/>
  <p:tag name="MH_NUMBER" val="3"/>
  <p:tag name="MH" val="20150921114449"/>
  <p:tag name="MH_LIBRARY" val="GRAPHIC"/>
  <p:tag name="KSO_WM_TEMPLATE_CATEGORY" val="custom"/>
  <p:tag name="KSO_WM_TEMPLATE_INDEX" val="160551"/>
  <p:tag name="KSO_WM_TAG_VERSION" val="1.0"/>
  <p:tag name="KSO_WM_SLIDE_ID" val="custom160551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48.xml><?xml version="1.0" encoding="utf-8"?>
<p:tagLst xmlns:p="http://schemas.openxmlformats.org/presentationml/2006/main">
  <p:tag name="MH_TYPE" val="#NeiR#"/>
  <p:tag name="MH_NUMBER" val="3"/>
  <p:tag name="MH" val="20150921114449"/>
  <p:tag name="MH_LIBRARY" val="GRAPHIC"/>
  <p:tag name="KSO_WM_TEMPLATE_CATEGORY" val="custom"/>
  <p:tag name="KSO_WM_TEMPLATE_INDEX" val="160551"/>
  <p:tag name="KSO_WM_TAG_VERSION" val="1.0"/>
  <p:tag name="KSO_WM_SLIDE_ID" val="custom160551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49.xml><?xml version="1.0" encoding="utf-8"?>
<p:tagLst xmlns:p="http://schemas.openxmlformats.org/presentationml/2006/main">
  <p:tag name="MH_TYPE" val="#NeiR#"/>
  <p:tag name="MH_NUMBER" val="3"/>
  <p:tag name="MH" val="20150921114449"/>
  <p:tag name="MH_LIBRARY" val="GRAPHIC"/>
  <p:tag name="KSO_WM_TEMPLATE_CATEGORY" val="custom"/>
  <p:tag name="KSO_WM_TEMPLATE_INDEX" val="160551"/>
  <p:tag name="KSO_WM_TAG_VERSION" val="1.0"/>
  <p:tag name="KSO_WM_SLIDE_ID" val="custom160551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5.xml><?xml version="1.0" encoding="utf-8"?>
<p:tagLst xmlns:p="http://schemas.openxmlformats.org/presentationml/2006/main">
  <p:tag name="KSO_WM_TAG_VERSION" val="1.0"/>
  <p:tag name="KSO_WM_TEMPLATE_CATEGORY" val="custom"/>
  <p:tag name="KSO_WM_TEMPLATE_INDEX" val="160551"/>
</p:tagLst>
</file>

<file path=ppt/tags/tag50.xml><?xml version="1.0" encoding="utf-8"?>
<p:tagLst xmlns:p="http://schemas.openxmlformats.org/presentationml/2006/main">
  <p:tag name="MH_TYPE" val="#NeiR#"/>
  <p:tag name="MH_NUMBER" val="3"/>
  <p:tag name="MH" val="20150921114449"/>
  <p:tag name="MH_LIBRARY" val="GRAPHIC"/>
  <p:tag name="KSO_WM_TEMPLATE_CATEGORY" val="custom"/>
  <p:tag name="KSO_WM_TEMPLATE_INDEX" val="160551"/>
  <p:tag name="KSO_WM_TAG_VERSION" val="1.0"/>
  <p:tag name="KSO_WM_SLIDE_ID" val="custom160551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51.xml><?xml version="1.0" encoding="utf-8"?>
<p:tagLst xmlns:p="http://schemas.openxmlformats.org/presentationml/2006/main">
  <p:tag name="MH_TYPE" val="#NeiR#"/>
  <p:tag name="MH_NUMBER" val="3"/>
  <p:tag name="MH" val="20150921114449"/>
  <p:tag name="MH_LIBRARY" val="GRAPHIC"/>
  <p:tag name="KSO_WM_TEMPLATE_CATEGORY" val="custom"/>
  <p:tag name="KSO_WM_TEMPLATE_INDEX" val="160551"/>
  <p:tag name="KSO_WM_TAG_VERSION" val="1.0"/>
  <p:tag name="KSO_WM_SLIDE_ID" val="custom160551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551"/>
  <p:tag name="KSO_WM_UNIT_TYPE" val="a"/>
  <p:tag name="KSO_WM_UNIT_INDEX" val="1"/>
  <p:tag name="KSO_WM_UNIT_ID" val="custom160551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551"/>
  <p:tag name="KSO_WM_UNIT_TYPE" val="f"/>
  <p:tag name="KSO_WM_UNIT_INDEX" val="1"/>
  <p:tag name="KSO_WM_UNIT_ID" val="custom16055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4.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51"/>
  <p:tag name="KSO_WM_SLIDE_ID" val="custom16055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551"/>
  <p:tag name="KSO_WM_UNIT_TYPE" val="f"/>
  <p:tag name="KSO_WM_UNIT_INDEX" val="1"/>
  <p:tag name="KSO_WM_UNIT_ID" val="custom16055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6.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51"/>
  <p:tag name="KSO_WM_SLIDE_ID" val="custom16055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551"/>
  <p:tag name="KSO_WM_UNIT_TYPE" val="a"/>
  <p:tag name="KSO_WM_UNIT_INDEX" val="1"/>
  <p:tag name="KSO_WM_UNIT_ID" val="custom160551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551"/>
  <p:tag name="KSO_WM_UNIT_TYPE" val="f"/>
  <p:tag name="KSO_WM_UNIT_INDEX" val="1"/>
  <p:tag name="KSO_WM_UNIT_ID" val="custom16055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9.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51"/>
  <p:tag name="KSO_WM_SLIDE_ID" val="custom16055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51"/>
  <p:tag name="KSO_WM_UNIT_TYPE" val="a"/>
  <p:tag name="KSO_WM_UNIT_INDEX" val="1"/>
  <p:tag name="KSO_WM_UNIT_ID" val="custom160551_1*a*1"/>
  <p:tag name="KSO_WM_UNIT_CLEAR" val="1"/>
  <p:tag name="KSO_WM_UNIT_LAYERLEVEL" val="1"/>
  <p:tag name="KSO_WM_UNIT_VALUE" val="39"/>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p="http://schemas.openxmlformats.org/presentationml/2006/main">
  <p:tag name="MH_TYPE" val="#NeiR#"/>
  <p:tag name="MH_NUMBER" val="3"/>
  <p:tag name="MH" val="20150921114449"/>
  <p:tag name="MH_LIBRARY" val="GRAPHIC"/>
  <p:tag name="KSO_WM_TEMPLATE_CATEGORY" val="custom"/>
  <p:tag name="KSO_WM_TEMPLATE_INDEX" val="160551"/>
  <p:tag name="KSO_WM_TAG_VERSION" val="1.0"/>
  <p:tag name="KSO_WM_SLIDE_ID" val="custom160551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61.xml><?xml version="1.0" encoding="utf-8"?>
<p:tagLst xmlns:p="http://schemas.openxmlformats.org/presentationml/2006/main">
  <p:tag name="MH_TYPE" val="#NeiR#"/>
  <p:tag name="MH_NUMBER" val="3"/>
  <p:tag name="MH" val="20150921114449"/>
  <p:tag name="MH_LIBRARY" val="GRAPHIC"/>
  <p:tag name="KSO_WM_TEMPLATE_CATEGORY" val="custom"/>
  <p:tag name="KSO_WM_TEMPLATE_INDEX" val="160551"/>
  <p:tag name="KSO_WM_TAG_VERSION" val="1.0"/>
  <p:tag name="KSO_WM_SLIDE_ID" val="custom160551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551"/>
  <p:tag name="KSO_WM_UNIT_TYPE" val="a"/>
  <p:tag name="KSO_WM_UNIT_INDEX" val="1"/>
  <p:tag name="KSO_WM_UNIT_ID" val="custom160551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551"/>
  <p:tag name="KSO_WM_UNIT_TYPE" val="f"/>
  <p:tag name="KSO_WM_UNIT_INDEX" val="1"/>
  <p:tag name="KSO_WM_UNIT_ID" val="custom16055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64.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51"/>
  <p:tag name="KSO_WM_SLIDE_ID" val="custom16055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551"/>
  <p:tag name="KSO_WM_UNIT_TYPE" val="f"/>
  <p:tag name="KSO_WM_UNIT_INDEX" val="1"/>
  <p:tag name="KSO_WM_UNIT_ID" val="custom16055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66.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51"/>
  <p:tag name="KSO_WM_SLIDE_ID" val="custom16055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551"/>
  <p:tag name="KSO_WM_UNIT_TYPE" val="a"/>
  <p:tag name="KSO_WM_UNIT_INDEX" val="1"/>
  <p:tag name="KSO_WM_UNIT_ID" val="custom160551_29*a*1"/>
  <p:tag name="KSO_WM_UNIT_CLEAR" val="1"/>
  <p:tag name="KSO_WM_UNIT_LAYERLEVEL" val="1"/>
  <p:tag name="KSO_WM_UNIT_VALUE" val="5"/>
  <p:tag name="KSO_WM_UNIT_ISCONTENTSTITLE" val="0"/>
  <p:tag name="KSO_WM_UNIT_HIGHLIGHT" val="0"/>
  <p:tag name="KSO_WM_UNIT_COMPATIBLE" val="0"/>
  <p:tag name="KSO_WM_UNIT_PRESET_TEXT" val="THANKS"/>
</p:tagLst>
</file>

<file path=ppt/tags/tag68.xml><?xml version="1.0" encoding="utf-8"?>
<p:tagLst xmlns:p="http://schemas.openxmlformats.org/presentationml/2006/main">
  <p:tag name="MH" val="20150921143750"/>
  <p:tag name="MH_LIBRARY" val="GRAPHIC"/>
  <p:tag name="KSO_WM_TEMPLATE_CATEGORY" val="custom"/>
  <p:tag name="KSO_WM_TEMPLATE_INDEX" val="160551"/>
  <p:tag name="KSO_WM_TAG_VERSION" val="1.0"/>
  <p:tag name="KSO_WM_SLIDE_ID" val="custom160551_29"/>
  <p:tag name="KSO_WM_SLIDE_INDEX" val="29"/>
  <p:tag name="KSO_WM_SLIDE_ITEM_CNT" val="1"/>
  <p:tag name="KSO_WM_SLIDE_TYPE" val="endPage"/>
  <p:tag name="KSO_WM_BEAUTIFY_FLAG" val="#wm#"/>
  <p:tag name="KSO_WM_SLIDE_LAYOUT" val="a"/>
  <p:tag name="KSO_WM_SLIDE_LAYOUT_CNT" val="1"/>
</p:tagLst>
</file>

<file path=ppt/tags/tag7.xml><?xml version="1.0" encoding="utf-8"?>
<p:tagLst xmlns:p="http://schemas.openxmlformats.org/presentationml/2006/main">
  <p:tag name="KSO_WM_TEMPLATE_THUMBS_INDEX" val="1、4、5、8、12、14、18、22、27、28、29"/>
  <p:tag name="KSO_WM_TEMPLATE_CATEGORY" val="custom"/>
  <p:tag name="KSO_WM_TEMPLATE_INDEX" val="160551"/>
  <p:tag name="KSO_WM_TAG_VERSION" val="1.0"/>
  <p:tag name="KSO_WM_SLIDE_ID" val="custom160551_1"/>
  <p:tag name="KSO_WM_SLIDE_INDEX" val="1"/>
  <p:tag name="KSO_WM_SLIDE_ITEM_CNT" val="2"/>
  <p:tag name="KSO_WM_SLIDE_LAYOUT" val="a_b"/>
  <p:tag name="KSO_WM_SLIDE_LAYOUT_CNT" val="1_1"/>
  <p:tag name="KSO_WM_SLIDE_TYPE" val="title"/>
  <p:tag name="KSO_WM_BEAUTIFY_FLAG" val="#wm#"/>
</p:tagLst>
</file>

<file path=ppt/tags/tag8.xml><?xml version="1.0" encoding="utf-8"?>
<p:tagLst xmlns:p="http://schemas.openxmlformats.org/presentationml/2006/main">
  <p:tag name="KSO_WM_TAG_VERSION" val="1.0"/>
  <p:tag name="KSO_WM_BEAUTIFY_FLAG" val="#wm#"/>
  <p:tag name="KSO_WM_UNIT_TYPE" val="i"/>
  <p:tag name="KSO_WM_UNIT_ID" val="custom160551_11*i*7"/>
  <p:tag name="KSO_WM_TEMPLATE_CATEGORY" val="custom"/>
  <p:tag name="KSO_WM_TEMPLATE_INDEX" val="160551"/>
  <p:tag name="KSO_WM_UNIT_INDEX" val="7"/>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矩形 7"/>
  <p:tag name="KSO_WM_UNIT_TYPE" val="l_h_f"/>
  <p:tag name="KSO_WM_UNIT_INDEX" val="1_1_1"/>
  <p:tag name="KSO_WM_UNIT_ID" val="custom160551_11*l_h_f*1_1_1"/>
  <p:tag name="KSO_WM_UNIT_CLEAR" val="1"/>
  <p:tag name="KSO_WM_UNIT_LAYERLEVEL" val="1_1_1"/>
  <p:tag name="KSO_WM_UNIT_VALUE" val="39"/>
  <p:tag name="KSO_WM_UNIT_HIGHLIGHT" val="0"/>
  <p:tag name="KSO_WM_UNIT_COMPATIBLE" val="0"/>
  <p:tag name="KSO_WM_UNIT_PRESET_TEXT_INDEX" val="3"/>
  <p:tag name="KSO_WM_UNIT_PRESET_TEXT_LEN" val="17"/>
  <p:tag name="KSO_WM_DIAGRAM_GROUP_CODE" val="l1-1"/>
</p:tagLst>
</file>

<file path=ppt/theme/theme1.xml><?xml version="1.0" encoding="utf-8"?>
<a:theme xmlns:a="http://schemas.openxmlformats.org/drawingml/2006/main" name="Office 主题">
  <a:themeElements>
    <a:clrScheme name="160551">
      <a:dk1>
        <a:sysClr val="windowText" lastClr="000000"/>
      </a:dk1>
      <a:lt1>
        <a:sysClr val="window" lastClr="FFFFFF"/>
      </a:lt1>
      <a:dk2>
        <a:srgbClr val="39302A"/>
      </a:dk2>
      <a:lt2>
        <a:srgbClr val="E5DEDB"/>
      </a:lt2>
      <a:accent1>
        <a:srgbClr val="C8886E"/>
      </a:accent1>
      <a:accent2>
        <a:srgbClr val="A59183"/>
      </a:accent2>
      <a:accent3>
        <a:srgbClr val="AC8282"/>
      </a:accent3>
      <a:accent4>
        <a:srgbClr val="E79747"/>
      </a:accent4>
      <a:accent5>
        <a:srgbClr val="7F723D"/>
      </a:accent5>
      <a:accent6>
        <a:srgbClr val="CA4A62"/>
      </a:accent6>
      <a:hlink>
        <a:srgbClr val="868B57"/>
      </a:hlink>
      <a:folHlink>
        <a:srgbClr val="657A56"/>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4042</Words>
  <Application>WPS 演示</Application>
  <PresentationFormat>宽屏</PresentationFormat>
  <Paragraphs>137</Paragraphs>
  <Slides>21</Slides>
  <Notes>29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宋体</vt:lpstr>
      <vt:lpstr>Wingdings</vt:lpstr>
      <vt:lpstr>黑体</vt:lpstr>
      <vt:lpstr>微软雅黑</vt:lpstr>
      <vt:lpstr>Calibri</vt:lpstr>
      <vt:lpstr>楷体</vt:lpstr>
      <vt:lpstr>Times New Roman</vt:lpstr>
      <vt:lpstr>Wingdings</vt:lpstr>
      <vt:lpstr>Office 主题</vt:lpstr>
      <vt:lpstr>LOREM IPSUM DOLOR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dc:title>
  <dc:creator>lichun zhou</dc:creator>
  <cp:lastModifiedBy>guowei</cp:lastModifiedBy>
  <cp:revision>163</cp:revision>
  <dcterms:created xsi:type="dcterms:W3CDTF">2015-09-21T03:34:00Z</dcterms:created>
  <dcterms:modified xsi:type="dcterms:W3CDTF">2017-03-30T10:40:49Z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y fmtid="{D5CDD505-2E9C-101B-9397-08002B2CF9AE}" pid="3" name="name">
    <vt:lpwstr>欧美风演讲汇报模板.pptx</vt:lpwstr>
  </property>
  <property fmtid="{D5CDD505-2E9C-101B-9397-08002B2CF9AE}" pid="4" name="fileid">
    <vt:lpwstr>861688</vt:lpwstr>
  </property>
  <property fmtid="{D5CDD505-2E9C-101B-9397-08002B2CF9AE}" pid="5" name="search_tags">
    <vt:lpwstr>PPT模板</vt:lpwstr>
  </property>
</Properties>
</file>