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134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/>
          <a:lstStyle/>
          <a:p>
            <a:r>
              <a:rPr lang="zh-CN" altLang="en-US" dirty="0"/>
              <a:t>大 数 据 环 境 下 并 行 计 算 模 型 的 研 究 进 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李梦洋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计算机科学</a:t>
            </a:r>
            <a:r>
              <a:rPr lang="zh-CN" altLang="en-US" dirty="0">
                <a:latin typeface="Arial" panose="020B0604020202020204" pitchFamily="34" charset="0"/>
              </a:rPr>
              <a:t>与技术</a:t>
            </a:r>
            <a:endParaRPr lang="zh-CN" altLang="en-US" dirty="0">
              <a:latin typeface="Arial" panose="020B0604020202020204" pitchFamily="34" charset="0"/>
            </a:endParaRPr>
          </a:p>
          <a:p>
            <a:r>
              <a:rPr lang="en-US" altLang="zh-CN" dirty="0" smtClean="0">
                <a:latin typeface="Arial" panose="020B0604020202020204" pitchFamily="34" charset="0"/>
              </a:rPr>
              <a:t>16081200210003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33358"/>
            <a:ext cx="7408333" cy="379280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针 对 多 核 或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等 </a:t>
            </a:r>
            <a:r>
              <a:rPr lang="zh-CN" altLang="en-US" dirty="0"/>
              <a:t>新 型 </a:t>
            </a:r>
            <a:r>
              <a:rPr lang="zh-CN" altLang="en-US" dirty="0" smtClean="0"/>
              <a:t>硬件 </a:t>
            </a:r>
            <a:r>
              <a:rPr lang="zh-CN" altLang="en-US" dirty="0"/>
              <a:t>进 行 专 门 的 优 化 处 </a:t>
            </a:r>
            <a:r>
              <a:rPr lang="zh-CN" altLang="en-US" dirty="0" smtClean="0"/>
              <a:t>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MapReduce</a:t>
            </a:r>
            <a:r>
              <a:rPr lang="zh-CN" altLang="en-US" dirty="0"/>
              <a:t>在</a:t>
            </a:r>
            <a:r>
              <a:rPr lang="zh-CN" altLang="en-US" b="1" dirty="0" smtClean="0"/>
              <a:t>通 </a:t>
            </a:r>
            <a:r>
              <a:rPr lang="zh-CN" altLang="en-US" b="1" dirty="0"/>
              <a:t>用</a:t>
            </a:r>
            <a:r>
              <a:rPr lang="zh-CN" altLang="en-US" dirty="0"/>
              <a:t> 多 核处 理 器 </a:t>
            </a:r>
            <a:r>
              <a:rPr lang="zh-CN" altLang="en-US" dirty="0" smtClean="0"/>
              <a:t>（集 群）上</a:t>
            </a:r>
            <a:r>
              <a:rPr lang="zh-CN" altLang="en-US" dirty="0"/>
              <a:t>的</a:t>
            </a:r>
            <a:r>
              <a:rPr lang="zh-CN" altLang="en-US" dirty="0" smtClean="0"/>
              <a:t>研究：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架构 </a:t>
            </a:r>
            <a:r>
              <a:rPr lang="zh-CN" altLang="en-US" dirty="0"/>
              <a:t>在 共 享 内 存 体 系 结 构 </a:t>
            </a:r>
            <a:r>
              <a:rPr lang="zh-CN" altLang="en-US" dirty="0" smtClean="0"/>
              <a:t>上</a:t>
            </a:r>
            <a:r>
              <a:rPr lang="en-US" altLang="zh-CN" b="1" dirty="0" smtClean="0"/>
              <a:t>Phoenix</a:t>
            </a:r>
            <a:r>
              <a:rPr lang="zh-CN" altLang="en-US" b="1" dirty="0" smtClean="0"/>
              <a:t>系 </a:t>
            </a:r>
            <a:r>
              <a:rPr lang="zh-CN" altLang="en-US" b="1" dirty="0"/>
              <a:t>统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在 </a:t>
            </a:r>
            <a:r>
              <a:rPr lang="zh-CN" altLang="en-US" dirty="0"/>
              <a:t>多 核 环 境 下 的 实 现 方 案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Phoenix++</a:t>
            </a:r>
            <a:r>
              <a:rPr lang="zh-CN" altLang="en-US" b="1" dirty="0" smtClean="0"/>
              <a:t> </a:t>
            </a:r>
            <a:r>
              <a:rPr lang="zh-CN" altLang="en-US" dirty="0" smtClean="0"/>
              <a:t>则 </a:t>
            </a:r>
            <a:r>
              <a:rPr lang="zh-CN" altLang="en-US" dirty="0"/>
              <a:t>提 供 了 一 个 支 持 模 块 </a:t>
            </a:r>
            <a:r>
              <a:rPr lang="zh-CN" altLang="en-US" dirty="0" smtClean="0"/>
              <a:t>化和 </a:t>
            </a:r>
            <a:r>
              <a:rPr lang="zh-CN" altLang="en-US" dirty="0"/>
              <a:t>可 扩 展 流 水 线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Phoenix</a:t>
            </a:r>
            <a:r>
              <a:rPr lang="zh-CN" altLang="en-US" dirty="0" smtClean="0"/>
              <a:t>增 </a:t>
            </a:r>
            <a:r>
              <a:rPr lang="zh-CN" altLang="en-US" dirty="0"/>
              <a:t>强 版 </a:t>
            </a:r>
            <a:r>
              <a:rPr lang="zh-CN" altLang="en-US" dirty="0" smtClean="0"/>
              <a:t>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 </a:t>
            </a:r>
            <a:r>
              <a:rPr lang="zh-CN" altLang="en-US" dirty="0"/>
              <a:t>用 多 </a:t>
            </a:r>
            <a:r>
              <a:rPr lang="zh-CN" altLang="en-US" dirty="0" smtClean="0"/>
              <a:t>核处 </a:t>
            </a:r>
            <a:r>
              <a:rPr lang="zh-CN" altLang="en-US" dirty="0"/>
              <a:t>理 器 </a:t>
            </a:r>
            <a:r>
              <a:rPr lang="zh-CN" altLang="en-US" dirty="0" smtClean="0"/>
              <a:t>集 群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MapReduce</a:t>
            </a:r>
            <a:r>
              <a:rPr lang="zh-CN" altLang="en-US" dirty="0" smtClean="0"/>
              <a:t>在 </a:t>
            </a:r>
            <a:r>
              <a:rPr lang="zh-CN" altLang="en-US" b="1" dirty="0"/>
              <a:t>专 用 </a:t>
            </a:r>
            <a:r>
              <a:rPr lang="zh-CN" altLang="en-US" dirty="0"/>
              <a:t>的 多 核 处 理 器 芯 </a:t>
            </a:r>
            <a:r>
              <a:rPr lang="zh-CN" altLang="en-US" dirty="0" smtClean="0"/>
              <a:t>片</a:t>
            </a:r>
            <a:r>
              <a:rPr lang="en-US" altLang="zh-CN" dirty="0" smtClean="0"/>
              <a:t>Cell B.E (Cell Broadband Engine)</a:t>
            </a:r>
            <a:r>
              <a:rPr lang="zh-CN" altLang="en-US" dirty="0" smtClean="0"/>
              <a:t> 以 </a:t>
            </a:r>
            <a:r>
              <a:rPr lang="zh-CN" altLang="en-US" dirty="0"/>
              <a:t>及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上 也 </a:t>
            </a:r>
            <a:r>
              <a:rPr lang="zh-CN" altLang="en-US" dirty="0"/>
              <a:t>有 相 关 的 优 化 研 究 工 </a:t>
            </a:r>
            <a:r>
              <a:rPr lang="zh-CN" altLang="en-US" dirty="0" smtClean="0"/>
              <a:t>作</a:t>
            </a:r>
            <a:endParaRPr lang="en-US" altLang="zh-CN" dirty="0" smtClean="0"/>
          </a:p>
          <a:p>
            <a:pPr marL="302260" lvl="1" indent="0">
              <a:buNone/>
            </a:pPr>
            <a:endParaRPr lang="en-US" altLang="zh-CN" dirty="0" smtClean="0"/>
          </a:p>
          <a:p>
            <a:r>
              <a:rPr lang="en-US" altLang="zh-CN" dirty="0"/>
              <a:t>MapReduce</a:t>
            </a:r>
            <a:r>
              <a:rPr lang="zh-CN" altLang="en-US" dirty="0" smtClean="0"/>
              <a:t>架 </a:t>
            </a:r>
            <a:r>
              <a:rPr lang="zh-CN" altLang="en-US" dirty="0"/>
              <a:t>构 性 的 优 </a:t>
            </a:r>
            <a:r>
              <a:rPr lang="zh-CN" altLang="en-US" dirty="0" smtClean="0"/>
              <a:t>化（提 </a:t>
            </a:r>
            <a:r>
              <a:rPr lang="zh-CN" altLang="en-US" dirty="0"/>
              <a:t>高 迭 代 性 </a:t>
            </a:r>
            <a:r>
              <a:rPr lang="zh-CN" altLang="en-US" dirty="0" smtClean="0"/>
              <a:t>能、优 </a:t>
            </a:r>
            <a:r>
              <a:rPr lang="zh-CN" altLang="en-US" dirty="0"/>
              <a:t>化 调 度 效 率 、增 强 流 水 线 处 理 </a:t>
            </a:r>
            <a:r>
              <a:rPr lang="zh-CN" altLang="en-US" dirty="0" smtClean="0"/>
              <a:t>等）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1013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MapReduce</a:t>
            </a:r>
            <a:r>
              <a:rPr lang="zh-CN" altLang="en-US" sz="2800" dirty="0" smtClean="0"/>
              <a:t>的性能优化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基于</a:t>
            </a:r>
            <a:r>
              <a:rPr lang="en-US" altLang="zh-CN" dirty="0"/>
              <a:t>MapReduce</a:t>
            </a:r>
            <a:r>
              <a:rPr lang="zh-CN" altLang="en-US" dirty="0"/>
              <a:t>的流处理</a:t>
            </a:r>
            <a:endParaRPr lang="en-US" altLang="zh-CN" dirty="0"/>
          </a:p>
          <a:p>
            <a:r>
              <a:rPr lang="en-US" altLang="zh-CN" dirty="0" smtClean="0"/>
              <a:t>MapReduce</a:t>
            </a:r>
            <a:r>
              <a:rPr lang="zh-CN" altLang="en-US" dirty="0" smtClean="0"/>
              <a:t>数 </a:t>
            </a:r>
            <a:r>
              <a:rPr lang="zh-CN" altLang="en-US" dirty="0"/>
              <a:t>据 流 处 理 策 略 是 将 无 界 的 数 据 流 划 分 成 较 小 的 有 界 批 处 理 子 集 ，然 后 用 批 处 理 模 </a:t>
            </a:r>
            <a:r>
              <a:rPr lang="zh-CN" altLang="en-US" dirty="0" smtClean="0"/>
              <a:t>式对 </a:t>
            </a:r>
            <a:r>
              <a:rPr lang="zh-CN" altLang="en-US" dirty="0"/>
              <a:t>已 持 久 化 的 数 据 流 快 照 进 行 分 </a:t>
            </a:r>
            <a:r>
              <a:rPr lang="zh-CN" altLang="en-US" dirty="0" smtClean="0"/>
              <a:t>析。 </a:t>
            </a:r>
            <a:r>
              <a:rPr lang="zh-CN" altLang="en-US" dirty="0"/>
              <a:t>（无 法 满 足 流 式 应 用 对 实 时 性 的 需 求 ）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一 </a:t>
            </a:r>
            <a:r>
              <a:rPr lang="zh-CN" altLang="en-US" dirty="0"/>
              <a:t>些 研 究 者 尝 试 </a:t>
            </a:r>
            <a:r>
              <a:rPr lang="zh-CN" altLang="en-US" dirty="0" smtClean="0"/>
              <a:t>将</a:t>
            </a:r>
            <a:r>
              <a:rPr lang="en-US" altLang="zh-CN" dirty="0"/>
              <a:t>MapReduce</a:t>
            </a:r>
            <a:r>
              <a:rPr lang="zh-CN" altLang="en-US" dirty="0" smtClean="0"/>
              <a:t>模 </a:t>
            </a:r>
            <a:r>
              <a:rPr lang="zh-CN" altLang="en-US" dirty="0"/>
              <a:t>型 与 典 型 的 数 据 流 系 统 进 行 融 合（连 续 </a:t>
            </a:r>
            <a:r>
              <a:rPr lang="zh-CN" altLang="en-US" dirty="0" smtClean="0"/>
              <a:t>型</a:t>
            </a:r>
            <a:r>
              <a:rPr lang="en-US" altLang="zh-CN" dirty="0"/>
              <a:t>MapReduce</a:t>
            </a:r>
            <a:r>
              <a:rPr lang="zh-CN" altLang="en-US" dirty="0"/>
              <a:t>、</a:t>
            </a:r>
            <a:r>
              <a:rPr lang="en-US" altLang="zh-CN" dirty="0"/>
              <a:t>DEDUCE</a:t>
            </a:r>
            <a:r>
              <a:rPr lang="zh-CN" altLang="en-US" dirty="0"/>
              <a:t>系 统、</a:t>
            </a:r>
            <a:r>
              <a:rPr lang="en-US" altLang="zh-CN" dirty="0"/>
              <a:t>C-MR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M3</a:t>
            </a:r>
            <a:r>
              <a:rPr lang="zh-CN" altLang="en-US" dirty="0" smtClean="0"/>
              <a:t> 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面 </a:t>
            </a:r>
            <a:r>
              <a:rPr lang="zh-CN" altLang="en-US" sz="2800" dirty="0"/>
              <a:t>向 </a:t>
            </a:r>
            <a:r>
              <a:rPr lang="zh-CN" altLang="en-US" sz="2800" b="1" dirty="0"/>
              <a:t>流 处 理 </a:t>
            </a:r>
            <a:r>
              <a:rPr lang="zh-CN" altLang="en-US" sz="2800" dirty="0"/>
              <a:t>的 并 行 计 算 模 型 及 优 化 技 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348880"/>
            <a:ext cx="7408333" cy="38884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流数据专用系统</a:t>
            </a:r>
            <a:endParaRPr lang="en-US" altLang="zh-CN" dirty="0" smtClean="0"/>
          </a:p>
          <a:p>
            <a:r>
              <a:rPr lang="zh-CN" altLang="en-US" dirty="0" smtClean="0"/>
              <a:t>大 </a:t>
            </a:r>
            <a:r>
              <a:rPr lang="zh-CN" altLang="en-US" dirty="0"/>
              <a:t>数 据 概 念 出 现 之 </a:t>
            </a:r>
            <a:r>
              <a:rPr lang="zh-CN" altLang="en-US" dirty="0" smtClean="0"/>
              <a:t>前，实 </a:t>
            </a:r>
            <a:r>
              <a:rPr lang="zh-CN" altLang="en-US" dirty="0"/>
              <a:t>时 数 据 流 处 理 领 域 </a:t>
            </a:r>
            <a:r>
              <a:rPr lang="zh-CN" altLang="en-US" dirty="0" smtClean="0"/>
              <a:t>已 出 现的 专 </a:t>
            </a:r>
            <a:r>
              <a:rPr lang="zh-CN" altLang="en-US" dirty="0"/>
              <a:t>用 系 统 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Aurora</a:t>
            </a:r>
            <a:r>
              <a:rPr lang="zh-CN" altLang="en-US" dirty="0"/>
              <a:t>（布 朗 大 学 </a:t>
            </a:r>
            <a:r>
              <a:rPr lang="en-US" altLang="zh-CN" dirty="0" smtClean="0"/>
              <a:t>&amp;MIT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Borealis</a:t>
            </a:r>
            <a:r>
              <a:rPr lang="zh-CN" altLang="en-US" dirty="0" smtClean="0"/>
              <a:t>（</a:t>
            </a:r>
            <a:r>
              <a:rPr lang="en-US" altLang="zh-CN" dirty="0"/>
              <a:t> Aurora</a:t>
            </a:r>
            <a:r>
              <a:rPr lang="zh-CN" altLang="en-US" dirty="0" smtClean="0"/>
              <a:t>后 </a:t>
            </a:r>
            <a:r>
              <a:rPr lang="zh-CN" altLang="en-US" dirty="0"/>
              <a:t>续 演 化 的 加 入 分 布 式 特 征）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Telegraph</a:t>
            </a:r>
            <a:r>
              <a:rPr lang="zh-CN" altLang="en-US" dirty="0"/>
              <a:t>（加 州 大 学 伯 </a:t>
            </a:r>
            <a:r>
              <a:rPr lang="zh-CN" altLang="en-US" dirty="0" smtClean="0"/>
              <a:t>克利 </a:t>
            </a:r>
            <a:r>
              <a:rPr lang="zh-CN" altLang="en-US" dirty="0"/>
              <a:t>分 校）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SPC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smtClean="0"/>
              <a:t> IBM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NiagaraCQ</a:t>
            </a:r>
            <a:r>
              <a:rPr lang="zh-CN" altLang="en-US" dirty="0"/>
              <a:t>（威 斯 康 星 大 学 ）</a:t>
            </a:r>
            <a:endParaRPr lang="en-US" altLang="zh-CN" dirty="0" smtClean="0"/>
          </a:p>
          <a:p>
            <a:r>
              <a:rPr lang="zh-CN" altLang="en-US" dirty="0" smtClean="0"/>
              <a:t>近年的大 </a:t>
            </a:r>
            <a:r>
              <a:rPr lang="zh-CN" altLang="en-US" dirty="0"/>
              <a:t>规 模 高 扩 展 的 流 式 计 算 模 </a:t>
            </a:r>
            <a:r>
              <a:rPr lang="zh-CN" altLang="en-US" dirty="0" smtClean="0"/>
              <a:t>型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S4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  Yahoo</a:t>
            </a:r>
            <a:r>
              <a:rPr lang="zh-CN" altLang="en-US" dirty="0" smtClean="0"/>
              <a:t>！）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Puma</a:t>
            </a:r>
            <a:r>
              <a:rPr lang="zh-CN" altLang="en-US" dirty="0" smtClean="0"/>
              <a:t>（</a:t>
            </a:r>
            <a:r>
              <a:rPr lang="en-US" altLang="zh-CN" dirty="0"/>
              <a:t>Facebook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Millwheel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Storm(Twitter)</a:t>
            </a:r>
            <a:endParaRPr lang="en-US" altLang="zh-CN" dirty="0" smtClean="0"/>
          </a:p>
          <a:p>
            <a:pPr marL="302260" lvl="1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面 向 流 数 据 的 专 用 并 行 计 算 模 型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2260" lvl="1" indent="0">
              <a:buNone/>
            </a:pPr>
            <a:r>
              <a:rPr lang="zh-CN" altLang="en-US" dirty="0" smtClean="0"/>
              <a:t>         相 </a:t>
            </a:r>
            <a:r>
              <a:rPr lang="zh-CN" altLang="en-US" dirty="0"/>
              <a:t>比 于 批 处 理 计 算 模 </a:t>
            </a:r>
            <a:r>
              <a:rPr lang="zh-CN" altLang="en-US" dirty="0" smtClean="0"/>
              <a:t>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流 </a:t>
            </a:r>
            <a:r>
              <a:rPr lang="zh-CN" altLang="en-US" dirty="0"/>
              <a:t>式 并 行 计 算 模 型 从 流 数 据 </a:t>
            </a:r>
            <a:r>
              <a:rPr lang="zh-CN" altLang="en-US" b="1" dirty="0"/>
              <a:t>本 身 的 </a:t>
            </a:r>
            <a:r>
              <a:rPr lang="zh-CN" altLang="en-US" b="1" dirty="0" smtClean="0"/>
              <a:t>特征 </a:t>
            </a:r>
            <a:r>
              <a:rPr lang="zh-CN" altLang="en-US" dirty="0"/>
              <a:t>出 发 ，从 底 层 架 构 上 就 与 流 数 据 处 理 </a:t>
            </a:r>
            <a:r>
              <a:rPr lang="zh-CN" altLang="en-US" b="1" dirty="0"/>
              <a:t>高 度 耦 合 </a:t>
            </a:r>
            <a:r>
              <a:rPr lang="zh-CN" altLang="en-US" dirty="0"/>
              <a:t>，虽 然 适 用 范 围 比 较 局 限 ，但 是 可 以 有 效 </a:t>
            </a:r>
            <a:r>
              <a:rPr lang="zh-CN" altLang="en-US" dirty="0" smtClean="0"/>
              <a:t>地将 </a:t>
            </a:r>
            <a:r>
              <a:rPr lang="zh-CN" altLang="en-US" dirty="0"/>
              <a:t>系 统 响 应 时 间 控 制 在 毫 秒 级 ，但 是 在 吞 吐 能 力 、负 载 平 衡 等 方 面 尚 有 待 进 一 步 提 高 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260" lvl="1" indent="0">
              <a:buNone/>
            </a:pPr>
            <a:r>
              <a:rPr lang="zh-CN" altLang="en-US" sz="2800" dirty="0"/>
              <a:t>流 式 并 行 计 算 模 型与批处理模型的比较 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564904"/>
            <a:ext cx="7408333" cy="356125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大 图 数 据 处 理 存 在 两 种 典 型 的 模 式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采 </a:t>
            </a:r>
            <a:r>
              <a:rPr lang="zh-CN" altLang="en-US" dirty="0"/>
              <a:t>用 通 用 的 海 量 数 据 分 布 式 并 </a:t>
            </a:r>
            <a:r>
              <a:rPr lang="zh-CN" altLang="en-US" dirty="0" smtClean="0"/>
              <a:t>行计 </a:t>
            </a:r>
            <a:r>
              <a:rPr lang="zh-CN" altLang="en-US" dirty="0"/>
              <a:t>算 框 </a:t>
            </a:r>
            <a:r>
              <a:rPr lang="zh-CN" altLang="en-US" dirty="0" smtClean="0"/>
              <a:t>架   </a:t>
            </a:r>
            <a:r>
              <a:rPr lang="en-US" altLang="zh-CN" dirty="0" smtClean="0"/>
              <a:t>MapReduce</a:t>
            </a:r>
            <a:r>
              <a:rPr lang="zh-CN" altLang="en-US" dirty="0" smtClean="0"/>
              <a:t>进 </a:t>
            </a:r>
            <a:r>
              <a:rPr lang="zh-CN" altLang="en-US" dirty="0"/>
              <a:t>行 处 理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 smtClean="0"/>
              <a:t>采 </a:t>
            </a:r>
            <a:r>
              <a:rPr lang="zh-CN" altLang="en-US" dirty="0"/>
              <a:t>用 完 全 面 向 图 结 构 设 计 的 专 用 大 图 计 算 框 </a:t>
            </a:r>
            <a:r>
              <a:rPr lang="zh-CN" altLang="en-US" dirty="0" smtClean="0"/>
              <a:t>架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 smtClean="0"/>
              <a:t>        MapReduce</a:t>
            </a:r>
            <a:r>
              <a:rPr lang="zh-CN" altLang="en-US" dirty="0" smtClean="0"/>
              <a:t>针 </a:t>
            </a:r>
            <a:r>
              <a:rPr lang="zh-CN" altLang="en-US" dirty="0"/>
              <a:t>对 模 式 自 由 </a:t>
            </a:r>
            <a:r>
              <a:rPr lang="en-US" altLang="zh-CN" dirty="0" smtClean="0"/>
              <a:t>(schema free)</a:t>
            </a:r>
            <a:r>
              <a:rPr lang="zh-CN" altLang="en-US" dirty="0" smtClean="0"/>
              <a:t> 的 </a:t>
            </a:r>
            <a:r>
              <a:rPr lang="zh-CN" altLang="en-US" dirty="0"/>
              <a:t>数 据 对 </a:t>
            </a:r>
            <a:r>
              <a:rPr lang="zh-CN" altLang="en-US" dirty="0" smtClean="0"/>
              <a:t>象实 </a:t>
            </a:r>
            <a:r>
              <a:rPr lang="zh-CN" altLang="en-US" dirty="0"/>
              <a:t>现 高 吞 吐 的 批 量 处 </a:t>
            </a:r>
            <a:r>
              <a:rPr lang="zh-CN" altLang="en-US" dirty="0" smtClean="0"/>
              <a:t>理</a:t>
            </a:r>
            <a:r>
              <a:rPr lang="en-US" altLang="zh-CN" dirty="0" smtClean="0"/>
              <a:t>,</a:t>
            </a:r>
            <a:r>
              <a:rPr lang="zh-CN" altLang="en-US" dirty="0" smtClean="0"/>
              <a:t>缺 </a:t>
            </a:r>
            <a:r>
              <a:rPr lang="zh-CN" altLang="en-US" dirty="0"/>
              <a:t>乏 有 效 处 理 大 图 的 内 部 机 </a:t>
            </a:r>
            <a:r>
              <a:rPr lang="zh-CN" altLang="en-US" dirty="0" smtClean="0"/>
              <a:t>制</a:t>
            </a:r>
            <a:r>
              <a:rPr lang="en-US" altLang="zh-CN" dirty="0" smtClean="0"/>
              <a:t>,</a:t>
            </a:r>
            <a:r>
              <a:rPr lang="zh-CN" altLang="en-US" dirty="0"/>
              <a:t>专 用 大 图 并 行 </a:t>
            </a:r>
            <a:r>
              <a:rPr lang="zh-CN" altLang="en-US" dirty="0" smtClean="0"/>
              <a:t>计算 模 型 有 针 对 性 地 考 虑 了 图 计 算 的 基 本 </a:t>
            </a:r>
            <a:r>
              <a:rPr lang="zh-CN" altLang="en-US" dirty="0"/>
              <a:t>特 </a:t>
            </a:r>
            <a:r>
              <a:rPr lang="zh-CN" altLang="en-US" dirty="0" smtClean="0"/>
              <a:t>征</a:t>
            </a:r>
            <a:r>
              <a:rPr lang="en-US" altLang="zh-CN" dirty="0"/>
              <a:t>,</a:t>
            </a:r>
            <a:r>
              <a:rPr lang="zh-CN" altLang="en-US" dirty="0" smtClean="0"/>
              <a:t>内 </a:t>
            </a:r>
            <a:r>
              <a:rPr lang="zh-CN" altLang="en-US" dirty="0"/>
              <a:t>部 就 已 经 提 供 了 对 大 图 处 理 </a:t>
            </a:r>
            <a:r>
              <a:rPr lang="zh-CN" altLang="en-US" dirty="0" smtClean="0"/>
              <a:t>的支 </a:t>
            </a:r>
            <a:r>
              <a:rPr lang="zh-CN" altLang="en-US" dirty="0"/>
              <a:t>持 ，能 获 得 较 好 的 性 能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146456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dirty="0" smtClean="0"/>
              <a:t>面 </a:t>
            </a:r>
            <a:r>
              <a:rPr lang="zh-CN" altLang="en-US" sz="2800" dirty="0"/>
              <a:t>向 </a:t>
            </a:r>
            <a:r>
              <a:rPr lang="zh-CN" altLang="en-US" sz="2800" b="1" dirty="0"/>
              <a:t>大 图 数 据 </a:t>
            </a:r>
            <a:r>
              <a:rPr lang="zh-CN" altLang="en-US" sz="2800" dirty="0"/>
              <a:t>的 并 行 计 算 模 型 及 优 化 技 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/>
          </a:bodyPr>
          <a:lstStyle/>
          <a:p>
            <a:r>
              <a:rPr lang="zh-CN" altLang="en-US" dirty="0"/>
              <a:t>从 </a:t>
            </a:r>
            <a:r>
              <a:rPr lang="zh-CN" altLang="en-US" b="1" dirty="0"/>
              <a:t>存 储 架 构 </a:t>
            </a:r>
            <a:r>
              <a:rPr lang="zh-CN" altLang="en-US" dirty="0"/>
              <a:t>上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面 </a:t>
            </a:r>
            <a:r>
              <a:rPr lang="zh-CN" altLang="en-US" dirty="0"/>
              <a:t>向 分 布 内 存 架 构的 大 图 并 行 计 算 模 型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zh-CN" altLang="en-US" dirty="0" smtClean="0"/>
              <a:t>   代表模型：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Pregel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HAMA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Giraph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Distributed Graph Lab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Trinity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特点：网 络 通 信 代 价 很 </a:t>
            </a:r>
            <a:r>
              <a:rPr lang="zh-CN" altLang="en-US" dirty="0" smtClean="0"/>
              <a:t>高（用图划分法解决）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面 </a:t>
            </a:r>
            <a:r>
              <a:rPr lang="zh-CN" altLang="en-US" dirty="0"/>
              <a:t>向 单 机 多 核 </a:t>
            </a:r>
            <a:r>
              <a:rPr lang="zh-CN" altLang="en-US" dirty="0" smtClean="0"/>
              <a:t>共 享 </a:t>
            </a:r>
            <a:r>
              <a:rPr lang="zh-CN" altLang="en-US" dirty="0"/>
              <a:t>内 存 架 构的 大 图 并 行 计 算 模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30226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/>
              <a:t>优化技术：序 列 化 随 机 访 问、利 用 多 核 以 及 新 型 存 储 的 高 并 发 能 力 、引 入 异 步 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 图 并 行 计 算 模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型两种分类方式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916832"/>
            <a:ext cx="7408333" cy="38884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/>
              <a:t>从 </a:t>
            </a:r>
            <a:r>
              <a:rPr lang="zh-CN" altLang="en-US" sz="2600" b="1" dirty="0"/>
              <a:t>计 算 模 式 </a:t>
            </a:r>
            <a:r>
              <a:rPr lang="zh-CN" altLang="en-US" sz="2600" dirty="0" smtClean="0"/>
              <a:t>上：</a:t>
            </a:r>
            <a:endParaRPr lang="en-US" altLang="zh-CN" sz="2600" dirty="0" smtClean="0"/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dirty="0"/>
              <a:t>同 步 </a:t>
            </a:r>
            <a:r>
              <a:rPr lang="zh-CN" altLang="en-US" dirty="0" smtClean="0"/>
              <a:t>大 </a:t>
            </a:r>
            <a:r>
              <a:rPr lang="zh-CN" altLang="en-US" dirty="0"/>
              <a:t>图 并 行 计 算 模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302260" lvl="1" indent="0" latinLnBrk="1">
              <a:buNone/>
            </a:pPr>
            <a:r>
              <a:rPr lang="zh-CN" altLang="en-US" dirty="0" smtClean="0"/>
              <a:t>     代表：</a:t>
            </a:r>
            <a:r>
              <a:rPr lang="en-US" altLang="zh-CN" dirty="0" smtClean="0"/>
              <a:t>BSP</a:t>
            </a:r>
            <a:r>
              <a:rPr lang="zh-CN" altLang="en-US" dirty="0" smtClean="0"/>
              <a:t>（</a:t>
            </a:r>
            <a:r>
              <a:rPr lang="en-US" altLang="zh-CN" dirty="0"/>
              <a:t>Bulk Synchronous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）同 </a:t>
            </a:r>
            <a:r>
              <a:rPr lang="zh-CN" altLang="en-US" dirty="0"/>
              <a:t>步 计 算 模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302260" lvl="1" indent="0" latinLnBrk="1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特点：只 </a:t>
            </a:r>
            <a:r>
              <a:rPr lang="zh-CN" altLang="en-US" dirty="0"/>
              <a:t>能 使 用 上 轮 迭 代 获 得 </a:t>
            </a:r>
            <a:r>
              <a:rPr lang="zh-CN" altLang="en-US" dirty="0" smtClean="0"/>
              <a:t>的输 </a:t>
            </a:r>
            <a:r>
              <a:rPr lang="zh-CN" altLang="en-US" dirty="0"/>
              <a:t>入 进 行 计 算，通 信 与 同 步 </a:t>
            </a:r>
            <a:r>
              <a:rPr lang="zh-CN" altLang="en-US" dirty="0" smtClean="0"/>
              <a:t>性能存在瓶颈</a:t>
            </a:r>
            <a:endParaRPr lang="en-US" altLang="zh-CN" dirty="0" smtClean="0"/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zh-CN" altLang="en-US" dirty="0" smtClean="0"/>
              <a:t> </a:t>
            </a:r>
            <a:r>
              <a:rPr lang="zh-CN" altLang="en-US" dirty="0"/>
              <a:t>异 步大 图 并 行 计 算 模 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marL="302260" lvl="1" indent="0" latinLnBrk="1">
              <a:buNone/>
            </a:pPr>
            <a:r>
              <a:rPr lang="zh-CN" altLang="en-US" dirty="0" smtClean="0"/>
              <a:t>    </a:t>
            </a:r>
            <a:r>
              <a:rPr lang="zh-CN" altLang="en-US" dirty="0"/>
              <a:t>代表：基 于 共 享 内 存 的</a:t>
            </a:r>
            <a:r>
              <a:rPr lang="en-US" altLang="zh-CN" dirty="0" err="1" smtClean="0"/>
              <a:t>GraphLab</a:t>
            </a:r>
            <a:r>
              <a:rPr lang="zh-CN" altLang="en-US" dirty="0"/>
              <a:t>及 其 分 布 式 版 本</a:t>
            </a:r>
            <a:r>
              <a:rPr lang="en-US" altLang="zh-CN" dirty="0" smtClean="0"/>
              <a:t>Distributed </a:t>
            </a:r>
            <a:r>
              <a:rPr lang="en-US" altLang="zh-CN" dirty="0" err="1" smtClean="0"/>
              <a:t>GraphLab</a:t>
            </a:r>
            <a:endParaRPr lang="en-US" altLang="zh-CN" dirty="0" smtClean="0"/>
          </a:p>
          <a:p>
            <a:pPr marL="302260" lvl="1" indent="0" latinLnBrk="1">
              <a:buNone/>
            </a:pPr>
            <a:r>
              <a:rPr lang="zh-CN" altLang="en-US" dirty="0"/>
              <a:t>       特点：可 以 使 用 最 新 的 数 据 作 为 计 算 输 入 ，能 够 加快 迭 代 的 收 敛 速 度，但管理需控制更多细节增加了变成编程</a:t>
            </a:r>
            <a:r>
              <a:rPr lang="zh-CN" altLang="en-US" dirty="0" smtClean="0"/>
              <a:t>难度</a:t>
            </a:r>
            <a:endParaRPr lang="en-US" altLang="zh-CN" dirty="0" smtClean="0"/>
          </a:p>
          <a:p>
            <a:pPr marL="302260" lvl="1" indent="0" latinLnBrk="1">
              <a:buNone/>
            </a:pPr>
            <a:r>
              <a:rPr lang="zh-CN" altLang="en-US" dirty="0"/>
              <a:t>      优化：基 于 优 先 </a:t>
            </a:r>
            <a:r>
              <a:rPr lang="zh-CN" altLang="en-US" dirty="0" smtClean="0"/>
              <a:t>级或 </a:t>
            </a:r>
            <a:r>
              <a:rPr lang="zh-CN" altLang="en-US" dirty="0"/>
              <a:t>增 量 </a:t>
            </a:r>
            <a:r>
              <a:rPr lang="zh-CN" altLang="en-US" dirty="0" smtClean="0"/>
              <a:t>的 </a:t>
            </a:r>
            <a:r>
              <a:rPr lang="zh-CN" altLang="en-US" dirty="0"/>
              <a:t>优 化 技 </a:t>
            </a:r>
            <a:r>
              <a:rPr lang="zh-CN" altLang="en-US" dirty="0" smtClean="0"/>
              <a:t>术、面 </a:t>
            </a:r>
            <a:r>
              <a:rPr lang="zh-CN" altLang="en-US" dirty="0"/>
              <a:t>向 顶 点 的 执 行 调 度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8884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发 展 契 机 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应 对 新 型 实 时 型 应 用 对 于 实 时 、即 席 、交 互 式 分 析 的 复 杂 业 务 诉 求 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大 </a:t>
            </a:r>
            <a:r>
              <a:rPr lang="zh-CN" altLang="en-US" dirty="0" smtClean="0"/>
              <a:t>数据 </a:t>
            </a:r>
            <a:r>
              <a:rPr lang="zh-CN" altLang="en-US" dirty="0"/>
              <a:t>不 同 维 度 特 征 所 表 现 出 的 增 量 速 度 快 、持 续 增 加 规 模 大 、数 据 类 型 差 异 明 显 等 客 观 事 实加 剧 了 现 有 计 算 模 型 所 面 临 的 内 存 容 量 有 限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效 </a:t>
            </a:r>
            <a:r>
              <a:rPr lang="zh-CN" altLang="en-US" dirty="0"/>
              <a:t>率 低 下 、并 发 控 制 困 难 、数 </a:t>
            </a:r>
            <a:r>
              <a:rPr lang="zh-CN" altLang="en-US" dirty="0" smtClean="0"/>
              <a:t>据处 </a:t>
            </a:r>
            <a:r>
              <a:rPr lang="zh-CN" altLang="en-US" dirty="0"/>
              <a:t>理 总 体 性 能 较 低 等 诸 多 问 题 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基 于 磁 盘 的 分 布 式 存 储 环 境 </a:t>
            </a:r>
            <a:r>
              <a:rPr lang="zh-CN" altLang="en-US" dirty="0" smtClean="0"/>
              <a:t>又难 </a:t>
            </a:r>
            <a:r>
              <a:rPr lang="zh-CN" altLang="en-US" dirty="0"/>
              <a:t>以 满 足 性 能 上 的 实 时 需 </a:t>
            </a:r>
            <a:r>
              <a:rPr lang="zh-CN" altLang="en-US" dirty="0" smtClean="0"/>
              <a:t>求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 </a:t>
            </a:r>
            <a:r>
              <a:rPr lang="zh-CN" altLang="en-US" dirty="0"/>
              <a:t>随 </a:t>
            </a:r>
            <a:r>
              <a:rPr lang="zh-CN" altLang="en-US" dirty="0" smtClean="0"/>
              <a:t>着</a:t>
            </a:r>
            <a:r>
              <a:rPr lang="en-US" altLang="zh-CN" dirty="0" smtClean="0"/>
              <a:t>SCM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storage class memory</a:t>
            </a:r>
            <a:r>
              <a:rPr lang="zh-CN" altLang="en-US" dirty="0" smtClean="0"/>
              <a:t>）技 </a:t>
            </a:r>
            <a:r>
              <a:rPr lang="zh-CN" altLang="en-US" dirty="0"/>
              <a:t>术 的 快 速 </a:t>
            </a:r>
            <a:r>
              <a:rPr lang="zh-CN" altLang="en-US" dirty="0" smtClean="0"/>
              <a:t>发展 </a:t>
            </a:r>
            <a:r>
              <a:rPr lang="zh-CN" altLang="en-US" dirty="0"/>
              <a:t>，内 存 容 量 越 来 越 大 ，同 时 价 格 越 来 越 便 </a:t>
            </a:r>
            <a:r>
              <a:rPr lang="zh-CN" altLang="en-US" dirty="0" smtClean="0"/>
              <a:t>宜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相 比 于 全 部 数 据 </a:t>
            </a:r>
            <a:r>
              <a:rPr lang="zh-CN" altLang="en-US" dirty="0" smtClean="0"/>
              <a:t>集 ，大 </a:t>
            </a:r>
            <a:r>
              <a:rPr lang="zh-CN" altLang="en-US" dirty="0"/>
              <a:t>部 分 应 用 的 活 跃 的 工 作 数 据 集 明 显 有 限 ，也 为 常 驻 内 存 处 理 提 供 了 事 实 的 依 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 存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并 行 计 算 模 型 及 优 化 技 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工 业 </a:t>
            </a:r>
            <a:r>
              <a:rPr lang="zh-CN" altLang="en-US" dirty="0" smtClean="0"/>
              <a:t>界：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Memcache</a:t>
            </a:r>
            <a:r>
              <a:rPr lang="zh-CN" altLang="en-US" dirty="0"/>
              <a:t>（ 最 著 名 的 全 内 存 式 数据 存 取 系 统 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Redis</a:t>
            </a:r>
            <a:r>
              <a:rPr lang="zh-CN" altLang="en-US" dirty="0"/>
              <a:t>（内 存 存 储 功 </a:t>
            </a:r>
            <a:r>
              <a:rPr lang="zh-CN" altLang="en-US" dirty="0" smtClean="0"/>
              <a:t>能的性 </a:t>
            </a:r>
            <a:r>
              <a:rPr lang="zh-CN" altLang="en-US" dirty="0"/>
              <a:t>能 卓越 </a:t>
            </a:r>
            <a:r>
              <a:rPr lang="zh-CN" altLang="en-US" dirty="0" smtClean="0"/>
              <a:t>，提供易于</a:t>
            </a:r>
            <a:r>
              <a:rPr lang="zh-CN" altLang="en-US" dirty="0"/>
              <a:t>使用的</a:t>
            </a:r>
            <a:r>
              <a:rPr lang="en-US" altLang="zh-CN" dirty="0"/>
              <a:t>API</a:t>
            </a:r>
            <a:r>
              <a:rPr lang="zh-CN" altLang="en-US" dirty="0"/>
              <a:t> 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Hekaton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HANA</a:t>
            </a:r>
            <a:endParaRPr lang="en-US" altLang="zh-CN" dirty="0" smtClean="0"/>
          </a:p>
          <a:p>
            <a:r>
              <a:rPr lang="zh-CN" altLang="en-US" dirty="0"/>
              <a:t>学 术 界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H-Store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MIT</a:t>
            </a:r>
            <a:r>
              <a:rPr lang="zh-CN" altLang="en-US" dirty="0"/>
              <a:t>，内 存 数 据 处 理 环 境 下 的 </a:t>
            </a:r>
            <a:r>
              <a:rPr lang="zh-CN" altLang="en-US" dirty="0" smtClean="0"/>
              <a:t>原型 </a:t>
            </a:r>
            <a:r>
              <a:rPr lang="zh-CN" altLang="en-US" dirty="0"/>
              <a:t>系 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DeBrabant</a:t>
            </a:r>
            <a:r>
              <a:rPr lang="zh-CN" altLang="en-US" dirty="0" smtClean="0"/>
              <a:t>等人对</a:t>
            </a:r>
            <a:r>
              <a:rPr lang="en-US" altLang="zh-CN" dirty="0" smtClean="0"/>
              <a:t>H-Store</a:t>
            </a:r>
            <a:r>
              <a:rPr lang="zh-CN" altLang="en-US" dirty="0" smtClean="0"/>
              <a:t>系统提出了</a:t>
            </a:r>
            <a:r>
              <a:rPr lang="en-US" altLang="zh-CN" dirty="0" smtClean="0"/>
              <a:t>Anti-Caching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HyPer</a:t>
            </a:r>
            <a:r>
              <a:rPr lang="zh-CN" altLang="en-US" dirty="0"/>
              <a:t>原 型 系 统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 </a:t>
            </a:r>
            <a:r>
              <a:rPr lang="zh-CN" altLang="en-US" sz="2800" dirty="0"/>
              <a:t>于 内 存 的 数 据 管 理 技 </a:t>
            </a:r>
            <a:r>
              <a:rPr lang="zh-CN" altLang="en-US" sz="2800" dirty="0" smtClean="0"/>
              <a:t>术的研 </a:t>
            </a:r>
            <a:r>
              <a:rPr lang="zh-CN" altLang="en-US" sz="2800" dirty="0"/>
              <a:t>究 成 果 和 经 验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Spark(</a:t>
            </a:r>
            <a:r>
              <a:rPr lang="zh-CN" altLang="en-US" dirty="0"/>
              <a:t>基 于 内 存 的 分 布 式 并 行 处 理 框 架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提 供 的 最 主 要 的 抽 象 即 弹 性 分 布 式 数 据 </a:t>
            </a:r>
            <a:r>
              <a:rPr lang="zh-CN" altLang="en-US" dirty="0" smtClean="0"/>
              <a:t>集</a:t>
            </a:r>
            <a:r>
              <a:rPr lang="en-US" altLang="zh-CN" dirty="0" smtClean="0"/>
              <a:t>RDD(resilient distributed datasets)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提 </a:t>
            </a:r>
            <a:r>
              <a:rPr lang="zh-CN" altLang="en-US" dirty="0" smtClean="0"/>
              <a:t>供了 和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类 </a:t>
            </a:r>
            <a:r>
              <a:rPr lang="zh-CN" altLang="en-US" dirty="0"/>
              <a:t>似 的 类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 </a:t>
            </a:r>
            <a:r>
              <a:rPr lang="zh-CN" altLang="en-US" dirty="0"/>
              <a:t>令 接 </a:t>
            </a:r>
            <a:r>
              <a:rPr lang="zh-CN" altLang="en-US" dirty="0" smtClean="0"/>
              <a:t>口</a:t>
            </a:r>
            <a:r>
              <a:rPr lang="en-US" altLang="zh-CN" dirty="0" smtClean="0"/>
              <a:t>Shark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基 于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 </a:t>
            </a:r>
            <a:r>
              <a:rPr lang="zh-CN" altLang="en-US" dirty="0"/>
              <a:t>的 内 存 计 算 分 析 生 态 系 统正 在 不 断 的 完 善 与 </a:t>
            </a:r>
            <a:r>
              <a:rPr lang="zh-CN" altLang="en-US" dirty="0" smtClean="0"/>
              <a:t>开发 </a:t>
            </a:r>
            <a:r>
              <a:rPr lang="zh-CN" altLang="en-US" dirty="0"/>
              <a:t>之 中 </a:t>
            </a:r>
            <a:endParaRPr lang="en-US" altLang="zh-CN" dirty="0"/>
          </a:p>
          <a:p>
            <a:pPr marL="302260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以最 </a:t>
            </a:r>
            <a:r>
              <a:rPr lang="zh-CN" altLang="en-US" sz="2800" dirty="0"/>
              <a:t>短 响 应 时 间 为 设 计 目 标 的 面 向 内 存 设 计 的 编 </a:t>
            </a:r>
            <a:r>
              <a:rPr lang="zh-CN" altLang="en-US" sz="2800" dirty="0" smtClean="0"/>
              <a:t>程模 </a:t>
            </a:r>
            <a:r>
              <a:rPr lang="zh-CN" altLang="en-US" sz="2800" dirty="0"/>
              <a:t>型 及 其 系 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268760"/>
            <a:ext cx="8064896" cy="485740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作 为 高 性 能 计 算 和 超 级 计 算 的核 心 技 术 ，并 行 计 算 是 充 分 利 用 资 源 加 速 计 算 的 主 要 途 径 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并 行 程 序 设 计 始 终 没 有 成 为 主 流 程 序 设 计 的 核 心，设 计 和 开 发 并 行 程 序 的 必要 性 和 紧 迫 性 被 无 意 的 掩 盖</a:t>
            </a:r>
            <a:r>
              <a:rPr lang="zh-CN" altLang="en-US" dirty="0" smtClean="0"/>
              <a:t>：编 程 </a:t>
            </a:r>
            <a:r>
              <a:rPr lang="zh-CN" altLang="en-US" dirty="0"/>
              <a:t>门 槛极高、并 行 控 制 逻 辑编 </a:t>
            </a:r>
            <a:r>
              <a:rPr lang="zh-CN" altLang="en-US" dirty="0" smtClean="0"/>
              <a:t>写难度大、 </a:t>
            </a:r>
            <a:r>
              <a:rPr lang="zh-CN" altLang="en-US" dirty="0"/>
              <a:t>遵 循 摩 尔 定 </a:t>
            </a:r>
            <a:r>
              <a:rPr lang="zh-CN" altLang="en-US" dirty="0" smtClean="0"/>
              <a:t>律的影响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大 数 据 时 代 的 来 </a:t>
            </a:r>
            <a:r>
              <a:rPr lang="zh-CN" altLang="en-US" dirty="0" smtClean="0"/>
              <a:t>临，</a:t>
            </a:r>
            <a:r>
              <a:rPr lang="zh-CN" altLang="en-US" dirty="0"/>
              <a:t>人 们 对</a:t>
            </a:r>
            <a:r>
              <a:rPr lang="zh-CN" altLang="en-US" dirty="0" smtClean="0"/>
              <a:t>应 </a:t>
            </a:r>
            <a:r>
              <a:rPr lang="zh-CN" altLang="en-US" dirty="0"/>
              <a:t>用 需 求 、硬 件 环 境 、互 联 </a:t>
            </a:r>
            <a:r>
              <a:rPr lang="zh-CN" altLang="en-US" dirty="0" smtClean="0"/>
              <a:t>模式 </a:t>
            </a:r>
            <a:r>
              <a:rPr lang="zh-CN" altLang="en-US" dirty="0"/>
              <a:t>到 计 算 技 术 都 在 发 生 显 著 的 变 化 </a:t>
            </a:r>
            <a:r>
              <a:rPr lang="zh-CN" altLang="en-US" dirty="0" smtClean="0"/>
              <a:t>， </a:t>
            </a:r>
            <a:r>
              <a:rPr lang="zh-CN" altLang="en-US" dirty="0"/>
              <a:t>分 布 式 并 行 计 算 的 需 求 也 在 日 益 突 出 </a:t>
            </a:r>
            <a:endParaRPr lang="en-US" altLang="zh-CN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多 样 化 </a:t>
            </a:r>
            <a:r>
              <a:rPr lang="zh-CN" altLang="en-US" dirty="0" smtClean="0"/>
              <a:t>的并 </a:t>
            </a:r>
            <a:r>
              <a:rPr lang="zh-CN" altLang="en-US" dirty="0"/>
              <a:t>行 计 算 模 型 是 消 除 分 布 式 并 行 应 用 开 发 瓶 颈 、推 动 大 数 据 发 展 的 核 心 技 术 之 一 ．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1988840"/>
            <a:ext cx="7408333" cy="413732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在 大 数 据 背 景 下 ，传 统 应 用 领 域 以 及 新 兴 应 用 领 域 都 对 信 息 系 统 的 数 据 处 理 能 力 提 </a:t>
            </a:r>
            <a:r>
              <a:rPr lang="zh-CN" altLang="en-US" dirty="0" smtClean="0"/>
              <a:t>出越 </a:t>
            </a:r>
            <a:r>
              <a:rPr lang="zh-CN" altLang="en-US" dirty="0"/>
              <a:t>来 越 高 的 需 求 </a:t>
            </a:r>
            <a:endParaRPr lang="en-US" altLang="zh-CN" dirty="0" smtClean="0"/>
          </a:p>
          <a:p>
            <a:r>
              <a:rPr lang="zh-CN" altLang="en-US" dirty="0"/>
              <a:t>基 础 硬 件 环 境 的 重 大 技 术 突 破 </a:t>
            </a:r>
            <a:r>
              <a:rPr lang="zh-CN" altLang="en-US" dirty="0" smtClean="0"/>
              <a:t>以及 </a:t>
            </a:r>
            <a:r>
              <a:rPr lang="zh-CN" altLang="en-US" dirty="0"/>
              <a:t>云 计 算 等 商 业 模 式 的 成 功 也 为 数 据 处 理 提 供 了 新 的 发 展 契 机 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r>
              <a:rPr lang="zh-CN" altLang="en-US" dirty="0"/>
              <a:t>分 布 式 并 行 处 理 将 是 解 决 大 数 据 处 理 问 题 的 主 要 技 术 手 段 ，而 分 布 式 并 行 </a:t>
            </a:r>
            <a:r>
              <a:rPr lang="zh-CN" altLang="en-US" dirty="0" smtClean="0"/>
              <a:t>计算 </a:t>
            </a:r>
            <a:r>
              <a:rPr lang="zh-CN" altLang="en-US" dirty="0"/>
              <a:t>模 型 在 多 个 指 标 上 有 针 对 性 的 优 化 和 平 衡 则 </a:t>
            </a:r>
            <a:r>
              <a:rPr lang="zh-CN" altLang="en-US" dirty="0" smtClean="0"/>
              <a:t>是推动 </a:t>
            </a:r>
            <a:r>
              <a:rPr lang="zh-CN" altLang="en-US" dirty="0"/>
              <a:t>分 布 式 并 行 计 算 在 大 数 据 环 境 下 成 </a:t>
            </a:r>
            <a:r>
              <a:rPr lang="zh-CN" altLang="en-US" dirty="0" smtClean="0"/>
              <a:t>功应 </a:t>
            </a:r>
            <a:r>
              <a:rPr lang="zh-CN" altLang="en-US" dirty="0"/>
              <a:t>用 的 关 键 所 在 ． </a:t>
            </a:r>
            <a:endParaRPr lang="en-US" altLang="zh-CN" dirty="0" smtClean="0"/>
          </a:p>
          <a:p>
            <a:r>
              <a:rPr lang="zh-CN" altLang="en-US" dirty="0"/>
              <a:t>并 行 计 算 模 型 已 经 起 步 ，</a:t>
            </a:r>
            <a:r>
              <a:rPr lang="zh-CN" altLang="en-US" dirty="0" smtClean="0"/>
              <a:t>但是 </a:t>
            </a:r>
            <a:r>
              <a:rPr lang="zh-CN" altLang="en-US" dirty="0"/>
              <a:t>仍 处 于 发 展 初 期 ，尚 面 临 着 大 量 的 研 究 挑 战 </a:t>
            </a:r>
            <a:r>
              <a:rPr lang="zh-CN" altLang="en-US" dirty="0" smtClean="0"/>
              <a:t>．</a:t>
            </a:r>
            <a:endParaRPr lang="en-US" altLang="zh-CN" dirty="0"/>
          </a:p>
          <a:p>
            <a:r>
              <a:rPr lang="zh-CN" altLang="en-US" dirty="0" smtClean="0"/>
              <a:t>未 </a:t>
            </a:r>
            <a:r>
              <a:rPr lang="zh-CN" altLang="en-US" dirty="0"/>
              <a:t>来 多 样 化 的 并 行 计 </a:t>
            </a:r>
            <a:r>
              <a:rPr lang="zh-CN" altLang="en-US" dirty="0" smtClean="0"/>
              <a:t>算模 </a:t>
            </a:r>
            <a:r>
              <a:rPr lang="zh-CN" altLang="en-US" dirty="0"/>
              <a:t>型 百 花 齐 放 的 发 展 格 局 将 成 为 推 动 并 行 计 算 快 速 发 展 的 有 力 助 推 器 ．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结论与</a:t>
            </a:r>
            <a:r>
              <a:rPr lang="zh-CN" altLang="en-US" noProof="1" smtClean="0"/>
              <a:t>展望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94665" y="296733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谢谢观看</a:t>
            </a:r>
            <a:endParaRPr lang="zh-CN" alt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noProof="1"/>
              <a:t>并 行 计 算 的 回 </a:t>
            </a:r>
            <a:r>
              <a:rPr lang="zh-CN" altLang="en-US" sz="3200" noProof="1" smtClean="0"/>
              <a:t>顾</a:t>
            </a:r>
            <a:endParaRPr lang="en-US" altLang="zh-CN" sz="3200" noProof="1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noProof="1"/>
              <a:t>并 行 计 算 模 </a:t>
            </a:r>
            <a:r>
              <a:rPr lang="zh-CN" altLang="en-US" sz="3200" noProof="1" smtClean="0"/>
              <a:t>型</a:t>
            </a:r>
            <a:endParaRPr lang="en-US" altLang="zh-CN" sz="3200" noProof="1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3200" noProof="1" smtClean="0"/>
              <a:t>结论与展望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内容介绍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3068959"/>
            <a:ext cx="7884864" cy="3057203"/>
          </a:xfrm>
        </p:spPr>
        <p:txBody>
          <a:bodyPr/>
          <a:lstStyle/>
          <a:p>
            <a:r>
              <a:rPr lang="zh-CN" altLang="en-US" dirty="0"/>
              <a:t>并 行 计 算 是 突 破 串 行 计 算 效 率 瓶 颈 </a:t>
            </a:r>
            <a:r>
              <a:rPr lang="zh-CN" altLang="en-US" dirty="0" smtClean="0"/>
              <a:t>、提 </a:t>
            </a:r>
            <a:r>
              <a:rPr lang="zh-CN" altLang="en-US" dirty="0"/>
              <a:t>高 计 算 性 能 的 有 力 和 必 须 的 手 段 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r>
              <a:rPr lang="zh-CN" altLang="en-US" dirty="0"/>
              <a:t>并 行 计 算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由 </a:t>
            </a:r>
            <a:r>
              <a:rPr lang="zh-CN" altLang="en-US" dirty="0"/>
              <a:t>流 水 线 技 </a:t>
            </a:r>
            <a:r>
              <a:rPr lang="zh-CN" altLang="en-US" dirty="0" smtClean="0"/>
              <a:t>术为 </a:t>
            </a:r>
            <a:r>
              <a:rPr lang="zh-CN" altLang="en-US" dirty="0"/>
              <a:t>代 表 的 时 间 并 行 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以 </a:t>
            </a:r>
            <a:r>
              <a:rPr lang="zh-CN" altLang="en-US" dirty="0"/>
              <a:t>多 处 理 器 并 发 执 行 为 代 表 的 空 间 并 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 smtClean="0"/>
              <a:t>并 行 计 算 的 回 顾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17153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基本介绍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dirty="0" smtClean="0"/>
              <a:t>，首 </a:t>
            </a:r>
            <a:r>
              <a:rPr lang="zh-CN" altLang="en-US" dirty="0"/>
              <a:t>台 内 建 浮 点 硬 件 的 商 用 机 </a:t>
            </a:r>
            <a:r>
              <a:rPr lang="zh-CN" altLang="en-US" dirty="0" smtClean="0"/>
              <a:t>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IBM704</a:t>
            </a:r>
            <a:r>
              <a:rPr lang="zh-CN" altLang="en-US" dirty="0" smtClean="0"/>
              <a:t>，</a:t>
            </a:r>
            <a:r>
              <a:rPr lang="zh-CN" altLang="en-US" dirty="0"/>
              <a:t>并 行 加 速 理 念 被 随 之 带 </a:t>
            </a:r>
            <a:r>
              <a:rPr lang="zh-CN" altLang="en-US" dirty="0" smtClean="0"/>
              <a:t>入。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1964</a:t>
            </a:r>
            <a:r>
              <a:rPr lang="zh-CN" altLang="en-US" dirty="0" smtClean="0"/>
              <a:t>年 </a:t>
            </a:r>
            <a:r>
              <a:rPr lang="zh-CN" altLang="en-US" dirty="0"/>
              <a:t>第 一 台 在 技 术 和 市 场 上 同 时 获 得 成 功 的 高 性 </a:t>
            </a:r>
            <a:r>
              <a:rPr lang="zh-CN" altLang="en-US" dirty="0" smtClean="0"/>
              <a:t>能大 </a:t>
            </a:r>
            <a:r>
              <a:rPr lang="zh-CN" altLang="en-US" dirty="0"/>
              <a:t>规 模 并 行 计 算 </a:t>
            </a:r>
            <a:r>
              <a:rPr lang="zh-CN" altLang="en-US" dirty="0" smtClean="0"/>
              <a:t>机</a:t>
            </a:r>
            <a:r>
              <a:rPr lang="en-US" altLang="zh-CN" dirty="0" smtClean="0"/>
              <a:t>CDC6600</a:t>
            </a:r>
            <a:r>
              <a:rPr lang="zh-CN" altLang="en-US" dirty="0" smtClean="0"/>
              <a:t>研 </a:t>
            </a:r>
            <a:r>
              <a:rPr lang="zh-CN" altLang="en-US" dirty="0"/>
              <a:t>制 成 </a:t>
            </a:r>
            <a:r>
              <a:rPr lang="zh-CN" altLang="en-US" dirty="0" smtClean="0"/>
              <a:t>功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CN" altLang="en-US" dirty="0" smtClean="0"/>
              <a:t>年，分 </a:t>
            </a:r>
            <a:r>
              <a:rPr lang="zh-CN" altLang="en-US" dirty="0"/>
              <a:t>时 操 作 系 </a:t>
            </a:r>
            <a:r>
              <a:rPr lang="zh-CN" altLang="en-US" dirty="0" smtClean="0"/>
              <a:t>统</a:t>
            </a:r>
            <a:r>
              <a:rPr lang="en-US" altLang="zh-CN" dirty="0" smtClean="0"/>
              <a:t>Multics</a:t>
            </a:r>
            <a:r>
              <a:rPr lang="zh-CN" altLang="en-US" dirty="0" smtClean="0"/>
              <a:t>（宣告失败），但诞生了 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系 </a:t>
            </a:r>
            <a:r>
              <a:rPr lang="zh-CN" altLang="en-US" dirty="0"/>
              <a:t>统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 ．</a:t>
            </a:r>
            <a:endParaRPr lang="en-US" altLang="zh-CN" dirty="0" smtClean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年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Flynn</a:t>
            </a:r>
            <a:r>
              <a:rPr lang="zh-CN" altLang="en-US" dirty="0" smtClean="0"/>
              <a:t>分 </a:t>
            </a:r>
            <a:r>
              <a:rPr lang="zh-CN" altLang="en-US" dirty="0"/>
              <a:t>类 法等对 并 行 计 算 系 统 进 行 分 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大 量 数 值 并 行 算 法 和 并 行 程 序 设 计 技 术 的 出 现 也 在 有 力 </a:t>
            </a:r>
            <a:r>
              <a:rPr lang="zh-CN" altLang="en-US" dirty="0" smtClean="0"/>
              <a:t>推动 </a:t>
            </a:r>
            <a:r>
              <a:rPr lang="zh-CN" altLang="en-US" dirty="0"/>
              <a:t>着 并 行 计 算 的 发 展 和 应 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zh-CN" altLang="en-US" noProof="1"/>
              <a:t>并 行 计 算 的 回 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187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并 行 计 算 思 </a:t>
            </a:r>
            <a:r>
              <a:rPr lang="zh-CN" altLang="en-US" sz="2800" dirty="0" smtClean="0"/>
              <a:t>想 渗 </a:t>
            </a:r>
            <a:r>
              <a:rPr lang="zh-CN" altLang="en-US" sz="2800" dirty="0"/>
              <a:t>透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在生 </a:t>
            </a:r>
            <a:r>
              <a:rPr lang="zh-CN" altLang="en-US" dirty="0"/>
              <a:t>物 制 药 </a:t>
            </a:r>
            <a:r>
              <a:rPr lang="zh-CN" altLang="en-US" dirty="0" smtClean="0"/>
              <a:t>、气 </a:t>
            </a:r>
            <a:r>
              <a:rPr lang="zh-CN" altLang="en-US" dirty="0"/>
              <a:t>候 预 </a:t>
            </a:r>
            <a:r>
              <a:rPr lang="zh-CN" altLang="en-US" dirty="0" smtClean="0"/>
              <a:t>测</a:t>
            </a:r>
            <a:r>
              <a:rPr lang="zh-CN" altLang="en-US" dirty="0"/>
              <a:t>、</a:t>
            </a:r>
            <a:r>
              <a:rPr lang="zh-CN" altLang="en-US" dirty="0" smtClean="0"/>
              <a:t>高 </a:t>
            </a:r>
            <a:r>
              <a:rPr lang="zh-CN" altLang="en-US" dirty="0"/>
              <a:t>精 武 器 设 计等</a:t>
            </a:r>
            <a:r>
              <a:rPr lang="zh-CN" altLang="en-US" b="1" dirty="0"/>
              <a:t>科 学 计 算 领 域</a:t>
            </a:r>
            <a:r>
              <a:rPr lang="zh-CN" altLang="en-US" dirty="0" smtClean="0"/>
              <a:t>获 </a:t>
            </a:r>
            <a:r>
              <a:rPr lang="zh-CN" altLang="en-US" dirty="0"/>
              <a:t>得 了 巨 大 的 </a:t>
            </a:r>
            <a:r>
              <a:rPr lang="zh-CN" altLang="en-US" dirty="0" smtClean="0"/>
              <a:t>成功 ．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zh-CN" altLang="en-US" b="1" dirty="0"/>
              <a:t>非科学计算</a:t>
            </a:r>
            <a:r>
              <a:rPr lang="zh-CN" altLang="en-US" b="1" dirty="0" smtClean="0"/>
              <a:t>领域</a:t>
            </a:r>
            <a:r>
              <a:rPr lang="zh-CN" altLang="en-US" dirty="0" smtClean="0"/>
              <a:t>滞后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主要 </a:t>
            </a:r>
            <a:r>
              <a:rPr lang="zh-CN" altLang="en-US" dirty="0"/>
              <a:t>原 因 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摩 </a:t>
            </a:r>
            <a:r>
              <a:rPr lang="zh-CN" altLang="en-US" dirty="0"/>
              <a:t>尔 定 </a:t>
            </a:r>
            <a:r>
              <a:rPr lang="zh-CN" altLang="en-US" dirty="0" smtClean="0"/>
              <a:t>律（随 </a:t>
            </a:r>
            <a:r>
              <a:rPr lang="zh-CN" altLang="en-US" dirty="0"/>
              <a:t>着 半 导 体 技 术 的 发展 ，单 个 处 理 器 的 性 能 以 平 均 </a:t>
            </a:r>
            <a:r>
              <a:rPr lang="zh-CN" altLang="en-US" dirty="0" smtClean="0"/>
              <a:t>年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CN" altLang="en-US" dirty="0" smtClean="0"/>
              <a:t>的 </a:t>
            </a:r>
            <a:r>
              <a:rPr lang="zh-CN" altLang="en-US" dirty="0"/>
              <a:t>速 </a:t>
            </a:r>
            <a:r>
              <a:rPr lang="zh-CN" altLang="en-US" dirty="0" smtClean="0"/>
              <a:t>度 </a:t>
            </a:r>
            <a:r>
              <a:rPr lang="zh-CN" altLang="en-US" dirty="0"/>
              <a:t>在 不 断 提 </a:t>
            </a:r>
            <a:r>
              <a:rPr lang="zh-CN" altLang="en-US" dirty="0" smtClean="0"/>
              <a:t>升，无发展动力）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分 布 式 并 行 编 程 的 门 槛 相 对 较 高（不 确 定 性 和 异 步 性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并 </a:t>
            </a:r>
            <a:r>
              <a:rPr lang="zh-CN" altLang="en-US" dirty="0"/>
              <a:t>行 计 算 的 模 式 高 度 依 赖 于 并 行 硬 件 环 境 和 体 系 结 构 ，但 是 并 行硬 件 环 境 本 身 的 构 建 也 存 在 着 成 本 高 、可 扩 展 性 差 、管 理 困 难 、能 耗 大 等 诸 多 问 题 。</a:t>
            </a:r>
            <a:endParaRPr lang="en-US" altLang="zh-CN" dirty="0"/>
          </a:p>
          <a:p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zh-CN" altLang="en-US" noProof="1"/>
              <a:t>并 行 计 算 的 回 顾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187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并 行 计 算 发 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摩 尔 定 律 的 影 </a:t>
            </a:r>
            <a:r>
              <a:rPr lang="zh-CN" altLang="en-US" dirty="0" smtClean="0"/>
              <a:t>响 力 </a:t>
            </a:r>
            <a:r>
              <a:rPr lang="zh-CN" altLang="en-US" dirty="0"/>
              <a:t>正 在 减 弱 ，并 行 技 术 成 为 最 大 限 度 利 用 多 </a:t>
            </a:r>
            <a:r>
              <a:rPr lang="en-US" altLang="zh-CN" dirty="0"/>
              <a:t>/</a:t>
            </a:r>
            <a:r>
              <a:rPr lang="zh-CN" altLang="en-US" dirty="0" smtClean="0"/>
              <a:t>众 </a:t>
            </a:r>
            <a:r>
              <a:rPr lang="zh-CN" altLang="en-US" dirty="0"/>
              <a:t>核 处 理 器 能 力 的 必 须 途 径 </a:t>
            </a:r>
            <a:endParaRPr lang="en-US" altLang="zh-CN" dirty="0" smtClean="0"/>
          </a:p>
          <a:p>
            <a:r>
              <a:rPr lang="zh-CN" altLang="en-US" dirty="0"/>
              <a:t>云 计 算 为 分 布 式 并 行 计 算 提 供 了 新 的 平 </a:t>
            </a:r>
            <a:r>
              <a:rPr lang="zh-CN" altLang="en-US" dirty="0" smtClean="0"/>
              <a:t>台（开放性，商业性） </a:t>
            </a:r>
            <a:endParaRPr lang="en-US" altLang="zh-CN" dirty="0" smtClean="0"/>
          </a:p>
          <a:p>
            <a:r>
              <a:rPr lang="zh-CN" altLang="en-US" dirty="0"/>
              <a:t>大 数 据 带 来 了 迫 切 的 应 用 需 求（数 据 密 集 型 科 学 研 究，数 据 密 集 型 计 算 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并 行 计 算 的 回 顾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91187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大 数 据 时 代并 行 计 算发 展的机 遇 和 挑 战 ．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集 群 规 模 的 可 伸 缩 性 和 分 布 式 并 行 应 用 的 可 编 程 性 成 为 了 主 要 的 </a:t>
            </a:r>
            <a:r>
              <a:rPr lang="zh-CN" altLang="en-US" dirty="0" smtClean="0"/>
              <a:t>发展 </a:t>
            </a:r>
            <a:r>
              <a:rPr lang="zh-CN" altLang="en-US" dirty="0"/>
              <a:t>矛 盾 ，而 架 构 在 硬 件 和 应 用 之 间 的 计 算 模 型 则 成 为 缓 解 两 者 之 间 矛 盾 的 最 关 键 的 技 术 </a:t>
            </a:r>
            <a:r>
              <a:rPr lang="zh-CN" altLang="en-US" dirty="0" smtClean="0"/>
              <a:t>之一 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计 算 模 型 是 一 种 涵 盖 存 储 模 型 、执 行 模 型 、调 度 模 型 、恢 复 模 型 的 综 合 抽 </a:t>
            </a:r>
            <a:r>
              <a:rPr lang="zh-CN" altLang="en-US" dirty="0" smtClean="0"/>
              <a:t>象。</a:t>
            </a:r>
            <a:endParaRPr lang="en-US" altLang="zh-CN" dirty="0" smtClean="0"/>
          </a:p>
          <a:p>
            <a:r>
              <a:rPr lang="zh-CN" altLang="en-US" dirty="0" smtClean="0"/>
              <a:t>特点：可 </a:t>
            </a:r>
            <a:r>
              <a:rPr lang="zh-CN" altLang="en-US" dirty="0"/>
              <a:t>以 有 效 </a:t>
            </a:r>
            <a:r>
              <a:rPr lang="zh-CN" altLang="en-US" dirty="0" smtClean="0"/>
              <a:t>屏蔽 </a:t>
            </a:r>
            <a:r>
              <a:rPr lang="zh-CN" altLang="en-US" dirty="0"/>
              <a:t>大 量 繁 杂 的 并 行 控 制 细 节 ，能 够 在 大 规 模 廉 价 集 群 中 以 并 行 、可 扩 展 、容 错 、易 用 、透 明 </a:t>
            </a:r>
            <a:r>
              <a:rPr lang="zh-CN" altLang="en-US" dirty="0" smtClean="0"/>
              <a:t>的方 </a:t>
            </a:r>
            <a:r>
              <a:rPr lang="zh-CN" altLang="en-US" dirty="0"/>
              <a:t>式 支 持 各 种 并 行 算 法 的 高 效 执 行 ，为 开 发 人 员 提 供 简 洁 的 编 程 抽 象 ，极 大 降 低 大 规 模 集 </a:t>
            </a:r>
            <a:r>
              <a:rPr lang="zh-CN" altLang="en-US" dirty="0" smtClean="0"/>
              <a:t>群并 </a:t>
            </a:r>
            <a:r>
              <a:rPr lang="zh-CN" altLang="en-US" dirty="0"/>
              <a:t>行 编 程 的 门 槛 ．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/>
          </a:bodyPr>
          <a:lstStyle/>
          <a:p>
            <a:r>
              <a:rPr lang="zh-CN" altLang="en-US" noProof="1"/>
              <a:t>并 行 计 算 模 </a:t>
            </a:r>
            <a:r>
              <a:rPr lang="zh-CN" altLang="en-US" noProof="1" smtClean="0"/>
              <a:t>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72816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计算模型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63326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Dryad(Micros0ft)</a:t>
            </a:r>
            <a:endParaRPr lang="en-US" altLang="zh-CN" dirty="0" smtClean="0"/>
          </a:p>
          <a:p>
            <a:r>
              <a:rPr lang="en-US" altLang="zh-CN" dirty="0" smtClean="0"/>
              <a:t>MapReduce</a:t>
            </a:r>
            <a:r>
              <a:rPr lang="en-US" altLang="zh-CN" dirty="0"/>
              <a:t>(Google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谷 </a:t>
            </a:r>
            <a:r>
              <a:rPr lang="zh-CN" altLang="en-US" dirty="0"/>
              <a:t>歌 公 司 的 </a:t>
            </a:r>
            <a:r>
              <a:rPr lang="en-US" altLang="zh-CN" dirty="0"/>
              <a:t>MapReduce</a:t>
            </a:r>
            <a:r>
              <a:rPr lang="zh-CN" altLang="en-US" dirty="0" smtClean="0"/>
              <a:t>是 </a:t>
            </a:r>
            <a:r>
              <a:rPr lang="zh-CN" altLang="en-US" dirty="0"/>
              <a:t>最 早 受 到 关 注 且 应 用 最 广 </a:t>
            </a:r>
            <a:r>
              <a:rPr lang="zh-CN" altLang="en-US" dirty="0" smtClean="0"/>
              <a:t>泛的 并 行 编 程 模 型 ，并 且 随 着 其 开 源 实 现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 </a:t>
            </a:r>
            <a:r>
              <a:rPr lang="zh-CN" altLang="en-US" dirty="0"/>
              <a:t>兴 起 </a:t>
            </a:r>
            <a:r>
              <a:rPr lang="zh-CN" altLang="en-US" dirty="0" smtClean="0"/>
              <a:t>，已经成为 </a:t>
            </a:r>
            <a:r>
              <a:rPr lang="zh-CN" altLang="en-US" dirty="0"/>
              <a:t>学 术 界 和 工 业 界 事 实 上 的 海 量 数 据 并 行 批 量 处 理 的 标 </a:t>
            </a:r>
            <a:r>
              <a:rPr lang="zh-CN" altLang="en-US" dirty="0" smtClean="0"/>
              <a:t>准。</a:t>
            </a:r>
            <a:endParaRPr lang="en-US" altLang="zh-CN" dirty="0" smtClean="0"/>
          </a:p>
          <a:p>
            <a:r>
              <a:rPr lang="zh-CN" altLang="en-US" dirty="0"/>
              <a:t> </a:t>
            </a:r>
            <a:r>
              <a:rPr lang="zh-CN" altLang="en-US" dirty="0" smtClean="0"/>
              <a:t>特性：线 </a:t>
            </a:r>
            <a:r>
              <a:rPr lang="zh-CN" altLang="en-US" dirty="0"/>
              <a:t>性 可 扩 展 性 、高 可 用 性 、易 用 性 、容 错 性 、负 载 平 衡 以 及 鲁 棒 </a:t>
            </a:r>
            <a:r>
              <a:rPr lang="zh-CN" altLang="en-US" dirty="0" smtClean="0"/>
              <a:t>性。可 </a:t>
            </a:r>
            <a:r>
              <a:rPr lang="zh-CN" altLang="en-US" dirty="0"/>
              <a:t>伸 缩 性 和 可 编 程 </a:t>
            </a:r>
            <a:r>
              <a:rPr lang="zh-CN" altLang="en-US" dirty="0" smtClean="0"/>
              <a:t>性上 </a:t>
            </a:r>
            <a:r>
              <a:rPr lang="zh-CN" altLang="en-US" dirty="0"/>
              <a:t>实 现 了 极 佳 的 平 衡 点 ．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58424"/>
          </a:xfrm>
        </p:spPr>
        <p:txBody>
          <a:bodyPr/>
          <a:lstStyle/>
          <a:p>
            <a:r>
              <a:rPr lang="zh-CN" altLang="en-US" noProof="1"/>
              <a:t>并 行 计 算 模 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00808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</a:t>
            </a:r>
            <a:r>
              <a:rPr lang="zh-CN" altLang="en-US" sz="2800" dirty="0" smtClean="0"/>
              <a:t>面 </a:t>
            </a:r>
            <a:r>
              <a:rPr lang="zh-CN" altLang="en-US" sz="2800" dirty="0"/>
              <a:t>向 </a:t>
            </a:r>
            <a:r>
              <a:rPr lang="zh-CN" altLang="en-US" sz="2800" b="1" dirty="0"/>
              <a:t>批 处 理 </a:t>
            </a:r>
            <a:r>
              <a:rPr lang="zh-CN" altLang="en-US" sz="2800" dirty="0"/>
              <a:t>的 并 行 计 算 模 型 及 优 化 技 术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5968</Words>
  <Application>WPS 演示</Application>
  <PresentationFormat>全屏显示(4:3)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Symbol</vt:lpstr>
      <vt:lpstr>Times New Roman</vt:lpstr>
      <vt:lpstr>Candara</vt:lpstr>
      <vt:lpstr>华文新魏</vt:lpstr>
      <vt:lpstr>华文楷体</vt:lpstr>
      <vt:lpstr>微软雅黑</vt:lpstr>
      <vt:lpstr>Calibri</vt:lpstr>
      <vt:lpstr>波形</vt:lpstr>
      <vt:lpstr>大 数 据 环 境 下 并 行 计 算 模 型 的 研 究 进 展</vt:lpstr>
      <vt:lpstr>PowerPoint 演示文稿</vt:lpstr>
      <vt:lpstr>内容介绍</vt:lpstr>
      <vt:lpstr>并 行 计 算 的 回 顾</vt:lpstr>
      <vt:lpstr>并 行 计 算 的 回 顾</vt:lpstr>
      <vt:lpstr>并 行 计 算 的 回 顾</vt:lpstr>
      <vt:lpstr>并 行 计 算 的 回 顾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并 行 计 算 模 型</vt:lpstr>
      <vt:lpstr>结论与展望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 数 据 环 境 下 并 行 计 算 模 型 的 研 究 进 展</dc:title>
  <dc:creator>Hasee</dc:creator>
  <cp:lastModifiedBy>Administrator</cp:lastModifiedBy>
  <cp:revision>31</cp:revision>
  <dcterms:created xsi:type="dcterms:W3CDTF">2017-03-22T06:31:00Z</dcterms:created>
  <dcterms:modified xsi:type="dcterms:W3CDTF">2017-03-24T02:33:35Z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