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2" r:id="rId7"/>
    <p:sldId id="280" r:id="rId8"/>
    <p:sldId id="268" r:id="rId9"/>
    <p:sldId id="274" r:id="rId10"/>
    <p:sldId id="267" r:id="rId11"/>
    <p:sldId id="281" r:id="rId12"/>
    <p:sldId id="271" r:id="rId13"/>
    <p:sldId id="311" r:id="rId14"/>
    <p:sldId id="312" r:id="rId15"/>
    <p:sldId id="273" r:id="rId16"/>
    <p:sldId id="282" r:id="rId17"/>
    <p:sldId id="313" r:id="rId18"/>
    <p:sldId id="283" r:id="rId19"/>
  </p:sldIdLst>
  <p:sldSz cx="9144000" cy="6858000" type="screen4x3"/>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7EC5"/>
    <a:srgbClr val="149BF2"/>
    <a:srgbClr val="17ADFA"/>
    <a:srgbClr val="DF087F"/>
    <a:srgbClr val="FFFFFF"/>
    <a:srgbClr val="0A88C8"/>
    <a:srgbClr val="0190D5"/>
    <a:srgbClr val="1BB3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15"/>
    <p:restoredTop sz="94622"/>
  </p:normalViewPr>
  <p:slideViewPr>
    <p:cSldViewPr snapToGrid="0">
      <p:cViewPr varScale="1">
        <p:scale>
          <a:sx n="84" d="100"/>
          <a:sy n="84" d="100"/>
        </p:scale>
        <p:origin x="1092" y="54"/>
      </p:cViewPr>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4F4D0C3D-C3C2-4225-83C4-806471382139}"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幻灯片图像占位符 1"/>
          <p:cNvSpPr>
            <a:spLocks noGrp="1" noRot="1" noChangeAspect="1" noTextEdit="1"/>
          </p:cNvSpPr>
          <p:nvPr>
            <p:ph type="sldImg"/>
          </p:nvPr>
        </p:nvSpPr>
        <p:spPr>
          <a:ln>
            <a:solidFill>
              <a:srgbClr val="000000"/>
            </a:solidFill>
            <a:miter/>
          </a:ln>
        </p:spPr>
      </p:sp>
      <p:sp>
        <p:nvSpPr>
          <p:cNvPr id="4099"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4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幻灯片图像占位符 1"/>
          <p:cNvSpPr>
            <a:spLocks noGrp="1" noRot="1" noChangeAspect="1" noTextEdit="1"/>
          </p:cNvSpPr>
          <p:nvPr>
            <p:ph type="sldImg"/>
          </p:nvPr>
        </p:nvSpPr>
        <p:spPr>
          <a:ln>
            <a:solidFill>
              <a:srgbClr val="000000"/>
            </a:solidFill>
            <a:miter/>
          </a:ln>
        </p:spPr>
      </p:sp>
      <p:sp>
        <p:nvSpPr>
          <p:cNvPr id="31747" name="备注占位符 2"/>
          <p:cNvSpPr>
            <a:spLocks noGrp="1"/>
          </p:cNvSpPr>
          <p:nvPr>
            <p:ph type="body" idx="1"/>
          </p:nvPr>
        </p:nvSpPr>
        <p:spPr>
          <a:noFill/>
          <a:ln>
            <a:noFill/>
          </a:ln>
        </p:spPr>
        <p:txBody>
          <a:bodyPr wrap="square" lIns="91440" tIns="45720" rIns="91440" bIns="45720" anchor="t"/>
          <a:p>
            <a:pPr lvl="0">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8B0446A-DBC2-4B49-9AEA-B5726F0C4B31}"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p>
            <a:pPr lvl="0"/>
            <a:r>
              <a:rPr lang="zh-CN" altLang="en-US" dirty="0"/>
              <a:t>单击此处编辑母版标题样式</a:t>
            </a:r>
            <a:endParaRPr lang="en-US" altLang="x-none"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x-none"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8B0446A-DBC2-4B49-9AEA-B5726F0C4B31}"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18211B0-9346-482C-A5AB-93C7C0E5DF6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图片 3"/>
          <p:cNvPicPr>
            <a:picLocks noChangeAspect="1"/>
          </p:cNvPicPr>
          <p:nvPr/>
        </p:nvPicPr>
        <p:blipFill>
          <a:blip r:embed="rId1"/>
          <a:srcRect l="6110" r="5611"/>
          <a:stretch>
            <a:fillRect/>
          </a:stretch>
        </p:blipFill>
        <p:spPr>
          <a:xfrm>
            <a:off x="0" y="0"/>
            <a:ext cx="9144000" cy="6905625"/>
          </a:xfrm>
          <a:prstGeom prst="rect">
            <a:avLst/>
          </a:prstGeom>
          <a:noFill/>
          <a:ln w="9525">
            <a:noFill/>
          </a:ln>
        </p:spPr>
      </p:pic>
      <p:sp>
        <p:nvSpPr>
          <p:cNvPr id="8" name="矩形 7"/>
          <p:cNvSpPr/>
          <p:nvPr/>
        </p:nvSpPr>
        <p:spPr>
          <a:xfrm>
            <a:off x="485775" y="4583113"/>
            <a:ext cx="8167688" cy="1570038"/>
          </a:xfrm>
          <a:prstGeom prst="rect">
            <a:avLst/>
          </a:prstGeom>
          <a:solidFill>
            <a:srgbClr val="149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平行四边形 8"/>
          <p:cNvSpPr/>
          <p:nvPr/>
        </p:nvSpPr>
        <p:spPr>
          <a:xfrm rot="5400000">
            <a:off x="-714375" y="4953000"/>
            <a:ext cx="1914525" cy="485775"/>
          </a:xfrm>
          <a:prstGeom prst="parallelogram">
            <a:avLst>
              <a:gd name="adj" fmla="val 70409"/>
            </a:avLst>
          </a:prstGeom>
          <a:solidFill>
            <a:srgbClr val="0B7E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平行四边形 21"/>
          <p:cNvSpPr/>
          <p:nvPr/>
        </p:nvSpPr>
        <p:spPr>
          <a:xfrm rot="5400000" flipV="1">
            <a:off x="7941469" y="4950619"/>
            <a:ext cx="1914525" cy="490538"/>
          </a:xfrm>
          <a:prstGeom prst="parallelogram">
            <a:avLst>
              <a:gd name="adj" fmla="val 70409"/>
            </a:avLst>
          </a:prstGeom>
          <a:solidFill>
            <a:srgbClr val="0B7E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78" name="文本框 9"/>
          <p:cNvSpPr txBox="1"/>
          <p:nvPr/>
        </p:nvSpPr>
        <p:spPr>
          <a:xfrm>
            <a:off x="1328738" y="4946968"/>
            <a:ext cx="6480175" cy="874395"/>
          </a:xfrm>
          <a:prstGeom prst="rect">
            <a:avLst/>
          </a:prstGeom>
          <a:noFill/>
          <a:ln w="9525">
            <a:noFill/>
          </a:ln>
        </p:spPr>
        <p:txBody>
          <a:bodyPr>
            <a:spAutoFit/>
          </a:bodyPr>
          <a:p>
            <a:pPr lvl="0" eaLnBrk="1" hangingPunct="1"/>
            <a:r>
              <a:rPr lang="zh-CN" altLang="en-US" sz="4800" dirty="0">
                <a:solidFill>
                  <a:schemeClr val="bg1"/>
                </a:solidFill>
                <a:latin typeface="微软雅黑" panose="020B0503020204020204" pitchFamily="34" charset="-122"/>
                <a:ea typeface="微软雅黑" panose="020B0503020204020204" pitchFamily="34" charset="-122"/>
              </a:rPr>
              <a:t>数据挖掘在医学的应用</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488" name="组合 22"/>
          <p:cNvGrpSpPr/>
          <p:nvPr/>
        </p:nvGrpSpPr>
        <p:grpSpPr>
          <a:xfrm>
            <a:off x="0" y="0"/>
            <a:ext cx="3989388" cy="496888"/>
            <a:chOff x="7372" y="0"/>
            <a:chExt cx="3988895" cy="496711"/>
          </a:xfrm>
        </p:grpSpPr>
        <p:sp>
          <p:nvSpPr>
            <p:cNvPr id="24" name="矩形 23"/>
            <p:cNvSpPr/>
            <p:nvPr/>
          </p:nvSpPr>
          <p:spPr>
            <a:xfrm>
              <a:off x="7372" y="0"/>
              <a:ext cx="677332"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十字形 24"/>
            <p:cNvSpPr/>
            <p:nvPr/>
          </p:nvSpPr>
          <p:spPr>
            <a:xfrm>
              <a:off x="132644" y="34960"/>
              <a:ext cx="426789" cy="426789"/>
            </a:xfrm>
            <a:prstGeom prst="plus">
              <a:avLst>
                <a:gd name="adj" fmla="val 369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758021" y="0"/>
              <a:ext cx="3238246"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493" name="文本框 26"/>
            <p:cNvSpPr txBox="1"/>
            <p:nvPr/>
          </p:nvSpPr>
          <p:spPr>
            <a:xfrm>
              <a:off x="854732" y="48299"/>
              <a:ext cx="3044424" cy="417681"/>
            </a:xfrm>
            <a:prstGeom prst="rect">
              <a:avLst/>
            </a:prstGeom>
            <a:noFill/>
            <a:ln w="9525">
              <a:noFill/>
            </a:ln>
          </p:spPr>
          <p:txBody>
            <a:bodyPr>
              <a:spAutoFit/>
            </a:bodyPr>
            <a:p>
              <a:pPr lvl="0" eaLnBrk="1" hangingPunct="1"/>
              <a:r>
                <a:rPr lang="en-US" sz="2000" dirty="0">
                  <a:solidFill>
                    <a:schemeClr val="bg1"/>
                  </a:solidFill>
                  <a:latin typeface="微软雅黑" panose="020B0503020204020204" pitchFamily="34" charset="-122"/>
                  <a:ea typeface="微软雅黑" panose="020B0503020204020204" pitchFamily="34" charset="-122"/>
                </a:rPr>
                <a:t>NET</a:t>
              </a:r>
              <a:r>
                <a:rPr lang="zh-CN" altLang="en-US" sz="2000" dirty="0">
                  <a:solidFill>
                    <a:schemeClr val="bg1"/>
                  </a:solidFill>
                  <a:latin typeface="微软雅黑" panose="020B0503020204020204" pitchFamily="34" charset="-122"/>
                  <a:ea typeface="微软雅黑" panose="020B0503020204020204" pitchFamily="34" charset="-122"/>
                </a:rPr>
                <a:t>下的</a:t>
              </a:r>
              <a:r>
                <a:rPr lang="en-US" altLang="zh-CN" sz="2000" dirty="0">
                  <a:solidFill>
                    <a:schemeClr val="bg1"/>
                  </a:solidFill>
                  <a:latin typeface="微软雅黑" panose="020B0503020204020204" pitchFamily="34" charset="-122"/>
                  <a:ea typeface="微软雅黑" panose="020B0503020204020204" pitchFamily="34" charset="-122"/>
                </a:rPr>
                <a:t>SAS</a:t>
              </a:r>
              <a:r>
                <a:rPr lang="zh-CN" altLang="en-US" sz="2000" dirty="0">
                  <a:solidFill>
                    <a:schemeClr val="bg1"/>
                  </a:solidFill>
                  <a:latin typeface="微软雅黑" panose="020B0503020204020204" pitchFamily="34" charset="-122"/>
                  <a:ea typeface="微软雅黑" panose="020B0503020204020204" pitchFamily="34" charset="-122"/>
                </a:rPr>
                <a:t>集成</a:t>
              </a:r>
              <a:r>
                <a:rPr lang="zh-CN" altLang="en-US" sz="2000" dirty="0">
                  <a:solidFill>
                    <a:schemeClr val="bg1"/>
                  </a:solidFill>
                  <a:latin typeface="微软雅黑" panose="020B0503020204020204" pitchFamily="34" charset="-122"/>
                  <a:ea typeface="微软雅黑" panose="020B0503020204020204" pitchFamily="34" charset="-122"/>
                </a:rPr>
                <a:t>实现</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94665" y="789305"/>
            <a:ext cx="8145145" cy="120777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mn-ea"/>
              </a:rPr>
              <a:t>      在编码前，需要在．ＮＥＴ项目中添加对ＳＡＳ类库的引用，包括ＳＡＳ、ＳＡＳＩＯＭＣｏｍｍｏｎ、ＳＡＳＷｏｒｋ－ｓｐａｃｅＭａｎｇｅｒ等，另外还需要在服务器安装ＳＡＳ服务。．ＮＥＴ下的ＳＡＳ集成步骤如下：</a:t>
            </a:r>
            <a:endParaRPr lang="en-US" altLang="zh-CN">
              <a:latin typeface="微软雅黑" panose="020B0503020204020204" pitchFamily="34" charset="-122"/>
              <a:ea typeface="微软雅黑" panose="020B0503020204020204" pitchFamily="34" charset="-122"/>
              <a:cs typeface="+mn-ea"/>
            </a:endParaRPr>
          </a:p>
          <a:p>
            <a:endParaRPr lang="en-US" altLang="zh-CN">
              <a:latin typeface="微软雅黑" panose="020B0503020204020204" pitchFamily="34" charset="-122"/>
              <a:ea typeface="微软雅黑" panose="020B0503020204020204" pitchFamily="34" charset="-122"/>
              <a:cs typeface="+mn-ea"/>
            </a:endParaRPr>
          </a:p>
        </p:txBody>
      </p:sp>
      <p:pic>
        <p:nvPicPr>
          <p:cNvPr id="3" name="图片 2"/>
          <p:cNvPicPr>
            <a:picLocks noChangeAspect="1"/>
          </p:cNvPicPr>
          <p:nvPr/>
        </p:nvPicPr>
        <p:blipFill>
          <a:blip r:embed="rId1"/>
          <a:stretch>
            <a:fillRect/>
          </a:stretch>
        </p:blipFill>
        <p:spPr>
          <a:xfrm>
            <a:off x="551815" y="1847850"/>
            <a:ext cx="3963035" cy="2689860"/>
          </a:xfrm>
          <a:prstGeom prst="rect">
            <a:avLst/>
          </a:prstGeom>
        </p:spPr>
      </p:pic>
      <p:pic>
        <p:nvPicPr>
          <p:cNvPr id="4" name="图片 3"/>
          <p:cNvPicPr>
            <a:picLocks noChangeAspect="1"/>
          </p:cNvPicPr>
          <p:nvPr/>
        </p:nvPicPr>
        <p:blipFill>
          <a:blip r:embed="rId2"/>
          <a:stretch>
            <a:fillRect/>
          </a:stretch>
        </p:blipFill>
        <p:spPr>
          <a:xfrm>
            <a:off x="4645025" y="3192145"/>
            <a:ext cx="3810635" cy="1737360"/>
          </a:xfrm>
          <a:prstGeom prst="rect">
            <a:avLst/>
          </a:prstGeom>
        </p:spPr>
      </p:pic>
      <p:pic>
        <p:nvPicPr>
          <p:cNvPr id="5" name="图片 4"/>
          <p:cNvPicPr>
            <a:picLocks noChangeAspect="1"/>
          </p:cNvPicPr>
          <p:nvPr/>
        </p:nvPicPr>
        <p:blipFill>
          <a:blip r:embed="rId3"/>
          <a:stretch>
            <a:fillRect/>
          </a:stretch>
        </p:blipFill>
        <p:spPr>
          <a:xfrm>
            <a:off x="4843780" y="4764405"/>
            <a:ext cx="3611880" cy="14325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grpSp>
        <p:nvGrpSpPr>
          <p:cNvPr id="20488" name="组合 22"/>
          <p:cNvGrpSpPr/>
          <p:nvPr/>
        </p:nvGrpSpPr>
        <p:grpSpPr>
          <a:xfrm>
            <a:off x="0" y="0"/>
            <a:ext cx="3989388" cy="496888"/>
            <a:chOff x="7372" y="0"/>
            <a:chExt cx="3988895" cy="496711"/>
          </a:xfrm>
        </p:grpSpPr>
        <p:sp>
          <p:nvSpPr>
            <p:cNvPr id="24" name="矩形 23"/>
            <p:cNvSpPr/>
            <p:nvPr/>
          </p:nvSpPr>
          <p:spPr>
            <a:xfrm>
              <a:off x="7372" y="0"/>
              <a:ext cx="677332"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十字形 24"/>
            <p:cNvSpPr/>
            <p:nvPr/>
          </p:nvSpPr>
          <p:spPr>
            <a:xfrm>
              <a:off x="132644" y="34960"/>
              <a:ext cx="426789" cy="426789"/>
            </a:xfrm>
            <a:prstGeom prst="plus">
              <a:avLst>
                <a:gd name="adj" fmla="val 369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758021" y="0"/>
              <a:ext cx="3238246"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493" name="文本框 26"/>
            <p:cNvSpPr txBox="1"/>
            <p:nvPr/>
          </p:nvSpPr>
          <p:spPr>
            <a:xfrm>
              <a:off x="854732" y="48299"/>
              <a:ext cx="3044424" cy="417681"/>
            </a:xfrm>
            <a:prstGeom prst="rect">
              <a:avLst/>
            </a:prstGeom>
            <a:noFill/>
            <a:ln w="9525">
              <a:noFill/>
            </a:ln>
          </p:spPr>
          <p:txBody>
            <a:bodyPr>
              <a:spAutoFit/>
            </a:bodyPr>
            <a:p>
              <a:pPr lvl="0" eaLnBrk="1" hangingPunct="1"/>
              <a:r>
                <a:rPr lang="en-US" sz="2000" dirty="0">
                  <a:solidFill>
                    <a:schemeClr val="bg1"/>
                  </a:solidFill>
                  <a:latin typeface="微软雅黑" panose="020B0503020204020204" pitchFamily="34" charset="-122"/>
                  <a:ea typeface="微软雅黑" panose="020B0503020204020204" pitchFamily="34" charset="-122"/>
                </a:rPr>
                <a:t>NET</a:t>
              </a:r>
              <a:r>
                <a:rPr lang="zh-CN" altLang="en-US" sz="2000" dirty="0">
                  <a:solidFill>
                    <a:schemeClr val="bg1"/>
                  </a:solidFill>
                  <a:latin typeface="微软雅黑" panose="020B0503020204020204" pitchFamily="34" charset="-122"/>
                  <a:ea typeface="微软雅黑" panose="020B0503020204020204" pitchFamily="34" charset="-122"/>
                </a:rPr>
                <a:t>下的</a:t>
              </a:r>
              <a:r>
                <a:rPr lang="en-US" altLang="zh-CN" sz="2000" dirty="0">
                  <a:solidFill>
                    <a:schemeClr val="bg1"/>
                  </a:solidFill>
                  <a:latin typeface="微软雅黑" panose="020B0503020204020204" pitchFamily="34" charset="-122"/>
                  <a:ea typeface="微软雅黑" panose="020B0503020204020204" pitchFamily="34" charset="-122"/>
                </a:rPr>
                <a:t>SAS</a:t>
              </a:r>
              <a:r>
                <a:rPr lang="zh-CN" altLang="en-US" sz="2000" dirty="0">
                  <a:solidFill>
                    <a:schemeClr val="bg1"/>
                  </a:solidFill>
                  <a:latin typeface="微软雅黑" panose="020B0503020204020204" pitchFamily="34" charset="-122"/>
                  <a:ea typeface="微软雅黑" panose="020B0503020204020204" pitchFamily="34" charset="-122"/>
                </a:rPr>
                <a:t>集成实现</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94665" y="789305"/>
            <a:ext cx="8145145" cy="120777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mn-ea"/>
              </a:rPr>
              <a:t>      在编码前，需要在．ＮＥＴ项目中添加对ＳＡＳ类库的引用，包括ＳＡＳ、ＳＡＳＩＯＭＣｏｍｍｏｎ、ＳＡＳＷｏｒｋ－ｓｐａｃｅＭａｎｇｅｒ等，另外还需要在服务器安装ＳＡＳ服务。．ＮＥＴ下的ＳＡＳ集成步骤如下：</a:t>
            </a:r>
            <a:endParaRPr lang="en-US" altLang="zh-CN">
              <a:latin typeface="微软雅黑" panose="020B0503020204020204" pitchFamily="34" charset="-122"/>
              <a:ea typeface="微软雅黑" panose="020B0503020204020204" pitchFamily="34" charset="-122"/>
              <a:cs typeface="+mn-ea"/>
            </a:endParaRPr>
          </a:p>
          <a:p>
            <a:endParaRPr lang="en-US" altLang="zh-CN">
              <a:latin typeface="微软雅黑" panose="020B0503020204020204" pitchFamily="34" charset="-122"/>
              <a:ea typeface="微软雅黑" panose="020B0503020204020204" pitchFamily="34" charset="-122"/>
              <a:cs typeface="+mn-ea"/>
            </a:endParaRPr>
          </a:p>
        </p:txBody>
      </p:sp>
      <p:pic>
        <p:nvPicPr>
          <p:cNvPr id="6" name="图片 5"/>
          <p:cNvPicPr>
            <a:picLocks noChangeAspect="1"/>
          </p:cNvPicPr>
          <p:nvPr/>
        </p:nvPicPr>
        <p:blipFill>
          <a:blip r:embed="rId1"/>
          <a:stretch>
            <a:fillRect/>
          </a:stretch>
        </p:blipFill>
        <p:spPr>
          <a:xfrm>
            <a:off x="750570" y="1868805"/>
            <a:ext cx="4305935" cy="2468880"/>
          </a:xfrm>
          <a:prstGeom prst="rect">
            <a:avLst/>
          </a:prstGeom>
        </p:spPr>
      </p:pic>
      <p:pic>
        <p:nvPicPr>
          <p:cNvPr id="7" name="图片 6"/>
          <p:cNvPicPr>
            <a:picLocks noChangeAspect="1"/>
          </p:cNvPicPr>
          <p:nvPr/>
        </p:nvPicPr>
        <p:blipFill>
          <a:blip r:embed="rId2"/>
          <a:stretch>
            <a:fillRect/>
          </a:stretch>
        </p:blipFill>
        <p:spPr>
          <a:xfrm>
            <a:off x="4862195" y="4169410"/>
            <a:ext cx="4046855" cy="185928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488" name="组合 22"/>
          <p:cNvGrpSpPr/>
          <p:nvPr/>
        </p:nvGrpSpPr>
        <p:grpSpPr>
          <a:xfrm>
            <a:off x="0" y="0"/>
            <a:ext cx="3989388" cy="496888"/>
            <a:chOff x="7372" y="0"/>
            <a:chExt cx="3988895" cy="496711"/>
          </a:xfrm>
        </p:grpSpPr>
        <p:sp>
          <p:nvSpPr>
            <p:cNvPr id="24" name="矩形 23"/>
            <p:cNvSpPr/>
            <p:nvPr/>
          </p:nvSpPr>
          <p:spPr>
            <a:xfrm>
              <a:off x="7372" y="0"/>
              <a:ext cx="677332"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十字形 24"/>
            <p:cNvSpPr/>
            <p:nvPr/>
          </p:nvSpPr>
          <p:spPr>
            <a:xfrm>
              <a:off x="132644" y="34960"/>
              <a:ext cx="426789" cy="426789"/>
            </a:xfrm>
            <a:prstGeom prst="plus">
              <a:avLst>
                <a:gd name="adj" fmla="val 369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矩形 25"/>
            <p:cNvSpPr/>
            <p:nvPr/>
          </p:nvSpPr>
          <p:spPr>
            <a:xfrm>
              <a:off x="758021" y="0"/>
              <a:ext cx="3238246"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493" name="文本框 26"/>
            <p:cNvSpPr txBox="1"/>
            <p:nvPr/>
          </p:nvSpPr>
          <p:spPr>
            <a:xfrm>
              <a:off x="854732" y="48299"/>
              <a:ext cx="3044424" cy="417681"/>
            </a:xfrm>
            <a:prstGeom prst="rect">
              <a:avLst/>
            </a:prstGeom>
            <a:noFill/>
            <a:ln w="9525">
              <a:noFill/>
            </a:ln>
          </p:spPr>
          <p:txBody>
            <a:bodyPr>
              <a:spAutoFit/>
            </a:bodyPr>
            <a:p>
              <a:pPr lvl="0" eaLnBrk="1" hangingPunct="1"/>
              <a:r>
                <a:rPr lang="en-US" sz="2000" dirty="0">
                  <a:solidFill>
                    <a:schemeClr val="bg1"/>
                  </a:solidFill>
                  <a:latin typeface="微软雅黑" panose="020B0503020204020204" pitchFamily="34" charset="-122"/>
                  <a:ea typeface="微软雅黑" panose="020B0503020204020204" pitchFamily="34" charset="-122"/>
                </a:rPr>
                <a:t>NET</a:t>
              </a:r>
              <a:r>
                <a:rPr lang="zh-CN" altLang="en-US" sz="2000" dirty="0">
                  <a:solidFill>
                    <a:schemeClr val="bg1"/>
                  </a:solidFill>
                  <a:latin typeface="微软雅黑" panose="020B0503020204020204" pitchFamily="34" charset="-122"/>
                  <a:ea typeface="微软雅黑" panose="020B0503020204020204" pitchFamily="34" charset="-122"/>
                </a:rPr>
                <a:t>下的</a:t>
              </a:r>
              <a:r>
                <a:rPr lang="en-US" altLang="zh-CN" sz="2000" dirty="0">
                  <a:solidFill>
                    <a:schemeClr val="bg1"/>
                  </a:solidFill>
                  <a:latin typeface="微软雅黑" panose="020B0503020204020204" pitchFamily="34" charset="-122"/>
                  <a:ea typeface="微软雅黑" panose="020B0503020204020204" pitchFamily="34" charset="-122"/>
                </a:rPr>
                <a:t>SAS</a:t>
              </a:r>
              <a:r>
                <a:rPr lang="zh-CN" altLang="en-US" sz="2000" dirty="0">
                  <a:solidFill>
                    <a:schemeClr val="bg1"/>
                  </a:solidFill>
                  <a:latin typeface="微软雅黑" panose="020B0503020204020204" pitchFamily="34" charset="-122"/>
                  <a:ea typeface="微软雅黑" panose="020B0503020204020204" pitchFamily="34" charset="-122"/>
                </a:rPr>
                <a:t>集成实现</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94665" y="789305"/>
            <a:ext cx="8145145" cy="120777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mn-ea"/>
              </a:rPr>
              <a:t>      在编码前，需要在．ＮＥＴ项目中添加对ＳＰＳＳ类库的引用，包括Ｓｐｓｓ、ｓｐｓｓｗｉｎＬｉｂ、ｓｐｓｓｗｉｎ等，另外还需要在服务器安装ＳＰＳＳ服务。．ＮＥＴ下的ＳＰＳＳ集成步骤如下：</a:t>
            </a:r>
            <a:endParaRPr lang="en-US" altLang="zh-CN">
              <a:latin typeface="微软雅黑" panose="020B0503020204020204" pitchFamily="34" charset="-122"/>
              <a:ea typeface="微软雅黑" panose="020B0503020204020204" pitchFamily="34" charset="-122"/>
              <a:cs typeface="+mn-ea"/>
            </a:endParaRPr>
          </a:p>
          <a:p>
            <a:endParaRPr lang="en-US" altLang="zh-CN">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1"/>
          <a:stretch>
            <a:fillRect/>
          </a:stretch>
        </p:blipFill>
        <p:spPr>
          <a:xfrm>
            <a:off x="677545" y="1997075"/>
            <a:ext cx="4359275" cy="2705100"/>
          </a:xfrm>
          <a:prstGeom prst="rect">
            <a:avLst/>
          </a:prstGeom>
        </p:spPr>
      </p:pic>
      <p:pic>
        <p:nvPicPr>
          <p:cNvPr id="10" name="图片 9"/>
          <p:cNvPicPr>
            <a:picLocks noChangeAspect="1"/>
          </p:cNvPicPr>
          <p:nvPr/>
        </p:nvPicPr>
        <p:blipFill>
          <a:blip r:embed="rId2"/>
          <a:stretch>
            <a:fillRect/>
          </a:stretch>
        </p:blipFill>
        <p:spPr>
          <a:xfrm>
            <a:off x="4751705" y="2811780"/>
            <a:ext cx="4023995" cy="2293620"/>
          </a:xfrm>
          <a:prstGeom prst="rect">
            <a:avLst/>
          </a:prstGeom>
        </p:spPr>
      </p:pic>
      <p:pic>
        <p:nvPicPr>
          <p:cNvPr id="11" name="图片 10"/>
          <p:cNvPicPr>
            <a:picLocks noChangeAspect="1"/>
          </p:cNvPicPr>
          <p:nvPr/>
        </p:nvPicPr>
        <p:blipFill>
          <a:blip r:embed="rId3"/>
          <a:stretch>
            <a:fillRect/>
          </a:stretch>
        </p:blipFill>
        <p:spPr>
          <a:xfrm>
            <a:off x="4859020" y="4955540"/>
            <a:ext cx="3482340" cy="8991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72" name="组合 59"/>
          <p:cNvGrpSpPr/>
          <p:nvPr/>
        </p:nvGrpSpPr>
        <p:grpSpPr>
          <a:xfrm>
            <a:off x="0" y="0"/>
            <a:ext cx="6598915" cy="497205"/>
            <a:chOff x="7372" y="0"/>
            <a:chExt cx="5160970" cy="496711"/>
          </a:xfrm>
        </p:grpSpPr>
        <p:sp>
          <p:nvSpPr>
            <p:cNvPr id="61" name="矩形 60"/>
            <p:cNvSpPr/>
            <p:nvPr/>
          </p:nvSpPr>
          <p:spPr>
            <a:xfrm>
              <a:off x="7372" y="0"/>
              <a:ext cx="677332"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十字形 61"/>
            <p:cNvSpPr/>
            <p:nvPr/>
          </p:nvSpPr>
          <p:spPr>
            <a:xfrm>
              <a:off x="168283" y="34890"/>
              <a:ext cx="331252" cy="426930"/>
            </a:xfrm>
            <a:prstGeom prst="plus">
              <a:avLst>
                <a:gd name="adj" fmla="val 369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3" name="矩形 62"/>
            <p:cNvSpPr/>
            <p:nvPr/>
          </p:nvSpPr>
          <p:spPr>
            <a:xfrm>
              <a:off x="758021" y="0"/>
              <a:ext cx="3238246"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676" name="文本框 63"/>
            <p:cNvSpPr txBox="1"/>
            <p:nvPr/>
          </p:nvSpPr>
          <p:spPr>
            <a:xfrm>
              <a:off x="801352" y="48243"/>
              <a:ext cx="4366990" cy="417415"/>
            </a:xfrm>
            <a:prstGeom prst="rect">
              <a:avLst/>
            </a:prstGeom>
            <a:noFill/>
            <a:ln w="9525">
              <a:noFill/>
            </a:ln>
          </p:spPr>
          <p:txBody>
            <a:bodyPr wrap="square">
              <a:spAutoFit/>
            </a:bodyPr>
            <a:p>
              <a:pPr lvl="0" eaLnBrk="1" hangingPunct="1"/>
              <a:r>
                <a:rPr lang="zh-CN" sz="2000" dirty="0">
                  <a:solidFill>
                    <a:schemeClr val="bg1"/>
                  </a:solidFill>
                  <a:latin typeface="微软雅黑" panose="020B0503020204020204" pitchFamily="34" charset="-122"/>
                  <a:ea typeface="微软雅黑" panose="020B0503020204020204" pitchFamily="34" charset="-122"/>
                </a:rPr>
                <a:t>基于</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的医学数据挖掘结果显示</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pic>
        <p:nvPicPr>
          <p:cNvPr id="52" name="图片 51"/>
          <p:cNvPicPr>
            <a:picLocks noChangeAspect="1"/>
          </p:cNvPicPr>
          <p:nvPr/>
        </p:nvPicPr>
        <p:blipFill>
          <a:blip r:embed="rId1"/>
          <a:stretch>
            <a:fillRect/>
          </a:stretch>
        </p:blipFill>
        <p:spPr>
          <a:xfrm>
            <a:off x="629285" y="904240"/>
            <a:ext cx="4443095" cy="4168775"/>
          </a:xfrm>
          <a:prstGeom prst="rect">
            <a:avLst/>
          </a:prstGeom>
        </p:spPr>
      </p:pic>
      <p:sp>
        <p:nvSpPr>
          <p:cNvPr id="53" name="文本框 52"/>
          <p:cNvSpPr txBox="1"/>
          <p:nvPr/>
        </p:nvSpPr>
        <p:spPr>
          <a:xfrm>
            <a:off x="5381625" y="382270"/>
            <a:ext cx="3543300" cy="4773930"/>
          </a:xfrm>
          <a:prstGeom prst="rect">
            <a:avLst/>
          </a:prstGeom>
          <a:noFill/>
        </p:spPr>
        <p:txBody>
          <a:bodyPr wrap="square" rtlCol="0">
            <a:spAutoFit/>
          </a:bodyPr>
          <a:p>
            <a:pPr algn="l"/>
            <a:r>
              <a:rPr lang="en-US" altLang="zh-CN">
                <a:latin typeface="微软雅黑" panose="020B0503020204020204" pitchFamily="34" charset="-122"/>
                <a:ea typeface="微软雅黑" panose="020B0503020204020204" pitchFamily="34" charset="-122"/>
                <a:cs typeface="+mn-ea"/>
              </a:rPr>
              <a:t>      如图５所示是基于ＷＥＢ的数据挖掘集中展示案例，以医院患者费用分析为例，图５（上）是患者住院期间某天的费用组成分析的结构图；图５（下）是某个患者在住院期间，按天分析患者的费用柱状图，及患者 住 院 期 间 每 天 的 费 用 情 况。本 案 例 是 由ＷＥＢ版电子病历系统中所展示的患者费用分析报告，系统用户通过电子病历客户端将请求发送给服务器，再由服务器调用ＳＡＳ组件进行数据的分析，最终将结果返回给客户端展示，客户端展示时，调用了ＳＡＳ的ＣＯＭ组件和图标控件 进 行 数 据 展 示</a:t>
            </a:r>
            <a:r>
              <a:rPr lang="zh-CN" altLang="en-US">
                <a:latin typeface="微软雅黑" panose="020B0503020204020204" pitchFamily="34" charset="-122"/>
                <a:ea typeface="微软雅黑" panose="020B0503020204020204" pitchFamily="34" charset="-122"/>
                <a:cs typeface="+mn-ea"/>
              </a:rPr>
              <a:t>。</a:t>
            </a:r>
            <a:endParaRPr lang="en-US" altLang="zh-CN">
              <a:latin typeface="微软雅黑" panose="020B0503020204020204" pitchFamily="34" charset="-122"/>
              <a:ea typeface="微软雅黑" panose="020B0503020204020204" pitchFamily="34" charset="-122"/>
              <a:cs typeface="+mn-ea"/>
            </a:endParaRPr>
          </a:p>
        </p:txBody>
      </p:sp>
      <p:sp>
        <p:nvSpPr>
          <p:cNvPr id="54" name="文本框 53"/>
          <p:cNvSpPr txBox="1"/>
          <p:nvPr/>
        </p:nvSpPr>
        <p:spPr>
          <a:xfrm>
            <a:off x="1334135" y="5497195"/>
            <a:ext cx="6947535" cy="93345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mn-ea"/>
                <a:sym typeface="+mn-ea"/>
              </a:rPr>
              <a:t>通过本案例充分展示了基于ＷＥＢ的数据挖掘技术在医学数据挖掘中的应用，为当前医学信息系统和数据挖掘系统的有效结合提供了有效的解决方案。</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图片 2"/>
          <p:cNvPicPr>
            <a:picLocks noChangeAspect="1"/>
          </p:cNvPicPr>
          <p:nvPr/>
        </p:nvPicPr>
        <p:blipFill>
          <a:blip r:embed="rId1"/>
          <a:srcRect l="11356"/>
          <a:stretch>
            <a:fillRect/>
          </a:stretch>
        </p:blipFill>
        <p:spPr>
          <a:xfrm>
            <a:off x="-34925" y="0"/>
            <a:ext cx="9178925" cy="6858000"/>
          </a:xfrm>
          <a:prstGeom prst="rect">
            <a:avLst/>
          </a:prstGeom>
          <a:noFill/>
          <a:ln w="9525">
            <a:noFill/>
          </a:ln>
        </p:spPr>
      </p:pic>
      <p:grpSp>
        <p:nvGrpSpPr>
          <p:cNvPr id="25604" name="组合 6"/>
          <p:cNvGrpSpPr/>
          <p:nvPr/>
        </p:nvGrpSpPr>
        <p:grpSpPr>
          <a:xfrm>
            <a:off x="2595563" y="1782763"/>
            <a:ext cx="3738562" cy="3224212"/>
            <a:chOff x="2550245" y="1743119"/>
            <a:chExt cx="3739211" cy="3223458"/>
          </a:xfrm>
        </p:grpSpPr>
        <p:sp>
          <p:nvSpPr>
            <p:cNvPr id="16" name="等腰三角形 15"/>
            <p:cNvSpPr/>
            <p:nvPr/>
          </p:nvSpPr>
          <p:spPr>
            <a:xfrm rot="10800000">
              <a:off x="2550245" y="1743119"/>
              <a:ext cx="3739211" cy="3223458"/>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rot="10800000">
              <a:off x="2824813" y="1911183"/>
              <a:ext cx="3190081" cy="2750070"/>
            </a:xfrm>
            <a:prstGeom prst="triangle">
              <a:avLst/>
            </a:prstGeom>
            <a:solidFill>
              <a:srgbClr val="1BB3FE">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7" name="文本框 7"/>
            <p:cNvSpPr txBox="1"/>
            <p:nvPr/>
          </p:nvSpPr>
          <p:spPr>
            <a:xfrm>
              <a:off x="3527519" y="2067921"/>
              <a:ext cx="1784661" cy="1015663"/>
            </a:xfrm>
            <a:prstGeom prst="rect">
              <a:avLst/>
            </a:prstGeom>
            <a:noFill/>
            <a:ln w="9525">
              <a:noFill/>
            </a:ln>
          </p:spPr>
          <p:txBody>
            <a:bodyPr>
              <a:spAutoFit/>
            </a:bodyPr>
            <a:p>
              <a:pPr lvl="0" algn="ctr" eaLnBrk="1" hangingPunct="1"/>
              <a:r>
                <a:rPr lang="en-US" altLang="zh-CN" sz="6000" dirty="0">
                  <a:solidFill>
                    <a:schemeClr val="bg1"/>
                  </a:solidFill>
                  <a:latin typeface="Impact" panose="020B0806030902050204" pitchFamily="34" charset="0"/>
                  <a:ea typeface="宋体" panose="02010600030101010101" pitchFamily="2" charset="-122"/>
                </a:rPr>
                <a:t>PART </a:t>
              </a:r>
              <a:endParaRPr lang="en-US" altLang="zh-CN" sz="6000" dirty="0">
                <a:solidFill>
                  <a:schemeClr val="bg1"/>
                </a:solidFill>
                <a:latin typeface="Impact" panose="020B0806030902050204" pitchFamily="34" charset="0"/>
                <a:ea typeface="宋体" panose="02010600030101010101" pitchFamily="2" charset="-122"/>
              </a:endParaRPr>
            </a:p>
          </p:txBody>
        </p:sp>
        <p:sp>
          <p:nvSpPr>
            <p:cNvPr id="25608" name="文本框 10"/>
            <p:cNvSpPr txBox="1"/>
            <p:nvPr/>
          </p:nvSpPr>
          <p:spPr>
            <a:xfrm>
              <a:off x="2696462" y="2859701"/>
              <a:ext cx="3592994" cy="613267"/>
            </a:xfrm>
            <a:prstGeom prst="rect">
              <a:avLst/>
            </a:prstGeom>
            <a:noFill/>
            <a:ln w="9525">
              <a:noFill/>
            </a:ln>
          </p:spPr>
          <p:txBody>
            <a:bodyPr>
              <a:spAutoFit/>
            </a:bodyPr>
            <a:p>
              <a:pPr lvl="0" algn="ctr" eaLnBrk="1" hangingPunct="1"/>
              <a:r>
                <a:rPr lang="zh-CN" altLang="en-US" sz="3200" b="1" dirty="0">
                  <a:latin typeface="微软雅黑" panose="020B0503020204020204" pitchFamily="34" charset="-122"/>
                  <a:ea typeface="微软雅黑" panose="020B0503020204020204" pitchFamily="34" charset="-122"/>
                </a:rPr>
                <a:t>总结</a:t>
              </a:r>
              <a:endParaRPr lang="zh-CN" altLang="en-US" sz="3200" b="1" dirty="0">
                <a:latin typeface="微软雅黑" panose="020B0503020204020204" pitchFamily="34" charset="-122"/>
                <a:ea typeface="微软雅黑" panose="020B0503020204020204" pitchFamily="34" charset="-122"/>
              </a:endParaRPr>
            </a:p>
          </p:txBody>
        </p:sp>
        <p:sp>
          <p:nvSpPr>
            <p:cNvPr id="25609" name="文本框 5"/>
            <p:cNvSpPr txBox="1"/>
            <p:nvPr/>
          </p:nvSpPr>
          <p:spPr>
            <a:xfrm>
              <a:off x="4106097" y="3286218"/>
              <a:ext cx="773723" cy="1200329"/>
            </a:xfrm>
            <a:prstGeom prst="rect">
              <a:avLst/>
            </a:prstGeom>
            <a:noFill/>
            <a:ln w="9525">
              <a:noFill/>
            </a:ln>
          </p:spPr>
          <p:txBody>
            <a:bodyPr>
              <a:spAutoFit/>
            </a:bodyPr>
            <a:p>
              <a:pPr lvl="0" eaLnBrk="1" hangingPunct="1"/>
              <a:r>
                <a:rPr lang="en-US" altLang="zh-CN" sz="7200" dirty="0">
                  <a:solidFill>
                    <a:schemeClr val="bg1"/>
                  </a:solidFill>
                  <a:latin typeface="Impact" panose="020B0806030902050204" pitchFamily="34" charset="0"/>
                  <a:ea typeface="宋体" panose="02010600030101010101" pitchFamily="2" charset="-122"/>
                </a:rPr>
                <a:t>4</a:t>
              </a:r>
              <a:endParaRPr lang="zh-CN" altLang="en-US" sz="7200" dirty="0">
                <a:solidFill>
                  <a:schemeClr val="bg1"/>
                </a:solidFill>
                <a:latin typeface="Impact" panose="020B0806030902050204" pitchFamily="34" charset="0"/>
                <a:ea typeface="宋体" panose="02010600030101010101" pitchFamily="2"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3"/>
          <p:cNvSpPr txBox="1">
            <a:spLocks noGrp="1"/>
          </p:cNvSpPr>
          <p:nvPr>
            <p:ph type="sldNum" sz="quarter" idx="12"/>
          </p:nvPr>
        </p:nvSpPr>
        <p:spPr>
          <a:xfrm>
            <a:off x="8462963" y="1123950"/>
            <a:ext cx="398462" cy="274638"/>
          </a:xfrm>
          <a:noFill/>
          <a:ln>
            <a:noFill/>
          </a:ln>
        </p:spPr>
        <p:txBody>
          <a:bodyPr anchor="ctr"/>
          <a:p>
            <a:fld id="{9A0DB2DC-4C9A-4742-B13C-FB6460FD3503}" type="slidenum">
              <a:rPr lang="en-US" altLang="zh-CN" dirty="0">
                <a:solidFill>
                  <a:srgbClr val="FFFFFF"/>
                </a:solidFill>
                <a:latin typeface="Arial" panose="020B0604020202020204" pitchFamily="34" charset="0"/>
                <a:ea typeface="微软雅黑" panose="020B0503020204020204" pitchFamily="34" charset="-122"/>
                <a:sym typeface="Arial" panose="020B0604020202020204" pitchFamily="34" charset="0"/>
              </a:rPr>
            </a:fld>
            <a:endParaRPr lang="en-US" altLang="zh-CN"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6"/>
          <p:cNvSpPr/>
          <p:nvPr/>
        </p:nvSpPr>
        <p:spPr>
          <a:xfrm>
            <a:off x="501650" y="869633"/>
            <a:ext cx="1600200" cy="1600200"/>
          </a:xfrm>
          <a:prstGeom prst="ellipse">
            <a:avLst/>
          </a:prstGeom>
          <a:solidFill>
            <a:srgbClr val="0B7EC5"/>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65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292" name="Freeform 22"/>
          <p:cNvSpPr>
            <a:spLocks noEditPoints="1"/>
          </p:cNvSpPr>
          <p:nvPr/>
        </p:nvSpPr>
        <p:spPr>
          <a:xfrm>
            <a:off x="806450" y="1343343"/>
            <a:ext cx="1028700" cy="741362"/>
          </a:xfrm>
          <a:custGeom>
            <a:avLst/>
            <a:gdLst/>
            <a:ahLst/>
            <a:cxnLst>
              <a:cxn ang="0">
                <a:pos x="832839" y="262919"/>
              </a:cxn>
              <a:cxn ang="0">
                <a:pos x="547773" y="0"/>
              </a:cxn>
              <a:cxn ang="0">
                <a:pos x="285066" y="167821"/>
              </a:cxn>
              <a:cxn ang="0">
                <a:pos x="240349" y="162227"/>
              </a:cxn>
              <a:cxn ang="0">
                <a:pos x="97817" y="304875"/>
              </a:cxn>
              <a:cxn ang="0">
                <a:pos x="103406" y="352424"/>
              </a:cxn>
              <a:cxn ang="0">
                <a:pos x="0" y="531433"/>
              </a:cxn>
              <a:cxn ang="0">
                <a:pos x="209607" y="741209"/>
              </a:cxn>
              <a:cxn ang="0">
                <a:pos x="209607" y="741209"/>
              </a:cxn>
              <a:cxn ang="0">
                <a:pos x="788123" y="741209"/>
              </a:cxn>
              <a:cxn ang="0">
                <a:pos x="788123" y="741209"/>
              </a:cxn>
              <a:cxn ang="0">
                <a:pos x="1028472" y="497869"/>
              </a:cxn>
              <a:cxn ang="0">
                <a:pos x="832839" y="262919"/>
              </a:cxn>
              <a:cxn ang="0">
                <a:pos x="788123" y="676878"/>
              </a:cxn>
              <a:cxn ang="0">
                <a:pos x="788123" y="676878"/>
              </a:cxn>
              <a:cxn ang="0">
                <a:pos x="209607" y="676878"/>
              </a:cxn>
              <a:cxn ang="0">
                <a:pos x="64280" y="531433"/>
              </a:cxn>
              <a:cxn ang="0">
                <a:pos x="136943" y="405567"/>
              </a:cxn>
              <a:cxn ang="0">
                <a:pos x="164891" y="330048"/>
              </a:cxn>
              <a:cxn ang="0">
                <a:pos x="162096" y="304875"/>
              </a:cxn>
              <a:cxn ang="0">
                <a:pos x="240349" y="226558"/>
              </a:cxn>
              <a:cxn ang="0">
                <a:pos x="285066" y="232152"/>
              </a:cxn>
              <a:cxn ang="0">
                <a:pos x="343756" y="195791"/>
              </a:cxn>
              <a:cxn ang="0">
                <a:pos x="547773" y="64331"/>
              </a:cxn>
              <a:cxn ang="0">
                <a:pos x="768559" y="268513"/>
              </a:cxn>
              <a:cxn ang="0">
                <a:pos x="821660" y="324454"/>
              </a:cxn>
              <a:cxn ang="0">
                <a:pos x="964193" y="497869"/>
              </a:cxn>
              <a:cxn ang="0">
                <a:pos x="788123" y="676878"/>
              </a:cxn>
            </a:cxnLst>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alpha val="100000"/>
            </a:schemeClr>
          </a:solidFill>
          <a:ln w="9525">
            <a:noFill/>
          </a:ln>
        </p:spPr>
        <p:txBody>
          <a:bodyPr/>
          <a:p>
            <a:endParaRPr lang="zh-CN" altLang="en-US"/>
          </a:p>
        </p:txBody>
      </p:sp>
      <p:grpSp>
        <p:nvGrpSpPr>
          <p:cNvPr id="12298" name="组合 21"/>
          <p:cNvGrpSpPr/>
          <p:nvPr/>
        </p:nvGrpSpPr>
        <p:grpSpPr>
          <a:xfrm>
            <a:off x="0" y="0"/>
            <a:ext cx="3989388" cy="496888"/>
            <a:chOff x="7372" y="0"/>
            <a:chExt cx="3988895" cy="496711"/>
          </a:xfrm>
        </p:grpSpPr>
        <p:sp>
          <p:nvSpPr>
            <p:cNvPr id="23" name="矩形 22"/>
            <p:cNvSpPr/>
            <p:nvPr/>
          </p:nvSpPr>
          <p:spPr>
            <a:xfrm>
              <a:off x="7372" y="0"/>
              <a:ext cx="677332"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十字形 23"/>
            <p:cNvSpPr/>
            <p:nvPr/>
          </p:nvSpPr>
          <p:spPr>
            <a:xfrm>
              <a:off x="132644" y="34960"/>
              <a:ext cx="426789" cy="426789"/>
            </a:xfrm>
            <a:prstGeom prst="plus">
              <a:avLst>
                <a:gd name="adj" fmla="val 369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a:off x="758021" y="0"/>
              <a:ext cx="3238246"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302" name="文本框 25"/>
            <p:cNvSpPr txBox="1"/>
            <p:nvPr/>
          </p:nvSpPr>
          <p:spPr>
            <a:xfrm>
              <a:off x="854732" y="48299"/>
              <a:ext cx="3044424" cy="400110"/>
            </a:xfrm>
            <a:prstGeom prst="rect">
              <a:avLst/>
            </a:prstGeom>
            <a:noFill/>
            <a:ln w="9525">
              <a:noFill/>
            </a:ln>
          </p:spPr>
          <p:txBody>
            <a:bodyPr>
              <a:spAutoFit/>
            </a:bodyPr>
            <a:p>
              <a:pPr lvl="0" eaLnBrk="1" hangingPunct="1"/>
              <a:r>
                <a:rPr lang="en-US" altLang="zh-CN" sz="2000" dirty="0">
                  <a:solidFill>
                    <a:schemeClr val="bg1"/>
                  </a:solidFill>
                  <a:latin typeface="微软雅黑" panose="020B0503020204020204" pitchFamily="34" charset="-122"/>
                  <a:ea typeface="微软雅黑" panose="020B0503020204020204" pitchFamily="34" charset="-122"/>
                </a:rPr>
                <a:t>ADD YOUR TITLE HERE</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2278380" y="1816100"/>
            <a:ext cx="6475730" cy="3128010"/>
          </a:xfrm>
          <a:prstGeom prst="rect">
            <a:avLst/>
          </a:prstGeom>
          <a:noFill/>
        </p:spPr>
        <p:txBody>
          <a:bodyPr wrap="square" rtlCol="0">
            <a:spAutoFit/>
          </a:bodyPr>
          <a:p>
            <a:pPr algn="l"/>
            <a:r>
              <a:rPr lang="en-US" altLang="zh-CN">
                <a:latin typeface="微软雅黑" panose="020B0503020204020204" pitchFamily="34" charset="-122"/>
                <a:ea typeface="微软雅黑" panose="020B0503020204020204" pitchFamily="34" charset="-122"/>
                <a:cs typeface="+mn-ea"/>
              </a:rPr>
              <a:t>      近年来，数据挖掘技术在医学领域中的应用越来越广泛，在疾病诊断、治疗、器官移植、基因研究、图像分析、康复、药物开发、科学研究等方面都获得了可喜的成果。而随着医学研究 数 据 量 的 不 断 扩大，基于ＷＥＢ的医学数据管理系统应用 会越来越广泛，越来越多的医学数据管理系统需要对数据进行集中管理，通过浏览器的方式开放给用户，而医学数据管理系统的统计分析功能是必不可少的部分，如何让用户通过浏览器就可以实现各种统计工具的调用，是基于ＷＥＢ的医学数据管理系 统必须 解决的问题。本研究提出了基于ＷＥＢ的数据挖掘集成方案，展现了其广阔的发展前景。这为医学数据挖掘开辟了一条新的途径。</a:t>
            </a:r>
            <a:endParaRPr lang="en-US" altLang="zh-CN">
              <a:latin typeface="微软雅黑" panose="020B0503020204020204" pitchFamily="34" charset="-122"/>
              <a:ea typeface="微软雅黑" panose="020B0503020204020204" pitchFamily="34" charset="-122"/>
              <a:cs typeface="+mn-ea"/>
            </a:endParaRPr>
          </a:p>
        </p:txBody>
      </p:sp>
      <p:sp>
        <p:nvSpPr>
          <p:cNvPr id="38" name="Freeform 38"/>
          <p:cNvSpPr/>
          <p:nvPr/>
        </p:nvSpPr>
        <p:spPr bwMode="auto">
          <a:xfrm>
            <a:off x="855345" y="3817303"/>
            <a:ext cx="717550" cy="950913"/>
          </a:xfrm>
          <a:custGeom>
            <a:avLst/>
            <a:gdLst>
              <a:gd name="T0" fmla="*/ 107 w 132"/>
              <a:gd name="T1" fmla="*/ 175 h 175"/>
              <a:gd name="T2" fmla="*/ 98 w 132"/>
              <a:gd name="T3" fmla="*/ 166 h 175"/>
              <a:gd name="T4" fmla="*/ 86 w 132"/>
              <a:gd name="T5" fmla="*/ 152 h 175"/>
              <a:gd name="T6" fmla="*/ 85 w 132"/>
              <a:gd name="T7" fmla="*/ 124 h 175"/>
              <a:gd name="T8" fmla="*/ 85 w 132"/>
              <a:gd name="T9" fmla="*/ 123 h 175"/>
              <a:gd name="T10" fmla="*/ 85 w 132"/>
              <a:gd name="T11" fmla="*/ 123 h 175"/>
              <a:gd name="T12" fmla="*/ 118 w 132"/>
              <a:gd name="T13" fmla="*/ 79 h 175"/>
              <a:gd name="T14" fmla="*/ 118 w 132"/>
              <a:gd name="T15" fmla="*/ 76 h 175"/>
              <a:gd name="T16" fmla="*/ 119 w 132"/>
              <a:gd name="T17" fmla="*/ 79 h 175"/>
              <a:gd name="T18" fmla="*/ 120 w 132"/>
              <a:gd name="T19" fmla="*/ 80 h 175"/>
              <a:gd name="T20" fmla="*/ 122 w 132"/>
              <a:gd name="T21" fmla="*/ 81 h 175"/>
              <a:gd name="T22" fmla="*/ 127 w 132"/>
              <a:gd name="T23" fmla="*/ 73 h 175"/>
              <a:gd name="T24" fmla="*/ 128 w 132"/>
              <a:gd name="T25" fmla="*/ 71 h 175"/>
              <a:gd name="T26" fmla="*/ 126 w 132"/>
              <a:gd name="T27" fmla="*/ 51 h 175"/>
              <a:gd name="T28" fmla="*/ 125 w 132"/>
              <a:gd name="T29" fmla="*/ 51 h 175"/>
              <a:gd name="T30" fmla="*/ 121 w 132"/>
              <a:gd name="T31" fmla="*/ 59 h 175"/>
              <a:gd name="T32" fmla="*/ 120 w 132"/>
              <a:gd name="T33" fmla="*/ 60 h 175"/>
              <a:gd name="T34" fmla="*/ 119 w 132"/>
              <a:gd name="T35" fmla="*/ 59 h 175"/>
              <a:gd name="T36" fmla="*/ 117 w 132"/>
              <a:gd name="T37" fmla="*/ 32 h 175"/>
              <a:gd name="T38" fmla="*/ 71 w 132"/>
              <a:gd name="T39" fmla="*/ 5 h 175"/>
              <a:gd name="T40" fmla="*/ 17 w 132"/>
              <a:gd name="T41" fmla="*/ 26 h 175"/>
              <a:gd name="T42" fmla="*/ 14 w 132"/>
              <a:gd name="T43" fmla="*/ 59 h 175"/>
              <a:gd name="T44" fmla="*/ 13 w 132"/>
              <a:gd name="T45" fmla="*/ 59 h 175"/>
              <a:gd name="T46" fmla="*/ 13 w 132"/>
              <a:gd name="T47" fmla="*/ 62 h 175"/>
              <a:gd name="T48" fmla="*/ 12 w 132"/>
              <a:gd name="T49" fmla="*/ 58 h 175"/>
              <a:gd name="T50" fmla="*/ 7 w 132"/>
              <a:gd name="T51" fmla="*/ 51 h 175"/>
              <a:gd name="T52" fmla="*/ 7 w 132"/>
              <a:gd name="T53" fmla="*/ 51 h 175"/>
              <a:gd name="T54" fmla="*/ 4 w 132"/>
              <a:gd name="T55" fmla="*/ 71 h 175"/>
              <a:gd name="T56" fmla="*/ 6 w 132"/>
              <a:gd name="T57" fmla="*/ 73 h 175"/>
              <a:gd name="T58" fmla="*/ 11 w 132"/>
              <a:gd name="T59" fmla="*/ 81 h 175"/>
              <a:gd name="T60" fmla="*/ 12 w 132"/>
              <a:gd name="T61" fmla="*/ 80 h 175"/>
              <a:gd name="T62" fmla="*/ 13 w 132"/>
              <a:gd name="T63" fmla="*/ 78 h 175"/>
              <a:gd name="T64" fmla="*/ 14 w 132"/>
              <a:gd name="T65" fmla="*/ 75 h 175"/>
              <a:gd name="T66" fmla="*/ 15 w 132"/>
              <a:gd name="T67" fmla="*/ 78 h 175"/>
              <a:gd name="T68" fmla="*/ 46 w 132"/>
              <a:gd name="T69" fmla="*/ 122 h 175"/>
              <a:gd name="T70" fmla="*/ 46 w 132"/>
              <a:gd name="T71" fmla="*/ 122 h 175"/>
              <a:gd name="T72" fmla="*/ 46 w 132"/>
              <a:gd name="T73" fmla="*/ 123 h 175"/>
              <a:gd name="T74" fmla="*/ 48 w 132"/>
              <a:gd name="T75" fmla="*/ 150 h 175"/>
              <a:gd name="T76" fmla="*/ 30 w 132"/>
              <a:gd name="T77" fmla="*/ 175 h 175"/>
              <a:gd name="T78" fmla="*/ 60 w 132"/>
              <a:gd name="T79" fmla="*/ 175 h 175"/>
              <a:gd name="T80" fmla="*/ 95 w 132"/>
              <a:gd name="T81" fmla="*/ 174 h 175"/>
              <a:gd name="T82" fmla="*/ 101 w 132"/>
              <a:gd name="T83" fmla="*/ 174 h 175"/>
              <a:gd name="T84" fmla="*/ 107 w 132"/>
              <a:gd name="T85"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2" h="175">
                <a:moveTo>
                  <a:pt x="107" y="175"/>
                </a:moveTo>
                <a:cubicBezTo>
                  <a:pt x="106" y="173"/>
                  <a:pt x="102" y="169"/>
                  <a:pt x="98" y="166"/>
                </a:cubicBezTo>
                <a:cubicBezTo>
                  <a:pt x="93" y="160"/>
                  <a:pt x="87" y="155"/>
                  <a:pt x="86" y="152"/>
                </a:cubicBezTo>
                <a:cubicBezTo>
                  <a:pt x="85" y="149"/>
                  <a:pt x="84" y="140"/>
                  <a:pt x="85" y="124"/>
                </a:cubicBezTo>
                <a:cubicBezTo>
                  <a:pt x="85" y="123"/>
                  <a:pt x="85" y="123"/>
                  <a:pt x="85" y="123"/>
                </a:cubicBezTo>
                <a:cubicBezTo>
                  <a:pt x="85" y="123"/>
                  <a:pt x="85" y="123"/>
                  <a:pt x="85" y="123"/>
                </a:cubicBezTo>
                <a:cubicBezTo>
                  <a:pt x="101" y="116"/>
                  <a:pt x="113" y="99"/>
                  <a:pt x="118" y="79"/>
                </a:cubicBezTo>
                <a:cubicBezTo>
                  <a:pt x="118" y="76"/>
                  <a:pt x="118" y="76"/>
                  <a:pt x="118" y="76"/>
                </a:cubicBezTo>
                <a:cubicBezTo>
                  <a:pt x="119" y="79"/>
                  <a:pt x="119" y="79"/>
                  <a:pt x="119" y="79"/>
                </a:cubicBezTo>
                <a:cubicBezTo>
                  <a:pt x="119" y="79"/>
                  <a:pt x="120" y="80"/>
                  <a:pt x="120" y="80"/>
                </a:cubicBezTo>
                <a:cubicBezTo>
                  <a:pt x="121" y="81"/>
                  <a:pt x="121" y="81"/>
                  <a:pt x="122" y="81"/>
                </a:cubicBezTo>
                <a:cubicBezTo>
                  <a:pt x="123" y="81"/>
                  <a:pt x="124" y="78"/>
                  <a:pt x="127" y="73"/>
                </a:cubicBezTo>
                <a:cubicBezTo>
                  <a:pt x="128" y="71"/>
                  <a:pt x="128" y="71"/>
                  <a:pt x="128" y="71"/>
                </a:cubicBezTo>
                <a:cubicBezTo>
                  <a:pt x="132" y="62"/>
                  <a:pt x="129" y="56"/>
                  <a:pt x="126" y="51"/>
                </a:cubicBezTo>
                <a:cubicBezTo>
                  <a:pt x="126" y="51"/>
                  <a:pt x="125" y="51"/>
                  <a:pt x="125" y="51"/>
                </a:cubicBezTo>
                <a:cubicBezTo>
                  <a:pt x="125" y="51"/>
                  <a:pt x="124" y="51"/>
                  <a:pt x="121" y="59"/>
                </a:cubicBezTo>
                <a:cubicBezTo>
                  <a:pt x="120" y="60"/>
                  <a:pt x="120" y="60"/>
                  <a:pt x="120" y="60"/>
                </a:cubicBezTo>
                <a:cubicBezTo>
                  <a:pt x="119" y="59"/>
                  <a:pt x="119" y="59"/>
                  <a:pt x="119" y="59"/>
                </a:cubicBezTo>
                <a:cubicBezTo>
                  <a:pt x="118" y="57"/>
                  <a:pt x="125" y="46"/>
                  <a:pt x="117" y="32"/>
                </a:cubicBezTo>
                <a:cubicBezTo>
                  <a:pt x="110" y="20"/>
                  <a:pt x="105" y="6"/>
                  <a:pt x="71" y="5"/>
                </a:cubicBezTo>
                <a:cubicBezTo>
                  <a:pt x="51" y="5"/>
                  <a:pt x="31" y="0"/>
                  <a:pt x="17" y="26"/>
                </a:cubicBezTo>
                <a:cubicBezTo>
                  <a:pt x="15" y="53"/>
                  <a:pt x="15" y="59"/>
                  <a:pt x="14" y="59"/>
                </a:cubicBezTo>
                <a:cubicBezTo>
                  <a:pt x="13" y="59"/>
                  <a:pt x="13" y="59"/>
                  <a:pt x="13" y="59"/>
                </a:cubicBezTo>
                <a:cubicBezTo>
                  <a:pt x="13" y="62"/>
                  <a:pt x="13" y="62"/>
                  <a:pt x="13" y="62"/>
                </a:cubicBezTo>
                <a:cubicBezTo>
                  <a:pt x="12" y="58"/>
                  <a:pt x="12" y="58"/>
                  <a:pt x="12" y="58"/>
                </a:cubicBezTo>
                <a:cubicBezTo>
                  <a:pt x="9" y="51"/>
                  <a:pt x="7" y="51"/>
                  <a:pt x="7" y="51"/>
                </a:cubicBezTo>
                <a:cubicBezTo>
                  <a:pt x="7" y="51"/>
                  <a:pt x="7" y="51"/>
                  <a:pt x="7" y="51"/>
                </a:cubicBezTo>
                <a:cubicBezTo>
                  <a:pt x="4" y="56"/>
                  <a:pt x="0" y="62"/>
                  <a:pt x="4" y="71"/>
                </a:cubicBezTo>
                <a:cubicBezTo>
                  <a:pt x="6" y="73"/>
                  <a:pt x="6" y="73"/>
                  <a:pt x="6" y="73"/>
                </a:cubicBezTo>
                <a:cubicBezTo>
                  <a:pt x="8" y="78"/>
                  <a:pt x="10" y="81"/>
                  <a:pt x="11" y="81"/>
                </a:cubicBezTo>
                <a:cubicBezTo>
                  <a:pt x="11" y="81"/>
                  <a:pt x="12" y="81"/>
                  <a:pt x="12" y="80"/>
                </a:cubicBezTo>
                <a:cubicBezTo>
                  <a:pt x="13" y="80"/>
                  <a:pt x="13" y="79"/>
                  <a:pt x="13" y="78"/>
                </a:cubicBezTo>
                <a:cubicBezTo>
                  <a:pt x="14" y="75"/>
                  <a:pt x="14" y="75"/>
                  <a:pt x="14" y="75"/>
                </a:cubicBezTo>
                <a:cubicBezTo>
                  <a:pt x="15" y="78"/>
                  <a:pt x="15" y="78"/>
                  <a:pt x="15" y="78"/>
                </a:cubicBezTo>
                <a:cubicBezTo>
                  <a:pt x="19" y="98"/>
                  <a:pt x="31" y="114"/>
                  <a:pt x="46" y="122"/>
                </a:cubicBezTo>
                <a:cubicBezTo>
                  <a:pt x="46" y="122"/>
                  <a:pt x="46" y="122"/>
                  <a:pt x="46" y="122"/>
                </a:cubicBezTo>
                <a:cubicBezTo>
                  <a:pt x="46" y="123"/>
                  <a:pt x="46" y="123"/>
                  <a:pt x="46" y="123"/>
                </a:cubicBezTo>
                <a:cubicBezTo>
                  <a:pt x="48" y="138"/>
                  <a:pt x="49" y="147"/>
                  <a:pt x="48" y="150"/>
                </a:cubicBezTo>
                <a:cubicBezTo>
                  <a:pt x="46" y="156"/>
                  <a:pt x="33" y="170"/>
                  <a:pt x="30" y="175"/>
                </a:cubicBezTo>
                <a:cubicBezTo>
                  <a:pt x="41" y="175"/>
                  <a:pt x="51" y="175"/>
                  <a:pt x="60" y="175"/>
                </a:cubicBezTo>
                <a:cubicBezTo>
                  <a:pt x="79" y="175"/>
                  <a:pt x="89" y="174"/>
                  <a:pt x="95" y="174"/>
                </a:cubicBezTo>
                <a:cubicBezTo>
                  <a:pt x="98" y="174"/>
                  <a:pt x="100" y="174"/>
                  <a:pt x="101" y="174"/>
                </a:cubicBezTo>
                <a:cubicBezTo>
                  <a:pt x="103" y="174"/>
                  <a:pt x="105" y="174"/>
                  <a:pt x="107" y="175"/>
                </a:cubicBezTo>
                <a:close/>
              </a:path>
            </a:pathLst>
          </a:custGeom>
          <a:solidFill>
            <a:srgbClr val="FFFFFF"/>
          </a:solidFill>
          <a:ln w="9525">
            <a:solidFill>
              <a:srgbClr val="000000"/>
            </a:solidFill>
            <a:round/>
          </a:ln>
        </p:spPr>
        <p:txBody>
          <a:bodyPr vert="horz" wrap="square" lIns="91262" tIns="45631" rIns="91262" bIns="45631" numCol="1" anchor="t" anchorCtr="0" compatLnSpc="1"/>
          <a:p>
            <a:pPr marL="0" marR="0" lvl="0" indent="0" algn="l" defTabSz="913130" rtl="0" eaLnBrk="1" fontAlgn="auto" latinLnBrk="0" hangingPunct="1">
              <a:lnSpc>
                <a:spcPct val="100000"/>
              </a:lnSpc>
              <a:spcBef>
                <a:spcPts val="0"/>
              </a:spcBef>
              <a:spcAft>
                <a:spcPts val="0"/>
              </a:spcAft>
              <a:buClrTx/>
              <a:buSzTx/>
              <a:buFontTx/>
              <a:buNone/>
              <a:defRPr/>
            </a:pPr>
            <a:endParaRPr kumimoji="0" lang="en-US" sz="2395"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39"/>
          <p:cNvSpPr>
            <a:spLocks noEditPoints="1"/>
          </p:cNvSpPr>
          <p:nvPr/>
        </p:nvSpPr>
        <p:spPr bwMode="auto">
          <a:xfrm>
            <a:off x="850583" y="3839528"/>
            <a:ext cx="728663" cy="933450"/>
          </a:xfrm>
          <a:custGeom>
            <a:avLst/>
            <a:gdLst>
              <a:gd name="T0" fmla="*/ 108 w 134"/>
              <a:gd name="T1" fmla="*/ 171 h 172"/>
              <a:gd name="T2" fmla="*/ 96 w 134"/>
              <a:gd name="T3" fmla="*/ 171 h 172"/>
              <a:gd name="T4" fmla="*/ 31 w 134"/>
              <a:gd name="T5" fmla="*/ 171 h 172"/>
              <a:gd name="T6" fmla="*/ 30 w 134"/>
              <a:gd name="T7" fmla="*/ 170 h 172"/>
              <a:gd name="T8" fmla="*/ 47 w 134"/>
              <a:gd name="T9" fmla="*/ 119 h 172"/>
              <a:gd name="T10" fmla="*/ 14 w 134"/>
              <a:gd name="T11" fmla="*/ 77 h 172"/>
              <a:gd name="T12" fmla="*/ 6 w 134"/>
              <a:gd name="T13" fmla="*/ 70 h 172"/>
              <a:gd name="T14" fmla="*/ 7 w 134"/>
              <a:gd name="T15" fmla="*/ 47 h 172"/>
              <a:gd name="T16" fmla="*/ 13 w 134"/>
              <a:gd name="T17" fmla="*/ 54 h 172"/>
              <a:gd name="T18" fmla="*/ 15 w 134"/>
              <a:gd name="T19" fmla="*/ 54 h 172"/>
              <a:gd name="T20" fmla="*/ 17 w 134"/>
              <a:gd name="T21" fmla="*/ 21 h 172"/>
              <a:gd name="T22" fmla="*/ 66 w 134"/>
              <a:gd name="T23" fmla="*/ 0 h 172"/>
              <a:gd name="T24" fmla="*/ 117 w 134"/>
              <a:gd name="T25" fmla="*/ 26 h 172"/>
              <a:gd name="T26" fmla="*/ 121 w 134"/>
              <a:gd name="T27" fmla="*/ 52 h 172"/>
              <a:gd name="T28" fmla="*/ 127 w 134"/>
              <a:gd name="T29" fmla="*/ 47 h 172"/>
              <a:gd name="T30" fmla="*/ 128 w 134"/>
              <a:gd name="T31" fmla="*/ 70 h 172"/>
              <a:gd name="T32" fmla="*/ 120 w 134"/>
              <a:gd name="T33" fmla="*/ 77 h 172"/>
              <a:gd name="T34" fmla="*/ 87 w 134"/>
              <a:gd name="T35" fmla="*/ 120 h 172"/>
              <a:gd name="T36" fmla="*/ 88 w 134"/>
              <a:gd name="T37" fmla="*/ 147 h 172"/>
              <a:gd name="T38" fmla="*/ 109 w 134"/>
              <a:gd name="T39" fmla="*/ 170 h 172"/>
              <a:gd name="T40" fmla="*/ 32 w 134"/>
              <a:gd name="T41" fmla="*/ 170 h 172"/>
              <a:gd name="T42" fmla="*/ 96 w 134"/>
              <a:gd name="T43" fmla="*/ 169 h 172"/>
              <a:gd name="T44" fmla="*/ 106 w 134"/>
              <a:gd name="T45" fmla="*/ 169 h 172"/>
              <a:gd name="T46" fmla="*/ 86 w 134"/>
              <a:gd name="T47" fmla="*/ 148 h 172"/>
              <a:gd name="T48" fmla="*/ 85 w 134"/>
              <a:gd name="T49" fmla="*/ 119 h 172"/>
              <a:gd name="T50" fmla="*/ 118 w 134"/>
              <a:gd name="T51" fmla="*/ 75 h 172"/>
              <a:gd name="T52" fmla="*/ 121 w 134"/>
              <a:gd name="T53" fmla="*/ 74 h 172"/>
              <a:gd name="T54" fmla="*/ 123 w 134"/>
              <a:gd name="T55" fmla="*/ 76 h 172"/>
              <a:gd name="T56" fmla="*/ 128 w 134"/>
              <a:gd name="T57" fmla="*/ 66 h 172"/>
              <a:gd name="T58" fmla="*/ 122 w 134"/>
              <a:gd name="T59" fmla="*/ 55 h 172"/>
              <a:gd name="T60" fmla="*/ 120 w 134"/>
              <a:gd name="T61" fmla="*/ 55 h 172"/>
              <a:gd name="T62" fmla="*/ 117 w 134"/>
              <a:gd name="T63" fmla="*/ 28 h 172"/>
              <a:gd name="T64" fmla="*/ 72 w 134"/>
              <a:gd name="T65" fmla="*/ 2 h 172"/>
              <a:gd name="T66" fmla="*/ 55 w 134"/>
              <a:gd name="T67" fmla="*/ 1 h 172"/>
              <a:gd name="T68" fmla="*/ 15 w 134"/>
              <a:gd name="T69" fmla="*/ 56 h 172"/>
              <a:gd name="T70" fmla="*/ 12 w 134"/>
              <a:gd name="T71" fmla="*/ 54 h 172"/>
              <a:gd name="T72" fmla="*/ 6 w 134"/>
              <a:gd name="T73" fmla="*/ 66 h 172"/>
              <a:gd name="T74" fmla="*/ 12 w 134"/>
              <a:gd name="T75" fmla="*/ 76 h 172"/>
              <a:gd name="T76" fmla="*/ 14 w 134"/>
              <a:gd name="T77" fmla="*/ 74 h 172"/>
              <a:gd name="T78" fmla="*/ 17 w 134"/>
              <a:gd name="T79" fmla="*/ 74 h 172"/>
              <a:gd name="T80" fmla="*/ 48 w 134"/>
              <a:gd name="T81" fmla="*/ 118 h 172"/>
              <a:gd name="T82" fmla="*/ 49 w 134"/>
              <a:gd name="T83" fmla="*/ 1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 h="172">
                <a:moveTo>
                  <a:pt x="110" y="172"/>
                </a:moveTo>
                <a:cubicBezTo>
                  <a:pt x="108" y="171"/>
                  <a:pt x="108" y="171"/>
                  <a:pt x="108" y="171"/>
                </a:cubicBezTo>
                <a:cubicBezTo>
                  <a:pt x="104" y="170"/>
                  <a:pt x="102" y="170"/>
                  <a:pt x="97" y="171"/>
                </a:cubicBezTo>
                <a:cubicBezTo>
                  <a:pt x="96" y="171"/>
                  <a:pt x="96" y="171"/>
                  <a:pt x="96" y="171"/>
                </a:cubicBezTo>
                <a:cubicBezTo>
                  <a:pt x="90" y="171"/>
                  <a:pt x="80" y="172"/>
                  <a:pt x="61" y="172"/>
                </a:cubicBezTo>
                <a:cubicBezTo>
                  <a:pt x="52" y="172"/>
                  <a:pt x="42" y="172"/>
                  <a:pt x="31" y="171"/>
                </a:cubicBezTo>
                <a:cubicBezTo>
                  <a:pt x="29" y="171"/>
                  <a:pt x="29" y="171"/>
                  <a:pt x="29" y="171"/>
                </a:cubicBezTo>
                <a:cubicBezTo>
                  <a:pt x="30" y="170"/>
                  <a:pt x="30" y="170"/>
                  <a:pt x="30" y="170"/>
                </a:cubicBezTo>
                <a:cubicBezTo>
                  <a:pt x="34" y="166"/>
                  <a:pt x="46" y="151"/>
                  <a:pt x="48" y="146"/>
                </a:cubicBezTo>
                <a:cubicBezTo>
                  <a:pt x="48" y="144"/>
                  <a:pt x="49" y="137"/>
                  <a:pt x="47" y="119"/>
                </a:cubicBezTo>
                <a:cubicBezTo>
                  <a:pt x="31" y="111"/>
                  <a:pt x="20" y="94"/>
                  <a:pt x="15" y="74"/>
                </a:cubicBezTo>
                <a:cubicBezTo>
                  <a:pt x="15" y="75"/>
                  <a:pt x="14" y="76"/>
                  <a:pt x="14" y="77"/>
                </a:cubicBezTo>
                <a:cubicBezTo>
                  <a:pt x="13" y="78"/>
                  <a:pt x="13" y="78"/>
                  <a:pt x="12" y="78"/>
                </a:cubicBezTo>
                <a:cubicBezTo>
                  <a:pt x="10" y="78"/>
                  <a:pt x="9" y="75"/>
                  <a:pt x="6" y="70"/>
                </a:cubicBezTo>
                <a:cubicBezTo>
                  <a:pt x="5" y="67"/>
                  <a:pt x="5" y="67"/>
                  <a:pt x="5" y="67"/>
                </a:cubicBezTo>
                <a:cubicBezTo>
                  <a:pt x="0" y="58"/>
                  <a:pt x="4" y="52"/>
                  <a:pt x="7" y="47"/>
                </a:cubicBezTo>
                <a:cubicBezTo>
                  <a:pt x="7" y="47"/>
                  <a:pt x="7" y="46"/>
                  <a:pt x="8" y="46"/>
                </a:cubicBezTo>
                <a:cubicBezTo>
                  <a:pt x="9" y="46"/>
                  <a:pt x="11" y="49"/>
                  <a:pt x="13" y="54"/>
                </a:cubicBezTo>
                <a:cubicBezTo>
                  <a:pt x="13" y="53"/>
                  <a:pt x="13" y="53"/>
                  <a:pt x="13" y="53"/>
                </a:cubicBezTo>
                <a:cubicBezTo>
                  <a:pt x="15" y="54"/>
                  <a:pt x="15" y="54"/>
                  <a:pt x="15" y="54"/>
                </a:cubicBezTo>
                <a:cubicBezTo>
                  <a:pt x="15" y="52"/>
                  <a:pt x="16" y="41"/>
                  <a:pt x="17" y="22"/>
                </a:cubicBezTo>
                <a:cubicBezTo>
                  <a:pt x="17" y="21"/>
                  <a:pt x="17" y="21"/>
                  <a:pt x="17" y="21"/>
                </a:cubicBezTo>
                <a:cubicBezTo>
                  <a:pt x="27" y="2"/>
                  <a:pt x="41" y="0"/>
                  <a:pt x="55" y="0"/>
                </a:cubicBezTo>
                <a:cubicBezTo>
                  <a:pt x="58" y="0"/>
                  <a:pt x="62" y="0"/>
                  <a:pt x="66" y="0"/>
                </a:cubicBezTo>
                <a:cubicBezTo>
                  <a:pt x="68" y="0"/>
                  <a:pt x="70" y="0"/>
                  <a:pt x="72" y="1"/>
                </a:cubicBezTo>
                <a:cubicBezTo>
                  <a:pt x="104" y="2"/>
                  <a:pt x="112" y="15"/>
                  <a:pt x="117" y="26"/>
                </a:cubicBezTo>
                <a:cubicBezTo>
                  <a:pt x="118" y="27"/>
                  <a:pt x="118" y="27"/>
                  <a:pt x="118" y="27"/>
                </a:cubicBezTo>
                <a:cubicBezTo>
                  <a:pt x="124" y="38"/>
                  <a:pt x="122" y="48"/>
                  <a:pt x="121" y="52"/>
                </a:cubicBezTo>
                <a:cubicBezTo>
                  <a:pt x="121" y="53"/>
                  <a:pt x="121" y="54"/>
                  <a:pt x="121" y="54"/>
                </a:cubicBezTo>
                <a:cubicBezTo>
                  <a:pt x="124" y="47"/>
                  <a:pt x="126" y="45"/>
                  <a:pt x="127" y="47"/>
                </a:cubicBezTo>
                <a:cubicBezTo>
                  <a:pt x="131" y="52"/>
                  <a:pt x="134" y="58"/>
                  <a:pt x="130" y="67"/>
                </a:cubicBezTo>
                <a:cubicBezTo>
                  <a:pt x="128" y="70"/>
                  <a:pt x="128" y="70"/>
                  <a:pt x="128" y="70"/>
                </a:cubicBezTo>
                <a:cubicBezTo>
                  <a:pt x="126" y="75"/>
                  <a:pt x="124" y="78"/>
                  <a:pt x="123" y="78"/>
                </a:cubicBezTo>
                <a:cubicBezTo>
                  <a:pt x="122" y="78"/>
                  <a:pt x="121" y="78"/>
                  <a:pt x="120" y="77"/>
                </a:cubicBezTo>
                <a:cubicBezTo>
                  <a:pt x="120" y="76"/>
                  <a:pt x="120" y="76"/>
                  <a:pt x="119" y="75"/>
                </a:cubicBezTo>
                <a:cubicBezTo>
                  <a:pt x="115" y="95"/>
                  <a:pt x="103" y="112"/>
                  <a:pt x="87" y="120"/>
                </a:cubicBezTo>
                <a:cubicBezTo>
                  <a:pt x="87" y="120"/>
                  <a:pt x="87" y="120"/>
                  <a:pt x="87" y="120"/>
                </a:cubicBezTo>
                <a:cubicBezTo>
                  <a:pt x="86" y="139"/>
                  <a:pt x="87" y="146"/>
                  <a:pt x="88" y="147"/>
                </a:cubicBezTo>
                <a:cubicBezTo>
                  <a:pt x="89" y="150"/>
                  <a:pt x="95" y="156"/>
                  <a:pt x="100" y="161"/>
                </a:cubicBezTo>
                <a:cubicBezTo>
                  <a:pt x="103" y="164"/>
                  <a:pt x="107" y="168"/>
                  <a:pt x="109" y="170"/>
                </a:cubicBezTo>
                <a:lnTo>
                  <a:pt x="110" y="172"/>
                </a:lnTo>
                <a:close/>
                <a:moveTo>
                  <a:pt x="32" y="170"/>
                </a:moveTo>
                <a:cubicBezTo>
                  <a:pt x="43" y="170"/>
                  <a:pt x="53" y="170"/>
                  <a:pt x="61" y="170"/>
                </a:cubicBezTo>
                <a:cubicBezTo>
                  <a:pt x="80" y="170"/>
                  <a:pt x="90" y="170"/>
                  <a:pt x="96" y="169"/>
                </a:cubicBezTo>
                <a:cubicBezTo>
                  <a:pt x="96" y="169"/>
                  <a:pt x="96" y="169"/>
                  <a:pt x="96" y="169"/>
                </a:cubicBezTo>
                <a:cubicBezTo>
                  <a:pt x="101" y="169"/>
                  <a:pt x="103" y="169"/>
                  <a:pt x="106" y="169"/>
                </a:cubicBezTo>
                <a:cubicBezTo>
                  <a:pt x="104" y="167"/>
                  <a:pt x="101" y="165"/>
                  <a:pt x="99" y="162"/>
                </a:cubicBezTo>
                <a:cubicBezTo>
                  <a:pt x="93" y="157"/>
                  <a:pt x="87" y="151"/>
                  <a:pt x="86" y="148"/>
                </a:cubicBezTo>
                <a:cubicBezTo>
                  <a:pt x="85" y="145"/>
                  <a:pt x="84" y="136"/>
                  <a:pt x="85" y="120"/>
                </a:cubicBezTo>
                <a:cubicBezTo>
                  <a:pt x="85" y="119"/>
                  <a:pt x="85" y="119"/>
                  <a:pt x="85" y="119"/>
                </a:cubicBezTo>
                <a:cubicBezTo>
                  <a:pt x="86" y="118"/>
                  <a:pt x="86" y="118"/>
                  <a:pt x="86" y="118"/>
                </a:cubicBezTo>
                <a:cubicBezTo>
                  <a:pt x="101" y="111"/>
                  <a:pt x="113" y="95"/>
                  <a:pt x="118" y="75"/>
                </a:cubicBezTo>
                <a:cubicBezTo>
                  <a:pt x="119" y="70"/>
                  <a:pt x="119" y="70"/>
                  <a:pt x="119" y="70"/>
                </a:cubicBezTo>
                <a:cubicBezTo>
                  <a:pt x="121" y="74"/>
                  <a:pt x="121" y="74"/>
                  <a:pt x="121" y="74"/>
                </a:cubicBezTo>
                <a:cubicBezTo>
                  <a:pt x="121" y="75"/>
                  <a:pt x="121" y="75"/>
                  <a:pt x="122" y="76"/>
                </a:cubicBezTo>
                <a:cubicBezTo>
                  <a:pt x="122" y="76"/>
                  <a:pt x="123" y="76"/>
                  <a:pt x="123" y="76"/>
                </a:cubicBezTo>
                <a:cubicBezTo>
                  <a:pt x="123" y="76"/>
                  <a:pt x="125" y="72"/>
                  <a:pt x="127" y="69"/>
                </a:cubicBezTo>
                <a:cubicBezTo>
                  <a:pt x="128" y="66"/>
                  <a:pt x="128" y="66"/>
                  <a:pt x="128" y="66"/>
                </a:cubicBezTo>
                <a:cubicBezTo>
                  <a:pt x="132" y="58"/>
                  <a:pt x="129" y="53"/>
                  <a:pt x="126" y="48"/>
                </a:cubicBezTo>
                <a:cubicBezTo>
                  <a:pt x="126" y="48"/>
                  <a:pt x="124" y="50"/>
                  <a:pt x="122" y="55"/>
                </a:cubicBezTo>
                <a:cubicBezTo>
                  <a:pt x="121" y="58"/>
                  <a:pt x="121" y="58"/>
                  <a:pt x="121" y="58"/>
                </a:cubicBezTo>
                <a:cubicBezTo>
                  <a:pt x="120" y="55"/>
                  <a:pt x="120" y="55"/>
                  <a:pt x="120" y="55"/>
                </a:cubicBezTo>
                <a:cubicBezTo>
                  <a:pt x="119" y="54"/>
                  <a:pt x="119" y="54"/>
                  <a:pt x="120" y="52"/>
                </a:cubicBezTo>
                <a:cubicBezTo>
                  <a:pt x="121" y="48"/>
                  <a:pt x="123" y="39"/>
                  <a:pt x="117" y="28"/>
                </a:cubicBezTo>
                <a:cubicBezTo>
                  <a:pt x="116" y="26"/>
                  <a:pt x="116" y="26"/>
                  <a:pt x="116" y="26"/>
                </a:cubicBezTo>
                <a:cubicBezTo>
                  <a:pt x="110" y="15"/>
                  <a:pt x="103" y="3"/>
                  <a:pt x="72" y="2"/>
                </a:cubicBezTo>
                <a:cubicBezTo>
                  <a:pt x="70" y="2"/>
                  <a:pt x="68" y="2"/>
                  <a:pt x="65" y="2"/>
                </a:cubicBezTo>
                <a:cubicBezTo>
                  <a:pt x="62" y="2"/>
                  <a:pt x="58" y="1"/>
                  <a:pt x="55" y="1"/>
                </a:cubicBezTo>
                <a:cubicBezTo>
                  <a:pt x="42" y="1"/>
                  <a:pt x="29" y="4"/>
                  <a:pt x="19" y="22"/>
                </a:cubicBezTo>
                <a:cubicBezTo>
                  <a:pt x="17" y="54"/>
                  <a:pt x="16" y="56"/>
                  <a:pt x="15" y="56"/>
                </a:cubicBezTo>
                <a:cubicBezTo>
                  <a:pt x="15" y="62"/>
                  <a:pt x="15" y="62"/>
                  <a:pt x="15" y="62"/>
                </a:cubicBezTo>
                <a:cubicBezTo>
                  <a:pt x="12" y="54"/>
                  <a:pt x="12" y="54"/>
                  <a:pt x="12" y="54"/>
                </a:cubicBezTo>
                <a:cubicBezTo>
                  <a:pt x="10" y="50"/>
                  <a:pt x="9" y="48"/>
                  <a:pt x="8" y="48"/>
                </a:cubicBezTo>
                <a:cubicBezTo>
                  <a:pt x="5" y="53"/>
                  <a:pt x="2" y="58"/>
                  <a:pt x="6" y="66"/>
                </a:cubicBezTo>
                <a:cubicBezTo>
                  <a:pt x="7" y="69"/>
                  <a:pt x="7" y="69"/>
                  <a:pt x="7" y="69"/>
                </a:cubicBezTo>
                <a:cubicBezTo>
                  <a:pt x="9" y="72"/>
                  <a:pt x="11" y="76"/>
                  <a:pt x="12" y="76"/>
                </a:cubicBezTo>
                <a:cubicBezTo>
                  <a:pt x="12" y="76"/>
                  <a:pt x="12" y="76"/>
                  <a:pt x="13" y="76"/>
                </a:cubicBezTo>
                <a:cubicBezTo>
                  <a:pt x="13" y="75"/>
                  <a:pt x="13" y="75"/>
                  <a:pt x="14" y="74"/>
                </a:cubicBezTo>
                <a:cubicBezTo>
                  <a:pt x="16" y="68"/>
                  <a:pt x="16" y="68"/>
                  <a:pt x="16" y="68"/>
                </a:cubicBezTo>
                <a:cubicBezTo>
                  <a:pt x="17" y="74"/>
                  <a:pt x="17" y="74"/>
                  <a:pt x="17" y="74"/>
                </a:cubicBezTo>
                <a:cubicBezTo>
                  <a:pt x="21" y="93"/>
                  <a:pt x="32" y="110"/>
                  <a:pt x="47" y="118"/>
                </a:cubicBezTo>
                <a:cubicBezTo>
                  <a:pt x="48" y="118"/>
                  <a:pt x="48" y="118"/>
                  <a:pt x="48" y="118"/>
                </a:cubicBezTo>
                <a:cubicBezTo>
                  <a:pt x="48" y="119"/>
                  <a:pt x="48" y="119"/>
                  <a:pt x="48" y="119"/>
                </a:cubicBezTo>
                <a:cubicBezTo>
                  <a:pt x="50" y="134"/>
                  <a:pt x="50" y="143"/>
                  <a:pt x="49" y="146"/>
                </a:cubicBezTo>
                <a:cubicBezTo>
                  <a:pt x="47" y="151"/>
                  <a:pt x="37" y="164"/>
                  <a:pt x="32" y="170"/>
                </a:cubicBezTo>
                <a:close/>
              </a:path>
            </a:pathLst>
          </a:custGeom>
          <a:solidFill>
            <a:srgbClr val="BA324A"/>
          </a:solidFill>
          <a:ln>
            <a:noFill/>
          </a:ln>
        </p:spPr>
        <p:txBody>
          <a:bodyPr vert="horz" wrap="square" lIns="91262" tIns="45631" rIns="91262" bIns="45631" numCol="1" anchor="t" anchorCtr="0" compatLnSpc="1"/>
          <a:p>
            <a:pPr marL="0" marR="0" lvl="0" indent="0" algn="l" defTabSz="913130" rtl="0" eaLnBrk="1" fontAlgn="auto" latinLnBrk="0" hangingPunct="1">
              <a:lnSpc>
                <a:spcPct val="100000"/>
              </a:lnSpc>
              <a:spcBef>
                <a:spcPts val="0"/>
              </a:spcBef>
              <a:spcAft>
                <a:spcPts val="0"/>
              </a:spcAft>
              <a:buClrTx/>
              <a:buSzTx/>
              <a:buFontTx/>
              <a:buNone/>
              <a:defRPr/>
            </a:pPr>
            <a:endParaRPr kumimoji="0" lang="en-US" sz="2395"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40"/>
          <p:cNvSpPr/>
          <p:nvPr/>
        </p:nvSpPr>
        <p:spPr bwMode="auto">
          <a:xfrm>
            <a:off x="626745" y="4595178"/>
            <a:ext cx="1208088" cy="906463"/>
          </a:xfrm>
          <a:custGeom>
            <a:avLst/>
            <a:gdLst>
              <a:gd name="T0" fmla="*/ 43 w 222"/>
              <a:gd name="T1" fmla="*/ 167 h 167"/>
              <a:gd name="T2" fmla="*/ 45 w 222"/>
              <a:gd name="T3" fmla="*/ 86 h 167"/>
              <a:gd name="T4" fmla="*/ 52 w 222"/>
              <a:gd name="T5" fmla="*/ 87 h 167"/>
              <a:gd name="T6" fmla="*/ 54 w 222"/>
              <a:gd name="T7" fmla="*/ 167 h 167"/>
              <a:gd name="T8" fmla="*/ 168 w 222"/>
              <a:gd name="T9" fmla="*/ 167 h 167"/>
              <a:gd name="T10" fmla="*/ 170 w 222"/>
              <a:gd name="T11" fmla="*/ 87 h 167"/>
              <a:gd name="T12" fmla="*/ 177 w 222"/>
              <a:gd name="T13" fmla="*/ 86 h 167"/>
              <a:gd name="T14" fmla="*/ 179 w 222"/>
              <a:gd name="T15" fmla="*/ 167 h 167"/>
              <a:gd name="T16" fmla="*/ 222 w 222"/>
              <a:gd name="T17" fmla="*/ 167 h 167"/>
              <a:gd name="T18" fmla="*/ 221 w 222"/>
              <a:gd name="T19" fmla="*/ 149 h 167"/>
              <a:gd name="T20" fmla="*/ 216 w 222"/>
              <a:gd name="T21" fmla="*/ 54 h 167"/>
              <a:gd name="T22" fmla="*/ 137 w 222"/>
              <a:gd name="T23" fmla="*/ 0 h 167"/>
              <a:gd name="T24" fmla="*/ 111 w 222"/>
              <a:gd name="T25" fmla="*/ 18 h 167"/>
              <a:gd name="T26" fmla="*/ 85 w 222"/>
              <a:gd name="T27" fmla="*/ 0 h 167"/>
              <a:gd name="T28" fmla="*/ 6 w 222"/>
              <a:gd name="T29" fmla="*/ 54 h 167"/>
              <a:gd name="T30" fmla="*/ 1 w 222"/>
              <a:gd name="T31" fmla="*/ 149 h 167"/>
              <a:gd name="T32" fmla="*/ 0 w 222"/>
              <a:gd name="T33" fmla="*/ 167 h 167"/>
              <a:gd name="T34" fmla="*/ 43 w 222"/>
              <a:gd name="T3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167">
                <a:moveTo>
                  <a:pt x="43" y="167"/>
                </a:moveTo>
                <a:cubicBezTo>
                  <a:pt x="45" y="86"/>
                  <a:pt x="45" y="86"/>
                  <a:pt x="45" y="86"/>
                </a:cubicBezTo>
                <a:cubicBezTo>
                  <a:pt x="45" y="86"/>
                  <a:pt x="50" y="81"/>
                  <a:pt x="52" y="87"/>
                </a:cubicBezTo>
                <a:cubicBezTo>
                  <a:pt x="53" y="90"/>
                  <a:pt x="54" y="135"/>
                  <a:pt x="54" y="167"/>
                </a:cubicBezTo>
                <a:cubicBezTo>
                  <a:pt x="168" y="167"/>
                  <a:pt x="168" y="167"/>
                  <a:pt x="168" y="167"/>
                </a:cubicBezTo>
                <a:cubicBezTo>
                  <a:pt x="168" y="135"/>
                  <a:pt x="169" y="90"/>
                  <a:pt x="170" y="87"/>
                </a:cubicBezTo>
                <a:cubicBezTo>
                  <a:pt x="172" y="81"/>
                  <a:pt x="177" y="86"/>
                  <a:pt x="177" y="86"/>
                </a:cubicBezTo>
                <a:cubicBezTo>
                  <a:pt x="179" y="167"/>
                  <a:pt x="179" y="167"/>
                  <a:pt x="179" y="167"/>
                </a:cubicBezTo>
                <a:cubicBezTo>
                  <a:pt x="222" y="167"/>
                  <a:pt x="222" y="167"/>
                  <a:pt x="222" y="167"/>
                </a:cubicBezTo>
                <a:cubicBezTo>
                  <a:pt x="221" y="149"/>
                  <a:pt x="221" y="149"/>
                  <a:pt x="221" y="149"/>
                </a:cubicBezTo>
                <a:cubicBezTo>
                  <a:pt x="221" y="149"/>
                  <a:pt x="217" y="75"/>
                  <a:pt x="216" y="54"/>
                </a:cubicBezTo>
                <a:cubicBezTo>
                  <a:pt x="214" y="0"/>
                  <a:pt x="137" y="0"/>
                  <a:pt x="137" y="0"/>
                </a:cubicBezTo>
                <a:cubicBezTo>
                  <a:pt x="137" y="0"/>
                  <a:pt x="145" y="15"/>
                  <a:pt x="111" y="18"/>
                </a:cubicBezTo>
                <a:cubicBezTo>
                  <a:pt x="77" y="15"/>
                  <a:pt x="85" y="0"/>
                  <a:pt x="85" y="0"/>
                </a:cubicBezTo>
                <a:cubicBezTo>
                  <a:pt x="85" y="0"/>
                  <a:pt x="8" y="0"/>
                  <a:pt x="6" y="54"/>
                </a:cubicBezTo>
                <a:cubicBezTo>
                  <a:pt x="5" y="75"/>
                  <a:pt x="1" y="149"/>
                  <a:pt x="1" y="149"/>
                </a:cubicBezTo>
                <a:cubicBezTo>
                  <a:pt x="0" y="167"/>
                  <a:pt x="0" y="167"/>
                  <a:pt x="0" y="167"/>
                </a:cubicBezTo>
                <a:lnTo>
                  <a:pt x="43" y="167"/>
                </a:lnTo>
                <a:close/>
              </a:path>
            </a:pathLst>
          </a:custGeom>
          <a:solidFill>
            <a:srgbClr val="0B7EC5"/>
          </a:solidFill>
          <a:ln>
            <a:noFill/>
          </a:ln>
        </p:spPr>
        <p:txBody>
          <a:bodyPr vert="horz" wrap="square" lIns="91262" tIns="45631" rIns="91262" bIns="45631" numCol="1" anchor="t" anchorCtr="0" compatLnSpc="1"/>
          <a:p>
            <a:pPr marL="0" marR="0" lvl="0" indent="0" algn="l" defTabSz="913130" rtl="0" eaLnBrk="1" fontAlgn="auto" latinLnBrk="0" hangingPunct="1">
              <a:lnSpc>
                <a:spcPct val="100000"/>
              </a:lnSpc>
              <a:spcBef>
                <a:spcPts val="0"/>
              </a:spcBef>
              <a:spcAft>
                <a:spcPts val="0"/>
              </a:spcAft>
              <a:buClrTx/>
              <a:buSzTx/>
              <a:buFontTx/>
              <a:buNone/>
              <a:defRPr/>
            </a:pPr>
            <a:endParaRPr kumimoji="0" lang="en-US" sz="2395"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41"/>
          <p:cNvSpPr/>
          <p:nvPr/>
        </p:nvSpPr>
        <p:spPr bwMode="auto">
          <a:xfrm>
            <a:off x="812483" y="3620453"/>
            <a:ext cx="782638" cy="604838"/>
          </a:xfrm>
          <a:custGeom>
            <a:avLst/>
            <a:gdLst>
              <a:gd name="T0" fmla="*/ 29 w 144"/>
              <a:gd name="T1" fmla="*/ 106 h 111"/>
              <a:gd name="T2" fmla="*/ 25 w 144"/>
              <a:gd name="T3" fmla="*/ 82 h 111"/>
              <a:gd name="T4" fmla="*/ 29 w 144"/>
              <a:gd name="T5" fmla="*/ 61 h 111"/>
              <a:gd name="T6" fmla="*/ 49 w 144"/>
              <a:gd name="T7" fmla="*/ 49 h 111"/>
              <a:gd name="T8" fmla="*/ 86 w 144"/>
              <a:gd name="T9" fmla="*/ 49 h 111"/>
              <a:gd name="T10" fmla="*/ 118 w 144"/>
              <a:gd name="T11" fmla="*/ 61 h 111"/>
              <a:gd name="T12" fmla="*/ 124 w 144"/>
              <a:gd name="T13" fmla="*/ 78 h 111"/>
              <a:gd name="T14" fmla="*/ 122 w 144"/>
              <a:gd name="T15" fmla="*/ 95 h 111"/>
              <a:gd name="T16" fmla="*/ 119 w 144"/>
              <a:gd name="T17" fmla="*/ 107 h 111"/>
              <a:gd name="T18" fmla="*/ 123 w 144"/>
              <a:gd name="T19" fmla="*/ 107 h 111"/>
              <a:gd name="T20" fmla="*/ 130 w 144"/>
              <a:gd name="T21" fmla="*/ 91 h 111"/>
              <a:gd name="T22" fmla="*/ 141 w 144"/>
              <a:gd name="T23" fmla="*/ 47 h 111"/>
              <a:gd name="T24" fmla="*/ 126 w 144"/>
              <a:gd name="T25" fmla="*/ 19 h 111"/>
              <a:gd name="T26" fmla="*/ 96 w 144"/>
              <a:gd name="T27" fmla="*/ 8 h 111"/>
              <a:gd name="T28" fmla="*/ 77 w 144"/>
              <a:gd name="T29" fmla="*/ 7 h 111"/>
              <a:gd name="T30" fmla="*/ 79 w 144"/>
              <a:gd name="T31" fmla="*/ 3 h 111"/>
              <a:gd name="T32" fmla="*/ 72 w 144"/>
              <a:gd name="T33" fmla="*/ 3 h 111"/>
              <a:gd name="T34" fmla="*/ 59 w 144"/>
              <a:gd name="T35" fmla="*/ 10 h 111"/>
              <a:gd name="T36" fmla="*/ 55 w 144"/>
              <a:gd name="T37" fmla="*/ 11 h 111"/>
              <a:gd name="T38" fmla="*/ 61 w 144"/>
              <a:gd name="T39" fmla="*/ 1 h 111"/>
              <a:gd name="T40" fmla="*/ 24 w 144"/>
              <a:gd name="T41" fmla="*/ 21 h 111"/>
              <a:gd name="T42" fmla="*/ 21 w 144"/>
              <a:gd name="T43" fmla="*/ 97 h 111"/>
              <a:gd name="T44" fmla="*/ 26 w 144"/>
              <a:gd name="T45" fmla="*/ 106 h 111"/>
              <a:gd name="T46" fmla="*/ 29 w 144"/>
              <a:gd name="T47" fmla="*/ 10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4" h="111">
                <a:moveTo>
                  <a:pt x="29" y="106"/>
                </a:moveTo>
                <a:cubicBezTo>
                  <a:pt x="29" y="106"/>
                  <a:pt x="26" y="86"/>
                  <a:pt x="25" y="82"/>
                </a:cubicBezTo>
                <a:cubicBezTo>
                  <a:pt x="25" y="77"/>
                  <a:pt x="26" y="65"/>
                  <a:pt x="29" y="61"/>
                </a:cubicBezTo>
                <a:cubicBezTo>
                  <a:pt x="31" y="57"/>
                  <a:pt x="45" y="51"/>
                  <a:pt x="49" y="49"/>
                </a:cubicBezTo>
                <a:cubicBezTo>
                  <a:pt x="54" y="47"/>
                  <a:pt x="74" y="47"/>
                  <a:pt x="86" y="49"/>
                </a:cubicBezTo>
                <a:cubicBezTo>
                  <a:pt x="97" y="51"/>
                  <a:pt x="113" y="58"/>
                  <a:pt x="118" y="61"/>
                </a:cubicBezTo>
                <a:cubicBezTo>
                  <a:pt x="123" y="64"/>
                  <a:pt x="125" y="72"/>
                  <a:pt x="124" y="78"/>
                </a:cubicBezTo>
                <a:cubicBezTo>
                  <a:pt x="123" y="84"/>
                  <a:pt x="122" y="92"/>
                  <a:pt x="122" y="95"/>
                </a:cubicBezTo>
                <a:cubicBezTo>
                  <a:pt x="122" y="97"/>
                  <a:pt x="119" y="107"/>
                  <a:pt x="119" y="107"/>
                </a:cubicBezTo>
                <a:cubicBezTo>
                  <a:pt x="119" y="107"/>
                  <a:pt x="121" y="111"/>
                  <a:pt x="123" y="107"/>
                </a:cubicBezTo>
                <a:cubicBezTo>
                  <a:pt x="125" y="104"/>
                  <a:pt x="129" y="92"/>
                  <a:pt x="130" y="91"/>
                </a:cubicBezTo>
                <a:cubicBezTo>
                  <a:pt x="131" y="90"/>
                  <a:pt x="144" y="67"/>
                  <a:pt x="141" y="47"/>
                </a:cubicBezTo>
                <a:cubicBezTo>
                  <a:pt x="139" y="38"/>
                  <a:pt x="133" y="26"/>
                  <a:pt x="126" y="19"/>
                </a:cubicBezTo>
                <a:cubicBezTo>
                  <a:pt x="118" y="13"/>
                  <a:pt x="104" y="8"/>
                  <a:pt x="96" y="8"/>
                </a:cubicBezTo>
                <a:cubicBezTo>
                  <a:pt x="88" y="7"/>
                  <a:pt x="77" y="7"/>
                  <a:pt x="77" y="7"/>
                </a:cubicBezTo>
                <a:cubicBezTo>
                  <a:pt x="77" y="7"/>
                  <a:pt x="77" y="5"/>
                  <a:pt x="79" y="3"/>
                </a:cubicBezTo>
                <a:cubicBezTo>
                  <a:pt x="82" y="1"/>
                  <a:pt x="78" y="0"/>
                  <a:pt x="72" y="3"/>
                </a:cubicBezTo>
                <a:cubicBezTo>
                  <a:pt x="66" y="6"/>
                  <a:pt x="59" y="10"/>
                  <a:pt x="59" y="10"/>
                </a:cubicBezTo>
                <a:cubicBezTo>
                  <a:pt x="59" y="10"/>
                  <a:pt x="54" y="13"/>
                  <a:pt x="55" y="11"/>
                </a:cubicBezTo>
                <a:cubicBezTo>
                  <a:pt x="56" y="8"/>
                  <a:pt x="61" y="1"/>
                  <a:pt x="61" y="1"/>
                </a:cubicBezTo>
                <a:cubicBezTo>
                  <a:pt x="61" y="1"/>
                  <a:pt x="32" y="12"/>
                  <a:pt x="24" y="21"/>
                </a:cubicBezTo>
                <a:cubicBezTo>
                  <a:pt x="0" y="46"/>
                  <a:pt x="20" y="93"/>
                  <a:pt x="21" y="97"/>
                </a:cubicBezTo>
                <a:cubicBezTo>
                  <a:pt x="23" y="101"/>
                  <a:pt x="25" y="104"/>
                  <a:pt x="26" y="106"/>
                </a:cubicBezTo>
                <a:cubicBezTo>
                  <a:pt x="28" y="108"/>
                  <a:pt x="29" y="106"/>
                  <a:pt x="29" y="106"/>
                </a:cubicBezTo>
                <a:close/>
              </a:path>
            </a:pathLst>
          </a:custGeom>
          <a:solidFill>
            <a:srgbClr val="0B7EC5"/>
          </a:solidFill>
          <a:ln>
            <a:noFill/>
          </a:ln>
        </p:spPr>
        <p:txBody>
          <a:bodyPr vert="horz" wrap="square" lIns="91262" tIns="45631" rIns="91262" bIns="45631" numCol="1" anchor="t" anchorCtr="0" compatLnSpc="1"/>
          <a:p>
            <a:pPr marL="0" marR="0" lvl="0" indent="0" algn="l" defTabSz="913130" rtl="0" eaLnBrk="1" fontAlgn="auto" latinLnBrk="0" hangingPunct="1">
              <a:lnSpc>
                <a:spcPct val="100000"/>
              </a:lnSpc>
              <a:spcBef>
                <a:spcPts val="0"/>
              </a:spcBef>
              <a:spcAft>
                <a:spcPts val="0"/>
              </a:spcAft>
              <a:buClrTx/>
              <a:buSzTx/>
              <a:buFontTx/>
              <a:buNone/>
              <a:defRPr/>
            </a:pPr>
            <a:endParaRPr kumimoji="0" lang="en-US" sz="2395"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图片 3"/>
          <p:cNvPicPr>
            <a:picLocks noChangeAspect="1"/>
          </p:cNvPicPr>
          <p:nvPr/>
        </p:nvPicPr>
        <p:blipFill>
          <a:blip r:embed="rId1"/>
          <a:srcRect l="6110" r="5611"/>
          <a:stretch>
            <a:fillRect/>
          </a:stretch>
        </p:blipFill>
        <p:spPr>
          <a:xfrm>
            <a:off x="0" y="0"/>
            <a:ext cx="9144000" cy="6905625"/>
          </a:xfrm>
          <a:prstGeom prst="rect">
            <a:avLst/>
          </a:prstGeom>
          <a:noFill/>
          <a:ln w="9525">
            <a:noFill/>
          </a:ln>
        </p:spPr>
      </p:pic>
      <p:sp>
        <p:nvSpPr>
          <p:cNvPr id="8" name="矩形 7"/>
          <p:cNvSpPr/>
          <p:nvPr/>
        </p:nvSpPr>
        <p:spPr>
          <a:xfrm>
            <a:off x="485775" y="4583113"/>
            <a:ext cx="8167688" cy="1570038"/>
          </a:xfrm>
          <a:prstGeom prst="rect">
            <a:avLst/>
          </a:prstGeom>
          <a:solidFill>
            <a:srgbClr val="149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平行四边形 8"/>
          <p:cNvSpPr/>
          <p:nvPr/>
        </p:nvSpPr>
        <p:spPr>
          <a:xfrm rot="5400000">
            <a:off x="-714375" y="4953000"/>
            <a:ext cx="1914525" cy="485775"/>
          </a:xfrm>
          <a:prstGeom prst="parallelogram">
            <a:avLst>
              <a:gd name="adj" fmla="val 70409"/>
            </a:avLst>
          </a:prstGeom>
          <a:solidFill>
            <a:srgbClr val="0B7E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2" name="平行四边形 21"/>
          <p:cNvSpPr/>
          <p:nvPr/>
        </p:nvSpPr>
        <p:spPr>
          <a:xfrm rot="5400000" flipV="1">
            <a:off x="7941469" y="4950619"/>
            <a:ext cx="1914525" cy="490538"/>
          </a:xfrm>
          <a:prstGeom prst="parallelogram">
            <a:avLst>
              <a:gd name="adj" fmla="val 70409"/>
            </a:avLst>
          </a:prstGeom>
          <a:solidFill>
            <a:srgbClr val="0B7E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726" name="文本框 9"/>
          <p:cNvSpPr txBox="1"/>
          <p:nvPr/>
        </p:nvSpPr>
        <p:spPr>
          <a:xfrm>
            <a:off x="1724025" y="4595813"/>
            <a:ext cx="6480175" cy="1200150"/>
          </a:xfrm>
          <a:prstGeom prst="rect">
            <a:avLst/>
          </a:prstGeom>
          <a:noFill/>
          <a:ln w="9525">
            <a:noFill/>
          </a:ln>
        </p:spPr>
        <p:txBody>
          <a:bodyPr>
            <a:spAutoFit/>
          </a:bodyPr>
          <a:p>
            <a:pPr lvl="0" eaLnBrk="1" hangingPunct="1"/>
            <a:r>
              <a:rPr lang="en-US" altLang="zh-CN" sz="7200" dirty="0">
                <a:solidFill>
                  <a:srgbClr val="FFFFFF"/>
                </a:solidFill>
                <a:latin typeface="微软雅黑" panose="020B0503020204020204" pitchFamily="34" charset="-122"/>
                <a:ea typeface="微软雅黑" panose="020B0503020204020204" pitchFamily="34" charset="-122"/>
              </a:rPr>
              <a:t>THANK YOU</a:t>
            </a:r>
            <a:endParaRPr lang="zh-CN" altLang="en-US" sz="7200" dirty="0">
              <a:solidFill>
                <a:srgbClr val="FFFFFF"/>
              </a:solidFill>
              <a:latin typeface="微软雅黑" panose="020B0503020204020204" pitchFamily="34" charset="-122"/>
              <a:ea typeface="微软雅黑" panose="020B0503020204020204" pitchFamily="34" charset="-122"/>
            </a:endParaRPr>
          </a:p>
        </p:txBody>
      </p:sp>
      <p:sp>
        <p:nvSpPr>
          <p:cNvPr id="30727" name="文本框 10"/>
          <p:cNvSpPr txBox="1"/>
          <p:nvPr/>
        </p:nvSpPr>
        <p:spPr>
          <a:xfrm>
            <a:off x="1724025" y="5619750"/>
            <a:ext cx="5546725" cy="376238"/>
          </a:xfrm>
          <a:prstGeom prst="rect">
            <a:avLst/>
          </a:prstGeom>
          <a:noFill/>
          <a:ln w="9525">
            <a:noFill/>
          </a:ln>
        </p:spPr>
        <p:txBody>
          <a:bodyPr>
            <a:spAutoFit/>
          </a:bodyPr>
          <a:p>
            <a:pPr lvl="0" algn="dist" eaLnBrk="1" hangingPunct="1"/>
            <a:r>
              <a:rPr lang="en-US" altLang="zh-CN" dirty="0">
                <a:solidFill>
                  <a:srgbClr val="FFFFFF"/>
                </a:solidFill>
                <a:latin typeface="微软雅黑" panose="020B0503020204020204" pitchFamily="34" charset="-122"/>
                <a:ea typeface="微软雅黑" panose="020B0503020204020204" pitchFamily="34" charset="-122"/>
              </a:rPr>
              <a:t>THE PROFESSIONAL BUSINESS TEMPLATE</a:t>
            </a:r>
            <a:endParaRPr lang="zh-CN" altLang="en-US"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6146" name="图片 22"/>
          <p:cNvPicPr>
            <a:picLocks noChangeAspect="1"/>
          </p:cNvPicPr>
          <p:nvPr/>
        </p:nvPicPr>
        <p:blipFill>
          <a:blip r:embed="rId1"/>
          <a:srcRect l="6110" r="5611"/>
          <a:stretch>
            <a:fillRect/>
          </a:stretch>
        </p:blipFill>
        <p:spPr>
          <a:xfrm>
            <a:off x="0" y="0"/>
            <a:ext cx="9144000" cy="6905625"/>
          </a:xfrm>
          <a:prstGeom prst="rect">
            <a:avLst/>
          </a:prstGeom>
          <a:noFill/>
          <a:ln w="9525">
            <a:noFill/>
          </a:ln>
        </p:spPr>
      </p:pic>
      <p:pic>
        <p:nvPicPr>
          <p:cNvPr id="6147" name="图片 4"/>
          <p:cNvPicPr>
            <a:picLocks noChangeAspect="1"/>
          </p:cNvPicPr>
          <p:nvPr/>
        </p:nvPicPr>
        <p:blipFill>
          <a:blip r:embed="rId2"/>
          <a:stretch>
            <a:fillRect/>
          </a:stretch>
        </p:blipFill>
        <p:spPr>
          <a:xfrm>
            <a:off x="-90487" y="0"/>
            <a:ext cx="5207000" cy="6907213"/>
          </a:xfrm>
          <a:prstGeom prst="rect">
            <a:avLst/>
          </a:prstGeom>
          <a:noFill/>
          <a:ln w="9525">
            <a:noFill/>
          </a:ln>
        </p:spPr>
      </p:pic>
      <p:sp>
        <p:nvSpPr>
          <p:cNvPr id="6148" name="文本框 12"/>
          <p:cNvSpPr txBox="1"/>
          <p:nvPr/>
        </p:nvSpPr>
        <p:spPr>
          <a:xfrm>
            <a:off x="539750" y="2874963"/>
            <a:ext cx="3344863" cy="1108075"/>
          </a:xfrm>
          <a:prstGeom prst="rect">
            <a:avLst/>
          </a:prstGeom>
          <a:noFill/>
          <a:ln w="9525">
            <a:noFill/>
          </a:ln>
        </p:spPr>
        <p:txBody>
          <a:bodyPr>
            <a:spAutoFit/>
          </a:bodyPr>
          <a:p>
            <a:pPr lvl="0" eaLnBrk="1" hangingPunct="1"/>
            <a:r>
              <a:rPr lang="en-US" altLang="zh-CN" sz="6600" dirty="0">
                <a:solidFill>
                  <a:srgbClr val="15ADFC"/>
                </a:solidFill>
                <a:latin typeface="Impact" panose="020B0806030902050204" pitchFamily="34" charset="0"/>
                <a:ea typeface="方正正中黑简体" pitchFamily="2" charset="-122"/>
              </a:rPr>
              <a:t>CONTENS</a:t>
            </a:r>
            <a:endParaRPr lang="zh-CN" altLang="en-US" sz="6600" dirty="0">
              <a:solidFill>
                <a:srgbClr val="15ADFC"/>
              </a:solidFill>
              <a:latin typeface="Impact" panose="020B0806030902050204" pitchFamily="34" charset="0"/>
              <a:ea typeface="方正正中黑简体" pitchFamily="2" charset="-122"/>
            </a:endParaRPr>
          </a:p>
        </p:txBody>
      </p:sp>
      <p:cxnSp>
        <p:nvCxnSpPr>
          <p:cNvPr id="16" name="直接连接符 15"/>
          <p:cNvCxnSpPr/>
          <p:nvPr/>
        </p:nvCxnSpPr>
        <p:spPr>
          <a:xfrm flipH="1">
            <a:off x="0" y="3429000"/>
            <a:ext cx="446088" cy="0"/>
          </a:xfrm>
          <a:prstGeom prst="line">
            <a:avLst/>
          </a:prstGeom>
          <a:ln w="76200">
            <a:solidFill>
              <a:srgbClr val="19B1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849688" y="3427413"/>
            <a:ext cx="446088" cy="1588"/>
          </a:xfrm>
          <a:prstGeom prst="line">
            <a:avLst/>
          </a:prstGeom>
          <a:ln w="76200">
            <a:solidFill>
              <a:srgbClr val="19B1FD"/>
            </a:solidFill>
          </a:ln>
        </p:spPr>
        <p:style>
          <a:lnRef idx="1">
            <a:schemeClr val="accent1"/>
          </a:lnRef>
          <a:fillRef idx="0">
            <a:schemeClr val="accent1"/>
          </a:fillRef>
          <a:effectRef idx="0">
            <a:schemeClr val="accent1"/>
          </a:effectRef>
          <a:fontRef idx="minor">
            <a:schemeClr val="tx1"/>
          </a:fontRef>
        </p:style>
      </p:cxnSp>
      <p:sp>
        <p:nvSpPr>
          <p:cNvPr id="24" name="平行四边形 23"/>
          <p:cNvSpPr/>
          <p:nvPr/>
        </p:nvSpPr>
        <p:spPr>
          <a:xfrm>
            <a:off x="3595688" y="0"/>
            <a:ext cx="4667250" cy="6905625"/>
          </a:xfrm>
          <a:prstGeom prst="parallelogram">
            <a:avLst>
              <a:gd name="adj" fmla="val 30856"/>
            </a:avLst>
          </a:prstGeom>
          <a:solidFill>
            <a:srgbClr val="1BB3FE">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2" name="文本框 25"/>
          <p:cNvSpPr txBox="1"/>
          <p:nvPr/>
        </p:nvSpPr>
        <p:spPr>
          <a:xfrm>
            <a:off x="5205413" y="1893888"/>
            <a:ext cx="2684462" cy="483235"/>
          </a:xfrm>
          <a:prstGeom prst="rect">
            <a:avLst/>
          </a:prstGeom>
          <a:noFill/>
          <a:ln w="9525">
            <a:noFill/>
          </a:ln>
        </p:spPr>
        <p:txBody>
          <a:bodyPr>
            <a:spAutoFit/>
          </a:bodyPr>
          <a:p>
            <a:pPr lvl="0" eaLnBrk="1" hangingPunct="1"/>
            <a:r>
              <a:rPr lang="zh-CN" altLang="en-US" sz="2400" dirty="0">
                <a:solidFill>
                  <a:schemeClr val="bg1"/>
                </a:solidFill>
                <a:latin typeface="微软雅黑" panose="020B0503020204020204" pitchFamily="34" charset="-122"/>
                <a:ea typeface="微软雅黑" panose="020B0503020204020204" pitchFamily="34" charset="-122"/>
              </a:rPr>
              <a:t>医学数据挖掘简介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153" name="文本框 26"/>
          <p:cNvSpPr txBox="1"/>
          <p:nvPr/>
        </p:nvSpPr>
        <p:spPr>
          <a:xfrm>
            <a:off x="4924425" y="2791143"/>
            <a:ext cx="2684463" cy="848995"/>
          </a:xfrm>
          <a:prstGeom prst="rect">
            <a:avLst/>
          </a:prstGeom>
          <a:noFill/>
          <a:ln w="9525">
            <a:noFill/>
          </a:ln>
        </p:spPr>
        <p:txBody>
          <a:bodyPr>
            <a:spAutoFit/>
          </a:bodyPr>
          <a:p>
            <a:pPr lvl="0"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基于</a:t>
            </a:r>
            <a:r>
              <a:rPr lang="en-US" altLang="zh-CN" sz="2400" dirty="0">
                <a:solidFill>
                  <a:schemeClr val="bg1"/>
                </a:solidFill>
                <a:latin typeface="微软雅黑" panose="020B0503020204020204" pitchFamily="34" charset="-122"/>
                <a:ea typeface="微软雅黑" panose="020B0503020204020204" pitchFamily="34" charset="-122"/>
              </a:rPr>
              <a:t>WEB</a:t>
            </a:r>
            <a:r>
              <a:rPr lang="zh-CN" altLang="en-US" sz="2400" dirty="0">
                <a:solidFill>
                  <a:schemeClr val="bg1"/>
                </a:solidFill>
                <a:latin typeface="微软雅黑" panose="020B0503020204020204" pitchFamily="34" charset="-122"/>
                <a:ea typeface="微软雅黑" panose="020B0503020204020204" pitchFamily="34" charset="-122"/>
              </a:rPr>
              <a:t>的数据挖掘集成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154" name="文本框 28"/>
          <p:cNvSpPr txBox="1"/>
          <p:nvPr/>
        </p:nvSpPr>
        <p:spPr>
          <a:xfrm>
            <a:off x="4722813" y="3933825"/>
            <a:ext cx="2684462" cy="483235"/>
          </a:xfrm>
          <a:prstGeom prst="rect">
            <a:avLst/>
          </a:prstGeom>
          <a:noFill/>
          <a:ln w="9525">
            <a:noFill/>
          </a:ln>
        </p:spPr>
        <p:txBody>
          <a:bodyPr>
            <a:spAutoFit/>
          </a:bodyPr>
          <a:p>
            <a:pPr lvl="0"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实现</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155" name="文本框 29"/>
          <p:cNvSpPr txBox="1"/>
          <p:nvPr/>
        </p:nvSpPr>
        <p:spPr>
          <a:xfrm>
            <a:off x="4441825" y="4953000"/>
            <a:ext cx="2684463" cy="483235"/>
          </a:xfrm>
          <a:prstGeom prst="rect">
            <a:avLst/>
          </a:prstGeom>
          <a:noFill/>
          <a:ln w="9525">
            <a:noFill/>
          </a:ln>
        </p:spPr>
        <p:txBody>
          <a:bodyPr>
            <a:spAutoFit/>
          </a:bodyPr>
          <a:p>
            <a:pPr lvl="0" algn="ctr" eaLnBrk="1" hangingPunct="1"/>
            <a:r>
              <a:rPr lang="zh-CN" altLang="en-US" sz="2400" dirty="0">
                <a:solidFill>
                  <a:schemeClr val="bg1"/>
                </a:solidFill>
                <a:latin typeface="微软雅黑" panose="020B0503020204020204" pitchFamily="34" charset="-122"/>
                <a:ea typeface="微软雅黑" panose="020B0503020204020204" pitchFamily="34" charset="-122"/>
              </a:rPr>
              <a:t>总结</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1" name="等腰三角形 30"/>
          <p:cNvSpPr/>
          <p:nvPr/>
        </p:nvSpPr>
        <p:spPr>
          <a:xfrm rot="13729855">
            <a:off x="6736556" y="-43656"/>
            <a:ext cx="2062163" cy="1778000"/>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等腰三角形 33"/>
          <p:cNvSpPr/>
          <p:nvPr/>
        </p:nvSpPr>
        <p:spPr>
          <a:xfrm rot="13729855">
            <a:off x="8312150" y="1692275"/>
            <a:ext cx="466725" cy="4032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等腰三角形 24"/>
          <p:cNvSpPr/>
          <p:nvPr/>
        </p:nvSpPr>
        <p:spPr>
          <a:xfrm rot="13729855">
            <a:off x="6281738" y="403225"/>
            <a:ext cx="809625" cy="698500"/>
          </a:xfrm>
          <a:prstGeom prs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59" name="文本框 5"/>
          <p:cNvSpPr txBox="1"/>
          <p:nvPr/>
        </p:nvSpPr>
        <p:spPr>
          <a:xfrm>
            <a:off x="4722813" y="1852613"/>
            <a:ext cx="711200" cy="523875"/>
          </a:xfrm>
          <a:prstGeom prst="rect">
            <a:avLst/>
          </a:prstGeom>
          <a:noFill/>
          <a:ln w="9525">
            <a:noFill/>
          </a:ln>
        </p:spPr>
        <p:txBody>
          <a:bodyPr>
            <a:spAutoFit/>
          </a:bodyPr>
          <a:p>
            <a:pPr lvl="0" eaLnBrk="1" hangingPunct="1"/>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60" name="文本框 27"/>
          <p:cNvSpPr txBox="1"/>
          <p:nvPr/>
        </p:nvSpPr>
        <p:spPr>
          <a:xfrm>
            <a:off x="4441825" y="2882900"/>
            <a:ext cx="711200" cy="522288"/>
          </a:xfrm>
          <a:prstGeom prst="rect">
            <a:avLst/>
          </a:prstGeom>
          <a:noFill/>
          <a:ln w="9525">
            <a:noFill/>
          </a:ln>
        </p:spPr>
        <p:txBody>
          <a:bodyPr>
            <a:spAutoFit/>
          </a:bodyPr>
          <a:p>
            <a:pPr lvl="0" eaLnBrk="1" hangingPunct="1"/>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61" name="文本框 31"/>
          <p:cNvSpPr txBox="1"/>
          <p:nvPr/>
        </p:nvSpPr>
        <p:spPr>
          <a:xfrm>
            <a:off x="4254500" y="3917950"/>
            <a:ext cx="711200" cy="522288"/>
          </a:xfrm>
          <a:prstGeom prst="rect">
            <a:avLst/>
          </a:prstGeom>
          <a:noFill/>
          <a:ln w="9525">
            <a:noFill/>
          </a:ln>
        </p:spPr>
        <p:txBody>
          <a:bodyPr>
            <a:spAutoFit/>
          </a:bodyPr>
          <a:p>
            <a:pPr lvl="0" eaLnBrk="1" hangingPunct="1"/>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62" name="文本框 32"/>
          <p:cNvSpPr txBox="1"/>
          <p:nvPr/>
        </p:nvSpPr>
        <p:spPr>
          <a:xfrm>
            <a:off x="3984625" y="4946650"/>
            <a:ext cx="711200" cy="523875"/>
          </a:xfrm>
          <a:prstGeom prst="rect">
            <a:avLst/>
          </a:prstGeom>
          <a:noFill/>
          <a:ln w="9525">
            <a:noFill/>
          </a:ln>
        </p:spPr>
        <p:txBody>
          <a:bodyPr>
            <a:spAutoFit/>
          </a:bodyPr>
          <a:p>
            <a:pPr lvl="0" eaLnBrk="1" hangingPunct="1"/>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图片 2"/>
          <p:cNvPicPr>
            <a:picLocks noChangeAspect="1"/>
          </p:cNvPicPr>
          <p:nvPr/>
        </p:nvPicPr>
        <p:blipFill>
          <a:blip r:embed="rId1"/>
          <a:srcRect l="11356"/>
          <a:stretch>
            <a:fillRect/>
          </a:stretch>
        </p:blipFill>
        <p:spPr>
          <a:xfrm>
            <a:off x="-34925" y="0"/>
            <a:ext cx="9178925" cy="6858000"/>
          </a:xfrm>
          <a:prstGeom prst="rect">
            <a:avLst/>
          </a:prstGeom>
          <a:noFill/>
          <a:ln w="9525">
            <a:noFill/>
          </a:ln>
        </p:spPr>
      </p:pic>
      <p:grpSp>
        <p:nvGrpSpPr>
          <p:cNvPr id="7172" name="组合 6"/>
          <p:cNvGrpSpPr/>
          <p:nvPr/>
        </p:nvGrpSpPr>
        <p:grpSpPr>
          <a:xfrm>
            <a:off x="2595563" y="1782763"/>
            <a:ext cx="3738562" cy="3224212"/>
            <a:chOff x="2550245" y="1743119"/>
            <a:chExt cx="3739211" cy="3223458"/>
          </a:xfrm>
        </p:grpSpPr>
        <p:sp>
          <p:nvSpPr>
            <p:cNvPr id="16" name="等腰三角形 15"/>
            <p:cNvSpPr/>
            <p:nvPr/>
          </p:nvSpPr>
          <p:spPr>
            <a:xfrm rot="10800000">
              <a:off x="2550245" y="1743119"/>
              <a:ext cx="3739211" cy="3223458"/>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rot="10800000">
              <a:off x="2824813" y="1911183"/>
              <a:ext cx="3190081" cy="2750070"/>
            </a:xfrm>
            <a:prstGeom prst="triangle">
              <a:avLst/>
            </a:prstGeom>
            <a:solidFill>
              <a:srgbClr val="1BB3FE">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5" name="文本框 7"/>
            <p:cNvSpPr txBox="1"/>
            <p:nvPr/>
          </p:nvSpPr>
          <p:spPr>
            <a:xfrm>
              <a:off x="3527519" y="2067921"/>
              <a:ext cx="1784661" cy="1015663"/>
            </a:xfrm>
            <a:prstGeom prst="rect">
              <a:avLst/>
            </a:prstGeom>
            <a:noFill/>
            <a:ln w="9525">
              <a:noFill/>
            </a:ln>
          </p:spPr>
          <p:txBody>
            <a:bodyPr>
              <a:spAutoFit/>
            </a:bodyPr>
            <a:p>
              <a:pPr lvl="0" algn="ctr" eaLnBrk="1" hangingPunct="1"/>
              <a:r>
                <a:rPr lang="en-US" altLang="zh-CN" sz="6000" dirty="0">
                  <a:solidFill>
                    <a:schemeClr val="bg1"/>
                  </a:solidFill>
                  <a:latin typeface="Impact" panose="020B0806030902050204" pitchFamily="34" charset="0"/>
                  <a:ea typeface="宋体" panose="02010600030101010101" pitchFamily="2" charset="-122"/>
                </a:rPr>
                <a:t>PART </a:t>
              </a:r>
              <a:endParaRPr lang="en-US" altLang="zh-CN" sz="6000" dirty="0">
                <a:solidFill>
                  <a:schemeClr val="bg1"/>
                </a:solidFill>
                <a:latin typeface="Impact" panose="020B0806030902050204" pitchFamily="34" charset="0"/>
                <a:ea typeface="宋体" panose="02010600030101010101" pitchFamily="2" charset="-122"/>
              </a:endParaRPr>
            </a:p>
          </p:txBody>
        </p:sp>
        <p:sp>
          <p:nvSpPr>
            <p:cNvPr id="7176" name="文本框 10"/>
            <p:cNvSpPr txBox="1"/>
            <p:nvPr/>
          </p:nvSpPr>
          <p:spPr>
            <a:xfrm>
              <a:off x="2696462" y="2859701"/>
              <a:ext cx="3592994" cy="613267"/>
            </a:xfrm>
            <a:prstGeom prst="rect">
              <a:avLst/>
            </a:prstGeom>
            <a:noFill/>
            <a:ln w="9525">
              <a:noFill/>
            </a:ln>
          </p:spPr>
          <p:txBody>
            <a:bodyPr>
              <a:spAutoFit/>
            </a:bodyPr>
            <a:p>
              <a:pPr lvl="0" algn="ctr" eaLnBrk="1" hangingPunct="1"/>
              <a:r>
                <a:rPr lang="zh-CN" altLang="en-US" sz="3200" b="1" dirty="0">
                  <a:latin typeface="微软雅黑" panose="020B0503020204020204" pitchFamily="34" charset="-122"/>
                  <a:ea typeface="微软雅黑" panose="020B0503020204020204" pitchFamily="34" charset="-122"/>
                </a:rPr>
                <a:t>医学数据挖掘简介</a:t>
              </a:r>
              <a:endParaRPr lang="zh-CN" altLang="en-US" sz="3200" b="1" dirty="0">
                <a:latin typeface="微软雅黑" panose="020B0503020204020204" pitchFamily="34" charset="-122"/>
                <a:ea typeface="微软雅黑" panose="020B0503020204020204" pitchFamily="34" charset="-122"/>
              </a:endParaRPr>
            </a:p>
          </p:txBody>
        </p:sp>
        <p:sp>
          <p:nvSpPr>
            <p:cNvPr id="7177" name="文本框 5"/>
            <p:cNvSpPr txBox="1"/>
            <p:nvPr/>
          </p:nvSpPr>
          <p:spPr>
            <a:xfrm>
              <a:off x="4106097" y="3286218"/>
              <a:ext cx="773723" cy="1200329"/>
            </a:xfrm>
            <a:prstGeom prst="rect">
              <a:avLst/>
            </a:prstGeom>
            <a:noFill/>
            <a:ln w="9525">
              <a:noFill/>
            </a:ln>
          </p:spPr>
          <p:txBody>
            <a:bodyPr>
              <a:spAutoFit/>
            </a:bodyPr>
            <a:p>
              <a:pPr lvl="0" eaLnBrk="1" hangingPunct="1"/>
              <a:r>
                <a:rPr lang="en-US" altLang="zh-CN" sz="7200" dirty="0">
                  <a:solidFill>
                    <a:schemeClr val="bg1"/>
                  </a:solidFill>
                  <a:latin typeface="Impact" panose="020B0806030902050204" pitchFamily="34" charset="0"/>
                  <a:ea typeface="宋体" panose="02010600030101010101" pitchFamily="2" charset="-122"/>
                </a:rPr>
                <a:t>1</a:t>
              </a:r>
              <a:endParaRPr lang="zh-CN" altLang="en-US" sz="7200" dirty="0">
                <a:solidFill>
                  <a:schemeClr val="bg1"/>
                </a:solidFill>
                <a:latin typeface="Impact" panose="020B0806030902050204" pitchFamily="34" charset="0"/>
                <a:ea typeface="宋体" panose="02010600030101010101" pitchFamily="2"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Oval 4"/>
          <p:cNvSpPr/>
          <p:nvPr/>
        </p:nvSpPr>
        <p:spPr>
          <a:xfrm>
            <a:off x="526098" y="1379220"/>
            <a:ext cx="1263650" cy="1265238"/>
          </a:xfrm>
          <a:prstGeom prst="ellipse">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130" rtl="0" eaLnBrk="1" fontAlgn="auto" latinLnBrk="0" hangingPunct="1">
              <a:lnSpc>
                <a:spcPct val="100000"/>
              </a:lnSpc>
              <a:spcBef>
                <a:spcPts val="0"/>
              </a:spcBef>
              <a:spcAft>
                <a:spcPts val="0"/>
              </a:spcAft>
              <a:buClrTx/>
              <a:buSzTx/>
              <a:buFontTx/>
              <a:buNone/>
              <a:defRPr/>
            </a:pPr>
            <a:endParaRPr kumimoji="0" lang="en-US" sz="2395"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220" name="TextBox 25"/>
          <p:cNvSpPr txBox="1"/>
          <p:nvPr/>
        </p:nvSpPr>
        <p:spPr>
          <a:xfrm>
            <a:off x="282575" y="2673350"/>
            <a:ext cx="1722120" cy="417830"/>
          </a:xfrm>
          <a:prstGeom prst="rect">
            <a:avLst/>
          </a:prstGeom>
          <a:noFill/>
          <a:ln w="9525">
            <a:noFill/>
          </a:ln>
        </p:spPr>
        <p:txBody>
          <a:bodyPr wrap="square">
            <a:spAutoFit/>
          </a:bodyPr>
          <a:p>
            <a:pPr lvl="0" algn="ctr" defTabSz="913130" eaLnBrk="1" hangingPunct="1"/>
            <a:r>
              <a:rPr lang="zh-CN" altLang="en-US" sz="2000" b="1" dirty="0">
                <a:solidFill>
                  <a:srgbClr val="445469"/>
                </a:solidFill>
                <a:latin typeface="Arial" panose="020B0604020202020204" pitchFamily="34" charset="0"/>
                <a:ea typeface="微软雅黑" panose="020B0503020204020204" pitchFamily="34" charset="-122"/>
                <a:sym typeface="Arial" panose="020B0604020202020204" pitchFamily="34" charset="0"/>
              </a:rPr>
              <a:t>数据挖掘</a:t>
            </a:r>
            <a:endParaRPr lang="en-US" altLang="zh-CN"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Group 27"/>
          <p:cNvGrpSpPr/>
          <p:nvPr/>
        </p:nvGrpSpPr>
        <p:grpSpPr>
          <a:xfrm>
            <a:off x="884695" y="1741156"/>
            <a:ext cx="560951" cy="544652"/>
            <a:chOff x="6265334" y="3507513"/>
            <a:chExt cx="366050" cy="355413"/>
          </a:xfrm>
          <a:solidFill>
            <a:schemeClr val="bg1"/>
          </a:solidFill>
        </p:grpSpPr>
        <p:sp>
          <p:nvSpPr>
            <p:cNvPr id="12" name="AutoShape 16"/>
            <p:cNvSpPr/>
            <p:nvPr/>
          </p:nvSpPr>
          <p:spPr bwMode="auto">
            <a:xfrm>
              <a:off x="6448672" y="3702115"/>
              <a:ext cx="45678" cy="463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26" tIns="38026" rIns="38026" bIns="38026" anchor="ctr"/>
            <a:lstStyle/>
            <a:p>
              <a:pPr marL="0" marR="0" lvl="0" indent="0" algn="l" defTabSz="455930" rtl="0" eaLnBrk="1" fontAlgn="auto" latinLnBrk="0" hangingPunct="1">
                <a:lnSpc>
                  <a:spcPct val="100000"/>
                </a:lnSpc>
                <a:spcBef>
                  <a:spcPts val="0"/>
                </a:spcBef>
                <a:spcAft>
                  <a:spcPts val="0"/>
                </a:spcAft>
                <a:buClrTx/>
                <a:buSzTx/>
                <a:buFontTx/>
                <a:buNone/>
                <a:defRPr/>
              </a:pPr>
              <a:endParaRPr kumimoji="0" lang="en-US" sz="2995"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3" name="AutoShape 17"/>
            <p:cNvSpPr/>
            <p:nvPr/>
          </p:nvSpPr>
          <p:spPr bwMode="auto">
            <a:xfrm>
              <a:off x="6265334" y="3507513"/>
              <a:ext cx="366050" cy="355413"/>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026" tIns="38026" rIns="38026" bIns="38026" anchor="ctr"/>
            <a:lstStyle/>
            <a:p>
              <a:pPr marL="0" marR="0" lvl="0" indent="0" algn="l" defTabSz="455930" rtl="0" eaLnBrk="1" fontAlgn="auto" latinLnBrk="0" hangingPunct="1">
                <a:lnSpc>
                  <a:spcPct val="100000"/>
                </a:lnSpc>
                <a:spcBef>
                  <a:spcPts val="0"/>
                </a:spcBef>
                <a:spcAft>
                  <a:spcPts val="0"/>
                </a:spcAft>
                <a:buClrTx/>
                <a:buSzTx/>
                <a:buFontTx/>
                <a:buNone/>
                <a:defRPr/>
              </a:pPr>
              <a:endParaRPr kumimoji="0" lang="en-US" sz="2995"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9240" name="组合 41"/>
          <p:cNvGrpSpPr/>
          <p:nvPr/>
        </p:nvGrpSpPr>
        <p:grpSpPr>
          <a:xfrm>
            <a:off x="0" y="0"/>
            <a:ext cx="3989388" cy="496888"/>
            <a:chOff x="7372" y="0"/>
            <a:chExt cx="3988895" cy="496711"/>
          </a:xfrm>
        </p:grpSpPr>
        <p:sp>
          <p:nvSpPr>
            <p:cNvPr id="4" name="矩形 3"/>
            <p:cNvSpPr/>
            <p:nvPr/>
          </p:nvSpPr>
          <p:spPr>
            <a:xfrm>
              <a:off x="7372" y="0"/>
              <a:ext cx="677332"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十字形 33"/>
            <p:cNvSpPr/>
            <p:nvPr/>
          </p:nvSpPr>
          <p:spPr>
            <a:xfrm>
              <a:off x="132644" y="34960"/>
              <a:ext cx="426789" cy="426789"/>
            </a:xfrm>
            <a:prstGeom prst="plus">
              <a:avLst>
                <a:gd name="adj" fmla="val 369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a:off x="758021" y="0"/>
              <a:ext cx="3238246"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44" name="文本框 40"/>
            <p:cNvSpPr txBox="1"/>
            <p:nvPr/>
          </p:nvSpPr>
          <p:spPr>
            <a:xfrm>
              <a:off x="854732" y="48299"/>
              <a:ext cx="3044424" cy="417681"/>
            </a:xfrm>
            <a:prstGeom prst="rect">
              <a:avLst/>
            </a:prstGeom>
            <a:noFill/>
            <a:ln w="9525">
              <a:noFill/>
            </a:ln>
          </p:spPr>
          <p:txBody>
            <a:bodyPr>
              <a:spAutoFit/>
            </a:bodyPr>
            <a:p>
              <a:pPr lvl="0" algn="ctr" eaLnBrk="1" hangingPunct="1"/>
              <a:r>
                <a:rPr lang="zh-CN" altLang="en-US" sz="2000" dirty="0">
                  <a:solidFill>
                    <a:schemeClr val="bg1"/>
                  </a:solidFill>
                  <a:latin typeface="微软雅黑" panose="020B0503020204020204" pitchFamily="34" charset="-122"/>
                  <a:ea typeface="微软雅黑" panose="020B0503020204020204" pitchFamily="34" charset="-122"/>
                </a:rPr>
                <a:t>引言</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2327275" y="1179830"/>
            <a:ext cx="5913755" cy="230505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随着信息技术的不断发展，数据库应用的规模、范围和深度在不断扩大，但是人们无法有效地利用这些数据，在这种背景下，数据挖掘这一新兴的交叉学科应运而生。数据挖掘</a:t>
            </a:r>
            <a:r>
              <a:rPr lang="en-US" altLang="zh-CN">
                <a:latin typeface="微软雅黑" panose="020B0503020204020204" pitchFamily="34" charset="-122"/>
                <a:ea typeface="微软雅黑" panose="020B0503020204020204" pitchFamily="34" charset="-122"/>
              </a:rPr>
              <a:t>DM,</a:t>
            </a:r>
            <a:r>
              <a:rPr lang="zh-CN" altLang="en-US">
                <a:latin typeface="微软雅黑" panose="020B0503020204020204" pitchFamily="34" charset="-122"/>
                <a:ea typeface="微软雅黑" panose="020B0503020204020204" pitchFamily="34" charset="-122"/>
              </a:rPr>
              <a:t>又称数据 库 知 识 发 现</a:t>
            </a:r>
            <a:r>
              <a:rPr lang="en-US" altLang="zh-CN">
                <a:latin typeface="微软雅黑" panose="020B0503020204020204" pitchFamily="34" charset="-122"/>
                <a:ea typeface="微软雅黑" panose="020B0503020204020204" pitchFamily="34" charset="-122"/>
              </a:rPr>
              <a:t>KDD</a:t>
            </a:r>
            <a:r>
              <a:rPr lang="zh-CN" altLang="en-US">
                <a:latin typeface="微软雅黑" panose="020B0503020204020204" pitchFamily="34" charset="-122"/>
                <a:ea typeface="微软雅黑" panose="020B0503020204020204" pitchFamily="34" charset="-122"/>
              </a:rPr>
              <a:t>，是指从大量的数据中，抽取有价值的知识 或者规则的过程。ＫＤＤ是在１９８９年 第１１届美国人工智能协会学术会议上首次提出，它是通过对大量数据进行分析，揭示其中的规律并进一步模型化的一种方法。</a:t>
            </a:r>
            <a:endParaRPr lang="zh-CN" altLang="en-US">
              <a:latin typeface="微软雅黑" panose="020B0503020204020204" pitchFamily="34" charset="-122"/>
              <a:ea typeface="微软雅黑" panose="020B0503020204020204" pitchFamily="34" charset="-122"/>
            </a:endParaRPr>
          </a:p>
        </p:txBody>
      </p:sp>
      <p:sp>
        <p:nvSpPr>
          <p:cNvPr id="5" name="Oval 4"/>
          <p:cNvSpPr/>
          <p:nvPr/>
        </p:nvSpPr>
        <p:spPr>
          <a:xfrm>
            <a:off x="507946" y="4180840"/>
            <a:ext cx="1263650" cy="1265238"/>
          </a:xfrm>
          <a:prstGeom prst="ellipse">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3130" rtl="0" eaLnBrk="1" fontAlgn="auto" latinLnBrk="0" hangingPunct="1">
              <a:lnSpc>
                <a:spcPct val="100000"/>
              </a:lnSpc>
              <a:spcBef>
                <a:spcPts val="0"/>
              </a:spcBef>
              <a:spcAft>
                <a:spcPts val="0"/>
              </a:spcAft>
              <a:buClrTx/>
              <a:buSzTx/>
              <a:buFontTx/>
              <a:buNone/>
              <a:defRPr/>
            </a:pPr>
            <a:endParaRPr kumimoji="0" lang="en-US" sz="2395"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5" name="Freeform 22"/>
          <p:cNvSpPr>
            <a:spLocks noEditPoints="1"/>
          </p:cNvSpPr>
          <p:nvPr/>
        </p:nvSpPr>
        <p:spPr>
          <a:xfrm>
            <a:off x="708660" y="4536440"/>
            <a:ext cx="899160" cy="554355"/>
          </a:xfrm>
          <a:custGeom>
            <a:avLst/>
            <a:gdLst/>
            <a:ahLst/>
            <a:cxnLst>
              <a:cxn ang="0">
                <a:pos x="832839" y="262919"/>
              </a:cxn>
              <a:cxn ang="0">
                <a:pos x="547773" y="0"/>
              </a:cxn>
              <a:cxn ang="0">
                <a:pos x="285066" y="167821"/>
              </a:cxn>
              <a:cxn ang="0">
                <a:pos x="240349" y="162227"/>
              </a:cxn>
              <a:cxn ang="0">
                <a:pos x="97817" y="304875"/>
              </a:cxn>
              <a:cxn ang="0">
                <a:pos x="103406" y="352424"/>
              </a:cxn>
              <a:cxn ang="0">
                <a:pos x="0" y="531433"/>
              </a:cxn>
              <a:cxn ang="0">
                <a:pos x="209607" y="741209"/>
              </a:cxn>
              <a:cxn ang="0">
                <a:pos x="209607" y="741209"/>
              </a:cxn>
              <a:cxn ang="0">
                <a:pos x="788123" y="741209"/>
              </a:cxn>
              <a:cxn ang="0">
                <a:pos x="788123" y="741209"/>
              </a:cxn>
              <a:cxn ang="0">
                <a:pos x="1028472" y="497869"/>
              </a:cxn>
              <a:cxn ang="0">
                <a:pos x="832839" y="262919"/>
              </a:cxn>
              <a:cxn ang="0">
                <a:pos x="788123" y="676878"/>
              </a:cxn>
              <a:cxn ang="0">
                <a:pos x="788123" y="676878"/>
              </a:cxn>
              <a:cxn ang="0">
                <a:pos x="209607" y="676878"/>
              </a:cxn>
              <a:cxn ang="0">
                <a:pos x="64280" y="531433"/>
              </a:cxn>
              <a:cxn ang="0">
                <a:pos x="136943" y="405567"/>
              </a:cxn>
              <a:cxn ang="0">
                <a:pos x="164891" y="330048"/>
              </a:cxn>
              <a:cxn ang="0">
                <a:pos x="162096" y="304875"/>
              </a:cxn>
              <a:cxn ang="0">
                <a:pos x="240349" y="226558"/>
              </a:cxn>
              <a:cxn ang="0">
                <a:pos x="285066" y="232152"/>
              </a:cxn>
              <a:cxn ang="0">
                <a:pos x="343756" y="195791"/>
              </a:cxn>
              <a:cxn ang="0">
                <a:pos x="547773" y="64331"/>
              </a:cxn>
              <a:cxn ang="0">
                <a:pos x="768559" y="268513"/>
              </a:cxn>
              <a:cxn ang="0">
                <a:pos x="821660" y="324454"/>
              </a:cxn>
              <a:cxn ang="0">
                <a:pos x="964193" y="497869"/>
              </a:cxn>
              <a:cxn ang="0">
                <a:pos x="788123" y="676878"/>
              </a:cxn>
            </a:cxnLst>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1">
              <a:alpha val="100000"/>
            </a:schemeClr>
          </a:solidFill>
          <a:ln w="9525">
            <a:noFill/>
          </a:ln>
        </p:spPr>
        <p:txBody>
          <a:bodyPr/>
          <a:p>
            <a:endParaRPr lang="zh-CN" altLang="en-US"/>
          </a:p>
        </p:txBody>
      </p:sp>
      <p:sp>
        <p:nvSpPr>
          <p:cNvPr id="26" name="TextBox 25"/>
          <p:cNvSpPr txBox="1"/>
          <p:nvPr/>
        </p:nvSpPr>
        <p:spPr>
          <a:xfrm>
            <a:off x="278765" y="5511800"/>
            <a:ext cx="1722120" cy="396240"/>
          </a:xfrm>
          <a:prstGeom prst="rect">
            <a:avLst/>
          </a:prstGeom>
          <a:noFill/>
          <a:ln w="9525">
            <a:noFill/>
          </a:ln>
        </p:spPr>
        <p:txBody>
          <a:bodyPr wrap="square">
            <a:spAutoFit/>
          </a:bodyPr>
          <a:p>
            <a:pPr lvl="0" algn="ctr" defTabSz="913130" eaLnBrk="1" hangingPunct="1"/>
            <a:r>
              <a:rPr lang="en-US" sz="2000" b="1" dirty="0">
                <a:solidFill>
                  <a:srgbClr val="445469"/>
                </a:solidFill>
                <a:latin typeface="Arial" panose="020B0604020202020204" pitchFamily="34" charset="0"/>
                <a:ea typeface="微软雅黑" panose="020B0503020204020204" pitchFamily="34" charset="-122"/>
                <a:sym typeface="Arial" panose="020B0604020202020204" pitchFamily="34" charset="0"/>
              </a:rPr>
              <a:t>SPSS/SAS</a:t>
            </a:r>
            <a:endParaRPr lang="en-US"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文本框 26"/>
          <p:cNvSpPr txBox="1"/>
          <p:nvPr/>
        </p:nvSpPr>
        <p:spPr>
          <a:xfrm>
            <a:off x="2221865" y="4063365"/>
            <a:ext cx="6059805" cy="230505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mn-ea"/>
              </a:rPr>
              <a:t>       </a:t>
            </a:r>
            <a:r>
              <a:rPr lang="zh-CN" altLang="en-US">
                <a:latin typeface="微软雅黑" panose="020B0503020204020204" pitchFamily="34" charset="-122"/>
                <a:ea typeface="微软雅黑" panose="020B0503020204020204" pitchFamily="34" charset="-122"/>
                <a:cs typeface="+mn-ea"/>
              </a:rPr>
              <a:t>医学数据挖掘是一门涉及面广、技术难度大的新兴交叉学，临床科研过程中，经常需要从大量的数据中挖掘其中的规律，通常需要借助常用的ＳＰＳＳ／ＳＡＳ等 数 据 挖 掘 工 具 进 行 分析。随 着 计 算 机 管 理 信 息 系 统 的 发 展，基 于ＷＥＢ的医疗信息系统越来越多，传统的客户端／服务器模式 已 经 逐 步 被 浏 览 器／服 务 器 模 式 替 代。因此，如 何实现ＷＥＢ医 疗 信 息 系 统 与ＳＰＳＳ／ＳＡＳ的集成是进行数据挖掘的前提。</a:t>
            </a:r>
            <a:endParaRPr lang="zh-CN" altLang="en-US">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2"/>
          <p:cNvPicPr>
            <a:picLocks noChangeAspect="1"/>
          </p:cNvPicPr>
          <p:nvPr/>
        </p:nvPicPr>
        <p:blipFill>
          <a:blip r:embed="rId1"/>
          <a:srcRect l="11356"/>
          <a:stretch>
            <a:fillRect/>
          </a:stretch>
        </p:blipFill>
        <p:spPr>
          <a:xfrm>
            <a:off x="-34925" y="0"/>
            <a:ext cx="9178925" cy="6858000"/>
          </a:xfrm>
          <a:prstGeom prst="rect">
            <a:avLst/>
          </a:prstGeom>
          <a:noFill/>
          <a:ln w="9525">
            <a:noFill/>
          </a:ln>
        </p:spPr>
      </p:pic>
      <p:grpSp>
        <p:nvGrpSpPr>
          <p:cNvPr id="14340" name="组合 6"/>
          <p:cNvGrpSpPr/>
          <p:nvPr/>
        </p:nvGrpSpPr>
        <p:grpSpPr>
          <a:xfrm>
            <a:off x="2595563" y="1782763"/>
            <a:ext cx="3738562" cy="3224212"/>
            <a:chOff x="2550245" y="1743119"/>
            <a:chExt cx="3739211" cy="3223458"/>
          </a:xfrm>
        </p:grpSpPr>
        <p:sp>
          <p:nvSpPr>
            <p:cNvPr id="16" name="等腰三角形 15"/>
            <p:cNvSpPr/>
            <p:nvPr/>
          </p:nvSpPr>
          <p:spPr>
            <a:xfrm rot="10800000">
              <a:off x="2550245" y="1743119"/>
              <a:ext cx="3739211" cy="3223458"/>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rot="10800000">
              <a:off x="2824813" y="1911183"/>
              <a:ext cx="3190081" cy="2750070"/>
            </a:xfrm>
            <a:prstGeom prst="triangle">
              <a:avLst/>
            </a:prstGeom>
            <a:solidFill>
              <a:srgbClr val="1BB3FE">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3" name="文本框 7"/>
            <p:cNvSpPr txBox="1"/>
            <p:nvPr/>
          </p:nvSpPr>
          <p:spPr>
            <a:xfrm>
              <a:off x="3527519" y="2067921"/>
              <a:ext cx="1784661" cy="1015663"/>
            </a:xfrm>
            <a:prstGeom prst="rect">
              <a:avLst/>
            </a:prstGeom>
            <a:noFill/>
            <a:ln w="9525">
              <a:noFill/>
            </a:ln>
          </p:spPr>
          <p:txBody>
            <a:bodyPr>
              <a:spAutoFit/>
            </a:bodyPr>
            <a:p>
              <a:pPr lvl="0" algn="ctr" eaLnBrk="1" hangingPunct="1"/>
              <a:r>
                <a:rPr lang="en-US" altLang="zh-CN" sz="6000" dirty="0">
                  <a:solidFill>
                    <a:schemeClr val="bg1"/>
                  </a:solidFill>
                  <a:latin typeface="Impact" panose="020B0806030902050204" pitchFamily="34" charset="0"/>
                  <a:ea typeface="宋体" panose="02010600030101010101" pitchFamily="2" charset="-122"/>
                </a:rPr>
                <a:t>PART </a:t>
              </a:r>
              <a:endParaRPr lang="en-US" altLang="zh-CN" sz="6000" dirty="0">
                <a:solidFill>
                  <a:schemeClr val="bg1"/>
                </a:solidFill>
                <a:latin typeface="Impact" panose="020B0806030902050204" pitchFamily="34" charset="0"/>
                <a:ea typeface="宋体" panose="02010600030101010101" pitchFamily="2" charset="-122"/>
              </a:endParaRPr>
            </a:p>
          </p:txBody>
        </p:sp>
        <p:sp>
          <p:nvSpPr>
            <p:cNvPr id="14344" name="文本框 10"/>
            <p:cNvSpPr txBox="1"/>
            <p:nvPr/>
          </p:nvSpPr>
          <p:spPr>
            <a:xfrm>
              <a:off x="2696462" y="2859701"/>
              <a:ext cx="3592994" cy="1100833"/>
            </a:xfrm>
            <a:prstGeom prst="rect">
              <a:avLst/>
            </a:prstGeom>
            <a:noFill/>
            <a:ln w="9525">
              <a:noFill/>
            </a:ln>
          </p:spPr>
          <p:txBody>
            <a:bodyPr>
              <a:spAutoFit/>
            </a:bodyPr>
            <a:p>
              <a:pPr lvl="0" algn="ctr" eaLnBrk="1" hangingPunct="1"/>
              <a:r>
                <a:rPr lang="zh-CN" altLang="en-US" sz="3200" b="1" dirty="0">
                  <a:latin typeface="微软雅黑" panose="020B0503020204020204" pitchFamily="34" charset="-122"/>
                  <a:ea typeface="微软雅黑" panose="020B0503020204020204" pitchFamily="34" charset="-122"/>
                </a:rPr>
                <a:t>基于</a:t>
              </a:r>
              <a:r>
                <a:rPr lang="en-US" altLang="zh-CN" sz="3200" b="1" dirty="0">
                  <a:latin typeface="微软雅黑" panose="020B0503020204020204" pitchFamily="34" charset="-122"/>
                  <a:ea typeface="微软雅黑" panose="020B0503020204020204" pitchFamily="34" charset="-122"/>
                </a:rPr>
                <a:t>WEB</a:t>
              </a:r>
              <a:r>
                <a:rPr lang="zh-CN" altLang="en-US" sz="3200" b="1" dirty="0">
                  <a:latin typeface="微软雅黑" panose="020B0503020204020204" pitchFamily="34" charset="-122"/>
                  <a:ea typeface="微软雅黑" panose="020B0503020204020204" pitchFamily="34" charset="-122"/>
                </a:rPr>
                <a:t>的数据挖掘集成</a:t>
              </a:r>
              <a:endParaRPr lang="zh-CN" altLang="en-US" sz="3200" b="1" dirty="0">
                <a:latin typeface="微软雅黑" panose="020B0503020204020204" pitchFamily="34" charset="-122"/>
                <a:ea typeface="微软雅黑" panose="020B0503020204020204" pitchFamily="34" charset="-122"/>
              </a:endParaRPr>
            </a:p>
          </p:txBody>
        </p:sp>
        <p:sp>
          <p:nvSpPr>
            <p:cNvPr id="14345" name="文本框 5"/>
            <p:cNvSpPr txBox="1"/>
            <p:nvPr/>
          </p:nvSpPr>
          <p:spPr>
            <a:xfrm>
              <a:off x="4106097" y="3689972"/>
              <a:ext cx="773723" cy="1200329"/>
            </a:xfrm>
            <a:prstGeom prst="rect">
              <a:avLst/>
            </a:prstGeom>
            <a:noFill/>
            <a:ln w="9525">
              <a:noFill/>
            </a:ln>
          </p:spPr>
          <p:txBody>
            <a:bodyPr>
              <a:spAutoFit/>
            </a:bodyPr>
            <a:p>
              <a:pPr lvl="0" eaLnBrk="1" hangingPunct="1"/>
              <a:r>
                <a:rPr lang="en-US" altLang="zh-CN" sz="7200" dirty="0">
                  <a:solidFill>
                    <a:schemeClr val="bg1"/>
                  </a:solidFill>
                  <a:latin typeface="Impact" panose="020B0806030902050204" pitchFamily="34" charset="0"/>
                  <a:ea typeface="宋体" panose="02010600030101010101" pitchFamily="2" charset="-122"/>
                </a:rPr>
                <a:t>2</a:t>
              </a:r>
              <a:endParaRPr lang="zh-CN" altLang="en-US" sz="7200" dirty="0">
                <a:solidFill>
                  <a:schemeClr val="bg1"/>
                </a:solidFill>
                <a:latin typeface="Impact" panose="020B0806030902050204" pitchFamily="34"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8" name="组合 19"/>
          <p:cNvGrpSpPr/>
          <p:nvPr/>
        </p:nvGrpSpPr>
        <p:grpSpPr>
          <a:xfrm>
            <a:off x="0" y="0"/>
            <a:ext cx="3989388" cy="496888"/>
            <a:chOff x="7372" y="0"/>
            <a:chExt cx="3988895" cy="496711"/>
          </a:xfrm>
        </p:grpSpPr>
        <p:sp>
          <p:nvSpPr>
            <p:cNvPr id="21" name="矩形 20"/>
            <p:cNvSpPr/>
            <p:nvPr/>
          </p:nvSpPr>
          <p:spPr>
            <a:xfrm>
              <a:off x="7372" y="0"/>
              <a:ext cx="677332"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十字形 21"/>
            <p:cNvSpPr/>
            <p:nvPr/>
          </p:nvSpPr>
          <p:spPr>
            <a:xfrm>
              <a:off x="132644" y="34960"/>
              <a:ext cx="426789" cy="426789"/>
            </a:xfrm>
            <a:prstGeom prst="plus">
              <a:avLst>
                <a:gd name="adj" fmla="val 369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矩形 22"/>
            <p:cNvSpPr/>
            <p:nvPr/>
          </p:nvSpPr>
          <p:spPr>
            <a:xfrm>
              <a:off x="758021" y="0"/>
              <a:ext cx="3238246"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372" name="文本框 23"/>
            <p:cNvSpPr txBox="1"/>
            <p:nvPr/>
          </p:nvSpPr>
          <p:spPr>
            <a:xfrm>
              <a:off x="854732" y="48299"/>
              <a:ext cx="3044424" cy="417681"/>
            </a:xfrm>
            <a:prstGeom prst="rect">
              <a:avLst/>
            </a:prstGeom>
            <a:noFill/>
            <a:ln w="9525">
              <a:noFill/>
            </a:ln>
          </p:spPr>
          <p:txBody>
            <a:bodyPr>
              <a:spAutoFit/>
            </a:bodyPr>
            <a:p>
              <a:pPr lvl="0" eaLnBrk="1" hangingPunct="1"/>
              <a:r>
                <a:rPr lang="zh-CN" sz="2000" dirty="0">
                  <a:solidFill>
                    <a:schemeClr val="bg1"/>
                  </a:solidFill>
                  <a:latin typeface="微软雅黑" panose="020B0503020204020204" pitchFamily="34" charset="-122"/>
                  <a:ea typeface="微软雅黑" panose="020B0503020204020204" pitchFamily="34" charset="-122"/>
                </a:rPr>
                <a:t>基于</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的集成方法分析</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0" y="788670"/>
            <a:ext cx="5337175" cy="3081020"/>
          </a:xfrm>
          <a:prstGeom prst="rect">
            <a:avLst/>
          </a:prstGeom>
        </p:spPr>
      </p:pic>
      <p:pic>
        <p:nvPicPr>
          <p:cNvPr id="5" name="图片 4"/>
          <p:cNvPicPr>
            <a:picLocks noChangeAspect="1"/>
          </p:cNvPicPr>
          <p:nvPr/>
        </p:nvPicPr>
        <p:blipFill>
          <a:blip r:embed="rId2"/>
          <a:stretch>
            <a:fillRect/>
          </a:stretch>
        </p:blipFill>
        <p:spPr>
          <a:xfrm>
            <a:off x="3575050" y="3869690"/>
            <a:ext cx="5539105" cy="2969895"/>
          </a:xfrm>
          <a:prstGeom prst="rect">
            <a:avLst/>
          </a:prstGeom>
        </p:spPr>
      </p:pic>
      <p:sp>
        <p:nvSpPr>
          <p:cNvPr id="7" name="文本框 6"/>
          <p:cNvSpPr txBox="1"/>
          <p:nvPr/>
        </p:nvSpPr>
        <p:spPr>
          <a:xfrm>
            <a:off x="5772785" y="944245"/>
            <a:ext cx="2883535" cy="230505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mn-ea"/>
              </a:rPr>
              <a:t>       </a:t>
            </a:r>
            <a:r>
              <a:rPr lang="zh-CN" altLang="en-US">
                <a:latin typeface="微软雅黑" panose="020B0503020204020204" pitchFamily="34" charset="-122"/>
                <a:ea typeface="微软雅黑" panose="020B0503020204020204" pitchFamily="34" charset="-122"/>
                <a:cs typeface="+mn-ea"/>
              </a:rPr>
              <a:t>如图１所示是传统基于Ｃ／Ｓ结构的医学数据处理，可以在通过客户端从服务器提取相关的数据到本地，本地客户端应用程序直接调用数据挖掘工具的接口，对从服务器提取的数据进行处理。</a:t>
            </a:r>
            <a:endParaRPr lang="zh-CN" altLang="en-US">
              <a:latin typeface="微软雅黑" panose="020B0503020204020204" pitchFamily="34" charset="-122"/>
              <a:ea typeface="微软雅黑" panose="020B0503020204020204" pitchFamily="34" charset="-122"/>
              <a:cs typeface="+mn-ea"/>
            </a:endParaRPr>
          </a:p>
        </p:txBody>
      </p:sp>
      <p:sp>
        <p:nvSpPr>
          <p:cNvPr id="13" name="文本框 12"/>
          <p:cNvSpPr txBox="1"/>
          <p:nvPr/>
        </p:nvSpPr>
        <p:spPr>
          <a:xfrm>
            <a:off x="504190" y="3869690"/>
            <a:ext cx="3388360" cy="2853690"/>
          </a:xfrm>
          <a:prstGeom prst="rect">
            <a:avLst/>
          </a:prstGeom>
          <a:noFill/>
        </p:spPr>
        <p:txBody>
          <a:bodyPr wrap="square" rtlCol="0">
            <a:spAutoFit/>
          </a:bodyPr>
          <a:p>
            <a:pPr algn="l"/>
            <a:r>
              <a:rPr lang="en-US" altLang="zh-CN">
                <a:latin typeface="微软雅黑" panose="020B0503020204020204" pitchFamily="34" charset="-122"/>
                <a:ea typeface="微软雅黑" panose="020B0503020204020204" pitchFamily="34" charset="-122"/>
                <a:cs typeface="+mn-ea"/>
              </a:rPr>
              <a:t>如 图２所 示 基于ＷＥＢ的医学数据管理系统通过浏览器来实现医学数据的管理，客户端浏览器通过ＨＴＴＰ协议向服务器端发送请求，由服务器端接收相应的指令，并调用数据挖掘工具远程对象的相关函数方法进行数据处理，并将处理结果通过ＨＴＴＰ协议传回到客户端浏览器，展示给用户</a:t>
            </a:r>
            <a:endParaRPr lang="en-US" altLang="zh-CN">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23" name="组合 26"/>
          <p:cNvGrpSpPr/>
          <p:nvPr/>
        </p:nvGrpSpPr>
        <p:grpSpPr>
          <a:xfrm>
            <a:off x="0" y="0"/>
            <a:ext cx="3989388" cy="496888"/>
            <a:chOff x="7372" y="0"/>
            <a:chExt cx="3988895" cy="496711"/>
          </a:xfrm>
        </p:grpSpPr>
        <p:sp>
          <p:nvSpPr>
            <p:cNvPr id="28" name="矩形 27"/>
            <p:cNvSpPr/>
            <p:nvPr/>
          </p:nvSpPr>
          <p:spPr>
            <a:xfrm>
              <a:off x="7372" y="0"/>
              <a:ext cx="677332"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十字形 28"/>
            <p:cNvSpPr/>
            <p:nvPr/>
          </p:nvSpPr>
          <p:spPr>
            <a:xfrm>
              <a:off x="132644" y="34960"/>
              <a:ext cx="426789" cy="426789"/>
            </a:xfrm>
            <a:prstGeom prst="plus">
              <a:avLst>
                <a:gd name="adj" fmla="val 369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29"/>
            <p:cNvSpPr/>
            <p:nvPr/>
          </p:nvSpPr>
          <p:spPr>
            <a:xfrm>
              <a:off x="758021" y="0"/>
              <a:ext cx="3238246"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27" name="文本框 30"/>
            <p:cNvSpPr txBox="1"/>
            <p:nvPr/>
          </p:nvSpPr>
          <p:spPr>
            <a:xfrm>
              <a:off x="854732" y="48299"/>
              <a:ext cx="3044424" cy="417681"/>
            </a:xfrm>
            <a:prstGeom prst="rect">
              <a:avLst/>
            </a:prstGeom>
            <a:noFill/>
            <a:ln w="9525">
              <a:noFill/>
            </a:ln>
          </p:spPr>
          <p:txBody>
            <a:bodyPr>
              <a:spAutoFit/>
            </a:bodyPr>
            <a:p>
              <a:pPr lvl="0" eaLnBrk="1" hangingPunct="1"/>
              <a:r>
                <a:rPr lang="zh-CN" sz="2000" dirty="0">
                  <a:solidFill>
                    <a:schemeClr val="bg1"/>
                  </a:solidFill>
                  <a:latin typeface="微软雅黑" panose="020B0503020204020204" pitchFamily="34" charset="-122"/>
                  <a:ea typeface="微软雅黑" panose="020B0503020204020204" pitchFamily="34" charset="-122"/>
                </a:rPr>
                <a:t>基于</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的</a:t>
              </a:r>
              <a:r>
                <a:rPr lang="en-US" altLang="zh-CN" sz="2000" dirty="0">
                  <a:solidFill>
                    <a:schemeClr val="bg1"/>
                  </a:solidFill>
                  <a:latin typeface="微软雅黑" panose="020B0503020204020204" pitchFamily="34" charset="-122"/>
                  <a:ea typeface="微软雅黑" panose="020B0503020204020204" pitchFamily="34" charset="-122"/>
                </a:rPr>
                <a:t>SAS</a:t>
              </a:r>
              <a:r>
                <a:rPr lang="zh-CN" altLang="en-US" sz="2000" dirty="0">
                  <a:solidFill>
                    <a:schemeClr val="bg1"/>
                  </a:solidFill>
                  <a:latin typeface="微软雅黑" panose="020B0503020204020204" pitchFamily="34" charset="-122"/>
                  <a:ea typeface="微软雅黑" panose="020B0503020204020204" pitchFamily="34" charset="-122"/>
                </a:rPr>
                <a:t>集成</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125095" y="812165"/>
            <a:ext cx="6461125" cy="3375660"/>
          </a:xfrm>
          <a:prstGeom prst="rect">
            <a:avLst/>
          </a:prstGeom>
        </p:spPr>
      </p:pic>
      <p:sp>
        <p:nvSpPr>
          <p:cNvPr id="3" name="文本框 2"/>
          <p:cNvSpPr txBox="1"/>
          <p:nvPr/>
        </p:nvSpPr>
        <p:spPr>
          <a:xfrm>
            <a:off x="2539365" y="4210050"/>
            <a:ext cx="6108700" cy="257937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mn-ea"/>
              </a:rPr>
              <a:t>       图３显示了基于ＷＥＢ的ＳＡＳ集成方案，用户的数据分 析 请 求 通 过ＨＴＴＰ协 议 提 交 到 服 务 器。服务器根据客户端的请求，首先调用ＣＯＭ组件，从数据库中提取数据，然后在服务器上调用ＳＡＳ的数据分析 引 擎，对 数 据 进 行 分 析，然 后 将 结 果 通 过ＨＴＴＰ协议传输给客户端，客户端再调用数据展示控件进行数据展示，可通过表格、趋势图等方式进行展示，从而实现了基于    ＷＥＢ模式下的ＳＡＳ分析集成，为ＷＥＢ模式下的数据分析提供一 种 有效的方法。</a:t>
            </a:r>
            <a:endParaRPr lang="en-US" altLang="zh-CN">
              <a:latin typeface="微软雅黑" panose="020B0503020204020204" pitchFamily="34" charset="-122"/>
              <a:ea typeface="微软雅黑" panose="020B0503020204020204" pitchFamily="34" charset="-122"/>
              <a:cs typeface="+mn-ea"/>
            </a:endParaRPr>
          </a:p>
        </p:txBody>
      </p:sp>
      <p:sp>
        <p:nvSpPr>
          <p:cNvPr id="5" name="Freeform 22"/>
          <p:cNvSpPr/>
          <p:nvPr/>
        </p:nvSpPr>
        <p:spPr bwMode="auto">
          <a:xfrm>
            <a:off x="7775258" y="2006918"/>
            <a:ext cx="304800" cy="266700"/>
          </a:xfrm>
          <a:custGeom>
            <a:avLst/>
            <a:gdLst>
              <a:gd name="T0" fmla="*/ 71 w 71"/>
              <a:gd name="T1" fmla="*/ 3 h 62"/>
              <a:gd name="T2" fmla="*/ 0 w 71"/>
              <a:gd name="T3" fmla="*/ 62 h 62"/>
              <a:gd name="T4" fmla="*/ 14 w 71"/>
              <a:gd name="T5" fmla="*/ 0 h 62"/>
              <a:gd name="T6" fmla="*/ 71 w 71"/>
              <a:gd name="T7" fmla="*/ 3 h 62"/>
            </a:gdLst>
            <a:ahLst/>
            <a:cxnLst>
              <a:cxn ang="0">
                <a:pos x="T0" y="T1"/>
              </a:cxn>
              <a:cxn ang="0">
                <a:pos x="T2" y="T3"/>
              </a:cxn>
              <a:cxn ang="0">
                <a:pos x="T4" y="T5"/>
              </a:cxn>
              <a:cxn ang="0">
                <a:pos x="T6" y="T7"/>
              </a:cxn>
            </a:cxnLst>
            <a:rect l="0" t="0" r="r" b="b"/>
            <a:pathLst>
              <a:path w="71" h="62">
                <a:moveTo>
                  <a:pt x="71" y="3"/>
                </a:moveTo>
                <a:lnTo>
                  <a:pt x="0" y="62"/>
                </a:lnTo>
                <a:lnTo>
                  <a:pt x="14" y="0"/>
                </a:lnTo>
                <a:lnTo>
                  <a:pt x="71" y="3"/>
                </a:lnTo>
                <a:close/>
              </a:path>
            </a:pathLst>
          </a:custGeom>
          <a:solidFill>
            <a:srgbClr val="566172"/>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Freeform 23"/>
          <p:cNvSpPr/>
          <p:nvPr/>
        </p:nvSpPr>
        <p:spPr bwMode="auto">
          <a:xfrm>
            <a:off x="7510145" y="1679893"/>
            <a:ext cx="987425" cy="511175"/>
          </a:xfrm>
          <a:custGeom>
            <a:avLst/>
            <a:gdLst>
              <a:gd name="T0" fmla="*/ 230 w 230"/>
              <a:gd name="T1" fmla="*/ 0 h 119"/>
              <a:gd name="T2" fmla="*/ 0 w 230"/>
              <a:gd name="T3" fmla="*/ 26 h 119"/>
              <a:gd name="T4" fmla="*/ 140 w 230"/>
              <a:gd name="T5" fmla="*/ 119 h 119"/>
              <a:gd name="T6" fmla="*/ 230 w 230"/>
              <a:gd name="T7" fmla="*/ 0 h 119"/>
            </a:gdLst>
            <a:ahLst/>
            <a:cxnLst>
              <a:cxn ang="0">
                <a:pos x="T0" y="T1"/>
              </a:cxn>
              <a:cxn ang="0">
                <a:pos x="T2" y="T3"/>
              </a:cxn>
              <a:cxn ang="0">
                <a:pos x="T4" y="T5"/>
              </a:cxn>
              <a:cxn ang="0">
                <a:pos x="T6" y="T7"/>
              </a:cxn>
            </a:cxnLst>
            <a:rect l="0" t="0" r="r" b="b"/>
            <a:pathLst>
              <a:path w="230" h="119">
                <a:moveTo>
                  <a:pt x="230" y="0"/>
                </a:moveTo>
                <a:lnTo>
                  <a:pt x="0" y="26"/>
                </a:lnTo>
                <a:lnTo>
                  <a:pt x="140" y="119"/>
                </a:lnTo>
                <a:lnTo>
                  <a:pt x="230" y="0"/>
                </a:lnTo>
                <a:close/>
              </a:path>
            </a:pathLst>
          </a:custGeom>
          <a:solidFill>
            <a:srgbClr val="C1C7D0"/>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24"/>
          <p:cNvSpPr/>
          <p:nvPr/>
        </p:nvSpPr>
        <p:spPr bwMode="auto">
          <a:xfrm>
            <a:off x="7724458" y="1714818"/>
            <a:ext cx="700088" cy="558800"/>
          </a:xfrm>
          <a:custGeom>
            <a:avLst/>
            <a:gdLst>
              <a:gd name="T0" fmla="*/ 163 w 163"/>
              <a:gd name="T1" fmla="*/ 0 h 130"/>
              <a:gd name="T2" fmla="*/ 0 w 163"/>
              <a:gd name="T3" fmla="*/ 52 h 130"/>
              <a:gd name="T4" fmla="*/ 12 w 163"/>
              <a:gd name="T5" fmla="*/ 130 h 130"/>
              <a:gd name="T6" fmla="*/ 26 w 163"/>
              <a:gd name="T7" fmla="*/ 68 h 130"/>
              <a:gd name="T8" fmla="*/ 163 w 163"/>
              <a:gd name="T9" fmla="*/ 0 h 130"/>
            </a:gdLst>
            <a:ahLst/>
            <a:cxnLst>
              <a:cxn ang="0">
                <a:pos x="T0" y="T1"/>
              </a:cxn>
              <a:cxn ang="0">
                <a:pos x="T2" y="T3"/>
              </a:cxn>
              <a:cxn ang="0">
                <a:pos x="T4" y="T5"/>
              </a:cxn>
              <a:cxn ang="0">
                <a:pos x="T6" y="T7"/>
              </a:cxn>
              <a:cxn ang="0">
                <a:pos x="T8" y="T9"/>
              </a:cxn>
            </a:cxnLst>
            <a:rect l="0" t="0" r="r" b="b"/>
            <a:pathLst>
              <a:path w="163" h="130">
                <a:moveTo>
                  <a:pt x="163" y="0"/>
                </a:moveTo>
                <a:lnTo>
                  <a:pt x="0" y="52"/>
                </a:lnTo>
                <a:lnTo>
                  <a:pt x="12" y="130"/>
                </a:lnTo>
                <a:lnTo>
                  <a:pt x="26" y="68"/>
                </a:lnTo>
                <a:lnTo>
                  <a:pt x="163" y="0"/>
                </a:lnTo>
                <a:close/>
              </a:path>
            </a:pathLst>
          </a:custGeom>
          <a:solidFill>
            <a:srgbClr val="8893A5"/>
          </a:solidFill>
          <a:ln>
            <a:noFill/>
          </a:ln>
        </p:spPr>
        <p:txBody>
          <a:bodyPr vert="horz" wrap="square" lIns="68580" tIns="34290" rIns="68580" bIns="3429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Freeform 22"/>
          <p:cNvSpPr/>
          <p:nvPr/>
        </p:nvSpPr>
        <p:spPr bwMode="auto">
          <a:xfrm>
            <a:off x="7920038" y="2509838"/>
            <a:ext cx="304800" cy="266700"/>
          </a:xfrm>
          <a:custGeom>
            <a:avLst/>
            <a:gdLst>
              <a:gd name="T0" fmla="*/ 71 w 71"/>
              <a:gd name="T1" fmla="*/ 3 h 62"/>
              <a:gd name="T2" fmla="*/ 0 w 71"/>
              <a:gd name="T3" fmla="*/ 62 h 62"/>
              <a:gd name="T4" fmla="*/ 14 w 71"/>
              <a:gd name="T5" fmla="*/ 0 h 62"/>
              <a:gd name="T6" fmla="*/ 71 w 71"/>
              <a:gd name="T7" fmla="*/ 3 h 62"/>
            </a:gdLst>
            <a:ahLst/>
            <a:cxnLst>
              <a:cxn ang="0">
                <a:pos x="T0" y="T1"/>
              </a:cxn>
              <a:cxn ang="0">
                <a:pos x="T2" y="T3"/>
              </a:cxn>
              <a:cxn ang="0">
                <a:pos x="T4" y="T5"/>
              </a:cxn>
              <a:cxn ang="0">
                <a:pos x="T6" y="T7"/>
              </a:cxn>
            </a:cxnLst>
            <a:rect l="0" t="0" r="r" b="b"/>
            <a:pathLst>
              <a:path w="71" h="62">
                <a:moveTo>
                  <a:pt x="71" y="3"/>
                </a:moveTo>
                <a:lnTo>
                  <a:pt x="0" y="62"/>
                </a:lnTo>
                <a:lnTo>
                  <a:pt x="14" y="0"/>
                </a:lnTo>
                <a:lnTo>
                  <a:pt x="71" y="3"/>
                </a:lnTo>
                <a:close/>
              </a:path>
            </a:pathLst>
          </a:custGeom>
          <a:solidFill>
            <a:srgbClr val="566172"/>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23"/>
          <p:cNvSpPr/>
          <p:nvPr/>
        </p:nvSpPr>
        <p:spPr bwMode="auto">
          <a:xfrm>
            <a:off x="7654925" y="2182813"/>
            <a:ext cx="987425" cy="511175"/>
          </a:xfrm>
          <a:custGeom>
            <a:avLst/>
            <a:gdLst>
              <a:gd name="T0" fmla="*/ 230 w 230"/>
              <a:gd name="T1" fmla="*/ 0 h 119"/>
              <a:gd name="T2" fmla="*/ 0 w 230"/>
              <a:gd name="T3" fmla="*/ 26 h 119"/>
              <a:gd name="T4" fmla="*/ 140 w 230"/>
              <a:gd name="T5" fmla="*/ 119 h 119"/>
              <a:gd name="T6" fmla="*/ 230 w 230"/>
              <a:gd name="T7" fmla="*/ 0 h 119"/>
            </a:gdLst>
            <a:ahLst/>
            <a:cxnLst>
              <a:cxn ang="0">
                <a:pos x="T0" y="T1"/>
              </a:cxn>
              <a:cxn ang="0">
                <a:pos x="T2" y="T3"/>
              </a:cxn>
              <a:cxn ang="0">
                <a:pos x="T4" y="T5"/>
              </a:cxn>
              <a:cxn ang="0">
                <a:pos x="T6" y="T7"/>
              </a:cxn>
            </a:cxnLst>
            <a:rect l="0" t="0" r="r" b="b"/>
            <a:pathLst>
              <a:path w="230" h="119">
                <a:moveTo>
                  <a:pt x="230" y="0"/>
                </a:moveTo>
                <a:lnTo>
                  <a:pt x="0" y="26"/>
                </a:lnTo>
                <a:lnTo>
                  <a:pt x="140" y="119"/>
                </a:lnTo>
                <a:lnTo>
                  <a:pt x="230" y="0"/>
                </a:lnTo>
                <a:close/>
              </a:path>
            </a:pathLst>
          </a:custGeom>
          <a:solidFill>
            <a:srgbClr val="C1C7D0"/>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24"/>
          <p:cNvSpPr/>
          <p:nvPr/>
        </p:nvSpPr>
        <p:spPr bwMode="auto">
          <a:xfrm>
            <a:off x="7869238" y="2217738"/>
            <a:ext cx="700088" cy="558800"/>
          </a:xfrm>
          <a:custGeom>
            <a:avLst/>
            <a:gdLst>
              <a:gd name="T0" fmla="*/ 163 w 163"/>
              <a:gd name="T1" fmla="*/ 0 h 130"/>
              <a:gd name="T2" fmla="*/ 0 w 163"/>
              <a:gd name="T3" fmla="*/ 52 h 130"/>
              <a:gd name="T4" fmla="*/ 12 w 163"/>
              <a:gd name="T5" fmla="*/ 130 h 130"/>
              <a:gd name="T6" fmla="*/ 26 w 163"/>
              <a:gd name="T7" fmla="*/ 68 h 130"/>
              <a:gd name="T8" fmla="*/ 163 w 163"/>
              <a:gd name="T9" fmla="*/ 0 h 130"/>
            </a:gdLst>
            <a:ahLst/>
            <a:cxnLst>
              <a:cxn ang="0">
                <a:pos x="T0" y="T1"/>
              </a:cxn>
              <a:cxn ang="0">
                <a:pos x="T2" y="T3"/>
              </a:cxn>
              <a:cxn ang="0">
                <a:pos x="T4" y="T5"/>
              </a:cxn>
              <a:cxn ang="0">
                <a:pos x="T6" y="T7"/>
              </a:cxn>
              <a:cxn ang="0">
                <a:pos x="T8" y="T9"/>
              </a:cxn>
            </a:cxnLst>
            <a:rect l="0" t="0" r="r" b="b"/>
            <a:pathLst>
              <a:path w="163" h="130">
                <a:moveTo>
                  <a:pt x="163" y="0"/>
                </a:moveTo>
                <a:lnTo>
                  <a:pt x="0" y="52"/>
                </a:lnTo>
                <a:lnTo>
                  <a:pt x="12" y="130"/>
                </a:lnTo>
                <a:lnTo>
                  <a:pt x="26" y="68"/>
                </a:lnTo>
                <a:lnTo>
                  <a:pt x="163" y="0"/>
                </a:lnTo>
                <a:close/>
              </a:path>
            </a:pathLst>
          </a:custGeom>
          <a:solidFill>
            <a:srgbClr val="8893A5"/>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8458" name="组合 37"/>
          <p:cNvGrpSpPr/>
          <p:nvPr/>
        </p:nvGrpSpPr>
        <p:grpSpPr>
          <a:xfrm>
            <a:off x="0" y="0"/>
            <a:ext cx="3989388" cy="496888"/>
            <a:chOff x="7372" y="0"/>
            <a:chExt cx="3988895" cy="496711"/>
          </a:xfrm>
        </p:grpSpPr>
        <p:sp>
          <p:nvSpPr>
            <p:cNvPr id="39" name="矩形 38"/>
            <p:cNvSpPr/>
            <p:nvPr/>
          </p:nvSpPr>
          <p:spPr>
            <a:xfrm>
              <a:off x="7372" y="0"/>
              <a:ext cx="677332"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十字形 39"/>
            <p:cNvSpPr/>
            <p:nvPr/>
          </p:nvSpPr>
          <p:spPr>
            <a:xfrm>
              <a:off x="132644" y="34960"/>
              <a:ext cx="426789" cy="426789"/>
            </a:xfrm>
            <a:prstGeom prst="plus">
              <a:avLst>
                <a:gd name="adj" fmla="val 369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758021" y="0"/>
              <a:ext cx="3238246" cy="496711"/>
            </a:xfrm>
            <a:prstGeom prst="rect">
              <a:avLst/>
            </a:prstGeom>
            <a:solidFill>
              <a:srgbClr val="17AD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62" name="文本框 41"/>
            <p:cNvSpPr txBox="1"/>
            <p:nvPr/>
          </p:nvSpPr>
          <p:spPr>
            <a:xfrm>
              <a:off x="854732" y="48299"/>
              <a:ext cx="3044424" cy="417681"/>
            </a:xfrm>
            <a:prstGeom prst="rect">
              <a:avLst/>
            </a:prstGeom>
            <a:noFill/>
            <a:ln w="9525">
              <a:noFill/>
            </a:ln>
          </p:spPr>
          <p:txBody>
            <a:bodyPr>
              <a:spAutoFit/>
            </a:bodyPr>
            <a:p>
              <a:pPr lvl="0" eaLnBrk="1" hangingPunct="1"/>
              <a:r>
                <a:rPr lang="zh-CN" sz="2000" dirty="0">
                  <a:solidFill>
                    <a:schemeClr val="bg1"/>
                  </a:solidFill>
                  <a:latin typeface="微软雅黑" panose="020B0503020204020204" pitchFamily="34" charset="-122"/>
                  <a:ea typeface="微软雅黑" panose="020B0503020204020204" pitchFamily="34" charset="-122"/>
                </a:rPr>
                <a:t>基于</a:t>
              </a:r>
              <a:r>
                <a:rPr lang="en-US" altLang="zh-CN" sz="2000" dirty="0">
                  <a:solidFill>
                    <a:schemeClr val="bg1"/>
                  </a:solidFill>
                  <a:latin typeface="微软雅黑" panose="020B0503020204020204" pitchFamily="34" charset="-122"/>
                  <a:ea typeface="微软雅黑" panose="020B0503020204020204" pitchFamily="34" charset="-122"/>
                </a:rPr>
                <a:t>WEB</a:t>
              </a:r>
              <a:r>
                <a:rPr lang="zh-CN" altLang="en-US" sz="2000" dirty="0">
                  <a:solidFill>
                    <a:schemeClr val="bg1"/>
                  </a:solidFill>
                  <a:latin typeface="微软雅黑" panose="020B0503020204020204" pitchFamily="34" charset="-122"/>
                  <a:ea typeface="微软雅黑" panose="020B0503020204020204" pitchFamily="34" charset="-122"/>
                </a:rPr>
                <a:t>的</a:t>
              </a:r>
              <a:r>
                <a:rPr lang="en-US" altLang="zh-CN" sz="2000" dirty="0">
                  <a:solidFill>
                    <a:schemeClr val="bg1"/>
                  </a:solidFill>
                  <a:latin typeface="微软雅黑" panose="020B0503020204020204" pitchFamily="34" charset="-122"/>
                  <a:ea typeface="微软雅黑" panose="020B0503020204020204" pitchFamily="34" charset="-122"/>
                </a:rPr>
                <a:t>SPSS</a:t>
              </a:r>
              <a:r>
                <a:rPr lang="zh-CN" altLang="en-US" sz="2000" dirty="0">
                  <a:solidFill>
                    <a:schemeClr val="bg1"/>
                  </a:solidFill>
                  <a:latin typeface="微软雅黑" panose="020B0503020204020204" pitchFamily="34" charset="-122"/>
                  <a:ea typeface="微软雅黑" panose="020B0503020204020204" pitchFamily="34" charset="-122"/>
                </a:rPr>
                <a:t>集成</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2567305" y="3187065"/>
            <a:ext cx="6075045" cy="2990850"/>
          </a:xfrm>
          <a:prstGeom prst="rect">
            <a:avLst/>
          </a:prstGeom>
        </p:spPr>
      </p:pic>
      <p:sp>
        <p:nvSpPr>
          <p:cNvPr id="3" name="文本框 2"/>
          <p:cNvSpPr txBox="1"/>
          <p:nvPr/>
        </p:nvSpPr>
        <p:spPr>
          <a:xfrm>
            <a:off x="348615" y="902970"/>
            <a:ext cx="5708650" cy="257937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mn-ea"/>
              </a:rPr>
              <a:t>       如图４所示是基于ＷＥＢ下的ＳＰＳＳ集成方案。由于ＳＰＳＳ提供了ＣＯＭ组件供其他平台调用，因此对于ＷＥＢ下的数据分析请求，首先通过ＨＴＴＰ协议将用户的请求发送给服务器，服务器端调用ＳＰＳＳ的ＣＯＭ组件，从医学系统数据库中读取数据，并调用ＳＰＳＳ数据分析引擎进行数据分析，然后将结果通过ＨＴＴＰ协议返回给用户客户端，客户端可以调用ＳＰＳＳ提供的Ｃｈａｒｔ对象等，将数据以表格或者图标的形式展示给用户。</a:t>
            </a:r>
            <a:endParaRPr lang="en-US" altLang="zh-CN">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2"/>
          <p:cNvPicPr>
            <a:picLocks noChangeAspect="1"/>
          </p:cNvPicPr>
          <p:nvPr/>
        </p:nvPicPr>
        <p:blipFill>
          <a:blip r:embed="rId1"/>
          <a:srcRect l="11356"/>
          <a:stretch>
            <a:fillRect/>
          </a:stretch>
        </p:blipFill>
        <p:spPr>
          <a:xfrm>
            <a:off x="-34925" y="0"/>
            <a:ext cx="9178925" cy="6858000"/>
          </a:xfrm>
          <a:prstGeom prst="rect">
            <a:avLst/>
          </a:prstGeom>
          <a:noFill/>
          <a:ln w="9525">
            <a:noFill/>
          </a:ln>
        </p:spPr>
      </p:pic>
      <p:grpSp>
        <p:nvGrpSpPr>
          <p:cNvPr id="19460" name="组合 6"/>
          <p:cNvGrpSpPr/>
          <p:nvPr/>
        </p:nvGrpSpPr>
        <p:grpSpPr>
          <a:xfrm>
            <a:off x="2595563" y="1782763"/>
            <a:ext cx="3738562" cy="3224212"/>
            <a:chOff x="2550245" y="1743119"/>
            <a:chExt cx="3739211" cy="3223458"/>
          </a:xfrm>
        </p:grpSpPr>
        <p:sp>
          <p:nvSpPr>
            <p:cNvPr id="16" name="等腰三角形 15"/>
            <p:cNvSpPr/>
            <p:nvPr/>
          </p:nvSpPr>
          <p:spPr>
            <a:xfrm rot="10800000">
              <a:off x="2550245" y="1743119"/>
              <a:ext cx="3739211" cy="3223458"/>
            </a:xfrm>
            <a:prstGeom prs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rot="10800000">
              <a:off x="2824813" y="1911183"/>
              <a:ext cx="3190081" cy="2750070"/>
            </a:xfrm>
            <a:prstGeom prst="triangle">
              <a:avLst/>
            </a:prstGeom>
            <a:solidFill>
              <a:srgbClr val="1BB3FE">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63" name="文本框 7"/>
            <p:cNvSpPr txBox="1"/>
            <p:nvPr/>
          </p:nvSpPr>
          <p:spPr>
            <a:xfrm>
              <a:off x="3527519" y="2067921"/>
              <a:ext cx="1784661" cy="1015663"/>
            </a:xfrm>
            <a:prstGeom prst="rect">
              <a:avLst/>
            </a:prstGeom>
            <a:noFill/>
            <a:ln w="9525">
              <a:noFill/>
            </a:ln>
          </p:spPr>
          <p:txBody>
            <a:bodyPr>
              <a:spAutoFit/>
            </a:bodyPr>
            <a:p>
              <a:pPr lvl="0" algn="ctr" eaLnBrk="1" hangingPunct="1"/>
              <a:r>
                <a:rPr lang="en-US" altLang="zh-CN" sz="6000" dirty="0">
                  <a:solidFill>
                    <a:schemeClr val="bg1"/>
                  </a:solidFill>
                  <a:latin typeface="Impact" panose="020B0806030902050204" pitchFamily="34" charset="0"/>
                  <a:ea typeface="宋体" panose="02010600030101010101" pitchFamily="2" charset="-122"/>
                </a:rPr>
                <a:t>PART </a:t>
              </a:r>
              <a:endParaRPr lang="en-US" altLang="zh-CN" sz="6000" dirty="0">
                <a:solidFill>
                  <a:schemeClr val="bg1"/>
                </a:solidFill>
                <a:latin typeface="Impact" panose="020B0806030902050204" pitchFamily="34" charset="0"/>
                <a:ea typeface="宋体" panose="02010600030101010101" pitchFamily="2" charset="-122"/>
              </a:endParaRPr>
            </a:p>
          </p:txBody>
        </p:sp>
        <p:sp>
          <p:nvSpPr>
            <p:cNvPr id="19464" name="文本框 10"/>
            <p:cNvSpPr txBox="1"/>
            <p:nvPr/>
          </p:nvSpPr>
          <p:spPr>
            <a:xfrm>
              <a:off x="2696462" y="2859701"/>
              <a:ext cx="3592994" cy="613267"/>
            </a:xfrm>
            <a:prstGeom prst="rect">
              <a:avLst/>
            </a:prstGeom>
            <a:noFill/>
            <a:ln w="9525">
              <a:noFill/>
            </a:ln>
          </p:spPr>
          <p:txBody>
            <a:bodyPr>
              <a:spAutoFit/>
            </a:bodyPr>
            <a:p>
              <a:pPr lvl="0" algn="ctr" eaLnBrk="1" hangingPunct="1"/>
              <a:r>
                <a:rPr lang="zh-CN" altLang="en-US" sz="3200" b="1" dirty="0">
                  <a:latin typeface="微软雅黑" panose="020B0503020204020204" pitchFamily="34" charset="-122"/>
                  <a:ea typeface="微软雅黑" panose="020B0503020204020204" pitchFamily="34" charset="-122"/>
                </a:rPr>
                <a:t>实现</a:t>
              </a:r>
              <a:endParaRPr lang="zh-CN" altLang="en-US" sz="3200" b="1" dirty="0">
                <a:latin typeface="微软雅黑" panose="020B0503020204020204" pitchFamily="34" charset="-122"/>
                <a:ea typeface="微软雅黑" panose="020B0503020204020204" pitchFamily="34" charset="-122"/>
              </a:endParaRPr>
            </a:p>
          </p:txBody>
        </p:sp>
        <p:sp>
          <p:nvSpPr>
            <p:cNvPr id="19465" name="文本框 5"/>
            <p:cNvSpPr txBox="1"/>
            <p:nvPr/>
          </p:nvSpPr>
          <p:spPr>
            <a:xfrm>
              <a:off x="4106097" y="3286218"/>
              <a:ext cx="773723" cy="1200329"/>
            </a:xfrm>
            <a:prstGeom prst="rect">
              <a:avLst/>
            </a:prstGeom>
            <a:noFill/>
            <a:ln w="9525">
              <a:noFill/>
            </a:ln>
          </p:spPr>
          <p:txBody>
            <a:bodyPr>
              <a:spAutoFit/>
            </a:bodyPr>
            <a:p>
              <a:pPr lvl="0" eaLnBrk="1" hangingPunct="1"/>
              <a:r>
                <a:rPr lang="en-US" altLang="zh-CN" sz="7200" dirty="0">
                  <a:solidFill>
                    <a:schemeClr val="bg1"/>
                  </a:solidFill>
                  <a:latin typeface="Impact" panose="020B0806030902050204" pitchFamily="34" charset="0"/>
                  <a:ea typeface="宋体" panose="02010600030101010101" pitchFamily="2" charset="-122"/>
                </a:rPr>
                <a:t>3</a:t>
              </a:r>
              <a:endParaRPr lang="zh-CN" altLang="en-US" sz="7200" dirty="0">
                <a:solidFill>
                  <a:schemeClr val="bg1"/>
                </a:solidFill>
                <a:latin typeface="Impact" panose="020B0806030902050204" pitchFamily="34" charset="0"/>
                <a:ea typeface="宋体" panose="02010600030101010101" pitchFamily="2" charset="-122"/>
              </a:endParaRPr>
            </a:p>
          </p:txBody>
        </p:sp>
      </p:gr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2277</Words>
  <Application>WPS 演示</Application>
  <PresentationFormat>全屏显示(4:3)</PresentationFormat>
  <Paragraphs>99</Paragraphs>
  <Slides>16</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宋体</vt:lpstr>
      <vt:lpstr>Wingdings</vt:lpstr>
      <vt:lpstr>Calibri</vt:lpstr>
      <vt:lpstr>Calibri Light</vt:lpstr>
      <vt:lpstr>微软雅黑</vt:lpstr>
      <vt:lpstr>Impact</vt:lpstr>
      <vt:lpstr>方正正中黑简体</vt:lpstr>
      <vt:lpstr>Open Sans Light</vt:lpstr>
      <vt:lpstr>Gill Sans</vt:lpstr>
      <vt:lpstr>Roboto</vt:lpstr>
      <vt:lpstr>Gill Sans</vt:lpstr>
      <vt:lpstr>Roboto</vt:lpstr>
      <vt:lpstr>黑体</vt:lpstr>
      <vt:lpstr>Segoe Print</vt:lpstr>
      <vt:lpstr>Cambria</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HZJ</dc:creator>
  <cp:lastModifiedBy>LJY</cp:lastModifiedBy>
  <cp:revision>97</cp:revision>
  <dcterms:created xsi:type="dcterms:W3CDTF">2015-07-31T03:24:30Z</dcterms:created>
  <dcterms:modified xsi:type="dcterms:W3CDTF">2017-03-16T17:24:43Z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