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1" r:id="rId3"/>
    <p:sldId id="257" r:id="rId4"/>
    <p:sldId id="260" r:id="rId5"/>
    <p:sldId id="292" r:id="rId6"/>
    <p:sldId id="293" r:id="rId7"/>
    <p:sldId id="294" r:id="rId8"/>
    <p:sldId id="295" r:id="rId9"/>
    <p:sldId id="296" r:id="rId10"/>
    <p:sldId id="307" r:id="rId11"/>
    <p:sldId id="308" r:id="rId12"/>
    <p:sldId id="297" r:id="rId13"/>
    <p:sldId id="309" r:id="rId14"/>
    <p:sldId id="298" r:id="rId15"/>
    <p:sldId id="299" r:id="rId16"/>
    <p:sldId id="300" r:id="rId17"/>
    <p:sldId id="301" r:id="rId18"/>
    <p:sldId id="302" r:id="rId19"/>
    <p:sldId id="303" r:id="rId20"/>
    <p:sldId id="304" r:id="rId21"/>
    <p:sldId id="280" r:id="rId22"/>
  </p:sldIdLst>
  <p:sldSz cx="12192000" cy="6858000"/>
  <p:notesSz cx="6858000" cy="9144000"/>
  <p:custShowLst>
    <p:custShow name="自定义放映 1" id="0">
      <p:sldLst>
        <p:sld r:id="rId2"/>
        <p:sld r:id="rId3"/>
        <p:sld r:id="rId4"/>
        <p:sld r:id="rId5"/>
        <p:sld r:id="rId6"/>
        <p:sld r:id="rId7"/>
        <p:sld r:id="rId8"/>
        <p:sld r:id="rId9"/>
        <p:sld r:id="rId10"/>
        <p:sld r:id="rId13"/>
        <p:sld r:id="rId15"/>
        <p:sld r:id="rId16"/>
        <p:sld r:id="rId17"/>
        <p:sld r:id="rId18"/>
        <p:sld r:id="rId19"/>
        <p:sld r:id="rId20"/>
        <p:sld r:id="rId21"/>
        <p:sld r:id="rId22"/>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DDC4C50-5864-4949-8008-A8685484D3BA}">
          <p14:sldIdLst>
            <p14:sldId id="256"/>
            <p14:sldId id="291"/>
            <p14:sldId id="257"/>
            <p14:sldId id="260"/>
            <p14:sldId id="292"/>
            <p14:sldId id="293"/>
            <p14:sldId id="294"/>
            <p14:sldId id="295"/>
            <p14:sldId id="296"/>
            <p14:sldId id="307"/>
            <p14:sldId id="308"/>
            <p14:sldId id="297"/>
            <p14:sldId id="309"/>
            <p14:sldId id="298"/>
            <p14:sldId id="299"/>
            <p14:sldId id="300"/>
            <p14:sldId id="301"/>
            <p14:sldId id="302"/>
            <p14:sldId id="303"/>
            <p14:sldId id="304"/>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C6E2"/>
    <a:srgbClr val="2FA598"/>
    <a:srgbClr val="FEBB01"/>
    <a:srgbClr val="FFFA00"/>
    <a:srgbClr val="FEA108"/>
    <a:srgbClr val="E63F0A"/>
    <a:srgbClr val="D70010"/>
    <a:srgbClr val="E69B19"/>
    <a:srgbClr val="57B8DB"/>
    <a:srgbClr val="CC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1050" autoAdjust="0"/>
  </p:normalViewPr>
  <p:slideViewPr>
    <p:cSldViewPr snapToGrid="0">
      <p:cViewPr varScale="1">
        <p:scale>
          <a:sx n="104" d="100"/>
          <a:sy n="104" d="100"/>
        </p:scale>
        <p:origin x="990" y="144"/>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5599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a:t>
            </a:fld>
            <a:endParaRPr lang="zh-CN" altLang="en-US"/>
          </a:p>
        </p:txBody>
      </p:sp>
    </p:spTree>
    <p:extLst>
      <p:ext uri="{BB962C8B-B14F-4D97-AF65-F5344CB8AC3E}">
        <p14:creationId xmlns:p14="http://schemas.microsoft.com/office/powerpoint/2010/main" val="365858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12</a:t>
            </a:fld>
            <a:endParaRPr lang="zh-CN" altLang="en-US"/>
          </a:p>
        </p:txBody>
      </p:sp>
    </p:spTree>
    <p:extLst>
      <p:ext uri="{BB962C8B-B14F-4D97-AF65-F5344CB8AC3E}">
        <p14:creationId xmlns:p14="http://schemas.microsoft.com/office/powerpoint/2010/main" val="132419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13</a:t>
            </a:fld>
            <a:endParaRPr lang="zh-CN" altLang="en-US"/>
          </a:p>
        </p:txBody>
      </p:sp>
    </p:spTree>
    <p:extLst>
      <p:ext uri="{BB962C8B-B14F-4D97-AF65-F5344CB8AC3E}">
        <p14:creationId xmlns:p14="http://schemas.microsoft.com/office/powerpoint/2010/main" val="2278091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14</a:t>
            </a:fld>
            <a:endParaRPr lang="zh-CN" altLang="en-US"/>
          </a:p>
        </p:txBody>
      </p:sp>
    </p:spTree>
    <p:extLst>
      <p:ext uri="{BB962C8B-B14F-4D97-AF65-F5344CB8AC3E}">
        <p14:creationId xmlns:p14="http://schemas.microsoft.com/office/powerpoint/2010/main" val="3234622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15</a:t>
            </a:fld>
            <a:endParaRPr lang="zh-CN" altLang="en-US"/>
          </a:p>
        </p:txBody>
      </p:sp>
    </p:spTree>
    <p:extLst>
      <p:ext uri="{BB962C8B-B14F-4D97-AF65-F5344CB8AC3E}">
        <p14:creationId xmlns:p14="http://schemas.microsoft.com/office/powerpoint/2010/main" val="268934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16</a:t>
            </a:fld>
            <a:endParaRPr lang="zh-CN" altLang="en-US"/>
          </a:p>
        </p:txBody>
      </p:sp>
    </p:spTree>
    <p:extLst>
      <p:ext uri="{BB962C8B-B14F-4D97-AF65-F5344CB8AC3E}">
        <p14:creationId xmlns:p14="http://schemas.microsoft.com/office/powerpoint/2010/main" val="89626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17</a:t>
            </a:fld>
            <a:endParaRPr lang="zh-CN" altLang="en-US"/>
          </a:p>
        </p:txBody>
      </p:sp>
    </p:spTree>
    <p:extLst>
      <p:ext uri="{BB962C8B-B14F-4D97-AF65-F5344CB8AC3E}">
        <p14:creationId xmlns:p14="http://schemas.microsoft.com/office/powerpoint/2010/main" val="2300745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18</a:t>
            </a:fld>
            <a:endParaRPr lang="zh-CN" altLang="en-US"/>
          </a:p>
        </p:txBody>
      </p:sp>
    </p:spTree>
    <p:extLst>
      <p:ext uri="{BB962C8B-B14F-4D97-AF65-F5344CB8AC3E}">
        <p14:creationId xmlns:p14="http://schemas.microsoft.com/office/powerpoint/2010/main" val="14171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19</a:t>
            </a:fld>
            <a:endParaRPr lang="zh-CN" altLang="en-US"/>
          </a:p>
        </p:txBody>
      </p:sp>
    </p:spTree>
    <p:extLst>
      <p:ext uri="{BB962C8B-B14F-4D97-AF65-F5344CB8AC3E}">
        <p14:creationId xmlns:p14="http://schemas.microsoft.com/office/powerpoint/2010/main" val="2274805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20</a:t>
            </a:fld>
            <a:endParaRPr lang="zh-CN" altLang="en-US"/>
          </a:p>
        </p:txBody>
      </p:sp>
    </p:spTree>
    <p:extLst>
      <p:ext uri="{BB962C8B-B14F-4D97-AF65-F5344CB8AC3E}">
        <p14:creationId xmlns:p14="http://schemas.microsoft.com/office/powerpoint/2010/main" val="3307652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21</a:t>
            </a:fld>
            <a:endParaRPr lang="zh-CN" altLang="en-US"/>
          </a:p>
        </p:txBody>
      </p:sp>
    </p:spTree>
    <p:extLst>
      <p:ext uri="{BB962C8B-B14F-4D97-AF65-F5344CB8AC3E}">
        <p14:creationId xmlns:p14="http://schemas.microsoft.com/office/powerpoint/2010/main" val="37010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a:t>
            </a:fld>
            <a:endParaRPr lang="zh-CN" altLang="en-US"/>
          </a:p>
        </p:txBody>
      </p:sp>
    </p:spTree>
    <p:extLst>
      <p:ext uri="{BB962C8B-B14F-4D97-AF65-F5344CB8AC3E}">
        <p14:creationId xmlns:p14="http://schemas.microsoft.com/office/powerpoint/2010/main" val="383651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3</a:t>
            </a:fld>
            <a:endParaRPr lang="zh-CN" altLang="en-US"/>
          </a:p>
        </p:txBody>
      </p:sp>
    </p:spTree>
    <p:extLst>
      <p:ext uri="{BB962C8B-B14F-4D97-AF65-F5344CB8AC3E}">
        <p14:creationId xmlns:p14="http://schemas.microsoft.com/office/powerpoint/2010/main" val="206876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4</a:t>
            </a:fld>
            <a:endParaRPr lang="zh-CN" altLang="en-US"/>
          </a:p>
        </p:txBody>
      </p:sp>
    </p:spTree>
    <p:extLst>
      <p:ext uri="{BB962C8B-B14F-4D97-AF65-F5344CB8AC3E}">
        <p14:creationId xmlns:p14="http://schemas.microsoft.com/office/powerpoint/2010/main" val="285183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5</a:t>
            </a:fld>
            <a:endParaRPr lang="zh-CN" altLang="en-US"/>
          </a:p>
        </p:txBody>
      </p:sp>
    </p:spTree>
    <p:extLst>
      <p:ext uri="{BB962C8B-B14F-4D97-AF65-F5344CB8AC3E}">
        <p14:creationId xmlns:p14="http://schemas.microsoft.com/office/powerpoint/2010/main" val="280536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6</a:t>
            </a:fld>
            <a:endParaRPr lang="zh-CN" altLang="en-US"/>
          </a:p>
        </p:txBody>
      </p:sp>
    </p:spTree>
    <p:extLst>
      <p:ext uri="{BB962C8B-B14F-4D97-AF65-F5344CB8AC3E}">
        <p14:creationId xmlns:p14="http://schemas.microsoft.com/office/powerpoint/2010/main" val="305071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7</a:t>
            </a:fld>
            <a:endParaRPr lang="zh-CN" altLang="en-US"/>
          </a:p>
        </p:txBody>
      </p:sp>
    </p:spTree>
    <p:extLst>
      <p:ext uri="{BB962C8B-B14F-4D97-AF65-F5344CB8AC3E}">
        <p14:creationId xmlns:p14="http://schemas.microsoft.com/office/powerpoint/2010/main" val="393069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8</a:t>
            </a:fld>
            <a:endParaRPr lang="zh-CN" altLang="en-US"/>
          </a:p>
        </p:txBody>
      </p:sp>
    </p:spTree>
    <p:extLst>
      <p:ext uri="{BB962C8B-B14F-4D97-AF65-F5344CB8AC3E}">
        <p14:creationId xmlns:p14="http://schemas.microsoft.com/office/powerpoint/2010/main" val="91467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9</a:t>
            </a:fld>
            <a:endParaRPr lang="zh-CN" altLang="en-US"/>
          </a:p>
        </p:txBody>
      </p:sp>
    </p:spTree>
    <p:extLst>
      <p:ext uri="{BB962C8B-B14F-4D97-AF65-F5344CB8AC3E}">
        <p14:creationId xmlns:p14="http://schemas.microsoft.com/office/powerpoint/2010/main" val="36668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01386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187944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60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1705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3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34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30739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23255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161056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200578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2017/3/23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70356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59653" y="2888972"/>
            <a:ext cx="5495862" cy="646331"/>
          </a:xfrm>
          <a:prstGeom prst="rect">
            <a:avLst/>
          </a:prstGeom>
          <a:noFill/>
          <a:effectLst>
            <a:outerShdw blurRad="114300" dist="38100" dir="5460000" algn="tr" rotWithShape="0">
              <a:prstClr val="black">
                <a:alpha val="16000"/>
              </a:prstClr>
            </a:outerShdw>
          </a:effectLst>
        </p:spPr>
        <p:txBody>
          <a:bodyPr wrap="square" rtlCol="0">
            <a:spAutoFit/>
          </a:bodyPr>
          <a:lstStyle/>
          <a:p>
            <a:pPr algn="ctr"/>
            <a:r>
              <a:rPr lang="zh-CN" altLang="en-US" sz="3600" dirty="0">
                <a:solidFill>
                  <a:schemeClr val="bg1"/>
                </a:solidFill>
                <a:latin typeface="时尚中黑简体" pitchFamily="2" charset="-122"/>
                <a:ea typeface="时尚中黑简体" pitchFamily="2" charset="-122"/>
              </a:rPr>
              <a:t>论文汇报</a:t>
            </a:r>
          </a:p>
        </p:txBody>
      </p:sp>
      <p:cxnSp>
        <p:nvCxnSpPr>
          <p:cNvPr id="7" name="直接连接符 6"/>
          <p:cNvCxnSpPr/>
          <p:nvPr/>
        </p:nvCxnSpPr>
        <p:spPr>
          <a:xfrm flipV="1">
            <a:off x="1472786" y="4359565"/>
            <a:ext cx="9102850" cy="22499"/>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062605" y="1873309"/>
            <a:ext cx="4047903" cy="1015663"/>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6000" b="1" dirty="0">
                <a:solidFill>
                  <a:schemeClr val="bg1"/>
                </a:solidFill>
                <a:latin typeface="Agency FB" panose="020B0503020202020204" pitchFamily="34" charset="0"/>
              </a:rPr>
              <a:t>大</a:t>
            </a:r>
            <a:r>
              <a:rPr lang="zh-CN" altLang="en-US" sz="6000" b="1" dirty="0" smtClean="0">
                <a:solidFill>
                  <a:schemeClr val="bg1"/>
                </a:solidFill>
                <a:latin typeface="Agency FB" panose="020B0503020202020204" pitchFamily="34" charset="0"/>
              </a:rPr>
              <a:t>数据技术</a:t>
            </a:r>
            <a:endParaRPr lang="zh-CN" altLang="en-US" sz="6000" b="1" dirty="0">
              <a:solidFill>
                <a:schemeClr val="bg1"/>
              </a:solidFill>
              <a:latin typeface="Agency FB" panose="020B0503020202020204" pitchFamily="34" charset="0"/>
            </a:endParaRPr>
          </a:p>
        </p:txBody>
      </p:sp>
      <p:sp>
        <p:nvSpPr>
          <p:cNvPr id="9" name="文本框 8"/>
          <p:cNvSpPr txBox="1"/>
          <p:nvPr/>
        </p:nvSpPr>
        <p:spPr>
          <a:xfrm>
            <a:off x="3854201" y="4526677"/>
            <a:ext cx="4801314" cy="461665"/>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2400" dirty="0" smtClean="0">
                <a:solidFill>
                  <a:schemeClr val="bg1"/>
                </a:solidFill>
                <a:latin typeface="时尚中黑简体" pitchFamily="2" charset="-122"/>
                <a:ea typeface="时尚中黑简体" pitchFamily="2" charset="-122"/>
              </a:rPr>
              <a:t>软件工程 欧明望 </a:t>
            </a:r>
            <a:r>
              <a:rPr lang="en-US" altLang="zh-CN" sz="2400" dirty="0" smtClean="0">
                <a:solidFill>
                  <a:schemeClr val="bg1"/>
                </a:solidFill>
                <a:latin typeface="时尚中黑简体" pitchFamily="2" charset="-122"/>
                <a:ea typeface="时尚中黑简体" pitchFamily="2" charset="-122"/>
              </a:rPr>
              <a:t>16085212210012</a:t>
            </a:r>
            <a:endParaRPr lang="zh-CN" altLang="en-US" sz="2400" dirty="0">
              <a:solidFill>
                <a:schemeClr val="bg1"/>
              </a:solidFill>
              <a:latin typeface="时尚中黑简体" pitchFamily="2" charset="-122"/>
              <a:ea typeface="时尚中黑简体" pitchFamily="2" charset="-122"/>
            </a:endParaRPr>
          </a:p>
        </p:txBody>
      </p:sp>
      <p:sp>
        <p:nvSpPr>
          <p:cNvPr id="10" name="矩形 9"/>
          <p:cNvSpPr/>
          <p:nvPr/>
        </p:nvSpPr>
        <p:spPr>
          <a:xfrm>
            <a:off x="0" y="658776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模板下载：</a:t>
            </a:r>
            <a:r>
              <a:rPr kumimoji="0" lang="en-US" altLang="zh-CN" sz="100" b="0" i="0" u="none" strike="noStrike" kern="0" cap="none" spc="0" normalizeH="0" baseline="0" noProof="0" dirty="0">
                <a:ln>
                  <a:noFill/>
                </a:ln>
                <a:effectLst/>
                <a:uLnTx/>
                <a:uFillTx/>
              </a:rPr>
              <a:t>www.1ppt.com/moban/     </a:t>
            </a:r>
            <a:r>
              <a:rPr kumimoji="0" lang="zh-CN" altLang="en-US" sz="100" b="0" i="0" u="none" strike="noStrike" kern="0" cap="none" spc="0" normalizeH="0" baseline="0" noProof="0" dirty="0">
                <a:ln>
                  <a:noFill/>
                </a:ln>
                <a:effectLst/>
                <a:uLnTx/>
                <a:uFillTx/>
              </a:rPr>
              <a:t>行业</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节日</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www.1ppt.com/jieri/           PPT</a:t>
            </a:r>
            <a:r>
              <a:rPr kumimoji="0" lang="zh-CN" altLang="en-US" sz="100" b="0" i="0" u="none" strike="noStrike" kern="0" cap="none" spc="0" normalizeH="0" baseline="0" noProof="0" dirty="0">
                <a:ln>
                  <a:noFill/>
                </a:ln>
                <a:effectLst/>
                <a:uLnTx/>
                <a:uFillTx/>
              </a:rPr>
              <a:t>素材下载：</a:t>
            </a:r>
            <a:r>
              <a:rPr kumimoji="0" lang="en-US" altLang="zh-CN" sz="100" b="0" i="0" u="none" strike="noStrike" kern="0" cap="none" spc="0" normalizeH="0" baseline="0" noProof="0" dirty="0">
                <a:ln>
                  <a:noFill/>
                </a:ln>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背景图片：</a:t>
            </a:r>
            <a:r>
              <a:rPr kumimoji="0" lang="en-US" altLang="zh-CN" sz="100" b="0" i="0" u="none" strike="noStrike" kern="0" cap="none" spc="0" normalizeH="0" baseline="0" noProof="0" dirty="0">
                <a:ln>
                  <a:noFill/>
                </a:ln>
                <a:effectLst/>
                <a:uLnTx/>
                <a:uFillTx/>
              </a:rPr>
              <a:t>www.1ppt.com/beijing/      PPT</a:t>
            </a:r>
            <a:r>
              <a:rPr kumimoji="0" lang="zh-CN" altLang="en-US" sz="100" b="0" i="0" u="none" strike="noStrike" kern="0" cap="none" spc="0" normalizeH="0" baseline="0" noProof="0" dirty="0">
                <a:ln>
                  <a:noFill/>
                </a:ln>
                <a:effectLst/>
                <a:uLnTx/>
                <a:uFillTx/>
              </a:rPr>
              <a:t>图表下载：</a:t>
            </a:r>
            <a:r>
              <a:rPr kumimoji="0" lang="en-US" altLang="zh-CN" sz="100" b="0" i="0" u="none" strike="noStrike" kern="0" cap="none" spc="0" normalizeH="0" baseline="0" noProof="0" dirty="0">
                <a:ln>
                  <a:noFill/>
                </a:ln>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优秀</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下载：</a:t>
            </a:r>
            <a:r>
              <a:rPr kumimoji="0" lang="en-US" altLang="zh-CN" sz="100" b="0" i="0" u="none" strike="noStrike" kern="0" cap="none" spc="0" normalizeH="0" baseline="0" noProof="0" dirty="0">
                <a:ln>
                  <a:noFill/>
                </a:ln>
                <a:effectLst/>
                <a:uLnTx/>
                <a:uFillTx/>
              </a:rPr>
              <a:t>www.1ppt.com/xiazai/        PPT</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Word</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www.1ppt.com/word/              Excel</a:t>
            </a:r>
            <a:r>
              <a:rPr kumimoji="0" lang="zh-CN" altLang="en-US" sz="100" b="0" i="0" u="none" strike="noStrike" kern="0" cap="none" spc="0" normalizeH="0" baseline="0" noProof="0" dirty="0">
                <a:ln>
                  <a:noFill/>
                </a:ln>
                <a:effectLst/>
                <a:uLnTx/>
                <a:uFillTx/>
              </a:rPr>
              <a:t>教程：</a:t>
            </a:r>
            <a:r>
              <a:rPr kumimoji="0" lang="en-US" altLang="zh-CN" sz="100" b="0" i="0" u="none" strike="noStrike" kern="0" cap="none" spc="0" normalizeH="0" baseline="0" noProof="0" dirty="0">
                <a:ln>
                  <a:noFill/>
                </a:ln>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资料下载：</a:t>
            </a:r>
            <a:r>
              <a:rPr kumimoji="0" lang="en-US" altLang="zh-CN" sz="100" b="0" i="0" u="none" strike="noStrike" kern="0" cap="none" spc="0" normalizeH="0" baseline="0" noProof="0" dirty="0">
                <a:ln>
                  <a:noFill/>
                </a:ln>
                <a:effectLst/>
                <a:uLnTx/>
                <a:uFillTx/>
              </a:rPr>
              <a:t>www.1ppt.com/ziliao/                PPT</a:t>
            </a:r>
            <a:r>
              <a:rPr kumimoji="0" lang="zh-CN" altLang="en-US" sz="100" b="0" i="0" u="none" strike="noStrike" kern="0" cap="none" spc="0" normalizeH="0" baseline="0" noProof="0" dirty="0">
                <a:ln>
                  <a:noFill/>
                </a:ln>
                <a:effectLst/>
                <a:uLnTx/>
                <a:uFillTx/>
              </a:rPr>
              <a:t>课件下载：</a:t>
            </a:r>
            <a:r>
              <a:rPr kumimoji="0" lang="en-US" altLang="zh-CN" sz="100" b="0" i="0" u="none" strike="noStrike" kern="0" cap="none" spc="0" normalizeH="0" baseline="0" noProof="0" dirty="0">
                <a:ln>
                  <a:noFill/>
                </a:ln>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范文下载：</a:t>
            </a:r>
            <a:r>
              <a:rPr kumimoji="0" lang="en-US" altLang="zh-CN" sz="100" b="0" i="0" u="none" strike="noStrike" kern="0" cap="none" spc="0" normalizeH="0" baseline="0" noProof="0" dirty="0">
                <a:ln>
                  <a:noFill/>
                </a:ln>
                <a:effectLst/>
                <a:uLnTx/>
                <a:uFillTx/>
              </a:rPr>
              <a:t>www.1ppt.com/fanwen/             </a:t>
            </a:r>
            <a:r>
              <a:rPr kumimoji="0" lang="zh-CN" altLang="en-US" sz="100" b="0" i="0" u="none" strike="noStrike" kern="0" cap="none" spc="0" normalizeH="0" baseline="0" noProof="0" dirty="0">
                <a:ln>
                  <a:noFill/>
                </a:ln>
                <a:effectLst/>
                <a:uLnTx/>
                <a:uFillTx/>
              </a:rPr>
              <a:t>试卷下载：</a:t>
            </a:r>
            <a:r>
              <a:rPr kumimoji="0" lang="en-US" altLang="zh-CN" sz="100" b="0" i="0" u="none" strike="noStrike" kern="0" cap="none" spc="0" normalizeH="0" baseline="0" noProof="0" dirty="0">
                <a:ln>
                  <a:noFill/>
                </a:ln>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教案下载：</a:t>
            </a:r>
            <a:r>
              <a:rPr kumimoji="0" lang="en-US" altLang="zh-CN" sz="100" b="0" i="0" u="none" strike="noStrike" kern="0" cap="none" spc="0" normalizeH="0" baseline="0" noProof="0" dirty="0">
                <a:ln>
                  <a:noFill/>
                </a:ln>
                <a:effectLst/>
                <a:uLnTx/>
                <a:uFillTx/>
              </a:rPr>
              <a:t>www.1ppt.com/jiaoan/  </a:t>
            </a:r>
            <a:r>
              <a:rPr kumimoji="0" lang="en-US" altLang="zh-CN" sz="100" b="0" i="0" u="none" strike="noStrike" kern="0" cap="none" spc="0" normalizeH="0" baseline="0" noProof="0" dirty="0" smtClean="0">
                <a:ln>
                  <a:noFill/>
                </a:ln>
                <a:effectLst/>
                <a:uLnTx/>
                <a:uFillTx/>
              </a:rPr>
              <a:t>      PPT</a:t>
            </a:r>
            <a:r>
              <a:rPr kumimoji="0" lang="zh-CN" altLang="en-US" sz="100" b="0" i="0" u="none" strike="noStrike" kern="0" cap="none" spc="0" normalizeH="0" baseline="0" noProof="0" dirty="0" smtClean="0">
                <a:ln>
                  <a:noFill/>
                </a:ln>
                <a:effectLst/>
                <a:uLnTx/>
                <a:uFillTx/>
              </a:rPr>
              <a:t>论坛：</a:t>
            </a:r>
            <a:r>
              <a:rPr kumimoji="0" lang="en-US" altLang="zh-CN" sz="100" b="0" i="0" u="none" strike="noStrike" kern="0" cap="none" spc="0" normalizeH="0" baseline="0" noProof="0" dirty="0" smtClean="0">
                <a:ln>
                  <a:noFill/>
                </a:ln>
                <a:effectLst/>
                <a:uLnTx/>
                <a:uFillTx/>
              </a:rPr>
              <a:t>www.1ppt.cn</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 </a:t>
            </a:r>
            <a:endParaRPr kumimoji="0" lang="zh-CN" altLang="en-US" sz="100" b="0" i="0" u="none" strike="noStrike" kern="0" cap="none" spc="0" normalizeH="0" baseline="0" noProof="0" dirty="0">
              <a:ln>
                <a:noFill/>
              </a:ln>
              <a:effectLst/>
              <a:uLnTx/>
              <a:uFillTx/>
            </a:endParaRPr>
          </a:p>
        </p:txBody>
      </p:sp>
      <p:sp>
        <p:nvSpPr>
          <p:cNvPr id="11" name="文本框 10"/>
          <p:cNvSpPr txBox="1"/>
          <p:nvPr/>
        </p:nvSpPr>
        <p:spPr>
          <a:xfrm>
            <a:off x="1557960" y="3820956"/>
            <a:ext cx="9227539" cy="523220"/>
          </a:xfrm>
          <a:prstGeom prst="rect">
            <a:avLst/>
          </a:prstGeom>
          <a:noFill/>
          <a:effectLst>
            <a:outerShdw blurRad="114300" dist="38100" dir="5460000" algn="tr" rotWithShape="0">
              <a:prstClr val="black">
                <a:alpha val="16000"/>
              </a:prstClr>
            </a:outerShdw>
          </a:effectLst>
        </p:spPr>
        <p:txBody>
          <a:bodyPr wrap="square" rtlCol="0">
            <a:spAutoFit/>
          </a:bodyPr>
          <a:lstStyle/>
          <a:p>
            <a:r>
              <a:rPr lang="en-US" altLang="zh-CN" sz="2800" dirty="0" smtClean="0">
                <a:solidFill>
                  <a:schemeClr val="bg1"/>
                </a:solidFill>
                <a:latin typeface="时尚中黑简体" pitchFamily="2" charset="-122"/>
                <a:ea typeface="时尚中黑简体" pitchFamily="2" charset="-122"/>
              </a:rPr>
              <a:t>A </a:t>
            </a:r>
            <a:r>
              <a:rPr lang="en-US" altLang="zh-CN" sz="2800" dirty="0">
                <a:solidFill>
                  <a:schemeClr val="bg1"/>
                </a:solidFill>
                <a:latin typeface="时尚中黑简体" pitchFamily="2" charset="-122"/>
                <a:ea typeface="时尚中黑简体" pitchFamily="2" charset="-122"/>
              </a:rPr>
              <a:t>F</a:t>
            </a:r>
            <a:r>
              <a:rPr lang="en-US" altLang="zh-CN" sz="2800" dirty="0" smtClean="0">
                <a:solidFill>
                  <a:schemeClr val="bg1"/>
                </a:solidFill>
                <a:latin typeface="时尚中黑简体" pitchFamily="2" charset="-122"/>
                <a:ea typeface="时尚中黑简体" pitchFamily="2" charset="-122"/>
              </a:rPr>
              <a:t>ew </a:t>
            </a:r>
            <a:r>
              <a:rPr lang="en-US" altLang="zh-CN" sz="2800" dirty="0">
                <a:solidFill>
                  <a:schemeClr val="bg1"/>
                </a:solidFill>
                <a:latin typeface="时尚中黑简体" pitchFamily="2" charset="-122"/>
                <a:ea typeface="时尚中黑简体" pitchFamily="2" charset="-122"/>
              </a:rPr>
              <a:t>U</a:t>
            </a:r>
            <a:r>
              <a:rPr lang="en-US" altLang="zh-CN" sz="2800" dirty="0" smtClean="0">
                <a:solidFill>
                  <a:schemeClr val="bg1"/>
                </a:solidFill>
                <a:latin typeface="时尚中黑简体" pitchFamily="2" charset="-122"/>
                <a:ea typeface="时尚中黑简体" pitchFamily="2" charset="-122"/>
              </a:rPr>
              <a:t>seful Things to Know About Machine Learning </a:t>
            </a:r>
            <a:endParaRPr lang="zh-CN" altLang="en-US" sz="3600" dirty="0">
              <a:solidFill>
                <a:schemeClr val="bg1"/>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11667964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19">
                                          <p:stCondLst>
                                            <p:cond delay="0"/>
                                          </p:stCondLst>
                                        </p:cTn>
                                        <p:tgtEl>
                                          <p:spTgt spid="8"/>
                                        </p:tgtEl>
                                      </p:cBhvr>
                                    </p:animEffect>
                                    <p:anim calcmode="lin" valueType="num">
                                      <p:cBhvr>
                                        <p:cTn id="8" dur="100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8"/>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8"/>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8"/>
                                        </p:tgtEl>
                                        <p:attrNameLst>
                                          <p:attrName>ppt_y</p:attrName>
                                        </p:attrNameLst>
                                      </p:cBhvr>
                                      <p:tavLst>
                                        <p:tav tm="0" fmla="#ppt_y-sin(pi*$)/81">
                                          <p:val>
                                            <p:fltVal val="0"/>
                                          </p:val>
                                        </p:tav>
                                        <p:tav tm="100000">
                                          <p:val>
                                            <p:fltVal val="1"/>
                                          </p:val>
                                        </p:tav>
                                      </p:tavLst>
                                    </p:anim>
                                    <p:animScale>
                                      <p:cBhvr>
                                        <p:cTn id="13" dur="14">
                                          <p:stCondLst>
                                            <p:cond delay="357"/>
                                          </p:stCondLst>
                                        </p:cTn>
                                        <p:tgtEl>
                                          <p:spTgt spid="8"/>
                                        </p:tgtEl>
                                      </p:cBhvr>
                                      <p:to x="100000" y="60000"/>
                                    </p:animScale>
                                    <p:animScale>
                                      <p:cBhvr>
                                        <p:cTn id="14" dur="91" decel="50000">
                                          <p:stCondLst>
                                            <p:cond delay="372"/>
                                          </p:stCondLst>
                                        </p:cTn>
                                        <p:tgtEl>
                                          <p:spTgt spid="8"/>
                                        </p:tgtEl>
                                      </p:cBhvr>
                                      <p:to x="100000" y="100000"/>
                                    </p:animScale>
                                    <p:animScale>
                                      <p:cBhvr>
                                        <p:cTn id="15" dur="14">
                                          <p:stCondLst>
                                            <p:cond delay="722"/>
                                          </p:stCondLst>
                                        </p:cTn>
                                        <p:tgtEl>
                                          <p:spTgt spid="8"/>
                                        </p:tgtEl>
                                      </p:cBhvr>
                                      <p:to x="100000" y="80000"/>
                                    </p:animScale>
                                    <p:animScale>
                                      <p:cBhvr>
                                        <p:cTn id="16" dur="91" decel="50000">
                                          <p:stCondLst>
                                            <p:cond delay="736"/>
                                          </p:stCondLst>
                                        </p:cTn>
                                        <p:tgtEl>
                                          <p:spTgt spid="8"/>
                                        </p:tgtEl>
                                      </p:cBhvr>
                                      <p:to x="100000" y="100000"/>
                                    </p:animScale>
                                    <p:animScale>
                                      <p:cBhvr>
                                        <p:cTn id="17" dur="14">
                                          <p:stCondLst>
                                            <p:cond delay="903"/>
                                          </p:stCondLst>
                                        </p:cTn>
                                        <p:tgtEl>
                                          <p:spTgt spid="8"/>
                                        </p:tgtEl>
                                      </p:cBhvr>
                                      <p:to x="100000" y="90000"/>
                                    </p:animScale>
                                    <p:animScale>
                                      <p:cBhvr>
                                        <p:cTn id="18" dur="91" decel="50000">
                                          <p:stCondLst>
                                            <p:cond delay="917"/>
                                          </p:stCondLst>
                                        </p:cTn>
                                        <p:tgtEl>
                                          <p:spTgt spid="8"/>
                                        </p:tgtEl>
                                      </p:cBhvr>
                                      <p:to x="100000" y="100000"/>
                                    </p:animScale>
                                    <p:animScale>
                                      <p:cBhvr>
                                        <p:cTn id="19" dur="14">
                                          <p:stCondLst>
                                            <p:cond delay="994"/>
                                          </p:stCondLst>
                                        </p:cTn>
                                        <p:tgtEl>
                                          <p:spTgt spid="8"/>
                                        </p:tgtEl>
                                      </p:cBhvr>
                                      <p:to x="100000" y="95000"/>
                                    </p:animScale>
                                    <p:animScale>
                                      <p:cBhvr>
                                        <p:cTn id="20" dur="91" decel="50000">
                                          <p:stCondLst>
                                            <p:cond delay="1009"/>
                                          </p:stCondLst>
                                        </p:cTn>
                                        <p:tgtEl>
                                          <p:spTgt spid="8"/>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6" presetClass="entr" presetSubtype="37"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down)">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4675" y="1816000"/>
            <a:ext cx="9180960" cy="757130"/>
          </a:xfrm>
          <a:prstGeom prst="rect">
            <a:avLst/>
          </a:prstGeom>
        </p:spPr>
        <p:txBody>
          <a:bodyPr wrap="square">
            <a:spAutoFit/>
          </a:bodyPr>
          <a:lstStyle/>
          <a:p>
            <a:pPr>
              <a:lnSpc>
                <a:spcPct val="120000"/>
              </a:lnSpc>
            </a:pPr>
            <a:r>
              <a:rPr lang="zh-CN" altLang="en-US" b="1" dirty="0" smtClean="0">
                <a:solidFill>
                  <a:schemeClr val="bg1"/>
                </a:solidFill>
              </a:rPr>
              <a:t>。</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p>
        </p:txBody>
      </p:sp>
      <p:sp>
        <p:nvSpPr>
          <p:cNvPr id="3" name="文本框 2"/>
          <p:cNvSpPr txBox="1"/>
          <p:nvPr/>
        </p:nvSpPr>
        <p:spPr>
          <a:xfrm>
            <a:off x="1158975" y="167204"/>
            <a:ext cx="2236510"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过拟合的多种形式</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5" name="组合 4"/>
          <p:cNvGrpSpPr/>
          <p:nvPr/>
        </p:nvGrpSpPr>
        <p:grpSpPr>
          <a:xfrm>
            <a:off x="207780"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4" y="367229"/>
              <a:ext cx="561371"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cxnSp>
        <p:nvCxnSpPr>
          <p:cNvPr id="10" name="直接连接符 9"/>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480" y="1323147"/>
            <a:ext cx="3971637" cy="369332"/>
          </a:xfrm>
          <a:prstGeom prst="rect">
            <a:avLst/>
          </a:prstGeom>
        </p:spPr>
        <p:txBody>
          <a:bodyPr wrap="square">
            <a:spAutoFit/>
          </a:bodyPr>
          <a:lstStyle/>
          <a:p>
            <a:r>
              <a:rPr lang="en-US" altLang="zh-CN" b="1" dirty="0" smtClean="0">
                <a:solidFill>
                  <a:schemeClr val="bg1"/>
                </a:solidFill>
              </a:rPr>
              <a:t>Regression</a:t>
            </a:r>
            <a:r>
              <a:rPr lang="zh-CN" altLang="en-US" b="1" dirty="0" smtClean="0">
                <a:solidFill>
                  <a:schemeClr val="bg1"/>
                </a:solidFill>
              </a:rPr>
              <a:t>算法：</a:t>
            </a:r>
            <a:r>
              <a:rPr lang="en-US" altLang="zh-CN" b="1" dirty="0" smtClean="0">
                <a:solidFill>
                  <a:schemeClr val="bg1"/>
                </a:solidFill>
              </a:rPr>
              <a:t> </a:t>
            </a:r>
            <a:endParaRPr lang="zh-CN" altLang="en-US" dirty="0"/>
          </a:p>
        </p:txBody>
      </p:sp>
      <p:pic>
        <p:nvPicPr>
          <p:cNvPr id="16" name="图片 15"/>
          <p:cNvPicPr>
            <a:picLocks noChangeAspect="1"/>
          </p:cNvPicPr>
          <p:nvPr/>
        </p:nvPicPr>
        <p:blipFill>
          <a:blip r:embed="rId2"/>
          <a:stretch>
            <a:fillRect/>
          </a:stretch>
        </p:blipFill>
        <p:spPr>
          <a:xfrm>
            <a:off x="639480" y="2263452"/>
            <a:ext cx="4238095" cy="3171519"/>
          </a:xfrm>
          <a:prstGeom prst="rect">
            <a:avLst/>
          </a:prstGeom>
        </p:spPr>
      </p:pic>
      <p:pic>
        <p:nvPicPr>
          <p:cNvPr id="17" name="图片 16"/>
          <p:cNvPicPr>
            <a:picLocks noChangeAspect="1"/>
          </p:cNvPicPr>
          <p:nvPr/>
        </p:nvPicPr>
        <p:blipFill>
          <a:blip r:embed="rId3"/>
          <a:stretch>
            <a:fillRect/>
          </a:stretch>
        </p:blipFill>
        <p:spPr>
          <a:xfrm>
            <a:off x="5457184" y="2844467"/>
            <a:ext cx="5914286" cy="1714286"/>
          </a:xfrm>
          <a:prstGeom prst="rect">
            <a:avLst/>
          </a:prstGeom>
        </p:spPr>
      </p:pic>
      <p:sp>
        <p:nvSpPr>
          <p:cNvPr id="18" name="矩形 17"/>
          <p:cNvSpPr/>
          <p:nvPr/>
        </p:nvSpPr>
        <p:spPr>
          <a:xfrm>
            <a:off x="5457184" y="1346655"/>
            <a:ext cx="3971637" cy="646331"/>
          </a:xfrm>
          <a:prstGeom prst="rect">
            <a:avLst/>
          </a:prstGeom>
        </p:spPr>
        <p:txBody>
          <a:bodyPr wrap="square">
            <a:spAutoFit/>
          </a:bodyPr>
          <a:lstStyle/>
          <a:p>
            <a:r>
              <a:rPr lang="zh-CN" altLang="en-US" b="1" dirty="0" smtClean="0">
                <a:solidFill>
                  <a:schemeClr val="bg1"/>
                </a:solidFill>
              </a:rPr>
              <a:t>梯度下降法求解</a:t>
            </a:r>
            <a:r>
              <a:rPr lang="en-US" altLang="zh-CN" b="1" dirty="0" smtClean="0">
                <a:solidFill>
                  <a:schemeClr val="bg1"/>
                </a:solidFill>
              </a:rPr>
              <a:t>Regression</a:t>
            </a:r>
            <a:r>
              <a:rPr lang="zh-CN" altLang="en-US" b="1" dirty="0" smtClean="0">
                <a:solidFill>
                  <a:schemeClr val="bg1"/>
                </a:solidFill>
              </a:rPr>
              <a:t>算法最佳拟合参数：</a:t>
            </a:r>
            <a:r>
              <a:rPr lang="en-US" altLang="zh-CN" b="1" dirty="0" smtClean="0">
                <a:solidFill>
                  <a:schemeClr val="bg1"/>
                </a:solidFill>
              </a:rPr>
              <a:t> </a:t>
            </a:r>
            <a:endParaRPr lang="zh-CN" altLang="en-US" dirty="0"/>
          </a:p>
        </p:txBody>
      </p:sp>
    </p:spTree>
    <p:extLst>
      <p:ext uri="{BB962C8B-B14F-4D97-AF65-F5344CB8AC3E}">
        <p14:creationId xmlns:p14="http://schemas.microsoft.com/office/powerpoint/2010/main" val="342493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6" presetClass="entr" presetSubtype="37"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4675" y="1816000"/>
            <a:ext cx="9180960" cy="757130"/>
          </a:xfrm>
          <a:prstGeom prst="rect">
            <a:avLst/>
          </a:prstGeom>
        </p:spPr>
        <p:txBody>
          <a:bodyPr wrap="square">
            <a:spAutoFit/>
          </a:bodyPr>
          <a:lstStyle/>
          <a:p>
            <a:pPr>
              <a:lnSpc>
                <a:spcPct val="120000"/>
              </a:lnSpc>
            </a:pPr>
            <a:r>
              <a:rPr lang="zh-CN" altLang="en-US" b="1" dirty="0" smtClean="0">
                <a:solidFill>
                  <a:schemeClr val="bg1"/>
                </a:solidFill>
              </a:rPr>
              <a:t>。</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p>
        </p:txBody>
      </p:sp>
      <p:sp>
        <p:nvSpPr>
          <p:cNvPr id="3" name="文本框 2"/>
          <p:cNvSpPr txBox="1"/>
          <p:nvPr/>
        </p:nvSpPr>
        <p:spPr>
          <a:xfrm>
            <a:off x="1158975" y="167204"/>
            <a:ext cx="2236510"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过拟合的多种形式</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5" name="组合 4"/>
          <p:cNvGrpSpPr/>
          <p:nvPr/>
        </p:nvGrpSpPr>
        <p:grpSpPr>
          <a:xfrm>
            <a:off x="207780"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4" y="367229"/>
              <a:ext cx="561371"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cxnSp>
        <p:nvCxnSpPr>
          <p:cNvPr id="10" name="直接连接符 9"/>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74386" y="1366354"/>
            <a:ext cx="3971637" cy="369332"/>
          </a:xfrm>
          <a:prstGeom prst="rect">
            <a:avLst/>
          </a:prstGeom>
        </p:spPr>
        <p:txBody>
          <a:bodyPr wrap="square">
            <a:spAutoFit/>
          </a:bodyPr>
          <a:lstStyle/>
          <a:p>
            <a:r>
              <a:rPr lang="zh-CN" altLang="en-US" b="1" dirty="0" smtClean="0">
                <a:solidFill>
                  <a:schemeClr val="bg1"/>
                </a:solidFill>
              </a:rPr>
              <a:t>正则化后的</a:t>
            </a:r>
            <a:r>
              <a:rPr lang="en-US" altLang="zh-CN" b="1" dirty="0" smtClean="0">
                <a:solidFill>
                  <a:schemeClr val="bg1"/>
                </a:solidFill>
              </a:rPr>
              <a:t>Regression</a:t>
            </a:r>
            <a:r>
              <a:rPr lang="zh-CN" altLang="en-US" b="1" dirty="0" smtClean="0">
                <a:solidFill>
                  <a:schemeClr val="bg1"/>
                </a:solidFill>
              </a:rPr>
              <a:t>算法：</a:t>
            </a:r>
            <a:r>
              <a:rPr lang="en-US" altLang="zh-CN" b="1" dirty="0" smtClean="0">
                <a:solidFill>
                  <a:schemeClr val="bg1"/>
                </a:solidFill>
              </a:rPr>
              <a:t> </a:t>
            </a:r>
            <a:endParaRPr lang="zh-CN" altLang="en-US" dirty="0"/>
          </a:p>
        </p:txBody>
      </p:sp>
      <p:pic>
        <p:nvPicPr>
          <p:cNvPr id="11" name="图片 10"/>
          <p:cNvPicPr>
            <a:picLocks noChangeAspect="1"/>
          </p:cNvPicPr>
          <p:nvPr/>
        </p:nvPicPr>
        <p:blipFill>
          <a:blip r:embed="rId2"/>
          <a:stretch>
            <a:fillRect/>
          </a:stretch>
        </p:blipFill>
        <p:spPr>
          <a:xfrm>
            <a:off x="2649025" y="2858389"/>
            <a:ext cx="1038095" cy="733333"/>
          </a:xfrm>
          <a:prstGeom prst="rect">
            <a:avLst/>
          </a:prstGeom>
        </p:spPr>
      </p:pic>
      <p:pic>
        <p:nvPicPr>
          <p:cNvPr id="12" name="图片 11"/>
          <p:cNvPicPr>
            <a:picLocks noChangeAspect="1"/>
          </p:cNvPicPr>
          <p:nvPr/>
        </p:nvPicPr>
        <p:blipFill>
          <a:blip r:embed="rId3"/>
          <a:stretch>
            <a:fillRect/>
          </a:stretch>
        </p:blipFill>
        <p:spPr>
          <a:xfrm>
            <a:off x="780306" y="4313775"/>
            <a:ext cx="4559795" cy="1771429"/>
          </a:xfrm>
          <a:prstGeom prst="rect">
            <a:avLst/>
          </a:prstGeom>
        </p:spPr>
      </p:pic>
      <p:pic>
        <p:nvPicPr>
          <p:cNvPr id="17" name="图片 16"/>
          <p:cNvPicPr>
            <a:picLocks noChangeAspect="1"/>
          </p:cNvPicPr>
          <p:nvPr/>
        </p:nvPicPr>
        <p:blipFill>
          <a:blip r:embed="rId4"/>
          <a:stretch>
            <a:fillRect/>
          </a:stretch>
        </p:blipFill>
        <p:spPr>
          <a:xfrm>
            <a:off x="5673971" y="2342347"/>
            <a:ext cx="6238095" cy="3942857"/>
          </a:xfrm>
          <a:prstGeom prst="rect">
            <a:avLst/>
          </a:prstGeom>
        </p:spPr>
      </p:pic>
    </p:spTree>
    <p:extLst>
      <p:ext uri="{BB962C8B-B14F-4D97-AF65-F5344CB8AC3E}">
        <p14:creationId xmlns:p14="http://schemas.microsoft.com/office/powerpoint/2010/main" val="11146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6" presetClass="entr" presetSubtype="37"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2751522"/>
          </a:xfrm>
          <a:prstGeom prst="rect">
            <a:avLst/>
          </a:prstGeom>
        </p:spPr>
        <p:txBody>
          <a:bodyPr wrap="square">
            <a:spAutoFit/>
          </a:bodyPr>
          <a:lstStyle/>
          <a:p>
            <a:pPr>
              <a:lnSpc>
                <a:spcPct val="120000"/>
              </a:lnSpc>
            </a:pPr>
            <a:r>
              <a:rPr lang="zh-CN" altLang="en-US" b="1" dirty="0" smtClean="0">
                <a:solidFill>
                  <a:schemeClr val="bg1"/>
                </a:solidFill>
              </a:rPr>
              <a:t>         维数灾难是目前机器学习面临的困难之一，机器学习算法无论是预测还是分类，他的准确性很大程度上依赖特征的选择，所以很多人为了能训练出更好的分类器同时面对越来越高的需求，不断提取更多的特征值来进行训练，这样样例的维度就会上升，整个系统学习难度会上升，泛化能力直线下降，反而不能取得太好的效果</a:t>
            </a:r>
            <a:r>
              <a:rPr lang="en-US" altLang="zh-CN" b="1" dirty="0" smtClean="0">
                <a:solidFill>
                  <a:schemeClr val="bg1"/>
                </a:solidFill>
              </a:rPr>
              <a:t> </a:t>
            </a:r>
            <a:r>
              <a:rPr lang="zh-CN" altLang="en-US" b="1" dirty="0">
                <a:solidFill>
                  <a:schemeClr val="bg1"/>
                </a:solidFill>
              </a:rPr>
              <a:t>。</a:t>
            </a:r>
            <a:r>
              <a:rPr lang="en-US" altLang="zh-CN" b="1" dirty="0" smtClean="0">
                <a:solidFill>
                  <a:schemeClr val="bg1"/>
                </a:solidFill>
              </a:rPr>
              <a:t>     </a:t>
            </a:r>
          </a:p>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人类的大脑思维模式局限于三维，面对更高纬度的时候很难去想象一个算法在高纬度中运作原理。</a:t>
            </a:r>
            <a:r>
              <a:rPr lang="zh-CN" altLang="zh-CN" b="1" dirty="0">
                <a:solidFill>
                  <a:schemeClr val="bg1"/>
                </a:solidFill>
              </a:rPr>
              <a:t>在二维或三维空间构建分类器很简单，我们可以仅通过肉眼观察发现不同类别样例的</a:t>
            </a:r>
            <a:r>
              <a:rPr lang="zh-CN" altLang="zh-CN" b="1" dirty="0" smtClean="0">
                <a:solidFill>
                  <a:schemeClr val="bg1"/>
                </a:solidFill>
              </a:rPr>
              <a:t>分界线</a:t>
            </a:r>
            <a:r>
              <a:rPr lang="zh-CN" altLang="en-US" b="1" dirty="0" smtClean="0">
                <a:solidFill>
                  <a:schemeClr val="bg1"/>
                </a:solidFill>
              </a:rPr>
              <a:t>，再往上映射到高纬度，人类的大脑将很难理解这样的现象。</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en-US" b="1" dirty="0" smtClean="0">
                <a:solidFill>
                  <a:schemeClr val="bg1"/>
                </a:solidFill>
              </a:rPr>
              <a:t>解决维数灾难的常用降维方法：</a:t>
            </a:r>
            <a:r>
              <a:rPr lang="en-US" altLang="zh-CN" b="1" dirty="0" smtClean="0">
                <a:solidFill>
                  <a:schemeClr val="bg1"/>
                </a:solidFill>
              </a:rPr>
              <a:t>PCA</a:t>
            </a:r>
            <a:endParaRPr lang="en-US" altLang="zh-CN" b="1" dirty="0">
              <a:solidFill>
                <a:schemeClr val="bg1"/>
              </a:solidFill>
            </a:endParaRPr>
          </a:p>
        </p:txBody>
      </p:sp>
      <p:sp>
        <p:nvSpPr>
          <p:cNvPr id="68" name="文本框 67"/>
          <p:cNvSpPr txBox="1"/>
          <p:nvPr/>
        </p:nvSpPr>
        <p:spPr>
          <a:xfrm>
            <a:off x="1158975" y="167204"/>
            <a:ext cx="3005951"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人类直觉不适用于高维度</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741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05</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0623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402546"/>
          </a:xfrm>
          <a:prstGeom prst="rect">
            <a:avLst/>
          </a:prstGeom>
        </p:spPr>
        <p:txBody>
          <a:bodyPr wrap="square">
            <a:spAutoFit/>
          </a:bodyPr>
          <a:lstStyle/>
          <a:p>
            <a:pPr>
              <a:lnSpc>
                <a:spcPct val="120000"/>
              </a:lnSpc>
            </a:pPr>
            <a:r>
              <a:rPr lang="zh-CN" altLang="en-US" b="1" dirty="0" smtClean="0">
                <a:solidFill>
                  <a:schemeClr val="bg1"/>
                </a:solidFill>
              </a:rPr>
              <a:t>         </a:t>
            </a:r>
            <a:endParaRPr lang="en-US" altLang="zh-CN" b="1" dirty="0">
              <a:solidFill>
                <a:schemeClr val="bg1"/>
              </a:solidFill>
            </a:endParaRPr>
          </a:p>
        </p:txBody>
      </p:sp>
      <p:sp>
        <p:nvSpPr>
          <p:cNvPr id="68" name="文本框 67"/>
          <p:cNvSpPr txBox="1"/>
          <p:nvPr/>
        </p:nvSpPr>
        <p:spPr>
          <a:xfrm>
            <a:off x="1158975" y="167204"/>
            <a:ext cx="3005951"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人类直觉不适用于高维度</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741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05</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32990" y="1116956"/>
            <a:ext cx="4830769" cy="3139321"/>
          </a:xfrm>
          <a:prstGeom prst="rect">
            <a:avLst/>
          </a:prstGeom>
        </p:spPr>
        <p:txBody>
          <a:bodyPr wrap="square">
            <a:spAutoFit/>
          </a:bodyPr>
          <a:lstStyle/>
          <a:p>
            <a:r>
              <a:rPr lang="zh-CN" altLang="en-US" dirty="0">
                <a:solidFill>
                  <a:schemeClr val="bg1"/>
                </a:solidFill>
                <a:latin typeface="SimSun" panose="02010600030101010101" pitchFamily="2" charset="-122"/>
                <a:ea typeface="SimSun" panose="02010600030101010101" pitchFamily="2" charset="-122"/>
              </a:rPr>
              <a:t>第一</a:t>
            </a:r>
            <a:r>
              <a:rPr lang="zh-CN" altLang="en-US" dirty="0" smtClean="0">
                <a:solidFill>
                  <a:schemeClr val="bg1"/>
                </a:solidFill>
                <a:latin typeface="SimSun" panose="02010600030101010101" pitchFamily="2" charset="-122"/>
                <a:ea typeface="SimSun" panose="02010600030101010101" pitchFamily="2" charset="-122"/>
              </a:rPr>
              <a:t>步先求出特征的</a:t>
            </a:r>
            <a:r>
              <a:rPr lang="zh-CN" altLang="en-US" dirty="0">
                <a:solidFill>
                  <a:schemeClr val="bg1"/>
                </a:solidFill>
                <a:latin typeface="SimSun" panose="02010600030101010101" pitchFamily="2" charset="-122"/>
                <a:ea typeface="SimSun" panose="02010600030101010101" pitchFamily="2" charset="-122"/>
              </a:rPr>
              <a:t>平均值，然后对于所有的样例，都减去对应的均值</a:t>
            </a:r>
            <a:r>
              <a:rPr lang="zh-CN" altLang="en-US" dirty="0">
                <a:solidFill>
                  <a:schemeClr val="bg1"/>
                </a:solidFill>
              </a:rPr>
              <a:t> </a:t>
            </a:r>
            <a:r>
              <a:rPr lang="zh-CN" altLang="en-US" dirty="0" smtClean="0">
                <a:solidFill>
                  <a:schemeClr val="bg1"/>
                </a:solidFill>
              </a:rPr>
              <a:t>。</a:t>
            </a:r>
            <a:endParaRPr lang="en-US" altLang="zh-CN" dirty="0" smtClean="0">
              <a:solidFill>
                <a:schemeClr val="bg1"/>
              </a:solidFill>
            </a:endParaRPr>
          </a:p>
          <a:p>
            <a:r>
              <a:rPr lang="zh-CN" altLang="en-US" dirty="0">
                <a:solidFill>
                  <a:schemeClr val="bg1"/>
                </a:solidFill>
              </a:rPr>
              <a:t>第二步，求特征协方差矩阵 </a:t>
            </a:r>
            <a:r>
              <a:rPr lang="zh-CN" altLang="en-US" dirty="0" smtClean="0">
                <a:solidFill>
                  <a:schemeClr val="bg1"/>
                </a:solidFill>
              </a:rPr>
              <a:t>。</a:t>
            </a:r>
            <a:endParaRPr lang="en-US" altLang="zh-CN" dirty="0" smtClean="0">
              <a:solidFill>
                <a:schemeClr val="bg1"/>
              </a:solidFill>
            </a:endParaRPr>
          </a:p>
          <a:p>
            <a:r>
              <a:rPr lang="zh-CN" altLang="en-US" dirty="0">
                <a:solidFill>
                  <a:schemeClr val="bg1"/>
                </a:solidFill>
              </a:rPr>
              <a:t>第三步，求协方差的特征值和特征向量 </a:t>
            </a:r>
            <a:r>
              <a:rPr lang="zh-CN" altLang="en-US" dirty="0" smtClean="0">
                <a:solidFill>
                  <a:schemeClr val="bg1"/>
                </a:solidFill>
              </a:rPr>
              <a:t>。</a:t>
            </a:r>
            <a:endParaRPr lang="en-US" altLang="zh-CN" dirty="0" smtClean="0">
              <a:solidFill>
                <a:schemeClr val="bg1"/>
              </a:solidFill>
            </a:endParaRPr>
          </a:p>
          <a:p>
            <a:r>
              <a:rPr lang="zh-CN" altLang="en-US" dirty="0">
                <a:solidFill>
                  <a:schemeClr val="bg1"/>
                </a:solidFill>
              </a:rPr>
              <a:t>第四步，将特征值按照从大到小的顺序排序，选择其中最大的 </a:t>
            </a:r>
            <a:r>
              <a:rPr lang="en-US" altLang="zh-CN" dirty="0">
                <a:solidFill>
                  <a:schemeClr val="bg1"/>
                </a:solidFill>
              </a:rPr>
              <a:t>k </a:t>
            </a:r>
            <a:r>
              <a:rPr lang="zh-CN" altLang="en-US" dirty="0">
                <a:solidFill>
                  <a:schemeClr val="bg1"/>
                </a:solidFill>
              </a:rPr>
              <a:t>个，然后将其对应的 </a:t>
            </a:r>
            <a:r>
              <a:rPr lang="en-US" altLang="zh-CN" dirty="0" smtClean="0">
                <a:solidFill>
                  <a:schemeClr val="bg1"/>
                </a:solidFill>
              </a:rPr>
              <a:t>k</a:t>
            </a:r>
            <a:r>
              <a:rPr lang="zh-CN" altLang="en-US" dirty="0" smtClean="0">
                <a:solidFill>
                  <a:schemeClr val="bg1"/>
                </a:solidFill>
              </a:rPr>
              <a:t>个</a:t>
            </a:r>
            <a:r>
              <a:rPr lang="zh-CN" altLang="en-US" dirty="0">
                <a:solidFill>
                  <a:schemeClr val="bg1"/>
                </a:solidFill>
              </a:rPr>
              <a:t>特征向量分别作为列向量组成特征向量矩阵。 </a:t>
            </a:r>
            <a:br>
              <a:rPr lang="zh-CN" altLang="en-US" dirty="0">
                <a:solidFill>
                  <a:schemeClr val="bg1"/>
                </a:solidFill>
              </a:rPr>
            </a:br>
            <a:r>
              <a:rPr lang="zh-CN" altLang="en-US" dirty="0">
                <a:solidFill>
                  <a:schemeClr val="bg1"/>
                </a:solidFill>
              </a:rPr>
              <a:t>第五步，将样本点投影到选取的特征向量上。假设样例数为 </a:t>
            </a:r>
            <a:r>
              <a:rPr lang="en-US" altLang="zh-CN" dirty="0">
                <a:solidFill>
                  <a:schemeClr val="bg1"/>
                </a:solidFill>
              </a:rPr>
              <a:t>m</a:t>
            </a:r>
            <a:r>
              <a:rPr lang="zh-CN" altLang="en-US" dirty="0">
                <a:solidFill>
                  <a:schemeClr val="bg1"/>
                </a:solidFill>
              </a:rPr>
              <a:t>，特征数为 </a:t>
            </a:r>
            <a:r>
              <a:rPr lang="en-US" altLang="zh-CN" dirty="0">
                <a:solidFill>
                  <a:schemeClr val="bg1"/>
                </a:solidFill>
              </a:rPr>
              <a:t>n</a:t>
            </a:r>
            <a:r>
              <a:rPr lang="zh-CN" altLang="en-US" dirty="0">
                <a:solidFill>
                  <a:schemeClr val="bg1"/>
                </a:solidFill>
              </a:rPr>
              <a:t>，减去均值</a:t>
            </a:r>
            <a:br>
              <a:rPr lang="zh-CN" altLang="en-US" dirty="0">
                <a:solidFill>
                  <a:schemeClr val="bg1"/>
                </a:solidFill>
              </a:rPr>
            </a:br>
            <a:r>
              <a:rPr lang="zh-CN" altLang="en-US" dirty="0">
                <a:solidFill>
                  <a:schemeClr val="bg1"/>
                </a:solidFill>
              </a:rPr>
              <a:t>后的样本</a:t>
            </a:r>
            <a:r>
              <a:rPr lang="zh-CN" altLang="en-US" dirty="0" smtClean="0">
                <a:solidFill>
                  <a:schemeClr val="bg1"/>
                </a:solidFill>
              </a:rPr>
              <a:t>矩阵，</a:t>
            </a:r>
            <a:r>
              <a:rPr lang="zh-CN" altLang="en-US" dirty="0">
                <a:solidFill>
                  <a:schemeClr val="bg1"/>
                </a:solidFill>
              </a:rPr>
              <a:t>协方差矩阵是 </a:t>
            </a:r>
            <a:r>
              <a:rPr lang="en-US" altLang="zh-CN" dirty="0">
                <a:solidFill>
                  <a:schemeClr val="bg1"/>
                </a:solidFill>
              </a:rPr>
              <a:t>n*n</a:t>
            </a:r>
            <a:r>
              <a:rPr lang="zh-CN" altLang="en-US" dirty="0">
                <a:solidFill>
                  <a:schemeClr val="bg1"/>
                </a:solidFill>
              </a:rPr>
              <a:t>，选取的 </a:t>
            </a:r>
            <a:r>
              <a:rPr lang="en-US" altLang="zh-CN" dirty="0">
                <a:solidFill>
                  <a:schemeClr val="bg1"/>
                </a:solidFill>
              </a:rPr>
              <a:t>k </a:t>
            </a:r>
            <a:r>
              <a:rPr lang="zh-CN" altLang="en-US" dirty="0">
                <a:solidFill>
                  <a:schemeClr val="bg1"/>
                </a:solidFill>
              </a:rPr>
              <a:t>个特征向量组成的</a:t>
            </a:r>
            <a:r>
              <a:rPr lang="zh-CN" altLang="en-US" dirty="0" smtClean="0">
                <a:solidFill>
                  <a:schemeClr val="bg1"/>
                </a:solidFill>
              </a:rPr>
              <a:t>矩阵。</a:t>
            </a:r>
            <a:endParaRPr lang="zh-CN" altLang="en-US" dirty="0">
              <a:solidFill>
                <a:schemeClr val="bg1"/>
              </a:solidFill>
            </a:endParaRPr>
          </a:p>
        </p:txBody>
      </p:sp>
      <p:pic>
        <p:nvPicPr>
          <p:cNvPr id="4" name="图片 3"/>
          <p:cNvPicPr>
            <a:picLocks noChangeAspect="1"/>
          </p:cNvPicPr>
          <p:nvPr/>
        </p:nvPicPr>
        <p:blipFill>
          <a:blip r:embed="rId3"/>
          <a:stretch>
            <a:fillRect/>
          </a:stretch>
        </p:blipFill>
        <p:spPr>
          <a:xfrm>
            <a:off x="5905155" y="1087078"/>
            <a:ext cx="5504762" cy="5466667"/>
          </a:xfrm>
          <a:prstGeom prst="rect">
            <a:avLst/>
          </a:prstGeom>
        </p:spPr>
      </p:pic>
      <p:pic>
        <p:nvPicPr>
          <p:cNvPr id="5" name="图片 4"/>
          <p:cNvPicPr>
            <a:picLocks noChangeAspect="1"/>
          </p:cNvPicPr>
          <p:nvPr/>
        </p:nvPicPr>
        <p:blipFill>
          <a:blip r:embed="rId4"/>
          <a:stretch>
            <a:fillRect/>
          </a:stretch>
        </p:blipFill>
        <p:spPr>
          <a:xfrm>
            <a:off x="1176129" y="4256277"/>
            <a:ext cx="4085714" cy="2323809"/>
          </a:xfrm>
          <a:prstGeom prst="rect">
            <a:avLst/>
          </a:prstGeom>
        </p:spPr>
      </p:pic>
    </p:spTree>
    <p:extLst>
      <p:ext uri="{BB962C8B-B14F-4D97-AF65-F5344CB8AC3E}">
        <p14:creationId xmlns:p14="http://schemas.microsoft.com/office/powerpoint/2010/main" val="10248243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3722045"/>
          </a:xfrm>
          <a:prstGeom prst="rect">
            <a:avLst/>
          </a:prstGeom>
        </p:spPr>
        <p:txBody>
          <a:bodyPr wrap="square">
            <a:spAutoFit/>
          </a:bodyPr>
          <a:lstStyle/>
          <a:p>
            <a:pPr>
              <a:lnSpc>
                <a:spcPct val="120000"/>
              </a:lnSpc>
            </a:pPr>
            <a:r>
              <a:rPr lang="en-US" altLang="zh-CN" b="1" dirty="0" smtClean="0">
                <a:solidFill>
                  <a:schemeClr val="bg1"/>
                </a:solidFill>
              </a:rPr>
              <a:t>         </a:t>
            </a:r>
            <a:r>
              <a:rPr lang="zh-CN" altLang="zh-CN" b="1" dirty="0" smtClean="0">
                <a:solidFill>
                  <a:schemeClr val="bg1"/>
                </a:solidFill>
              </a:rPr>
              <a:t>机器学习论文充满了理论保证。最常见的类型是能保证泛化所需样例数目的边界（</a:t>
            </a:r>
            <a:r>
              <a:rPr lang="en-US" altLang="zh-CN" b="1" dirty="0" smtClean="0">
                <a:solidFill>
                  <a:schemeClr val="bg1"/>
                </a:solidFill>
              </a:rPr>
              <a:t>bound</a:t>
            </a:r>
            <a:r>
              <a:rPr lang="zh-CN" altLang="zh-CN" b="1" dirty="0" smtClean="0">
                <a:solidFill>
                  <a:schemeClr val="bg1"/>
                </a:solidFill>
              </a:rPr>
              <a:t>）。</a:t>
            </a:r>
            <a:r>
              <a:rPr lang="zh-CN" altLang="en-US" b="1" dirty="0" smtClean="0">
                <a:solidFill>
                  <a:schemeClr val="bg1"/>
                </a:solidFill>
              </a:rPr>
              <a:t>对于分类任务来说，会存在一个分类边界，由学习机来训练得到，这个边界划分了数据集，</a:t>
            </a:r>
            <a:r>
              <a:rPr lang="zh-CN" altLang="zh-CN" b="1" dirty="0" smtClean="0">
                <a:solidFill>
                  <a:schemeClr val="bg1"/>
                </a:solidFill>
              </a:rPr>
              <a:t>边界的意思是，给定一个足够大的训练集，告诉你在很大的概率上你的学习</a:t>
            </a:r>
            <a:r>
              <a:rPr lang="zh-CN" altLang="en-US" b="1" dirty="0" smtClean="0">
                <a:solidFill>
                  <a:schemeClr val="bg1"/>
                </a:solidFill>
              </a:rPr>
              <a:t>机</a:t>
            </a:r>
            <a:r>
              <a:rPr lang="zh-CN" altLang="zh-CN" b="1" dirty="0" smtClean="0">
                <a:solidFill>
                  <a:schemeClr val="bg1"/>
                </a:solidFill>
              </a:rPr>
              <a:t>会返回一个成功泛化的假设，还是无法找到一个保持正确的假设。这个边界也无法告诉我们如何选择好的假设空间。它只能告诉我们，如果这个假设空间包含真实分类器，那么学习器输出一个坏分类器的概率随着训练数据规模的增长而降低</a:t>
            </a:r>
            <a:r>
              <a:rPr lang="zh-CN" altLang="en-US" b="1" dirty="0" smtClean="0">
                <a:solidFill>
                  <a:schemeClr val="bg1"/>
                </a:solidFill>
              </a:rPr>
              <a:t>，</a:t>
            </a:r>
            <a:r>
              <a:rPr lang="zh-CN" altLang="zh-CN" b="1" dirty="0" smtClean="0">
                <a:solidFill>
                  <a:schemeClr val="bg1"/>
                </a:solidFill>
              </a:rPr>
              <a:t>如果我们缩小假设空间，边界就会得到改善，但是空间包含真实分类器的几率也降低了</a:t>
            </a:r>
            <a:r>
              <a:rPr lang="zh-CN" altLang="en-US" b="1" dirty="0" smtClean="0">
                <a:solidFill>
                  <a:schemeClr val="bg1"/>
                </a:solidFill>
              </a:rPr>
              <a:t>。</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zh-CN" b="1" dirty="0" smtClean="0">
                <a:solidFill>
                  <a:schemeClr val="bg1"/>
                </a:solidFill>
              </a:rPr>
              <a:t>机器学习中理论保证的主要作用并不是在实践中作为决策的标准，而是在算法设计中作为理解和驱动的来源。在这方面，它们作用巨大；实际上，理论与实践的紧密结合是机器学习在过去几年中取得重大进展的重要原因。但是使用者需要谨慎：学习是一个复杂现象，因为一个学习器既有理论证明又有实际应用，而前者并未成为后者的依据</a:t>
            </a:r>
            <a:r>
              <a:rPr lang="zh-CN" altLang="en-US" b="1" dirty="0" smtClean="0">
                <a:solidFill>
                  <a:schemeClr val="bg1"/>
                </a:solidFill>
              </a:rPr>
              <a:t>。</a:t>
            </a:r>
            <a:endParaRPr lang="en-US" altLang="zh-CN" b="1" dirty="0">
              <a:solidFill>
                <a:schemeClr val="bg1"/>
              </a:solidFill>
            </a:endParaRPr>
          </a:p>
        </p:txBody>
      </p:sp>
      <p:sp>
        <p:nvSpPr>
          <p:cNvPr id="68" name="文本框 67"/>
          <p:cNvSpPr txBox="1"/>
          <p:nvPr/>
        </p:nvSpPr>
        <p:spPr>
          <a:xfrm>
            <a:off x="1021116" y="167204"/>
            <a:ext cx="3281668" cy="400110"/>
          </a:xfrm>
          <a:prstGeom prst="rect">
            <a:avLst/>
          </a:prstGeom>
          <a:noFill/>
        </p:spPr>
        <p:txBody>
          <a:bodyPr wrap="none" rtlCol="0">
            <a:spAutoFit/>
          </a:bodyPr>
          <a:lstStyle/>
          <a:p>
            <a:r>
              <a:rPr lang="zh-CN" altLang="zh-CN" sz="2000" b="1" dirty="0">
                <a:solidFill>
                  <a:schemeClr val="bg1"/>
                </a:solidFill>
                <a:latin typeface="方正正纤黑简体" panose="02000000000000000000" pitchFamily="2" charset="-122"/>
                <a:ea typeface="方正正纤黑简体" panose="02000000000000000000" pitchFamily="2" charset="-122"/>
              </a:rPr>
              <a:t>理论保证与看上去的不一样</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8060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06</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648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3416320"/>
          </a:xfrm>
          <a:prstGeom prst="rect">
            <a:avLst/>
          </a:prstGeom>
        </p:spPr>
        <p:txBody>
          <a:bodyPr wrap="square">
            <a:spAutoFit/>
          </a:bodyPr>
          <a:lstStyle/>
          <a:p>
            <a:pPr>
              <a:lnSpc>
                <a:spcPct val="120000"/>
              </a:lnSpc>
            </a:pPr>
            <a:r>
              <a:rPr lang="zh-CN" altLang="zh-CN" dirty="0"/>
              <a:t>有的</a:t>
            </a:r>
            <a:r>
              <a:rPr lang="zh-CN" altLang="zh-CN" b="1" dirty="0">
                <a:solidFill>
                  <a:schemeClr val="bg1"/>
                </a:solidFill>
              </a:rPr>
              <a:t>机器学习项目成功了而有的则失败</a:t>
            </a:r>
            <a:r>
              <a:rPr lang="zh-CN" altLang="zh-CN" b="1" dirty="0" smtClean="0">
                <a:solidFill>
                  <a:schemeClr val="bg1"/>
                </a:solidFill>
              </a:rPr>
              <a:t>了</a:t>
            </a:r>
            <a:r>
              <a:rPr lang="zh-CN" altLang="en-US" b="1" dirty="0" smtClean="0">
                <a:solidFill>
                  <a:schemeClr val="bg1"/>
                </a:solidFill>
              </a:rPr>
              <a:t>，其中最重要的一个原因在于特征值的选取，如果你有很多类似非常相关的独立特征，那么学习机学习将会很容易，准确率很高。但是，如果是一些原始数据，学习机就很难从中选择有用的信息进行学习，学习难度会提高很多。所以最原始的数据是不能学习的，必须构建出可以学习的特征。</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en-US" b="1" dirty="0" smtClean="0">
                <a:solidFill>
                  <a:schemeClr val="bg1"/>
                </a:solidFill>
              </a:rPr>
              <a:t>对数据的收集，整合，清理和预处理是非常耗时的事情。特征工程则会比这些更难，特征工程还需要涉及到相关的领域知识，不同领域规则不一样，而学习机则是通用的，一个比较成功的学习机往往能融入了领域知识。</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zh-CN" b="1" dirty="0" smtClean="0">
                <a:solidFill>
                  <a:schemeClr val="bg1"/>
                </a:solidFill>
              </a:rPr>
              <a:t>机器学习</a:t>
            </a:r>
            <a:r>
              <a:rPr lang="zh-CN" altLang="zh-CN" b="1" dirty="0">
                <a:solidFill>
                  <a:schemeClr val="bg1"/>
                </a:solidFill>
              </a:rPr>
              <a:t>的一个终极目标就是将特征工程过程越来越多地自动化</a:t>
            </a:r>
            <a:r>
              <a:rPr lang="zh-CN" altLang="en-US" b="1" dirty="0">
                <a:solidFill>
                  <a:schemeClr val="bg1"/>
                </a:solidFill>
              </a:rPr>
              <a:t>，</a:t>
            </a:r>
            <a:r>
              <a:rPr lang="zh-CN" altLang="zh-CN" b="1" dirty="0">
                <a:solidFill>
                  <a:schemeClr val="bg1"/>
                </a:solidFill>
              </a:rPr>
              <a:t>经常采用的一种方式是先自动产生大量的候选特征，然后根据它们与分类类别的信息增益等方法来选取最好的特征。</a:t>
            </a:r>
            <a:endParaRPr lang="en-US" altLang="zh-CN" b="1" dirty="0">
              <a:solidFill>
                <a:schemeClr val="bg1"/>
              </a:solidFill>
            </a:endParaRPr>
          </a:p>
        </p:txBody>
      </p:sp>
      <p:sp>
        <p:nvSpPr>
          <p:cNvPr id="68" name="文本框 67"/>
          <p:cNvSpPr txBox="1"/>
          <p:nvPr/>
        </p:nvSpPr>
        <p:spPr>
          <a:xfrm>
            <a:off x="1021116" y="167204"/>
            <a:ext cx="1980029"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特征工程是关键</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51753"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07</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1846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68493" y="1520437"/>
            <a:ext cx="9180960" cy="4081117"/>
          </a:xfrm>
          <a:prstGeom prst="rect">
            <a:avLst/>
          </a:prstGeom>
        </p:spPr>
        <p:txBody>
          <a:bodyPr wrap="square">
            <a:spAutoFit/>
          </a:bodyPr>
          <a:lstStyle/>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设计</a:t>
            </a:r>
            <a:r>
              <a:rPr lang="zh-CN" altLang="en-US" b="1" dirty="0">
                <a:solidFill>
                  <a:schemeClr val="bg1"/>
                </a:solidFill>
              </a:rPr>
              <a:t>一个好算法，还是收集更多</a:t>
            </a:r>
            <a:r>
              <a:rPr lang="zh-CN" altLang="en-US" b="1" dirty="0" smtClean="0">
                <a:solidFill>
                  <a:schemeClr val="bg1"/>
                </a:solidFill>
              </a:rPr>
              <a:t>数据？很多机器学习研究人员更倾向选择前者，但是从实用性来看，收集更多的数据往往更简单。作为一条经验，大量数据的笨算法，要胜过数据较少的聪明算法。</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计算机资源中，时间和存储空间都是有限的。在机器学习中，还有数据集。数据越多，那么学习机经过不断地学习，得到的分类器能力就越强。</a:t>
            </a:r>
            <a:r>
              <a:rPr lang="zh-CN" altLang="zh-CN" b="1" dirty="0" smtClean="0">
                <a:solidFill>
                  <a:schemeClr val="bg1"/>
                </a:solidFill>
              </a:rPr>
              <a:t>学习</a:t>
            </a:r>
            <a:r>
              <a:rPr lang="zh-CN" altLang="en-US" b="1" dirty="0" smtClean="0">
                <a:solidFill>
                  <a:schemeClr val="bg1"/>
                </a:solidFill>
              </a:rPr>
              <a:t>机</a:t>
            </a:r>
            <a:r>
              <a:rPr lang="zh-CN" altLang="zh-CN" b="1" dirty="0" smtClean="0">
                <a:solidFill>
                  <a:schemeClr val="bg1"/>
                </a:solidFill>
              </a:rPr>
              <a:t>可以</a:t>
            </a:r>
            <a:r>
              <a:rPr lang="zh-CN" altLang="zh-CN" b="1" dirty="0">
                <a:solidFill>
                  <a:schemeClr val="bg1"/>
                </a:solidFill>
              </a:rPr>
              <a:t>分为两大类：一类的表示是大小不变的，比如线性</a:t>
            </a:r>
            <a:r>
              <a:rPr lang="zh-CN" altLang="zh-CN" b="1" dirty="0" smtClean="0">
                <a:solidFill>
                  <a:schemeClr val="bg1"/>
                </a:solidFill>
              </a:rPr>
              <a:t>分类器；</a:t>
            </a:r>
            <a:r>
              <a:rPr lang="zh-CN" altLang="zh-CN" b="1" dirty="0">
                <a:solidFill>
                  <a:schemeClr val="bg1"/>
                </a:solidFill>
              </a:rPr>
              <a:t>另一类的表示会随着数据而增长，比如</a:t>
            </a:r>
            <a:r>
              <a:rPr lang="zh-CN" altLang="zh-CN" b="1" dirty="0" smtClean="0">
                <a:solidFill>
                  <a:schemeClr val="bg1"/>
                </a:solidFill>
              </a:rPr>
              <a:t>决策树</a:t>
            </a:r>
            <a:r>
              <a:rPr lang="zh-CN" altLang="en-US" b="1" dirty="0" smtClean="0">
                <a:solidFill>
                  <a:schemeClr val="bg1"/>
                </a:solidFill>
              </a:rPr>
              <a:t>。对于大小不变的学习机来说，数据超过一定数量之后就不再获益。对于大小可变的学习机，如果有充足的的数据，就可以一直变得更好，这个时候会被计算机中时间和存储空间资源所限制。所以只要那些充分利用已有数据的算法，往往能取得不错的效果。因为任何知识都要么可以编码进学习机，要么可以从数据中学习得到，所以机器学习项目通常会有学习机设计这一部分，机器学习的使用者也要拥有部分领域知识。</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zh-CN" b="1" dirty="0" smtClean="0">
                <a:solidFill>
                  <a:schemeClr val="bg1"/>
                </a:solidFill>
              </a:rPr>
              <a:t>最大</a:t>
            </a:r>
            <a:r>
              <a:rPr lang="zh-CN" altLang="zh-CN" b="1" dirty="0">
                <a:solidFill>
                  <a:schemeClr val="bg1"/>
                </a:solidFill>
              </a:rPr>
              <a:t>的瓶颈既不是数据，也不是</a:t>
            </a:r>
            <a:r>
              <a:rPr lang="en-US" altLang="zh-CN" b="1" dirty="0">
                <a:solidFill>
                  <a:schemeClr val="bg1"/>
                </a:solidFill>
              </a:rPr>
              <a:t> CPU</a:t>
            </a:r>
            <a:r>
              <a:rPr lang="zh-CN" altLang="zh-CN" b="1" dirty="0">
                <a:solidFill>
                  <a:schemeClr val="bg1"/>
                </a:solidFill>
              </a:rPr>
              <a:t>速度，而是</a:t>
            </a:r>
            <a:r>
              <a:rPr lang="zh-CN" altLang="zh-CN" b="1" dirty="0" smtClean="0">
                <a:solidFill>
                  <a:schemeClr val="bg1"/>
                </a:solidFill>
              </a:rPr>
              <a:t>人力</a:t>
            </a:r>
            <a:r>
              <a:rPr lang="zh-CN" altLang="en-US" b="1" dirty="0" smtClean="0">
                <a:solidFill>
                  <a:schemeClr val="bg1"/>
                </a:solidFill>
              </a:rPr>
              <a:t>。</a:t>
            </a:r>
            <a:endParaRPr lang="en-US" altLang="zh-CN" b="1" dirty="0">
              <a:solidFill>
                <a:schemeClr val="bg1"/>
              </a:solidFill>
            </a:endParaRPr>
          </a:p>
        </p:txBody>
      </p:sp>
      <p:sp>
        <p:nvSpPr>
          <p:cNvPr id="68" name="文本框 67"/>
          <p:cNvSpPr txBox="1"/>
          <p:nvPr/>
        </p:nvSpPr>
        <p:spPr>
          <a:xfrm>
            <a:off x="1021116" y="167204"/>
            <a:ext cx="4186315" cy="707886"/>
          </a:xfrm>
          <a:prstGeom prst="rect">
            <a:avLst/>
          </a:prstGeom>
          <a:noFill/>
        </p:spPr>
        <p:txBody>
          <a:bodyPr wrap="squar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更多</a:t>
            </a:r>
            <a:r>
              <a:rPr lang="zh-CN" altLang="en-US" sz="2000" b="1" dirty="0">
                <a:solidFill>
                  <a:schemeClr val="bg1"/>
                </a:solidFill>
                <a:latin typeface="方正正纤黑简体" panose="02000000000000000000" pitchFamily="2" charset="-122"/>
                <a:ea typeface="方正正纤黑简体" panose="02000000000000000000" pitchFamily="2" charset="-122"/>
              </a:rPr>
              <a:t>数据胜过聪明算法</a:t>
            </a:r>
          </a:p>
          <a:p>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83813"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08</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465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3083921"/>
          </a:xfrm>
          <a:prstGeom prst="rect">
            <a:avLst/>
          </a:prstGeom>
        </p:spPr>
        <p:txBody>
          <a:bodyPr wrap="square">
            <a:spAutoFit/>
          </a:bodyPr>
          <a:lstStyle/>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早期的学习机，人们花费大量的</a:t>
            </a:r>
            <a:r>
              <a:rPr lang="zh-CN" altLang="en-US" b="1" dirty="0">
                <a:solidFill>
                  <a:schemeClr val="bg1"/>
                </a:solidFill>
              </a:rPr>
              <a:t>精力</a:t>
            </a:r>
            <a:r>
              <a:rPr lang="zh-CN" altLang="en-US" b="1" dirty="0" smtClean="0">
                <a:solidFill>
                  <a:schemeClr val="bg1"/>
                </a:solidFill>
              </a:rPr>
              <a:t>来尝试他的各种变化，从中选取最好的。后来系统的实验表明在不同应用上，最佳学习机表现并不一样，因此为了使系统能更广泛得到使用，出现了很多学习机集成的系统 。后来人们注意到，如果将多个一般效果的学习机结合，会比最好的那一个学习机得到的结果更令人满意。</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zh-CN" b="1" dirty="0" smtClean="0">
                <a:solidFill>
                  <a:schemeClr val="bg1"/>
                </a:solidFill>
              </a:rPr>
              <a:t>模型集成与</a:t>
            </a:r>
            <a:r>
              <a:rPr lang="zh-CN" altLang="zh-CN" b="1" dirty="0">
                <a:solidFill>
                  <a:schemeClr val="bg1"/>
                </a:solidFill>
              </a:rPr>
              <a:t>贝叶斯</a:t>
            </a:r>
            <a:r>
              <a:rPr lang="zh-CN" altLang="zh-CN" b="1" dirty="0" smtClean="0">
                <a:solidFill>
                  <a:schemeClr val="bg1"/>
                </a:solidFill>
              </a:rPr>
              <a:t>模型平均</a:t>
            </a:r>
            <a:r>
              <a:rPr lang="zh-CN" altLang="en-US" b="1" dirty="0" smtClean="0">
                <a:solidFill>
                  <a:schemeClr val="bg1"/>
                </a:solidFill>
              </a:rPr>
              <a:t>不一样。相比于贝叶斯模型，</a:t>
            </a:r>
            <a:r>
              <a:rPr lang="zh-CN" altLang="zh-CN" b="1" dirty="0" smtClean="0">
                <a:solidFill>
                  <a:schemeClr val="bg1"/>
                </a:solidFill>
              </a:rPr>
              <a:t>集成方法改变了假设空间（例如从单独的决策树变成了决策树的线性组合），</a:t>
            </a:r>
            <a:r>
              <a:rPr lang="zh-CN" altLang="zh-CN" b="1" dirty="0">
                <a:solidFill>
                  <a:schemeClr val="bg1"/>
                </a:solidFill>
              </a:rPr>
              <a:t>而且可以采用多种多样的</a:t>
            </a:r>
            <a:r>
              <a:rPr lang="zh-CN" altLang="zh-CN" b="1" dirty="0" smtClean="0">
                <a:solidFill>
                  <a:schemeClr val="bg1"/>
                </a:solidFill>
              </a:rPr>
              <a:t>形式</a:t>
            </a:r>
            <a:r>
              <a:rPr lang="zh-CN" altLang="en-US" b="1" dirty="0" smtClean="0">
                <a:solidFill>
                  <a:schemeClr val="bg1"/>
                </a:solidFill>
              </a:rPr>
              <a:t>。已经成为了机器学习工具的重要成分。</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常见的元算法：</a:t>
            </a:r>
            <a:r>
              <a:rPr lang="en-US" altLang="zh-CN" b="1" dirty="0" smtClean="0">
                <a:solidFill>
                  <a:schemeClr val="bg1"/>
                </a:solidFill>
              </a:rPr>
              <a:t>bagging</a:t>
            </a:r>
            <a:r>
              <a:rPr lang="zh-CN" altLang="en-US" b="1" dirty="0" smtClean="0">
                <a:solidFill>
                  <a:schemeClr val="bg1"/>
                </a:solidFill>
              </a:rPr>
              <a:t>（基于数据随机抽样的分类器构建方法），随机森林（更先进的</a:t>
            </a:r>
            <a:r>
              <a:rPr lang="en-US" altLang="zh-CN" b="1" dirty="0" smtClean="0">
                <a:solidFill>
                  <a:schemeClr val="bg1"/>
                </a:solidFill>
              </a:rPr>
              <a:t>bagging</a:t>
            </a:r>
            <a:r>
              <a:rPr lang="zh-CN" altLang="en-US" b="1" dirty="0" smtClean="0">
                <a:solidFill>
                  <a:schemeClr val="bg1"/>
                </a:solidFill>
              </a:rPr>
              <a:t>），</a:t>
            </a:r>
            <a:r>
              <a:rPr lang="en-US" altLang="zh-CN" b="1" dirty="0" smtClean="0">
                <a:solidFill>
                  <a:schemeClr val="bg1"/>
                </a:solidFill>
              </a:rPr>
              <a:t>boosting</a:t>
            </a:r>
            <a:r>
              <a:rPr lang="zh-CN" altLang="en-US" b="1" dirty="0" smtClean="0">
                <a:solidFill>
                  <a:schemeClr val="bg1"/>
                </a:solidFill>
              </a:rPr>
              <a:t>，</a:t>
            </a:r>
            <a:r>
              <a:rPr lang="en-US" altLang="zh-CN" b="1" dirty="0" err="1" smtClean="0">
                <a:solidFill>
                  <a:schemeClr val="bg1"/>
                </a:solidFill>
              </a:rPr>
              <a:t>AdaBoost</a:t>
            </a:r>
            <a:r>
              <a:rPr lang="zh-CN" altLang="en-US" b="1" dirty="0" smtClean="0">
                <a:solidFill>
                  <a:schemeClr val="bg1"/>
                </a:solidFill>
              </a:rPr>
              <a:t>（</a:t>
            </a:r>
            <a:r>
              <a:rPr lang="en-US" altLang="zh-CN" b="1" dirty="0" smtClean="0">
                <a:solidFill>
                  <a:schemeClr val="bg1"/>
                </a:solidFill>
              </a:rPr>
              <a:t>boosting</a:t>
            </a:r>
            <a:r>
              <a:rPr lang="zh-CN" altLang="en-US" b="1" dirty="0" smtClean="0">
                <a:solidFill>
                  <a:schemeClr val="bg1"/>
                </a:solidFill>
              </a:rPr>
              <a:t>中最流行的版本）</a:t>
            </a:r>
            <a:endParaRPr lang="en-US" altLang="zh-CN" b="1" dirty="0" smtClean="0">
              <a:solidFill>
                <a:schemeClr val="bg1"/>
              </a:solidFill>
            </a:endParaRPr>
          </a:p>
        </p:txBody>
      </p:sp>
      <p:sp>
        <p:nvSpPr>
          <p:cNvPr id="68" name="文本框 67"/>
          <p:cNvSpPr txBox="1"/>
          <p:nvPr/>
        </p:nvSpPr>
        <p:spPr>
          <a:xfrm>
            <a:off x="1021116" y="167204"/>
            <a:ext cx="4186315" cy="400110"/>
          </a:xfrm>
          <a:prstGeom prst="rect">
            <a:avLst/>
          </a:prstGeom>
          <a:noFill/>
        </p:spPr>
        <p:txBody>
          <a:bodyPr wrap="squar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学习更多模型</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8060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09</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518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3748719"/>
          </a:xfrm>
          <a:prstGeom prst="rect">
            <a:avLst/>
          </a:prstGeom>
        </p:spPr>
        <p:txBody>
          <a:bodyPr wrap="square">
            <a:spAutoFit/>
          </a:bodyPr>
          <a:lstStyle/>
          <a:p>
            <a:pPr>
              <a:lnSpc>
                <a:spcPct val="120000"/>
              </a:lnSpc>
            </a:pPr>
            <a:r>
              <a:rPr lang="en-US" altLang="zh-CN" b="1" dirty="0" smtClean="0">
                <a:solidFill>
                  <a:schemeClr val="bg1"/>
                </a:solidFill>
              </a:rPr>
              <a:t>        </a:t>
            </a:r>
            <a:r>
              <a:rPr lang="zh-CN" altLang="zh-CN" b="1" dirty="0" smtClean="0">
                <a:solidFill>
                  <a:schemeClr val="bg1"/>
                </a:solidFill>
              </a:rPr>
              <a:t>在</a:t>
            </a:r>
            <a:r>
              <a:rPr lang="zh-CN" altLang="zh-CN" b="1" dirty="0">
                <a:solidFill>
                  <a:schemeClr val="bg1"/>
                </a:solidFill>
              </a:rPr>
              <a:t>机器学习</a:t>
            </a:r>
            <a:r>
              <a:rPr lang="zh-CN" altLang="zh-CN" b="1" dirty="0" smtClean="0">
                <a:solidFill>
                  <a:schemeClr val="bg1"/>
                </a:solidFill>
              </a:rPr>
              <a:t>中</a:t>
            </a:r>
            <a:r>
              <a:rPr lang="zh-CN" altLang="en-US" b="1" dirty="0">
                <a:solidFill>
                  <a:schemeClr val="bg1"/>
                </a:solidFill>
              </a:rPr>
              <a:t>有这样</a:t>
            </a:r>
            <a:r>
              <a:rPr lang="zh-CN" altLang="en-US" b="1" dirty="0" smtClean="0">
                <a:solidFill>
                  <a:schemeClr val="bg1"/>
                </a:solidFill>
              </a:rPr>
              <a:t>的结论</a:t>
            </a:r>
            <a:r>
              <a:rPr lang="zh-CN" altLang="zh-CN" b="1" dirty="0" smtClean="0">
                <a:solidFill>
                  <a:schemeClr val="bg1"/>
                </a:solidFill>
              </a:rPr>
              <a:t>：</a:t>
            </a:r>
            <a:r>
              <a:rPr lang="zh-CN" altLang="zh-CN" b="1" dirty="0">
                <a:solidFill>
                  <a:schemeClr val="bg1"/>
                </a:solidFill>
              </a:rPr>
              <a:t>对于有相同训练误差的两个分类器，比较简单的那个更可能有较低的测试</a:t>
            </a:r>
            <a:r>
              <a:rPr lang="zh-CN" altLang="zh-CN" b="1" dirty="0" smtClean="0">
                <a:solidFill>
                  <a:schemeClr val="bg1"/>
                </a:solidFill>
              </a:rPr>
              <a:t>误差</a:t>
            </a:r>
            <a:r>
              <a:rPr lang="zh-CN" altLang="en-US" b="1" dirty="0" smtClean="0">
                <a:solidFill>
                  <a:schemeClr val="bg1"/>
                </a:solidFill>
              </a:rPr>
              <a:t>。但是很多反例证明了这个结论并不是完全正确的。</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zh-CN" b="1" dirty="0" smtClean="0">
                <a:solidFill>
                  <a:schemeClr val="bg1"/>
                </a:solidFill>
              </a:rPr>
              <a:t>我们前面已经看到了一个反例：模</a:t>
            </a:r>
            <a:r>
              <a:rPr lang="zh-CN" altLang="en-US" b="1" dirty="0" smtClean="0">
                <a:solidFill>
                  <a:schemeClr val="bg1"/>
                </a:solidFill>
              </a:rPr>
              <a:t>集成</a:t>
            </a:r>
            <a:r>
              <a:rPr lang="zh-CN" altLang="zh-CN" b="1" dirty="0" smtClean="0">
                <a:solidFill>
                  <a:schemeClr val="bg1"/>
                </a:solidFill>
              </a:rPr>
              <a:t>型。集成模型的泛化误差会一直随着增加新的分类器而改进，甚至可以优于训练误差。另一个反例是支持向量机，它实际上可以有无限个参数而不至于过拟合。</a:t>
            </a:r>
            <a:endParaRPr lang="en-US" altLang="zh-CN" b="1" dirty="0" smtClean="0">
              <a:solidFill>
                <a:schemeClr val="bg1"/>
              </a:solidFill>
            </a:endParaRPr>
          </a:p>
          <a:p>
            <a:pPr>
              <a:lnSpc>
                <a:spcPct val="120000"/>
              </a:lnSpc>
            </a:pPr>
            <a:r>
              <a:rPr lang="en-US" altLang="zh-CN" b="1" dirty="0" smtClean="0">
                <a:solidFill>
                  <a:schemeClr val="bg1"/>
                </a:solidFill>
              </a:rPr>
              <a:t>         </a:t>
            </a:r>
            <a:r>
              <a:rPr lang="zh-CN" altLang="en-US" b="1" dirty="0" smtClean="0">
                <a:solidFill>
                  <a:schemeClr val="bg1"/>
                </a:solidFill>
              </a:rPr>
              <a:t>很多人都用</a:t>
            </a:r>
            <a:r>
              <a:rPr lang="zh-CN" altLang="zh-CN" b="1" dirty="0" smtClean="0">
                <a:solidFill>
                  <a:schemeClr val="bg1"/>
                </a:solidFill>
              </a:rPr>
              <a:t>准确（</a:t>
            </a:r>
            <a:r>
              <a:rPr lang="en-US" altLang="zh-CN" b="1" dirty="0" smtClean="0">
                <a:solidFill>
                  <a:schemeClr val="bg1"/>
                </a:solidFill>
              </a:rPr>
              <a:t>accuracy</a:t>
            </a:r>
            <a:r>
              <a:rPr lang="zh-CN" altLang="zh-CN" b="1" dirty="0" smtClean="0">
                <a:solidFill>
                  <a:schemeClr val="bg1"/>
                </a:solidFill>
              </a:rPr>
              <a:t>）和简单（</a:t>
            </a:r>
            <a:r>
              <a:rPr lang="en-US" altLang="zh-CN" b="1" dirty="0" smtClean="0">
                <a:solidFill>
                  <a:schemeClr val="bg1"/>
                </a:solidFill>
              </a:rPr>
              <a:t>simplicity</a:t>
            </a:r>
            <a:r>
              <a:rPr lang="zh-CN" altLang="zh-CN" b="1" dirty="0" smtClean="0">
                <a:solidFill>
                  <a:schemeClr val="bg1"/>
                </a:solidFill>
              </a:rPr>
              <a:t>）之间权衡</a:t>
            </a:r>
            <a:r>
              <a:rPr lang="zh-CN" altLang="en-US" b="1" dirty="0" smtClean="0">
                <a:solidFill>
                  <a:schemeClr val="bg1"/>
                </a:solidFill>
              </a:rPr>
              <a:t>来证明那个结论</a:t>
            </a:r>
            <a:r>
              <a:rPr lang="zh-CN" altLang="zh-CN" b="1" dirty="0" smtClean="0">
                <a:solidFill>
                  <a:schemeClr val="bg1"/>
                </a:solidFill>
              </a:rPr>
              <a:t>，那就变成循环论证了—— 我们将所偏好的假设设计得更加简单，而如果结果是准确的是因为我们的偏好是准确的，而不是因为这些假设在我们选择的表示方法中是“简单的”</a:t>
            </a:r>
            <a:r>
              <a:rPr lang="zh-CN" altLang="en-US" b="1" dirty="0" smtClean="0">
                <a:solidFill>
                  <a:schemeClr val="bg1"/>
                </a:solidFill>
              </a:rPr>
              <a:t>。</a:t>
            </a:r>
            <a:endParaRPr lang="en-US" altLang="zh-CN" b="1" dirty="0" smtClean="0">
              <a:solidFill>
                <a:schemeClr val="bg1"/>
              </a:solidFill>
            </a:endParaRPr>
          </a:p>
          <a:p>
            <a:pPr>
              <a:lnSpc>
                <a:spcPct val="120000"/>
              </a:lnSpc>
            </a:pPr>
            <a:r>
              <a:rPr lang="zh-CN" altLang="en-US" b="1" dirty="0" smtClean="0">
                <a:solidFill>
                  <a:schemeClr val="bg1"/>
                </a:solidFill>
              </a:rPr>
              <a:t>         根据著名的</a:t>
            </a:r>
            <a:r>
              <a:rPr lang="zh-CN" altLang="zh-CN" b="1" dirty="0" smtClean="0">
                <a:solidFill>
                  <a:schemeClr val="bg1"/>
                </a:solidFill>
              </a:rPr>
              <a:t>著名的奥坎姆剃刀原理称：若无必要，勿增实体</a:t>
            </a:r>
            <a:r>
              <a:rPr lang="zh-CN" altLang="en-US" b="1" dirty="0" smtClean="0">
                <a:solidFill>
                  <a:schemeClr val="bg1"/>
                </a:solidFill>
              </a:rPr>
              <a:t>，在面对这样的问题时，我们可以得出这样的结论：</a:t>
            </a:r>
            <a:r>
              <a:rPr lang="zh-CN" altLang="zh-CN" b="1" dirty="0">
                <a:solidFill>
                  <a:schemeClr val="bg1"/>
                </a:solidFill>
              </a:rPr>
              <a:t>应当先选择简单假设，这是因为简单本身就是一个优点，而不是因为所假设的与准确率有什么联系。</a:t>
            </a:r>
            <a:endParaRPr lang="en-US" altLang="zh-CN" b="1" dirty="0">
              <a:solidFill>
                <a:schemeClr val="bg1"/>
              </a:solidFill>
            </a:endParaRPr>
          </a:p>
        </p:txBody>
      </p:sp>
      <p:sp>
        <p:nvSpPr>
          <p:cNvPr id="68" name="文本框 67"/>
          <p:cNvSpPr txBox="1"/>
          <p:nvPr/>
        </p:nvSpPr>
        <p:spPr>
          <a:xfrm>
            <a:off x="1021116" y="167204"/>
            <a:ext cx="4186315" cy="400110"/>
          </a:xfrm>
          <a:prstGeom prst="rect">
            <a:avLst/>
          </a:prstGeom>
          <a:noFill/>
        </p:spPr>
        <p:txBody>
          <a:bodyPr wrap="squar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简单并不意味着准确</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47961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1</a:t>
              </a:r>
              <a:r>
                <a:rPr lang="en-US" altLang="zh-CN" sz="3600" dirty="0">
                  <a:solidFill>
                    <a:srgbClr val="2FA598"/>
                  </a:solidFill>
                  <a:latin typeface="Agency FB" panose="020B0503020202020204" pitchFamily="34" charset="0"/>
                </a:rPr>
                <a:t>0</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4213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4675" y="1816000"/>
            <a:ext cx="9180960" cy="2396938"/>
          </a:xfrm>
          <a:prstGeom prst="rect">
            <a:avLst/>
          </a:prstGeom>
        </p:spPr>
        <p:txBody>
          <a:bodyPr wrap="square">
            <a:spAutoFit/>
          </a:bodyPr>
          <a:lstStyle/>
          <a:p>
            <a:pPr>
              <a:lnSpc>
                <a:spcPct val="120000"/>
              </a:lnSpc>
            </a:pPr>
            <a:r>
              <a:rPr lang="en-US" altLang="zh-CN" b="1" dirty="0" smtClean="0">
                <a:solidFill>
                  <a:schemeClr val="bg1"/>
                </a:solidFill>
              </a:rPr>
              <a:t>           </a:t>
            </a:r>
            <a:r>
              <a:rPr lang="zh-CN" altLang="zh-CN" b="1" dirty="0" smtClean="0">
                <a:solidFill>
                  <a:schemeClr val="bg1"/>
                </a:solidFill>
              </a:rPr>
              <a:t>仅仅</a:t>
            </a:r>
            <a:r>
              <a:rPr lang="zh-CN" altLang="zh-CN" b="1" dirty="0">
                <a:solidFill>
                  <a:schemeClr val="bg1"/>
                </a:solidFill>
              </a:rPr>
              <a:t>因为一</a:t>
            </a:r>
            <a:r>
              <a:rPr lang="zh-CN" altLang="zh-CN" b="1" dirty="0" smtClean="0">
                <a:solidFill>
                  <a:schemeClr val="bg1"/>
                </a:solidFill>
              </a:rPr>
              <a:t>个</a:t>
            </a:r>
            <a:r>
              <a:rPr lang="zh-CN" altLang="en-US" b="1" dirty="0" smtClean="0">
                <a:solidFill>
                  <a:schemeClr val="bg1"/>
                </a:solidFill>
              </a:rPr>
              <a:t>实际问题</a:t>
            </a:r>
            <a:r>
              <a:rPr lang="zh-CN" altLang="zh-CN" b="1" dirty="0" smtClean="0">
                <a:solidFill>
                  <a:schemeClr val="bg1"/>
                </a:solidFill>
              </a:rPr>
              <a:t>可以</a:t>
            </a:r>
            <a:r>
              <a:rPr lang="zh-CN" altLang="zh-CN" b="1" dirty="0">
                <a:solidFill>
                  <a:schemeClr val="bg1"/>
                </a:solidFill>
              </a:rPr>
              <a:t>被表示，并不意味着它是可被学习</a:t>
            </a:r>
            <a:r>
              <a:rPr lang="zh-CN" altLang="zh-CN" b="1" dirty="0" smtClean="0">
                <a:solidFill>
                  <a:schemeClr val="bg1"/>
                </a:solidFill>
              </a:rPr>
              <a:t>的</a:t>
            </a:r>
            <a:r>
              <a:rPr lang="zh-CN" altLang="en-US" b="1" dirty="0" smtClean="0">
                <a:solidFill>
                  <a:schemeClr val="bg1"/>
                </a:solidFill>
              </a:rPr>
              <a:t>。</a:t>
            </a:r>
            <a:r>
              <a:rPr lang="zh-CN" altLang="zh-CN" b="1" dirty="0">
                <a:solidFill>
                  <a:schemeClr val="bg1"/>
                </a:solidFill>
              </a:rPr>
              <a:t>例如，标准的决策树学习器无法学习出比训练样例更多的叶子节点</a:t>
            </a:r>
            <a:r>
              <a:rPr lang="zh-CN" altLang="zh-CN" b="1" dirty="0" smtClean="0">
                <a:solidFill>
                  <a:schemeClr val="bg1"/>
                </a:solidFill>
              </a:rPr>
              <a:t>。如果</a:t>
            </a:r>
            <a:r>
              <a:rPr lang="zh-CN" altLang="zh-CN" b="1" dirty="0">
                <a:solidFill>
                  <a:schemeClr val="bg1"/>
                </a:solidFill>
              </a:rPr>
              <a:t>假设空间有许多评价函数的</a:t>
            </a:r>
            <a:r>
              <a:rPr lang="zh-CN" altLang="zh-CN" b="1" dirty="0" smtClean="0">
                <a:solidFill>
                  <a:schemeClr val="bg1"/>
                </a:solidFill>
              </a:rPr>
              <a:t>局部最优</a:t>
            </a:r>
            <a:r>
              <a:rPr lang="zh-CN" altLang="en-US" b="1" dirty="0" smtClean="0">
                <a:solidFill>
                  <a:schemeClr val="bg1"/>
                </a:solidFill>
              </a:rPr>
              <a:t>解</a:t>
            </a:r>
            <a:r>
              <a:rPr lang="zh-CN" altLang="zh-CN" b="1" dirty="0" smtClean="0">
                <a:solidFill>
                  <a:schemeClr val="bg1"/>
                </a:solidFill>
              </a:rPr>
              <a:t>，</a:t>
            </a:r>
            <a:r>
              <a:rPr lang="zh-CN" altLang="zh-CN" b="1" dirty="0">
                <a:solidFill>
                  <a:schemeClr val="bg1"/>
                </a:solidFill>
              </a:rPr>
              <a:t>正如经常发生的那样，学习器</a:t>
            </a:r>
            <a:r>
              <a:rPr lang="zh-CN" altLang="zh-CN" b="1" dirty="0" smtClean="0">
                <a:solidFill>
                  <a:schemeClr val="bg1"/>
                </a:solidFill>
              </a:rPr>
              <a:t>可能根本无法找到这个真正的</a:t>
            </a:r>
            <a:r>
              <a:rPr lang="zh-CN" altLang="en-US" b="1" dirty="0" smtClean="0">
                <a:solidFill>
                  <a:schemeClr val="bg1"/>
                </a:solidFill>
              </a:rPr>
              <a:t>问题答案</a:t>
            </a:r>
            <a:r>
              <a:rPr lang="zh-CN" altLang="zh-CN" b="1" dirty="0" smtClean="0">
                <a:solidFill>
                  <a:schemeClr val="bg1"/>
                </a:solidFill>
              </a:rPr>
              <a:t>，</a:t>
            </a:r>
            <a:r>
              <a:rPr lang="zh-CN" altLang="zh-CN" b="1" dirty="0">
                <a:solidFill>
                  <a:schemeClr val="bg1"/>
                </a:solidFill>
              </a:rPr>
              <a:t>即使它是可表示的。给定有限数据、时间和内存，标准学习器只能</a:t>
            </a:r>
            <a:r>
              <a:rPr lang="zh-CN" altLang="zh-CN" b="1" dirty="0" smtClean="0">
                <a:solidFill>
                  <a:schemeClr val="bg1"/>
                </a:solidFill>
              </a:rPr>
              <a:t>学到</a:t>
            </a:r>
            <a:r>
              <a:rPr lang="zh-CN" altLang="zh-CN" b="1" dirty="0">
                <a:solidFill>
                  <a:schemeClr val="bg1"/>
                </a:solidFill>
              </a:rPr>
              <a:t>所有</a:t>
            </a:r>
            <a:r>
              <a:rPr lang="zh-CN" altLang="zh-CN" b="1" dirty="0" smtClean="0">
                <a:solidFill>
                  <a:schemeClr val="bg1"/>
                </a:solidFill>
              </a:rPr>
              <a:t>可能</a:t>
            </a:r>
            <a:r>
              <a:rPr lang="zh-CN" altLang="en-US" b="1" dirty="0" smtClean="0">
                <a:solidFill>
                  <a:schemeClr val="bg1"/>
                </a:solidFill>
              </a:rPr>
              <a:t>问题</a:t>
            </a:r>
            <a:r>
              <a:rPr lang="zh-CN" altLang="zh-CN" b="1" dirty="0" smtClean="0">
                <a:solidFill>
                  <a:schemeClr val="bg1"/>
                </a:solidFill>
              </a:rPr>
              <a:t>中</a:t>
            </a:r>
            <a:r>
              <a:rPr lang="zh-CN" altLang="zh-CN" b="1" dirty="0">
                <a:solidFill>
                  <a:schemeClr val="bg1"/>
                </a:solidFill>
              </a:rPr>
              <a:t>很有限的子集。这个子集会随着表示方法的不同而不同。因此，关键问题不是“它是否可表示？</a:t>
            </a:r>
            <a:r>
              <a:rPr lang="zh-CN" altLang="zh-CN" b="1" dirty="0" smtClean="0">
                <a:solidFill>
                  <a:schemeClr val="bg1"/>
                </a:solidFill>
              </a:rPr>
              <a:t>” 而是</a:t>
            </a:r>
            <a:r>
              <a:rPr lang="zh-CN" altLang="zh-CN" b="1" dirty="0">
                <a:solidFill>
                  <a:schemeClr val="bg1"/>
                </a:solidFill>
              </a:rPr>
              <a:t>“它是否可以被学习？”这值得我们尝试不同的学习</a:t>
            </a:r>
            <a:r>
              <a:rPr lang="zh-CN" altLang="zh-CN" b="1" dirty="0" smtClean="0">
                <a:solidFill>
                  <a:schemeClr val="bg1"/>
                </a:solidFill>
              </a:rPr>
              <a:t>器来</a:t>
            </a:r>
            <a:r>
              <a:rPr lang="zh-CN" altLang="zh-CN" b="1" dirty="0">
                <a:solidFill>
                  <a:schemeClr val="bg1"/>
                </a:solidFill>
              </a:rPr>
              <a:t>寻找答案。</a:t>
            </a:r>
          </a:p>
          <a:p>
            <a:pPr>
              <a:lnSpc>
                <a:spcPct val="120000"/>
              </a:lnSpc>
            </a:pPr>
            <a:endParaRPr lang="en-US" altLang="zh-CN" b="1" dirty="0">
              <a:solidFill>
                <a:schemeClr val="bg1"/>
              </a:solidFill>
            </a:endParaRPr>
          </a:p>
        </p:txBody>
      </p:sp>
      <p:sp>
        <p:nvSpPr>
          <p:cNvPr id="68" name="文本框 67"/>
          <p:cNvSpPr txBox="1"/>
          <p:nvPr/>
        </p:nvSpPr>
        <p:spPr>
          <a:xfrm>
            <a:off x="1021116" y="167204"/>
            <a:ext cx="4186315" cy="400110"/>
          </a:xfrm>
          <a:prstGeom prst="rect">
            <a:avLst/>
          </a:prstGeom>
          <a:noFill/>
        </p:spPr>
        <p:txBody>
          <a:bodyPr wrap="squar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可</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表示并不意味着可学习</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46358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1 1</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426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222639" y="319428"/>
            <a:ext cx="1458380" cy="135686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30191" y="376881"/>
            <a:ext cx="1243276" cy="1241956"/>
            <a:chOff x="1627698" y="-2419561"/>
            <a:chExt cx="2828457" cy="2540001"/>
          </a:xfrm>
        </p:grpSpPr>
        <p:sp>
          <p:nvSpPr>
            <p:cNvPr id="3" name="任意多边形 2"/>
            <p:cNvSpPr/>
            <p:nvPr/>
          </p:nvSpPr>
          <p:spPr>
            <a:xfrm>
              <a:off x="1627698" y="-2419561"/>
              <a:ext cx="2828457"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64881" y="-1558705"/>
              <a:ext cx="2754091" cy="818290"/>
            </a:xfrm>
            <a:prstGeom prst="rect">
              <a:avLst/>
            </a:prstGeom>
            <a:noFill/>
          </p:spPr>
          <p:txBody>
            <a:bodyPr wrap="none" rtlCol="0">
              <a:spAutoFit/>
            </a:bodyPr>
            <a:lstStyle/>
            <a:p>
              <a:r>
                <a:rPr lang="zh-CN" altLang="en-US" sz="2000" dirty="0" smtClean="0">
                  <a:solidFill>
                    <a:srgbClr val="2FA598"/>
                  </a:solidFill>
                  <a:latin typeface="Agency FB" panose="020B0503020202020204" pitchFamily="34" charset="0"/>
                </a:rPr>
                <a:t>本文简介</a:t>
              </a:r>
              <a:endParaRPr lang="zh-CN" altLang="en-US" sz="2000" dirty="0">
                <a:solidFill>
                  <a:srgbClr val="2FA598"/>
                </a:solidFill>
                <a:latin typeface="Agency FB" panose="020B0503020202020204" pitchFamily="34" charset="0"/>
              </a:endParaRPr>
            </a:p>
          </p:txBody>
        </p:sp>
      </p:grpSp>
      <p:sp>
        <p:nvSpPr>
          <p:cNvPr id="21" name="文本框 20"/>
          <p:cNvSpPr txBox="1"/>
          <p:nvPr/>
        </p:nvSpPr>
        <p:spPr>
          <a:xfrm>
            <a:off x="1941422" y="642596"/>
            <a:ext cx="9161482" cy="523220"/>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2800" dirty="0">
                <a:solidFill>
                  <a:schemeClr val="bg1"/>
                </a:solidFill>
                <a:latin typeface="时尚中黑简体" pitchFamily="2" charset="-122"/>
                <a:ea typeface="时尚中黑简体" pitchFamily="2" charset="-122"/>
              </a:rPr>
              <a:t>A Few Useful Things to Know About Machine Learning</a:t>
            </a:r>
            <a:endParaRPr lang="zh-CN" altLang="en-US" sz="28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1580708" y="2588883"/>
            <a:ext cx="9882909" cy="2339102"/>
          </a:xfrm>
          <a:prstGeom prst="rect">
            <a:avLst/>
          </a:prstGeom>
          <a:noFill/>
          <a:effectLst>
            <a:outerShdw blurRad="63500" dist="38100" dir="5400000" algn="t" rotWithShape="0">
              <a:prstClr val="black">
                <a:alpha val="27000"/>
              </a:prstClr>
            </a:outerShdw>
          </a:effectLst>
        </p:spPr>
        <p:txBody>
          <a:bodyPr wrap="square" rtlCol="0">
            <a:spAutoFit/>
          </a:bodyPr>
          <a:lstStyle/>
          <a:p>
            <a:r>
              <a:rPr lang="en-US" altLang="zh-CN" sz="20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smtClean="0">
                <a:solidFill>
                  <a:schemeClr val="bg1"/>
                </a:solidFill>
              </a:rPr>
              <a:t>机器学习</a:t>
            </a:r>
            <a:r>
              <a:rPr lang="zh-CN" altLang="en-US" b="1" dirty="0">
                <a:solidFill>
                  <a:schemeClr val="bg1"/>
                </a:solidFill>
              </a:rPr>
              <a:t>发展到现在日益成熟，运用的领域也越来越广泛，本文主要通过研究人员的角度，然后结合机器学习从业者的一些“民间知识”，总结出机器学习使用过程中的各种问题已经响应的解决方法。列出了常见的</a:t>
            </a:r>
            <a:r>
              <a:rPr lang="en-US" altLang="zh-CN" b="1" dirty="0">
                <a:solidFill>
                  <a:schemeClr val="bg1"/>
                </a:solidFill>
              </a:rPr>
              <a:t>12</a:t>
            </a:r>
            <a:r>
              <a:rPr lang="zh-CN" altLang="en-US" b="1" dirty="0">
                <a:solidFill>
                  <a:schemeClr val="bg1"/>
                </a:solidFill>
              </a:rPr>
              <a:t>条开发经验。</a:t>
            </a:r>
            <a:endParaRPr lang="en-US" altLang="zh-CN" b="1" dirty="0">
              <a:solidFill>
                <a:schemeClr val="bg1"/>
              </a:solidFill>
            </a:endParaRPr>
          </a:p>
          <a:p>
            <a:r>
              <a:rPr lang="en-US" altLang="zh-CN" b="1" dirty="0">
                <a:solidFill>
                  <a:schemeClr val="bg1"/>
                </a:solidFill>
              </a:rPr>
              <a:t>        </a:t>
            </a:r>
            <a:r>
              <a:rPr lang="zh-CN" altLang="zh-CN" b="1" dirty="0">
                <a:solidFill>
                  <a:schemeClr val="bg1"/>
                </a:solidFill>
              </a:rPr>
              <a:t>本文将主要介绍其中最常用的类型：分类</a:t>
            </a:r>
            <a:r>
              <a:rPr lang="zh-CN" altLang="en-US" b="1" dirty="0">
                <a:solidFill>
                  <a:schemeClr val="bg1"/>
                </a:solidFill>
              </a:rPr>
              <a:t>。在机器学习中，有两种变量，一种是离散型，一种是连续型，分类主要涉及的是离散型变量。</a:t>
            </a:r>
            <a:endParaRPr lang="en-US" altLang="zh-CN" b="1" dirty="0">
              <a:solidFill>
                <a:schemeClr val="bg1"/>
              </a:solidFill>
            </a:endParaRPr>
          </a:p>
          <a:p>
            <a:r>
              <a:rPr lang="en-US" altLang="zh-CN" b="1" dirty="0">
                <a:solidFill>
                  <a:schemeClr val="bg1"/>
                </a:solidFill>
              </a:rPr>
              <a:t>        </a:t>
            </a:r>
            <a:r>
              <a:rPr lang="zh-CN" altLang="en-US" b="1" dirty="0" smtClean="0">
                <a:solidFill>
                  <a:schemeClr val="bg1"/>
                </a:solidFill>
              </a:rPr>
              <a:t>机器学习</a:t>
            </a:r>
            <a:r>
              <a:rPr lang="zh-CN" altLang="en-US" b="1" dirty="0">
                <a:solidFill>
                  <a:schemeClr val="bg1"/>
                </a:solidFill>
              </a:rPr>
              <a:t>分类的一般流程：收集数据，根据要实现的功能来选取相应的模型算法，从数据集中筛选出有用的特征，形成训练集，把训练集导入所选的模型中，这个模型我们称之为学习机，学习过程由学习机来完成，最后学习机会训练出一个分类器，新数据输入分类器进行准确的分类。</a:t>
            </a:r>
            <a:endParaRPr lang="en-US" altLang="zh-CN" b="1" dirty="0">
              <a:solidFill>
                <a:schemeClr val="bg1"/>
              </a:solidFill>
            </a:endParaRPr>
          </a:p>
        </p:txBody>
      </p:sp>
      <p:cxnSp>
        <p:nvCxnSpPr>
          <p:cNvPr id="4" name="直接连接符 3"/>
          <p:cNvCxnSpPr/>
          <p:nvPr/>
        </p:nvCxnSpPr>
        <p:spPr>
          <a:xfrm flipH="1">
            <a:off x="1681018" y="1321026"/>
            <a:ext cx="99508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145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452316" y="1956677"/>
            <a:ext cx="9180960" cy="2585323"/>
          </a:xfrm>
          <a:prstGeom prst="rect">
            <a:avLst/>
          </a:prstGeom>
        </p:spPr>
        <p:txBody>
          <a:bodyPr wrap="square">
            <a:spAutoFit/>
          </a:bodyPr>
          <a:lstStyle/>
          <a:p>
            <a:r>
              <a:rPr lang="en-US" altLang="zh-CN" b="1" dirty="0" smtClean="0">
                <a:solidFill>
                  <a:schemeClr val="bg1"/>
                </a:solidFill>
              </a:rPr>
              <a:t>        </a:t>
            </a:r>
            <a:r>
              <a:rPr lang="zh-CN" altLang="zh-CN" b="1" dirty="0" smtClean="0">
                <a:solidFill>
                  <a:schemeClr val="bg1"/>
                </a:solidFill>
              </a:rPr>
              <a:t>人们</a:t>
            </a:r>
            <a:r>
              <a:rPr lang="zh-CN" altLang="zh-CN" b="1" dirty="0">
                <a:solidFill>
                  <a:schemeClr val="bg1"/>
                </a:solidFill>
              </a:rPr>
              <a:t>学习预测模型的目标是作为行动指南。如果我们发现超市里的啤酒和尿布经常被一起购买，那将啤酒放在尿布旁边将会提高销售量</a:t>
            </a:r>
            <a:r>
              <a:rPr lang="zh-CN" altLang="zh-CN" b="1" dirty="0" smtClean="0">
                <a:solidFill>
                  <a:schemeClr val="bg1"/>
                </a:solidFill>
              </a:rPr>
              <a:t>。但</a:t>
            </a:r>
            <a:r>
              <a:rPr lang="zh-CN" altLang="zh-CN" b="1" dirty="0">
                <a:solidFill>
                  <a:schemeClr val="bg1"/>
                </a:solidFill>
              </a:rPr>
              <a:t>除非真的做实验，不然很难发现这一点。机器学习通常应用于</a:t>
            </a:r>
            <a:r>
              <a:rPr lang="zh-CN" altLang="zh-CN" b="1" dirty="0" smtClean="0">
                <a:solidFill>
                  <a:schemeClr val="bg1"/>
                </a:solidFill>
              </a:rPr>
              <a:t>观测数据</a:t>
            </a:r>
            <a:r>
              <a:rPr lang="zh-CN" altLang="zh-CN" b="1" dirty="0">
                <a:solidFill>
                  <a:schemeClr val="bg1"/>
                </a:solidFill>
              </a:rPr>
              <a:t>，在观测数据中预测变量并不在</a:t>
            </a:r>
            <a:r>
              <a:rPr lang="zh-CN" altLang="zh-CN" b="1" dirty="0" smtClean="0">
                <a:solidFill>
                  <a:schemeClr val="bg1"/>
                </a:solidFill>
              </a:rPr>
              <a:t>学习</a:t>
            </a:r>
            <a:r>
              <a:rPr lang="zh-CN" altLang="en-US" b="1" dirty="0" smtClean="0">
                <a:solidFill>
                  <a:schemeClr val="bg1"/>
                </a:solidFill>
              </a:rPr>
              <a:t>机</a:t>
            </a:r>
            <a:r>
              <a:rPr lang="zh-CN" altLang="zh-CN" b="1" dirty="0" smtClean="0">
                <a:solidFill>
                  <a:schemeClr val="bg1"/>
                </a:solidFill>
              </a:rPr>
              <a:t>的</a:t>
            </a:r>
            <a:r>
              <a:rPr lang="zh-CN" altLang="zh-CN" b="1" dirty="0">
                <a:solidFill>
                  <a:schemeClr val="bg1"/>
                </a:solidFill>
              </a:rPr>
              <a:t>控制之下，这与</a:t>
            </a:r>
            <a:r>
              <a:rPr lang="zh-CN" altLang="zh-CN" b="1" dirty="0" smtClean="0">
                <a:solidFill>
                  <a:schemeClr val="bg1"/>
                </a:solidFill>
              </a:rPr>
              <a:t>实验数据</a:t>
            </a:r>
            <a:r>
              <a:rPr lang="zh-CN" altLang="zh-CN" b="1" dirty="0">
                <a:solidFill>
                  <a:schemeClr val="bg1"/>
                </a:solidFill>
              </a:rPr>
              <a:t>相反，后者的预测变量在控制范围内。一些学习算法其实有潜力做到从观测数据发现因果信息，但它们的可用性比较差 </a:t>
            </a:r>
            <a:r>
              <a:rPr lang="zh-CN" altLang="zh-CN" b="1" dirty="0" smtClean="0">
                <a:solidFill>
                  <a:schemeClr val="bg1"/>
                </a:solidFill>
              </a:rPr>
              <a:t>。</a:t>
            </a:r>
            <a:r>
              <a:rPr lang="zh-CN" altLang="zh-CN" b="1" dirty="0">
                <a:solidFill>
                  <a:schemeClr val="bg1"/>
                </a:solidFill>
              </a:rPr>
              <a:t>而另一方面，相关性是因果关系的标志，我们可以将其作为进一步考察的</a:t>
            </a:r>
            <a:r>
              <a:rPr lang="zh-CN" altLang="zh-CN" b="1" dirty="0" smtClean="0">
                <a:solidFill>
                  <a:schemeClr val="bg1"/>
                </a:solidFill>
              </a:rPr>
              <a:t>指南</a:t>
            </a:r>
            <a:r>
              <a:rPr lang="zh-CN" altLang="en-US" dirty="0" smtClean="0">
                <a:solidFill>
                  <a:schemeClr val="bg1"/>
                </a:solidFill>
              </a:rPr>
              <a:t>。</a:t>
            </a:r>
            <a:endParaRPr lang="en-US" altLang="zh-CN" dirty="0" smtClean="0">
              <a:solidFill>
                <a:schemeClr val="bg1"/>
              </a:solidFill>
            </a:endParaRPr>
          </a:p>
          <a:p>
            <a:r>
              <a:rPr lang="zh-CN" altLang="zh-CN" dirty="0"/>
              <a:t>对于</a:t>
            </a:r>
            <a:r>
              <a:rPr lang="zh-CN" altLang="zh-CN" b="1" dirty="0">
                <a:solidFill>
                  <a:schemeClr val="bg1"/>
                </a:solidFill>
              </a:rPr>
              <a:t>机器学习有两个实用的要点。首先，无论我们是否称它们为“因果关系”，我们都希望能预测我们行动的效果，而不仅仅是观测变量之间的相关性；其次，如果你能够获取到实验</a:t>
            </a:r>
            <a:r>
              <a:rPr lang="zh-CN" altLang="zh-CN" b="1" dirty="0" smtClean="0">
                <a:solidFill>
                  <a:schemeClr val="bg1"/>
                </a:solidFill>
              </a:rPr>
              <a:t>数据</a:t>
            </a:r>
            <a:r>
              <a:rPr lang="zh-CN" altLang="en-US" b="1" dirty="0">
                <a:solidFill>
                  <a:schemeClr val="bg1"/>
                </a:solidFill>
              </a:rPr>
              <a:t>，</a:t>
            </a:r>
            <a:r>
              <a:rPr lang="zh-CN" altLang="zh-CN" b="1" dirty="0" smtClean="0">
                <a:solidFill>
                  <a:schemeClr val="bg1"/>
                </a:solidFill>
              </a:rPr>
              <a:t>那么</a:t>
            </a:r>
            <a:r>
              <a:rPr lang="zh-CN" altLang="zh-CN" b="1" dirty="0">
                <a:solidFill>
                  <a:schemeClr val="bg1"/>
                </a:solidFill>
              </a:rPr>
              <a:t>务必尽量</a:t>
            </a:r>
            <a:r>
              <a:rPr lang="zh-CN" altLang="zh-CN" b="1" dirty="0" smtClean="0">
                <a:solidFill>
                  <a:schemeClr val="bg1"/>
                </a:solidFill>
              </a:rPr>
              <a:t>获取</a:t>
            </a:r>
            <a:r>
              <a:rPr lang="zh-CN" altLang="en-US" b="1" dirty="0" smtClean="0">
                <a:solidFill>
                  <a:schemeClr val="bg1"/>
                </a:solidFill>
              </a:rPr>
              <a:t>。</a:t>
            </a:r>
            <a:endParaRPr lang="zh-CN" altLang="zh-CN" b="1" dirty="0">
              <a:solidFill>
                <a:schemeClr val="bg1"/>
              </a:solidFill>
            </a:endParaRPr>
          </a:p>
        </p:txBody>
      </p:sp>
      <p:sp>
        <p:nvSpPr>
          <p:cNvPr id="68" name="文本框 67"/>
          <p:cNvSpPr txBox="1"/>
          <p:nvPr/>
        </p:nvSpPr>
        <p:spPr>
          <a:xfrm>
            <a:off x="1021116" y="167204"/>
            <a:ext cx="4186315" cy="400110"/>
          </a:xfrm>
          <a:prstGeom prst="rect">
            <a:avLst/>
          </a:prstGeom>
          <a:noFill/>
        </p:spPr>
        <p:txBody>
          <a:bodyPr wrap="squar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相关并不意味着因果</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4854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1 2</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6023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835710" y="2623832"/>
            <a:ext cx="4393889" cy="1323439"/>
          </a:xfrm>
          <a:prstGeom prst="rect">
            <a:avLst/>
          </a:prstGeom>
          <a:noFill/>
          <a:effectLst>
            <a:outerShdw blurRad="114300" dist="38100" dir="5460000" algn="tr" rotWithShape="0">
              <a:prstClr val="black">
                <a:alpha val="16000"/>
              </a:prstClr>
            </a:outerShdw>
          </a:effectLst>
        </p:spPr>
        <p:txBody>
          <a:bodyPr wrap="square" rtlCol="0">
            <a:spAutoFit/>
          </a:bodyPr>
          <a:lstStyle/>
          <a:p>
            <a:pPr algn="ctr"/>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a:t>
            </a:r>
            <a:endParaRPr lang="zh-CN" altLang="en-US" sz="8000" dirty="0">
              <a:solidFill>
                <a:schemeClr val="bg1"/>
              </a:solidFill>
              <a:latin typeface="方正正纤黑简体" panose="02000000000000000000" pitchFamily="2" charset="-122"/>
              <a:ea typeface="方正正纤黑简体" panose="02000000000000000000" pitchFamily="2" charset="-122"/>
            </a:endParaRPr>
          </a:p>
        </p:txBody>
      </p:sp>
    </p:spTree>
    <p:extLst>
      <p:ext uri="{BB962C8B-B14F-4D97-AF65-F5344CB8AC3E}">
        <p14:creationId xmlns:p14="http://schemas.microsoft.com/office/powerpoint/2010/main" val="1537971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01677" y="1135511"/>
            <a:ext cx="4767527" cy="576064"/>
            <a:chOff x="4384599" y="1561976"/>
            <a:chExt cx="3575645" cy="432048"/>
          </a:xfrm>
        </p:grpSpPr>
        <p:sp>
          <p:nvSpPr>
            <p:cNvPr id="33" name="圆角矩形 3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4" name="圆角矩形 3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35" name="圆角矩形 34"/>
          <p:cNvSpPr/>
          <p:nvPr/>
        </p:nvSpPr>
        <p:spPr>
          <a:xfrm>
            <a:off x="698194" y="1199828"/>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0 1</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36" name="TextBox 177"/>
          <p:cNvSpPr txBox="1"/>
          <p:nvPr/>
        </p:nvSpPr>
        <p:spPr>
          <a:xfrm>
            <a:off x="1974652" y="1206461"/>
            <a:ext cx="3002652" cy="465305"/>
          </a:xfrm>
          <a:prstGeom prst="roundRect">
            <a:avLst/>
          </a:prstGeom>
          <a:noFill/>
        </p:spPr>
        <p:txBody>
          <a:bodyPr wrap="none" rtlCol="0">
            <a:spAutoFit/>
          </a:bodyPr>
          <a:lstStyle/>
          <a:p>
            <a:pPr algn="ctr"/>
            <a:r>
              <a:rPr lang="zh-CN" altLang="zh-CN" sz="2133" b="1" dirty="0">
                <a:solidFill>
                  <a:srgbClr val="2FA598"/>
                </a:solidFill>
              </a:rPr>
              <a:t>学习</a:t>
            </a:r>
            <a:r>
              <a:rPr lang="en-US" altLang="zh-CN" sz="2133" b="1" dirty="0">
                <a:solidFill>
                  <a:srgbClr val="2FA598"/>
                </a:solidFill>
              </a:rPr>
              <a:t>=</a:t>
            </a:r>
            <a:r>
              <a:rPr lang="zh-CN" altLang="zh-CN" sz="2133" b="1" dirty="0">
                <a:solidFill>
                  <a:srgbClr val="2FA598"/>
                </a:solidFill>
              </a:rPr>
              <a:t>表示</a:t>
            </a:r>
            <a:r>
              <a:rPr lang="en-US" altLang="zh-CN" sz="2133" b="1" dirty="0">
                <a:solidFill>
                  <a:srgbClr val="2FA598"/>
                </a:solidFill>
              </a:rPr>
              <a:t> + </a:t>
            </a:r>
            <a:r>
              <a:rPr lang="zh-CN" altLang="zh-CN" sz="2133" b="1" dirty="0">
                <a:solidFill>
                  <a:srgbClr val="2FA598"/>
                </a:solidFill>
              </a:rPr>
              <a:t>评价</a:t>
            </a:r>
            <a:r>
              <a:rPr lang="en-US" altLang="zh-CN" sz="2133" b="1" dirty="0">
                <a:solidFill>
                  <a:srgbClr val="2FA598"/>
                </a:solidFill>
              </a:rPr>
              <a:t>+ </a:t>
            </a:r>
            <a:r>
              <a:rPr lang="zh-CN" altLang="zh-CN" sz="2133" b="1" dirty="0">
                <a:solidFill>
                  <a:srgbClr val="2FA598"/>
                </a:solidFill>
              </a:rPr>
              <a:t>优化</a:t>
            </a:r>
            <a:endParaRPr lang="zh-CN" altLang="en-US" sz="2133" b="1" dirty="0">
              <a:solidFill>
                <a:srgbClr val="2FA598"/>
              </a:solidFill>
            </a:endParaRPr>
          </a:p>
        </p:txBody>
      </p:sp>
      <p:grpSp>
        <p:nvGrpSpPr>
          <p:cNvPr id="37" name="组合 36"/>
          <p:cNvGrpSpPr/>
          <p:nvPr/>
        </p:nvGrpSpPr>
        <p:grpSpPr>
          <a:xfrm>
            <a:off x="596487" y="2076094"/>
            <a:ext cx="4767527" cy="576064"/>
            <a:chOff x="4384599" y="1561976"/>
            <a:chExt cx="3575645" cy="432048"/>
          </a:xfrm>
        </p:grpSpPr>
        <p:sp>
          <p:nvSpPr>
            <p:cNvPr id="38" name="圆角矩形 37"/>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9" name="圆角矩形 38"/>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0" name="圆角矩形 39"/>
          <p:cNvSpPr/>
          <p:nvPr/>
        </p:nvSpPr>
        <p:spPr>
          <a:xfrm>
            <a:off x="676361" y="2152369"/>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0 2</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1" name="TextBox 182"/>
          <p:cNvSpPr txBox="1"/>
          <p:nvPr/>
        </p:nvSpPr>
        <p:spPr>
          <a:xfrm>
            <a:off x="1839569" y="2115238"/>
            <a:ext cx="3230862" cy="465305"/>
          </a:xfrm>
          <a:prstGeom prst="roundRect">
            <a:avLst/>
          </a:prstGeom>
          <a:noFill/>
        </p:spPr>
        <p:txBody>
          <a:bodyPr wrap="none" rtlCol="0">
            <a:spAutoFit/>
          </a:bodyPr>
          <a:lstStyle/>
          <a:p>
            <a:pPr algn="ctr"/>
            <a:r>
              <a:rPr lang="zh-CN" altLang="en-US" sz="2133" b="1" dirty="0" smtClean="0">
                <a:solidFill>
                  <a:srgbClr val="2FA598"/>
                </a:solidFill>
              </a:rPr>
              <a:t>机器学习是一种泛化计算</a:t>
            </a:r>
            <a:endParaRPr lang="zh-CN" altLang="en-US" sz="2133" b="1" dirty="0">
              <a:solidFill>
                <a:srgbClr val="2FA598"/>
              </a:solidFill>
            </a:endParaRPr>
          </a:p>
        </p:txBody>
      </p:sp>
      <p:grpSp>
        <p:nvGrpSpPr>
          <p:cNvPr id="42" name="组合 41"/>
          <p:cNvGrpSpPr/>
          <p:nvPr/>
        </p:nvGrpSpPr>
        <p:grpSpPr>
          <a:xfrm>
            <a:off x="596487" y="2964384"/>
            <a:ext cx="4767527" cy="576064"/>
            <a:chOff x="4384599" y="1561976"/>
            <a:chExt cx="3575645" cy="432048"/>
          </a:xfrm>
        </p:grpSpPr>
        <p:sp>
          <p:nvSpPr>
            <p:cNvPr id="43" name="圆角矩形 4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4" name="圆角矩形 4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5" name="圆角矩形 44"/>
          <p:cNvSpPr/>
          <p:nvPr/>
        </p:nvSpPr>
        <p:spPr>
          <a:xfrm>
            <a:off x="676361" y="3029441"/>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0 3</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6" name="TextBox 187"/>
          <p:cNvSpPr txBox="1"/>
          <p:nvPr/>
        </p:nvSpPr>
        <p:spPr>
          <a:xfrm>
            <a:off x="1770226" y="3014841"/>
            <a:ext cx="3056063" cy="465305"/>
          </a:xfrm>
          <a:prstGeom prst="roundRect">
            <a:avLst/>
          </a:prstGeom>
          <a:noFill/>
        </p:spPr>
        <p:txBody>
          <a:bodyPr wrap="none" rtlCol="0">
            <a:spAutoFit/>
          </a:bodyPr>
          <a:lstStyle/>
          <a:p>
            <a:r>
              <a:rPr lang="zh-CN" altLang="en-US" sz="2133" b="1" dirty="0" smtClean="0">
                <a:solidFill>
                  <a:srgbClr val="2FA598"/>
                </a:solidFill>
              </a:rPr>
              <a:t>      仅仅靠数据是不够的</a:t>
            </a:r>
            <a:endParaRPr lang="zh-CN" altLang="en-US" sz="2133" b="1" dirty="0">
              <a:solidFill>
                <a:srgbClr val="2FA598"/>
              </a:solidFill>
            </a:endParaRPr>
          </a:p>
        </p:txBody>
      </p:sp>
      <p:grpSp>
        <p:nvGrpSpPr>
          <p:cNvPr id="48" name="组合 47"/>
          <p:cNvGrpSpPr/>
          <p:nvPr/>
        </p:nvGrpSpPr>
        <p:grpSpPr>
          <a:xfrm>
            <a:off x="601677" y="3904450"/>
            <a:ext cx="4767527" cy="576064"/>
            <a:chOff x="4384599" y="1561976"/>
            <a:chExt cx="3575645" cy="432048"/>
          </a:xfrm>
        </p:grpSpPr>
        <p:sp>
          <p:nvSpPr>
            <p:cNvPr id="49" name="圆角矩形 48"/>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50" name="圆角矩形 49"/>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51" name="圆角矩形 50"/>
          <p:cNvSpPr/>
          <p:nvPr/>
        </p:nvSpPr>
        <p:spPr>
          <a:xfrm>
            <a:off x="676359" y="3945547"/>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0 4</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52" name="TextBox 192"/>
          <p:cNvSpPr txBox="1"/>
          <p:nvPr/>
        </p:nvSpPr>
        <p:spPr>
          <a:xfrm>
            <a:off x="2264346" y="3959830"/>
            <a:ext cx="2400569" cy="465305"/>
          </a:xfrm>
          <a:prstGeom prst="roundRect">
            <a:avLst/>
          </a:prstGeom>
          <a:noFill/>
        </p:spPr>
        <p:txBody>
          <a:bodyPr wrap="none" rtlCol="0">
            <a:spAutoFit/>
          </a:bodyPr>
          <a:lstStyle/>
          <a:p>
            <a:pPr algn="ctr"/>
            <a:r>
              <a:rPr lang="zh-CN" altLang="en-US" sz="2133" b="1" dirty="0" smtClean="0">
                <a:solidFill>
                  <a:srgbClr val="2FA598"/>
                </a:solidFill>
              </a:rPr>
              <a:t>过拟合的多种形式</a:t>
            </a:r>
            <a:endParaRPr lang="zh-CN" altLang="en-US" sz="2133" b="1" dirty="0">
              <a:solidFill>
                <a:srgbClr val="2FA598"/>
              </a:solidFill>
            </a:endParaRPr>
          </a:p>
        </p:txBody>
      </p:sp>
      <p:grpSp>
        <p:nvGrpSpPr>
          <p:cNvPr id="27" name="组合 26"/>
          <p:cNvGrpSpPr/>
          <p:nvPr/>
        </p:nvGrpSpPr>
        <p:grpSpPr>
          <a:xfrm>
            <a:off x="596487" y="4744270"/>
            <a:ext cx="4767527" cy="576064"/>
            <a:chOff x="4384599" y="1561976"/>
            <a:chExt cx="3575645" cy="432048"/>
          </a:xfrm>
        </p:grpSpPr>
        <p:sp>
          <p:nvSpPr>
            <p:cNvPr id="28" name="圆角矩形 27"/>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29" name="圆角矩形 28"/>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grpSp>
        <p:nvGrpSpPr>
          <p:cNvPr id="47" name="组合 46"/>
          <p:cNvGrpSpPr/>
          <p:nvPr/>
        </p:nvGrpSpPr>
        <p:grpSpPr>
          <a:xfrm>
            <a:off x="596487" y="5716305"/>
            <a:ext cx="4767527" cy="576064"/>
            <a:chOff x="4384599" y="1561976"/>
            <a:chExt cx="3575645" cy="432048"/>
          </a:xfrm>
        </p:grpSpPr>
        <p:sp>
          <p:nvSpPr>
            <p:cNvPr id="53" name="圆角矩形 5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54" name="圆角矩形 53"/>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55" name="圆角矩形 54"/>
          <p:cNvSpPr/>
          <p:nvPr/>
        </p:nvSpPr>
        <p:spPr>
          <a:xfrm>
            <a:off x="676359" y="4808586"/>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a:t>
            </a:r>
            <a:r>
              <a:rPr lang="en-US" altLang="zh-CN" sz="2400" dirty="0" smtClean="0">
                <a:solidFill>
                  <a:srgbClr val="2FA598"/>
                </a:solidFill>
                <a:latin typeface="Impact" panose="020B0806030902050204" pitchFamily="34" charset="0"/>
                <a:ea typeface="微软雅黑" panose="020B0503020204020204" pitchFamily="34" charset="-122"/>
              </a:rPr>
              <a:t>5</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56" name="圆角矩形 55"/>
          <p:cNvSpPr/>
          <p:nvPr/>
        </p:nvSpPr>
        <p:spPr>
          <a:xfrm>
            <a:off x="673745" y="5780622"/>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a:t>
            </a:r>
            <a:r>
              <a:rPr lang="en-US" altLang="zh-CN" sz="2400" dirty="0" smtClean="0">
                <a:solidFill>
                  <a:srgbClr val="2FA598"/>
                </a:solidFill>
                <a:latin typeface="Impact" panose="020B0806030902050204" pitchFamily="34" charset="0"/>
                <a:ea typeface="微软雅黑" panose="020B0503020204020204" pitchFamily="34" charset="-122"/>
              </a:rPr>
              <a:t>6</a:t>
            </a:r>
            <a:endParaRPr lang="zh-CN" altLang="en-US" sz="2400" dirty="0">
              <a:solidFill>
                <a:srgbClr val="2FA598"/>
              </a:solidFill>
              <a:latin typeface="Impact" panose="020B0806030902050204" pitchFamily="34" charset="0"/>
              <a:ea typeface="微软雅黑" panose="020B0503020204020204" pitchFamily="34" charset="-122"/>
            </a:endParaRPr>
          </a:p>
        </p:txBody>
      </p:sp>
      <p:grpSp>
        <p:nvGrpSpPr>
          <p:cNvPr id="57" name="组合 56"/>
          <p:cNvGrpSpPr/>
          <p:nvPr/>
        </p:nvGrpSpPr>
        <p:grpSpPr>
          <a:xfrm>
            <a:off x="6438980" y="1124277"/>
            <a:ext cx="4767527" cy="576064"/>
            <a:chOff x="4384599" y="1561976"/>
            <a:chExt cx="3575645" cy="432048"/>
          </a:xfrm>
        </p:grpSpPr>
        <p:sp>
          <p:nvSpPr>
            <p:cNvPr id="58" name="圆角矩形 57"/>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59" name="圆角矩形 58"/>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grpSp>
        <p:nvGrpSpPr>
          <p:cNvPr id="60" name="组合 59"/>
          <p:cNvGrpSpPr/>
          <p:nvPr/>
        </p:nvGrpSpPr>
        <p:grpSpPr>
          <a:xfrm>
            <a:off x="6455961" y="2068871"/>
            <a:ext cx="4767527" cy="576064"/>
            <a:chOff x="4384599" y="1561976"/>
            <a:chExt cx="3575645" cy="432048"/>
          </a:xfrm>
        </p:grpSpPr>
        <p:sp>
          <p:nvSpPr>
            <p:cNvPr id="61" name="圆角矩形 60"/>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62" name="圆角矩形 61"/>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63" name="圆角矩形 62"/>
          <p:cNvSpPr/>
          <p:nvPr/>
        </p:nvSpPr>
        <p:spPr>
          <a:xfrm>
            <a:off x="6557099" y="2133187"/>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a:t>
            </a:r>
            <a:r>
              <a:rPr lang="en-US" altLang="zh-CN" sz="2400" dirty="0" smtClean="0">
                <a:solidFill>
                  <a:srgbClr val="2FA598"/>
                </a:solidFill>
                <a:latin typeface="Impact" panose="020B0806030902050204" pitchFamily="34" charset="0"/>
                <a:ea typeface="微软雅黑" panose="020B0503020204020204" pitchFamily="34" charset="-122"/>
              </a:rPr>
              <a:t>8</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64" name="圆角矩形 63"/>
          <p:cNvSpPr/>
          <p:nvPr/>
        </p:nvSpPr>
        <p:spPr>
          <a:xfrm>
            <a:off x="6530657" y="1188594"/>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a:t>
            </a:r>
            <a:r>
              <a:rPr lang="en-US" altLang="zh-CN" sz="2400" dirty="0" smtClean="0">
                <a:solidFill>
                  <a:srgbClr val="2FA598"/>
                </a:solidFill>
                <a:latin typeface="Impact" panose="020B0806030902050204" pitchFamily="34" charset="0"/>
                <a:ea typeface="微软雅黑" panose="020B0503020204020204" pitchFamily="34" charset="-122"/>
              </a:rPr>
              <a:t>7</a:t>
            </a:r>
            <a:endParaRPr lang="zh-CN" altLang="en-US" sz="2400" dirty="0">
              <a:solidFill>
                <a:srgbClr val="2FA598"/>
              </a:solidFill>
              <a:latin typeface="Impact" panose="020B0806030902050204" pitchFamily="34" charset="0"/>
              <a:ea typeface="微软雅黑" panose="020B0503020204020204" pitchFamily="34" charset="-122"/>
            </a:endParaRPr>
          </a:p>
        </p:txBody>
      </p:sp>
      <p:grpSp>
        <p:nvGrpSpPr>
          <p:cNvPr id="66" name="组合 65"/>
          <p:cNvGrpSpPr/>
          <p:nvPr/>
        </p:nvGrpSpPr>
        <p:grpSpPr>
          <a:xfrm>
            <a:off x="6455961" y="2949105"/>
            <a:ext cx="4767527" cy="576064"/>
            <a:chOff x="4384599" y="1561976"/>
            <a:chExt cx="3575645" cy="432048"/>
          </a:xfrm>
        </p:grpSpPr>
        <p:sp>
          <p:nvSpPr>
            <p:cNvPr id="67" name="圆角矩形 66"/>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68" name="圆角矩形 67"/>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grpSp>
        <p:nvGrpSpPr>
          <p:cNvPr id="69" name="组合 68"/>
          <p:cNvGrpSpPr/>
          <p:nvPr/>
        </p:nvGrpSpPr>
        <p:grpSpPr>
          <a:xfrm>
            <a:off x="6455960" y="3849071"/>
            <a:ext cx="4767527" cy="576064"/>
            <a:chOff x="4384599" y="1561976"/>
            <a:chExt cx="3575645" cy="432048"/>
          </a:xfrm>
        </p:grpSpPr>
        <p:sp>
          <p:nvSpPr>
            <p:cNvPr id="70" name="圆角矩形 69"/>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1" name="圆角矩形 70"/>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grpSp>
        <p:nvGrpSpPr>
          <p:cNvPr id="72" name="组合 71"/>
          <p:cNvGrpSpPr/>
          <p:nvPr/>
        </p:nvGrpSpPr>
        <p:grpSpPr>
          <a:xfrm>
            <a:off x="6432329" y="4761889"/>
            <a:ext cx="4767527" cy="576064"/>
            <a:chOff x="4384599" y="1561976"/>
            <a:chExt cx="3575645" cy="432048"/>
          </a:xfrm>
        </p:grpSpPr>
        <p:sp>
          <p:nvSpPr>
            <p:cNvPr id="73" name="圆角矩形 7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4" name="圆角矩形 7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grpSp>
        <p:nvGrpSpPr>
          <p:cNvPr id="75" name="组合 74"/>
          <p:cNvGrpSpPr/>
          <p:nvPr/>
        </p:nvGrpSpPr>
        <p:grpSpPr>
          <a:xfrm>
            <a:off x="6455960" y="5678590"/>
            <a:ext cx="4767527" cy="576064"/>
            <a:chOff x="4384599" y="1561976"/>
            <a:chExt cx="3575645" cy="432048"/>
          </a:xfrm>
        </p:grpSpPr>
        <p:sp>
          <p:nvSpPr>
            <p:cNvPr id="76" name="圆角矩形 75"/>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7" name="圆角矩形 76"/>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8" name="圆角矩形 77"/>
          <p:cNvSpPr/>
          <p:nvPr/>
        </p:nvSpPr>
        <p:spPr>
          <a:xfrm>
            <a:off x="6562304" y="3015977"/>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a:t>
            </a:r>
            <a:r>
              <a:rPr lang="en-US" altLang="zh-CN" sz="2400" dirty="0" smtClean="0">
                <a:solidFill>
                  <a:srgbClr val="2FA598"/>
                </a:solidFill>
                <a:latin typeface="Impact" panose="020B0806030902050204" pitchFamily="34" charset="0"/>
                <a:ea typeface="微软雅黑" panose="020B0503020204020204" pitchFamily="34" charset="-122"/>
              </a:rPr>
              <a:t>9</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79" name="圆角矩形 78"/>
          <p:cNvSpPr/>
          <p:nvPr/>
        </p:nvSpPr>
        <p:spPr>
          <a:xfrm>
            <a:off x="6562305" y="3919815"/>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smtClean="0">
                <a:solidFill>
                  <a:srgbClr val="2FA598"/>
                </a:solidFill>
                <a:latin typeface="Impact" panose="020B0806030902050204" pitchFamily="34" charset="0"/>
                <a:ea typeface="微软雅黑" panose="020B0503020204020204" pitchFamily="34" charset="-122"/>
              </a:rPr>
              <a:t>1 0</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80" name="圆角矩形 79"/>
          <p:cNvSpPr/>
          <p:nvPr/>
        </p:nvSpPr>
        <p:spPr>
          <a:xfrm>
            <a:off x="6530657" y="4837128"/>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smtClean="0">
                <a:solidFill>
                  <a:srgbClr val="2FA598"/>
                </a:solidFill>
                <a:latin typeface="Impact" panose="020B0806030902050204" pitchFamily="34" charset="0"/>
                <a:ea typeface="微软雅黑" panose="020B0503020204020204" pitchFamily="34" charset="-122"/>
              </a:rPr>
              <a:t>1 1</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81" name="圆角矩形 80"/>
          <p:cNvSpPr/>
          <p:nvPr/>
        </p:nvSpPr>
        <p:spPr>
          <a:xfrm>
            <a:off x="6536310" y="5742907"/>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smtClean="0">
                <a:solidFill>
                  <a:srgbClr val="2FA598"/>
                </a:solidFill>
                <a:latin typeface="Impact" panose="020B0806030902050204" pitchFamily="34" charset="0"/>
                <a:ea typeface="微软雅黑" panose="020B0503020204020204" pitchFamily="34" charset="-122"/>
              </a:rPr>
              <a:t>12</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82" name="TextBox 192"/>
          <p:cNvSpPr txBox="1"/>
          <p:nvPr/>
        </p:nvSpPr>
        <p:spPr>
          <a:xfrm>
            <a:off x="1860545" y="4847364"/>
            <a:ext cx="3230862" cy="465305"/>
          </a:xfrm>
          <a:prstGeom prst="roundRect">
            <a:avLst/>
          </a:prstGeom>
          <a:noFill/>
        </p:spPr>
        <p:txBody>
          <a:bodyPr wrap="none" rtlCol="0">
            <a:spAutoFit/>
          </a:bodyPr>
          <a:lstStyle/>
          <a:p>
            <a:pPr algn="ctr"/>
            <a:r>
              <a:rPr lang="zh-CN" altLang="en-US" sz="2133" b="1" dirty="0" smtClean="0">
                <a:solidFill>
                  <a:srgbClr val="2FA598"/>
                </a:solidFill>
              </a:rPr>
              <a:t>人类直觉不适用于高维度</a:t>
            </a:r>
            <a:endParaRPr lang="zh-CN" altLang="en-US" sz="2133" b="1" dirty="0">
              <a:solidFill>
                <a:srgbClr val="2FA598"/>
              </a:solidFill>
            </a:endParaRPr>
          </a:p>
        </p:txBody>
      </p:sp>
      <p:sp>
        <p:nvSpPr>
          <p:cNvPr id="83" name="TextBox 192"/>
          <p:cNvSpPr txBox="1"/>
          <p:nvPr/>
        </p:nvSpPr>
        <p:spPr>
          <a:xfrm>
            <a:off x="1677591" y="5771685"/>
            <a:ext cx="3507626" cy="465305"/>
          </a:xfrm>
          <a:prstGeom prst="roundRect">
            <a:avLst/>
          </a:prstGeom>
          <a:noFill/>
        </p:spPr>
        <p:txBody>
          <a:bodyPr wrap="none" rtlCol="0">
            <a:spAutoFit/>
          </a:bodyPr>
          <a:lstStyle/>
          <a:p>
            <a:pPr algn="ctr"/>
            <a:r>
              <a:rPr lang="zh-CN" altLang="zh-CN" sz="2133" b="1" dirty="0">
                <a:solidFill>
                  <a:srgbClr val="2FA598"/>
                </a:solidFill>
              </a:rPr>
              <a:t>理论保证与看上去的不一样</a:t>
            </a:r>
            <a:endParaRPr lang="zh-CN" altLang="en-US" sz="2133" b="1" dirty="0">
              <a:solidFill>
                <a:srgbClr val="2FA598"/>
              </a:solidFill>
            </a:endParaRPr>
          </a:p>
        </p:txBody>
      </p:sp>
      <p:sp>
        <p:nvSpPr>
          <p:cNvPr id="84" name="TextBox 192"/>
          <p:cNvSpPr txBox="1"/>
          <p:nvPr/>
        </p:nvSpPr>
        <p:spPr>
          <a:xfrm>
            <a:off x="8252551" y="1181953"/>
            <a:ext cx="2144147" cy="465305"/>
          </a:xfrm>
          <a:prstGeom prst="roundRect">
            <a:avLst/>
          </a:prstGeom>
          <a:noFill/>
        </p:spPr>
        <p:txBody>
          <a:bodyPr wrap="none" rtlCol="0">
            <a:spAutoFit/>
          </a:bodyPr>
          <a:lstStyle/>
          <a:p>
            <a:pPr algn="ctr"/>
            <a:r>
              <a:rPr lang="zh-CN" altLang="en-US" sz="2133" b="1" dirty="0" smtClean="0">
                <a:solidFill>
                  <a:srgbClr val="2FA598"/>
                </a:solidFill>
              </a:rPr>
              <a:t>特征工程是关键</a:t>
            </a:r>
            <a:endParaRPr lang="zh-CN" altLang="en-US" sz="2133" b="1" dirty="0">
              <a:solidFill>
                <a:srgbClr val="2FA598"/>
              </a:solidFill>
            </a:endParaRPr>
          </a:p>
        </p:txBody>
      </p:sp>
      <p:sp>
        <p:nvSpPr>
          <p:cNvPr id="85" name="TextBox 192"/>
          <p:cNvSpPr txBox="1"/>
          <p:nvPr/>
        </p:nvSpPr>
        <p:spPr>
          <a:xfrm>
            <a:off x="7847575" y="2152772"/>
            <a:ext cx="2954098" cy="465305"/>
          </a:xfrm>
          <a:prstGeom prst="roundRect">
            <a:avLst/>
          </a:prstGeom>
          <a:noFill/>
        </p:spPr>
        <p:txBody>
          <a:bodyPr wrap="none" rtlCol="0">
            <a:spAutoFit/>
          </a:bodyPr>
          <a:lstStyle/>
          <a:p>
            <a:pPr algn="ctr"/>
            <a:r>
              <a:rPr lang="zh-CN" altLang="en-US" sz="2133" b="1" dirty="0" smtClean="0">
                <a:solidFill>
                  <a:srgbClr val="2FA598"/>
                </a:solidFill>
              </a:rPr>
              <a:t>更多数据胜过聪明算法</a:t>
            </a:r>
            <a:endParaRPr lang="zh-CN" altLang="en-US" sz="2133" b="1" dirty="0">
              <a:solidFill>
                <a:srgbClr val="2FA598"/>
              </a:solidFill>
            </a:endParaRPr>
          </a:p>
        </p:txBody>
      </p:sp>
      <p:sp>
        <p:nvSpPr>
          <p:cNvPr id="86" name="TextBox 192"/>
          <p:cNvSpPr txBox="1"/>
          <p:nvPr/>
        </p:nvSpPr>
        <p:spPr>
          <a:xfrm>
            <a:off x="8441297" y="3004483"/>
            <a:ext cx="1864731" cy="465305"/>
          </a:xfrm>
          <a:prstGeom prst="roundRect">
            <a:avLst/>
          </a:prstGeom>
          <a:noFill/>
        </p:spPr>
        <p:txBody>
          <a:bodyPr wrap="none" rtlCol="0">
            <a:spAutoFit/>
          </a:bodyPr>
          <a:lstStyle/>
          <a:p>
            <a:pPr algn="ctr"/>
            <a:r>
              <a:rPr lang="zh-CN" altLang="en-US" sz="2133" b="1" dirty="0" smtClean="0">
                <a:solidFill>
                  <a:srgbClr val="2FA598"/>
                </a:solidFill>
              </a:rPr>
              <a:t>学习更多模型</a:t>
            </a:r>
            <a:endParaRPr lang="zh-CN" altLang="en-US" sz="2133" b="1" dirty="0">
              <a:solidFill>
                <a:srgbClr val="2FA598"/>
              </a:solidFill>
            </a:endParaRPr>
          </a:p>
        </p:txBody>
      </p:sp>
      <p:sp>
        <p:nvSpPr>
          <p:cNvPr id="87" name="TextBox 192"/>
          <p:cNvSpPr txBox="1"/>
          <p:nvPr/>
        </p:nvSpPr>
        <p:spPr>
          <a:xfrm>
            <a:off x="8034996" y="3901939"/>
            <a:ext cx="2677333" cy="465305"/>
          </a:xfrm>
          <a:prstGeom prst="roundRect">
            <a:avLst/>
          </a:prstGeom>
          <a:noFill/>
        </p:spPr>
        <p:txBody>
          <a:bodyPr wrap="none" rtlCol="0">
            <a:spAutoFit/>
          </a:bodyPr>
          <a:lstStyle/>
          <a:p>
            <a:pPr algn="ctr"/>
            <a:r>
              <a:rPr lang="zh-CN" altLang="en-US" sz="2133" b="1" dirty="0" smtClean="0">
                <a:solidFill>
                  <a:srgbClr val="2FA598"/>
                </a:solidFill>
              </a:rPr>
              <a:t>简单并不意味着准确</a:t>
            </a:r>
            <a:endParaRPr lang="zh-CN" altLang="en-US" sz="2133" b="1" dirty="0">
              <a:solidFill>
                <a:srgbClr val="2FA598"/>
              </a:solidFill>
            </a:endParaRPr>
          </a:p>
        </p:txBody>
      </p:sp>
      <p:sp>
        <p:nvSpPr>
          <p:cNvPr id="88" name="TextBox 192"/>
          <p:cNvSpPr txBox="1"/>
          <p:nvPr/>
        </p:nvSpPr>
        <p:spPr>
          <a:xfrm>
            <a:off x="7995631" y="5742907"/>
            <a:ext cx="2677333" cy="465305"/>
          </a:xfrm>
          <a:prstGeom prst="roundRect">
            <a:avLst/>
          </a:prstGeom>
          <a:noFill/>
        </p:spPr>
        <p:txBody>
          <a:bodyPr wrap="none" rtlCol="0">
            <a:spAutoFit/>
          </a:bodyPr>
          <a:lstStyle/>
          <a:p>
            <a:pPr algn="ctr"/>
            <a:r>
              <a:rPr lang="zh-CN" altLang="en-US" sz="2133" b="1" dirty="0" smtClean="0">
                <a:solidFill>
                  <a:srgbClr val="2FA598"/>
                </a:solidFill>
              </a:rPr>
              <a:t>相关并不意味着因果</a:t>
            </a:r>
            <a:endParaRPr lang="zh-CN" altLang="en-US" sz="2133" b="1" dirty="0">
              <a:solidFill>
                <a:srgbClr val="2FA598"/>
              </a:solidFill>
            </a:endParaRPr>
          </a:p>
        </p:txBody>
      </p:sp>
      <p:sp>
        <p:nvSpPr>
          <p:cNvPr id="89" name="TextBox 192"/>
          <p:cNvSpPr txBox="1"/>
          <p:nvPr/>
        </p:nvSpPr>
        <p:spPr>
          <a:xfrm>
            <a:off x="7735846" y="4838770"/>
            <a:ext cx="3230862" cy="465305"/>
          </a:xfrm>
          <a:prstGeom prst="roundRect">
            <a:avLst/>
          </a:prstGeom>
          <a:noFill/>
        </p:spPr>
        <p:txBody>
          <a:bodyPr wrap="none" rtlCol="0">
            <a:spAutoFit/>
          </a:bodyPr>
          <a:lstStyle/>
          <a:p>
            <a:pPr algn="ctr"/>
            <a:r>
              <a:rPr lang="zh-CN" altLang="en-US" sz="2133" b="1" dirty="0" smtClean="0">
                <a:solidFill>
                  <a:srgbClr val="2FA598"/>
                </a:solidFill>
              </a:rPr>
              <a:t>可表示并不意味着可学习</a:t>
            </a:r>
            <a:endParaRPr lang="zh-CN" altLang="en-US" sz="2133" b="1" dirty="0">
              <a:solidFill>
                <a:srgbClr val="2FA598"/>
              </a:solidFill>
            </a:endParaRPr>
          </a:p>
        </p:txBody>
      </p:sp>
    </p:spTree>
    <p:extLst>
      <p:ext uri="{BB962C8B-B14F-4D97-AF65-F5344CB8AC3E}">
        <p14:creationId xmlns:p14="http://schemas.microsoft.com/office/powerpoint/2010/main" val="30686936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9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1200"/>
                                      </p:stCondLst>
                                      <p:childTnLst>
                                        <p:animScale>
                                          <p:cBhvr>
                                            <p:cTn id="11" dur="150" fill="hold"/>
                                            <p:tgtEl>
                                              <p:spTgt spid="35"/>
                                            </p:tgtEl>
                                          </p:cBhvr>
                                          <p:by x="110000" y="110000"/>
                                        </p:animScale>
                                      </p:childTnLst>
                                    </p:cTn>
                                  </p:par>
                                  <p:par>
                                    <p:cTn id="12" presetID="2" presetClass="entr" presetSubtype="2" fill="hold" nodeType="withEffect" p14:presetBounceEnd="60000">
                                      <p:stCondLst>
                                        <p:cond delay="1600"/>
                                      </p:stCondLst>
                                      <p:childTnLst>
                                        <p:set>
                                          <p:cBhvr>
                                            <p:cTn id="13" dur="1" fill="hold">
                                              <p:stCondLst>
                                                <p:cond delay="0"/>
                                              </p:stCondLst>
                                            </p:cTn>
                                            <p:tgtEl>
                                              <p:spTgt spid="32"/>
                                            </p:tgtEl>
                                            <p:attrNameLst>
                                              <p:attrName>style.visibility</p:attrName>
                                            </p:attrNameLst>
                                          </p:cBhvr>
                                          <p:to>
                                            <p:strVal val="visible"/>
                                          </p:to>
                                        </p:set>
                                        <p:anim calcmode="lin" valueType="num" p14:bounceEnd="60000">
                                          <p:cBhvr additive="base">
                                            <p:cTn id="14"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15" dur="750" fill="hold"/>
                                            <p:tgtEl>
                                              <p:spTgt spid="32"/>
                                            </p:tgtEl>
                                            <p:attrNameLst>
                                              <p:attrName>ppt_y</p:attrName>
                                            </p:attrNameLst>
                                          </p:cBhvr>
                                          <p:tavLst>
                                            <p:tav tm="0">
                                              <p:val>
                                                <p:strVal val="#ppt_y"/>
                                              </p:val>
                                            </p:tav>
                                            <p:tav tm="100000">
                                              <p:val>
                                                <p:strVal val="#ppt_y"/>
                                              </p:val>
                                            </p:tav>
                                          </p:tavLst>
                                        </p:anim>
                                      </p:childTnLst>
                                    </p:cTn>
                                  </p:par>
                                  <p:par>
                                    <p:cTn id="16" presetID="41" presetClass="entr" presetSubtype="0" fill="hold" grpId="0" nodeType="withEffect">
                                      <p:stCondLst>
                                        <p:cond delay="1900"/>
                                      </p:stCondLst>
                                      <p:iterate type="lt">
                                        <p:tmPct val="10000"/>
                                      </p:iterate>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6"/>
                                            </p:tgtEl>
                                            <p:attrNameLst>
                                              <p:attrName>ppt_y</p:attrName>
                                            </p:attrNameLst>
                                          </p:cBhvr>
                                          <p:tavLst>
                                            <p:tav tm="0">
                                              <p:val>
                                                <p:strVal val="#ppt_y"/>
                                              </p:val>
                                            </p:tav>
                                            <p:tav tm="100000">
                                              <p:val>
                                                <p:strVal val="#ppt_y"/>
                                              </p:val>
                                            </p:tav>
                                          </p:tavLst>
                                        </p:anim>
                                        <p:anim calcmode="lin" valueType="num">
                                          <p:cBhvr>
                                            <p:cTn id="2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6"/>
                                            </p:tgtEl>
                                          </p:cBhvr>
                                        </p:animEffect>
                                      </p:childTnLst>
                                    </p:cTn>
                                  </p:par>
                                  <p:par>
                                    <p:cTn id="23" presetID="53" presetClass="entr" presetSubtype="16" fill="hold" grpId="0" nodeType="withEffect">
                                      <p:stCondLst>
                                        <p:cond delay="1900"/>
                                      </p:stCondLst>
                                      <p:childTnLst>
                                        <p:set>
                                          <p:cBhvr>
                                            <p:cTn id="24" dur="1" fill="hold">
                                              <p:stCondLst>
                                                <p:cond delay="0"/>
                                              </p:stCondLst>
                                            </p:cTn>
                                            <p:tgtEl>
                                              <p:spTgt spid="40"/>
                                            </p:tgtEl>
                                            <p:attrNameLst>
                                              <p:attrName>style.visibility</p:attrName>
                                            </p:attrNameLst>
                                          </p:cBhvr>
                                          <p:to>
                                            <p:strVal val="visible"/>
                                          </p:to>
                                        </p:set>
                                        <p:anim calcmode="lin" valueType="num">
                                          <p:cBhvr>
                                            <p:cTn id="25" dur="300" fill="hold"/>
                                            <p:tgtEl>
                                              <p:spTgt spid="40"/>
                                            </p:tgtEl>
                                            <p:attrNameLst>
                                              <p:attrName>ppt_w</p:attrName>
                                            </p:attrNameLst>
                                          </p:cBhvr>
                                          <p:tavLst>
                                            <p:tav tm="0">
                                              <p:val>
                                                <p:fltVal val="0"/>
                                              </p:val>
                                            </p:tav>
                                            <p:tav tm="100000">
                                              <p:val>
                                                <p:strVal val="#ppt_w"/>
                                              </p:val>
                                            </p:tav>
                                          </p:tavLst>
                                        </p:anim>
                                        <p:anim calcmode="lin" valueType="num">
                                          <p:cBhvr>
                                            <p:cTn id="26" dur="300" fill="hold"/>
                                            <p:tgtEl>
                                              <p:spTgt spid="40"/>
                                            </p:tgtEl>
                                            <p:attrNameLst>
                                              <p:attrName>ppt_h</p:attrName>
                                            </p:attrNameLst>
                                          </p:cBhvr>
                                          <p:tavLst>
                                            <p:tav tm="0">
                                              <p:val>
                                                <p:fltVal val="0"/>
                                              </p:val>
                                            </p:tav>
                                            <p:tav tm="100000">
                                              <p:val>
                                                <p:strVal val="#ppt_h"/>
                                              </p:val>
                                            </p:tav>
                                          </p:tavLst>
                                        </p:anim>
                                        <p:animEffect transition="in" filter="fade">
                                          <p:cBhvr>
                                            <p:cTn id="27" dur="300"/>
                                            <p:tgtEl>
                                              <p:spTgt spid="40"/>
                                            </p:tgtEl>
                                          </p:cBhvr>
                                        </p:animEffect>
                                      </p:childTnLst>
                                    </p:cTn>
                                  </p:par>
                                  <p:par>
                                    <p:cTn id="28" presetID="6" presetClass="emph" presetSubtype="0" autoRev="1" fill="hold" grpId="1" nodeType="withEffect">
                                      <p:stCondLst>
                                        <p:cond delay="2200"/>
                                      </p:stCondLst>
                                      <p:childTnLst>
                                        <p:animScale>
                                          <p:cBhvr>
                                            <p:cTn id="29" dur="150" fill="hold"/>
                                            <p:tgtEl>
                                              <p:spTgt spid="40"/>
                                            </p:tgtEl>
                                          </p:cBhvr>
                                          <p:by x="110000" y="110000"/>
                                        </p:animScale>
                                      </p:childTnLst>
                                    </p:cTn>
                                  </p:par>
                                  <p:par>
                                    <p:cTn id="30" presetID="2" presetClass="entr" presetSubtype="2" fill="hold" nodeType="withEffect" p14:presetBounceEnd="60000">
                                      <p:stCondLst>
                                        <p:cond delay="2600"/>
                                      </p:stCondLst>
                                      <p:childTnLst>
                                        <p:set>
                                          <p:cBhvr>
                                            <p:cTn id="31" dur="1" fill="hold">
                                              <p:stCondLst>
                                                <p:cond delay="0"/>
                                              </p:stCondLst>
                                            </p:cTn>
                                            <p:tgtEl>
                                              <p:spTgt spid="37"/>
                                            </p:tgtEl>
                                            <p:attrNameLst>
                                              <p:attrName>style.visibility</p:attrName>
                                            </p:attrNameLst>
                                          </p:cBhvr>
                                          <p:to>
                                            <p:strVal val="visible"/>
                                          </p:to>
                                        </p:set>
                                        <p:anim calcmode="lin" valueType="num" p14:bounceEnd="60000">
                                          <p:cBhvr additive="base">
                                            <p:cTn id="32" dur="750" fill="hold"/>
                                            <p:tgtEl>
                                              <p:spTgt spid="37"/>
                                            </p:tgtEl>
                                            <p:attrNameLst>
                                              <p:attrName>ppt_x</p:attrName>
                                            </p:attrNameLst>
                                          </p:cBhvr>
                                          <p:tavLst>
                                            <p:tav tm="0">
                                              <p:val>
                                                <p:strVal val="1+#ppt_w/2"/>
                                              </p:val>
                                            </p:tav>
                                            <p:tav tm="100000">
                                              <p:val>
                                                <p:strVal val="#ppt_x"/>
                                              </p:val>
                                            </p:tav>
                                          </p:tavLst>
                                        </p:anim>
                                        <p:anim calcmode="lin" valueType="num" p14:bounceEnd="60000">
                                          <p:cBhvr additive="base">
                                            <p:cTn id="33" dur="750" fill="hold"/>
                                            <p:tgtEl>
                                              <p:spTgt spid="37"/>
                                            </p:tgtEl>
                                            <p:attrNameLst>
                                              <p:attrName>ppt_y</p:attrName>
                                            </p:attrNameLst>
                                          </p:cBhvr>
                                          <p:tavLst>
                                            <p:tav tm="0">
                                              <p:val>
                                                <p:strVal val="#ppt_y"/>
                                              </p:val>
                                            </p:tav>
                                            <p:tav tm="100000">
                                              <p:val>
                                                <p:strVal val="#ppt_y"/>
                                              </p:val>
                                            </p:tav>
                                          </p:tavLst>
                                        </p:anim>
                                      </p:childTnLst>
                                    </p:cTn>
                                  </p:par>
                                  <p:par>
                                    <p:cTn id="34" presetID="41" presetClass="entr" presetSubtype="0" fill="hold" grpId="0" nodeType="withEffect">
                                      <p:stCondLst>
                                        <p:cond delay="2900"/>
                                      </p:stCondLst>
                                      <p:iterate type="lt">
                                        <p:tmPct val="10000"/>
                                      </p:iterate>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41"/>
                                            </p:tgtEl>
                                            <p:attrNameLst>
                                              <p:attrName>ppt_y</p:attrName>
                                            </p:attrNameLst>
                                          </p:cBhvr>
                                          <p:tavLst>
                                            <p:tav tm="0">
                                              <p:val>
                                                <p:strVal val="#ppt_y"/>
                                              </p:val>
                                            </p:tav>
                                            <p:tav tm="100000">
                                              <p:val>
                                                <p:strVal val="#ppt_y"/>
                                              </p:val>
                                            </p:tav>
                                          </p:tavLst>
                                        </p:anim>
                                        <p:anim calcmode="lin" valueType="num">
                                          <p:cBhvr>
                                            <p:cTn id="3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41"/>
                                            </p:tgtEl>
                                          </p:cBhvr>
                                        </p:animEffect>
                                      </p:childTnLst>
                                    </p:cTn>
                                  </p:par>
                                  <p:par>
                                    <p:cTn id="41" presetID="53" presetClass="entr" presetSubtype="16" fill="hold" grpId="0" nodeType="withEffect">
                                      <p:stCondLst>
                                        <p:cond delay="2900"/>
                                      </p:stCondLst>
                                      <p:childTnLst>
                                        <p:set>
                                          <p:cBhvr>
                                            <p:cTn id="42" dur="1" fill="hold">
                                              <p:stCondLst>
                                                <p:cond delay="0"/>
                                              </p:stCondLst>
                                            </p:cTn>
                                            <p:tgtEl>
                                              <p:spTgt spid="45"/>
                                            </p:tgtEl>
                                            <p:attrNameLst>
                                              <p:attrName>style.visibility</p:attrName>
                                            </p:attrNameLst>
                                          </p:cBhvr>
                                          <p:to>
                                            <p:strVal val="visible"/>
                                          </p:to>
                                        </p:set>
                                        <p:anim calcmode="lin" valueType="num">
                                          <p:cBhvr>
                                            <p:cTn id="43" dur="300" fill="hold"/>
                                            <p:tgtEl>
                                              <p:spTgt spid="45"/>
                                            </p:tgtEl>
                                            <p:attrNameLst>
                                              <p:attrName>ppt_w</p:attrName>
                                            </p:attrNameLst>
                                          </p:cBhvr>
                                          <p:tavLst>
                                            <p:tav tm="0">
                                              <p:val>
                                                <p:fltVal val="0"/>
                                              </p:val>
                                            </p:tav>
                                            <p:tav tm="100000">
                                              <p:val>
                                                <p:strVal val="#ppt_w"/>
                                              </p:val>
                                            </p:tav>
                                          </p:tavLst>
                                        </p:anim>
                                        <p:anim calcmode="lin" valueType="num">
                                          <p:cBhvr>
                                            <p:cTn id="44" dur="300" fill="hold"/>
                                            <p:tgtEl>
                                              <p:spTgt spid="45"/>
                                            </p:tgtEl>
                                            <p:attrNameLst>
                                              <p:attrName>ppt_h</p:attrName>
                                            </p:attrNameLst>
                                          </p:cBhvr>
                                          <p:tavLst>
                                            <p:tav tm="0">
                                              <p:val>
                                                <p:fltVal val="0"/>
                                              </p:val>
                                            </p:tav>
                                            <p:tav tm="100000">
                                              <p:val>
                                                <p:strVal val="#ppt_h"/>
                                              </p:val>
                                            </p:tav>
                                          </p:tavLst>
                                        </p:anim>
                                        <p:animEffect transition="in" filter="fade">
                                          <p:cBhvr>
                                            <p:cTn id="45" dur="300"/>
                                            <p:tgtEl>
                                              <p:spTgt spid="45"/>
                                            </p:tgtEl>
                                          </p:cBhvr>
                                        </p:animEffect>
                                      </p:childTnLst>
                                    </p:cTn>
                                  </p:par>
                                  <p:par>
                                    <p:cTn id="46" presetID="6" presetClass="emph" presetSubtype="0" autoRev="1" fill="hold" grpId="1" nodeType="withEffect">
                                      <p:stCondLst>
                                        <p:cond delay="3200"/>
                                      </p:stCondLst>
                                      <p:childTnLst>
                                        <p:animScale>
                                          <p:cBhvr>
                                            <p:cTn id="47" dur="150" fill="hold"/>
                                            <p:tgtEl>
                                              <p:spTgt spid="45"/>
                                            </p:tgtEl>
                                          </p:cBhvr>
                                          <p:by x="110000" y="110000"/>
                                        </p:animScale>
                                      </p:childTnLst>
                                    </p:cTn>
                                  </p:par>
                                  <p:par>
                                    <p:cTn id="48" presetID="2" presetClass="entr" presetSubtype="2" fill="hold" nodeType="withEffect" p14:presetBounceEnd="60000">
                                      <p:stCondLst>
                                        <p:cond delay="3600"/>
                                      </p:stCondLst>
                                      <p:childTnLst>
                                        <p:set>
                                          <p:cBhvr>
                                            <p:cTn id="49" dur="1" fill="hold">
                                              <p:stCondLst>
                                                <p:cond delay="0"/>
                                              </p:stCondLst>
                                            </p:cTn>
                                            <p:tgtEl>
                                              <p:spTgt spid="42"/>
                                            </p:tgtEl>
                                            <p:attrNameLst>
                                              <p:attrName>style.visibility</p:attrName>
                                            </p:attrNameLst>
                                          </p:cBhvr>
                                          <p:to>
                                            <p:strVal val="visible"/>
                                          </p:to>
                                        </p:set>
                                        <p:anim calcmode="lin" valueType="num" p14:bounceEnd="60000">
                                          <p:cBhvr additive="base">
                                            <p:cTn id="50"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51" dur="750" fill="hold"/>
                                            <p:tgtEl>
                                              <p:spTgt spid="42"/>
                                            </p:tgtEl>
                                            <p:attrNameLst>
                                              <p:attrName>ppt_y</p:attrName>
                                            </p:attrNameLst>
                                          </p:cBhvr>
                                          <p:tavLst>
                                            <p:tav tm="0">
                                              <p:val>
                                                <p:strVal val="#ppt_y"/>
                                              </p:val>
                                            </p:tav>
                                            <p:tav tm="100000">
                                              <p:val>
                                                <p:strVal val="#ppt_y"/>
                                              </p:val>
                                            </p:tav>
                                          </p:tavLst>
                                        </p:anim>
                                      </p:childTnLst>
                                    </p:cTn>
                                  </p:par>
                                  <p:par>
                                    <p:cTn id="52" presetID="41" presetClass="entr" presetSubtype="0" fill="hold" grpId="0" nodeType="withEffect">
                                      <p:stCondLst>
                                        <p:cond delay="3900"/>
                                      </p:stCondLst>
                                      <p:iterate type="lt">
                                        <p:tmPct val="10000"/>
                                      </p:iterate>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6"/>
                                            </p:tgtEl>
                                            <p:attrNameLst>
                                              <p:attrName>ppt_y</p:attrName>
                                            </p:attrNameLst>
                                          </p:cBhvr>
                                          <p:tavLst>
                                            <p:tav tm="0">
                                              <p:val>
                                                <p:strVal val="#ppt_y"/>
                                              </p:val>
                                            </p:tav>
                                            <p:tav tm="100000">
                                              <p:val>
                                                <p:strVal val="#ppt_y"/>
                                              </p:val>
                                            </p:tav>
                                          </p:tavLst>
                                        </p:anim>
                                        <p:anim calcmode="lin" valueType="num">
                                          <p:cBhvr>
                                            <p:cTn id="5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6"/>
                                            </p:tgtEl>
                                          </p:cBhvr>
                                        </p:animEffect>
                                      </p:childTnLst>
                                    </p:cTn>
                                  </p:par>
                                  <p:par>
                                    <p:cTn id="59" presetID="53" presetClass="entr" presetSubtype="16" fill="hold" grpId="0" nodeType="withEffect">
                                      <p:stCondLst>
                                        <p:cond delay="39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300" fill="hold"/>
                                            <p:tgtEl>
                                              <p:spTgt spid="51"/>
                                            </p:tgtEl>
                                            <p:attrNameLst>
                                              <p:attrName>ppt_w</p:attrName>
                                            </p:attrNameLst>
                                          </p:cBhvr>
                                          <p:tavLst>
                                            <p:tav tm="0">
                                              <p:val>
                                                <p:fltVal val="0"/>
                                              </p:val>
                                            </p:tav>
                                            <p:tav tm="100000">
                                              <p:val>
                                                <p:strVal val="#ppt_w"/>
                                              </p:val>
                                            </p:tav>
                                          </p:tavLst>
                                        </p:anim>
                                        <p:anim calcmode="lin" valueType="num">
                                          <p:cBhvr>
                                            <p:cTn id="62" dur="300" fill="hold"/>
                                            <p:tgtEl>
                                              <p:spTgt spid="51"/>
                                            </p:tgtEl>
                                            <p:attrNameLst>
                                              <p:attrName>ppt_h</p:attrName>
                                            </p:attrNameLst>
                                          </p:cBhvr>
                                          <p:tavLst>
                                            <p:tav tm="0">
                                              <p:val>
                                                <p:fltVal val="0"/>
                                              </p:val>
                                            </p:tav>
                                            <p:tav tm="100000">
                                              <p:val>
                                                <p:strVal val="#ppt_h"/>
                                              </p:val>
                                            </p:tav>
                                          </p:tavLst>
                                        </p:anim>
                                        <p:animEffect transition="in" filter="fade">
                                          <p:cBhvr>
                                            <p:cTn id="63" dur="300"/>
                                            <p:tgtEl>
                                              <p:spTgt spid="51"/>
                                            </p:tgtEl>
                                          </p:cBhvr>
                                        </p:animEffect>
                                      </p:childTnLst>
                                    </p:cTn>
                                  </p:par>
                                  <p:par>
                                    <p:cTn id="64" presetID="6" presetClass="emph" presetSubtype="0" autoRev="1" fill="hold" grpId="1" nodeType="withEffect">
                                      <p:stCondLst>
                                        <p:cond delay="4200"/>
                                      </p:stCondLst>
                                      <p:childTnLst>
                                        <p:animScale>
                                          <p:cBhvr>
                                            <p:cTn id="65" dur="150" fill="hold"/>
                                            <p:tgtEl>
                                              <p:spTgt spid="51"/>
                                            </p:tgtEl>
                                          </p:cBhvr>
                                          <p:by x="110000" y="110000"/>
                                        </p:animScale>
                                      </p:childTnLst>
                                    </p:cTn>
                                  </p:par>
                                  <p:par>
                                    <p:cTn id="66" presetID="2" presetClass="entr" presetSubtype="2" fill="hold" nodeType="withEffect" p14:presetBounceEnd="60000">
                                      <p:stCondLst>
                                        <p:cond delay="4600"/>
                                      </p:stCondLst>
                                      <p:childTnLst>
                                        <p:set>
                                          <p:cBhvr>
                                            <p:cTn id="67" dur="1" fill="hold">
                                              <p:stCondLst>
                                                <p:cond delay="0"/>
                                              </p:stCondLst>
                                            </p:cTn>
                                            <p:tgtEl>
                                              <p:spTgt spid="48"/>
                                            </p:tgtEl>
                                            <p:attrNameLst>
                                              <p:attrName>style.visibility</p:attrName>
                                            </p:attrNameLst>
                                          </p:cBhvr>
                                          <p:to>
                                            <p:strVal val="visible"/>
                                          </p:to>
                                        </p:set>
                                        <p:anim calcmode="lin" valueType="num" p14:bounceEnd="60000">
                                          <p:cBhvr additive="base">
                                            <p:cTn id="68" dur="750" fill="hold"/>
                                            <p:tgtEl>
                                              <p:spTgt spid="48"/>
                                            </p:tgtEl>
                                            <p:attrNameLst>
                                              <p:attrName>ppt_x</p:attrName>
                                            </p:attrNameLst>
                                          </p:cBhvr>
                                          <p:tavLst>
                                            <p:tav tm="0">
                                              <p:val>
                                                <p:strVal val="1+#ppt_w/2"/>
                                              </p:val>
                                            </p:tav>
                                            <p:tav tm="100000">
                                              <p:val>
                                                <p:strVal val="#ppt_x"/>
                                              </p:val>
                                            </p:tav>
                                          </p:tavLst>
                                        </p:anim>
                                        <p:anim calcmode="lin" valueType="num" p14:bounceEnd="60000">
                                          <p:cBhvr additive="base">
                                            <p:cTn id="69" dur="750" fill="hold"/>
                                            <p:tgtEl>
                                              <p:spTgt spid="48"/>
                                            </p:tgtEl>
                                            <p:attrNameLst>
                                              <p:attrName>ppt_y</p:attrName>
                                            </p:attrNameLst>
                                          </p:cBhvr>
                                          <p:tavLst>
                                            <p:tav tm="0">
                                              <p:val>
                                                <p:strVal val="#ppt_y"/>
                                              </p:val>
                                            </p:tav>
                                            <p:tav tm="100000">
                                              <p:val>
                                                <p:strVal val="#ppt_y"/>
                                              </p:val>
                                            </p:tav>
                                          </p:tavLst>
                                        </p:anim>
                                      </p:childTnLst>
                                    </p:cTn>
                                  </p:par>
                                  <p:par>
                                    <p:cTn id="70" presetID="41" presetClass="entr" presetSubtype="0" fill="hold" grpId="0" nodeType="withEffect">
                                      <p:stCondLst>
                                        <p:cond delay="4900"/>
                                      </p:stCondLst>
                                      <p:iterate type="lt">
                                        <p:tmPct val="10000"/>
                                      </p:iterate>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52"/>
                                            </p:tgtEl>
                                            <p:attrNameLst>
                                              <p:attrName>ppt_y</p:attrName>
                                            </p:attrNameLst>
                                          </p:cBhvr>
                                          <p:tavLst>
                                            <p:tav tm="0">
                                              <p:val>
                                                <p:strVal val="#ppt_y"/>
                                              </p:val>
                                            </p:tav>
                                            <p:tav tm="100000">
                                              <p:val>
                                                <p:strVal val="#ppt_y"/>
                                              </p:val>
                                            </p:tav>
                                          </p:tavLst>
                                        </p:anim>
                                        <p:anim calcmode="lin" valueType="num">
                                          <p:cBhvr>
                                            <p:cTn id="7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52"/>
                                            </p:tgtEl>
                                          </p:cBhvr>
                                        </p:animEffect>
                                      </p:childTnLst>
                                    </p:cTn>
                                  </p:par>
                                  <p:par>
                                    <p:cTn id="77" presetID="2" presetClass="entr" presetSubtype="2" fill="hold" nodeType="withEffect" p14:presetBounceEnd="60000">
                                      <p:stCondLst>
                                        <p:cond delay="460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75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80" dur="75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14:presetBounceEnd="60000">
                                      <p:stCondLst>
                                        <p:cond delay="4600"/>
                                      </p:stCondLst>
                                      <p:childTnLst>
                                        <p:set>
                                          <p:cBhvr>
                                            <p:cTn id="82" dur="1" fill="hold">
                                              <p:stCondLst>
                                                <p:cond delay="0"/>
                                              </p:stCondLst>
                                            </p:cTn>
                                            <p:tgtEl>
                                              <p:spTgt spid="47"/>
                                            </p:tgtEl>
                                            <p:attrNameLst>
                                              <p:attrName>style.visibility</p:attrName>
                                            </p:attrNameLst>
                                          </p:cBhvr>
                                          <p:to>
                                            <p:strVal val="visible"/>
                                          </p:to>
                                        </p:set>
                                        <p:anim calcmode="lin" valueType="num" p14:bounceEnd="60000">
                                          <p:cBhvr additive="base">
                                            <p:cTn id="83" dur="750" fill="hold"/>
                                            <p:tgtEl>
                                              <p:spTgt spid="47"/>
                                            </p:tgtEl>
                                            <p:attrNameLst>
                                              <p:attrName>ppt_x</p:attrName>
                                            </p:attrNameLst>
                                          </p:cBhvr>
                                          <p:tavLst>
                                            <p:tav tm="0">
                                              <p:val>
                                                <p:strVal val="1+#ppt_w/2"/>
                                              </p:val>
                                            </p:tav>
                                            <p:tav tm="100000">
                                              <p:val>
                                                <p:strVal val="#ppt_x"/>
                                              </p:val>
                                            </p:tav>
                                          </p:tavLst>
                                        </p:anim>
                                        <p:anim calcmode="lin" valueType="num" p14:bounceEnd="60000">
                                          <p:cBhvr additive="base">
                                            <p:cTn id="84" dur="750" fill="hold"/>
                                            <p:tgtEl>
                                              <p:spTgt spid="47"/>
                                            </p:tgtEl>
                                            <p:attrNameLst>
                                              <p:attrName>ppt_y</p:attrName>
                                            </p:attrNameLst>
                                          </p:cBhvr>
                                          <p:tavLst>
                                            <p:tav tm="0">
                                              <p:val>
                                                <p:strVal val="#ppt_y"/>
                                              </p:val>
                                            </p:tav>
                                            <p:tav tm="100000">
                                              <p:val>
                                                <p:strVal val="#ppt_y"/>
                                              </p:val>
                                            </p:tav>
                                          </p:tavLst>
                                        </p:anim>
                                      </p:childTnLst>
                                    </p:cTn>
                                  </p:par>
                                  <p:par>
                                    <p:cTn id="85" presetID="53" presetClass="entr" presetSubtype="16" fill="hold" grpId="0" nodeType="withEffect">
                                      <p:stCondLst>
                                        <p:cond delay="3900"/>
                                      </p:stCondLst>
                                      <p:childTnLst>
                                        <p:set>
                                          <p:cBhvr>
                                            <p:cTn id="86" dur="1" fill="hold">
                                              <p:stCondLst>
                                                <p:cond delay="0"/>
                                              </p:stCondLst>
                                            </p:cTn>
                                            <p:tgtEl>
                                              <p:spTgt spid="55"/>
                                            </p:tgtEl>
                                            <p:attrNameLst>
                                              <p:attrName>style.visibility</p:attrName>
                                            </p:attrNameLst>
                                          </p:cBhvr>
                                          <p:to>
                                            <p:strVal val="visible"/>
                                          </p:to>
                                        </p:set>
                                        <p:anim calcmode="lin" valueType="num">
                                          <p:cBhvr>
                                            <p:cTn id="87" dur="300" fill="hold"/>
                                            <p:tgtEl>
                                              <p:spTgt spid="55"/>
                                            </p:tgtEl>
                                            <p:attrNameLst>
                                              <p:attrName>ppt_w</p:attrName>
                                            </p:attrNameLst>
                                          </p:cBhvr>
                                          <p:tavLst>
                                            <p:tav tm="0">
                                              <p:val>
                                                <p:fltVal val="0"/>
                                              </p:val>
                                            </p:tav>
                                            <p:tav tm="100000">
                                              <p:val>
                                                <p:strVal val="#ppt_w"/>
                                              </p:val>
                                            </p:tav>
                                          </p:tavLst>
                                        </p:anim>
                                        <p:anim calcmode="lin" valueType="num">
                                          <p:cBhvr>
                                            <p:cTn id="88" dur="300" fill="hold"/>
                                            <p:tgtEl>
                                              <p:spTgt spid="55"/>
                                            </p:tgtEl>
                                            <p:attrNameLst>
                                              <p:attrName>ppt_h</p:attrName>
                                            </p:attrNameLst>
                                          </p:cBhvr>
                                          <p:tavLst>
                                            <p:tav tm="0">
                                              <p:val>
                                                <p:fltVal val="0"/>
                                              </p:val>
                                            </p:tav>
                                            <p:tav tm="100000">
                                              <p:val>
                                                <p:strVal val="#ppt_h"/>
                                              </p:val>
                                            </p:tav>
                                          </p:tavLst>
                                        </p:anim>
                                        <p:animEffect transition="in" filter="fade">
                                          <p:cBhvr>
                                            <p:cTn id="89" dur="300"/>
                                            <p:tgtEl>
                                              <p:spTgt spid="55"/>
                                            </p:tgtEl>
                                          </p:cBhvr>
                                        </p:animEffect>
                                      </p:childTnLst>
                                    </p:cTn>
                                  </p:par>
                                  <p:par>
                                    <p:cTn id="90" presetID="6" presetClass="emph" presetSubtype="0" autoRev="1" fill="hold" grpId="1" nodeType="withEffect">
                                      <p:stCondLst>
                                        <p:cond delay="4200"/>
                                      </p:stCondLst>
                                      <p:childTnLst>
                                        <p:animScale>
                                          <p:cBhvr>
                                            <p:cTn id="91" dur="150" fill="hold"/>
                                            <p:tgtEl>
                                              <p:spTgt spid="55"/>
                                            </p:tgtEl>
                                          </p:cBhvr>
                                          <p:by x="110000" y="110000"/>
                                        </p:animScale>
                                      </p:childTnLst>
                                    </p:cTn>
                                  </p:par>
                                  <p:par>
                                    <p:cTn id="92" presetID="53" presetClass="entr" presetSubtype="16" fill="hold" grpId="0" nodeType="withEffect">
                                      <p:stCondLst>
                                        <p:cond delay="3900"/>
                                      </p:stCondLst>
                                      <p:childTnLst>
                                        <p:set>
                                          <p:cBhvr>
                                            <p:cTn id="93" dur="1" fill="hold">
                                              <p:stCondLst>
                                                <p:cond delay="0"/>
                                              </p:stCondLst>
                                            </p:cTn>
                                            <p:tgtEl>
                                              <p:spTgt spid="56"/>
                                            </p:tgtEl>
                                            <p:attrNameLst>
                                              <p:attrName>style.visibility</p:attrName>
                                            </p:attrNameLst>
                                          </p:cBhvr>
                                          <p:to>
                                            <p:strVal val="visible"/>
                                          </p:to>
                                        </p:set>
                                        <p:anim calcmode="lin" valueType="num">
                                          <p:cBhvr>
                                            <p:cTn id="94" dur="300" fill="hold"/>
                                            <p:tgtEl>
                                              <p:spTgt spid="56"/>
                                            </p:tgtEl>
                                            <p:attrNameLst>
                                              <p:attrName>ppt_w</p:attrName>
                                            </p:attrNameLst>
                                          </p:cBhvr>
                                          <p:tavLst>
                                            <p:tav tm="0">
                                              <p:val>
                                                <p:fltVal val="0"/>
                                              </p:val>
                                            </p:tav>
                                            <p:tav tm="100000">
                                              <p:val>
                                                <p:strVal val="#ppt_w"/>
                                              </p:val>
                                            </p:tav>
                                          </p:tavLst>
                                        </p:anim>
                                        <p:anim calcmode="lin" valueType="num">
                                          <p:cBhvr>
                                            <p:cTn id="95" dur="300" fill="hold"/>
                                            <p:tgtEl>
                                              <p:spTgt spid="56"/>
                                            </p:tgtEl>
                                            <p:attrNameLst>
                                              <p:attrName>ppt_h</p:attrName>
                                            </p:attrNameLst>
                                          </p:cBhvr>
                                          <p:tavLst>
                                            <p:tav tm="0">
                                              <p:val>
                                                <p:fltVal val="0"/>
                                              </p:val>
                                            </p:tav>
                                            <p:tav tm="100000">
                                              <p:val>
                                                <p:strVal val="#ppt_h"/>
                                              </p:val>
                                            </p:tav>
                                          </p:tavLst>
                                        </p:anim>
                                        <p:animEffect transition="in" filter="fade">
                                          <p:cBhvr>
                                            <p:cTn id="96" dur="300"/>
                                            <p:tgtEl>
                                              <p:spTgt spid="56"/>
                                            </p:tgtEl>
                                          </p:cBhvr>
                                        </p:animEffect>
                                      </p:childTnLst>
                                    </p:cTn>
                                  </p:par>
                                  <p:par>
                                    <p:cTn id="97" presetID="6" presetClass="emph" presetSubtype="0" autoRev="1" fill="hold" grpId="1" nodeType="withEffect">
                                      <p:stCondLst>
                                        <p:cond delay="4200"/>
                                      </p:stCondLst>
                                      <p:childTnLst>
                                        <p:animScale>
                                          <p:cBhvr>
                                            <p:cTn id="98" dur="150" fill="hold"/>
                                            <p:tgtEl>
                                              <p:spTgt spid="56"/>
                                            </p:tgtEl>
                                          </p:cBhvr>
                                          <p:by x="110000" y="110000"/>
                                        </p:animScale>
                                      </p:childTnLst>
                                    </p:cTn>
                                  </p:par>
                                  <p:par>
                                    <p:cTn id="99" presetID="2" presetClass="entr" presetSubtype="2" fill="hold" nodeType="withEffect" p14:presetBounceEnd="60000">
                                      <p:stCondLst>
                                        <p:cond delay="1600"/>
                                      </p:stCondLst>
                                      <p:childTnLst>
                                        <p:set>
                                          <p:cBhvr>
                                            <p:cTn id="100" dur="1" fill="hold">
                                              <p:stCondLst>
                                                <p:cond delay="0"/>
                                              </p:stCondLst>
                                            </p:cTn>
                                            <p:tgtEl>
                                              <p:spTgt spid="57"/>
                                            </p:tgtEl>
                                            <p:attrNameLst>
                                              <p:attrName>style.visibility</p:attrName>
                                            </p:attrNameLst>
                                          </p:cBhvr>
                                          <p:to>
                                            <p:strVal val="visible"/>
                                          </p:to>
                                        </p:set>
                                        <p:anim calcmode="lin" valueType="num" p14:bounceEnd="60000">
                                          <p:cBhvr additive="base">
                                            <p:cTn id="101" dur="750" fill="hold"/>
                                            <p:tgtEl>
                                              <p:spTgt spid="57"/>
                                            </p:tgtEl>
                                            <p:attrNameLst>
                                              <p:attrName>ppt_x</p:attrName>
                                            </p:attrNameLst>
                                          </p:cBhvr>
                                          <p:tavLst>
                                            <p:tav tm="0">
                                              <p:val>
                                                <p:strVal val="1+#ppt_w/2"/>
                                              </p:val>
                                            </p:tav>
                                            <p:tav tm="100000">
                                              <p:val>
                                                <p:strVal val="#ppt_x"/>
                                              </p:val>
                                            </p:tav>
                                          </p:tavLst>
                                        </p:anim>
                                        <p:anim calcmode="lin" valueType="num" p14:bounceEnd="60000">
                                          <p:cBhvr additive="base">
                                            <p:cTn id="102" dur="750" fill="hold"/>
                                            <p:tgtEl>
                                              <p:spTgt spid="57"/>
                                            </p:tgtEl>
                                            <p:attrNameLst>
                                              <p:attrName>ppt_y</p:attrName>
                                            </p:attrNameLst>
                                          </p:cBhvr>
                                          <p:tavLst>
                                            <p:tav tm="0">
                                              <p:val>
                                                <p:strVal val="#ppt_y"/>
                                              </p:val>
                                            </p:tav>
                                            <p:tav tm="100000">
                                              <p:val>
                                                <p:strVal val="#ppt_y"/>
                                              </p:val>
                                            </p:tav>
                                          </p:tavLst>
                                        </p:anim>
                                      </p:childTnLst>
                                    </p:cTn>
                                  </p:par>
                                  <p:par>
                                    <p:cTn id="103" presetID="2" presetClass="entr" presetSubtype="2" fill="hold" nodeType="withEffect" p14:presetBounceEnd="60000">
                                      <p:stCondLst>
                                        <p:cond delay="1600"/>
                                      </p:stCondLst>
                                      <p:childTnLst>
                                        <p:set>
                                          <p:cBhvr>
                                            <p:cTn id="104" dur="1" fill="hold">
                                              <p:stCondLst>
                                                <p:cond delay="0"/>
                                              </p:stCondLst>
                                            </p:cTn>
                                            <p:tgtEl>
                                              <p:spTgt spid="60"/>
                                            </p:tgtEl>
                                            <p:attrNameLst>
                                              <p:attrName>style.visibility</p:attrName>
                                            </p:attrNameLst>
                                          </p:cBhvr>
                                          <p:to>
                                            <p:strVal val="visible"/>
                                          </p:to>
                                        </p:set>
                                        <p:anim calcmode="lin" valueType="num" p14:bounceEnd="60000">
                                          <p:cBhvr additive="base">
                                            <p:cTn id="105" dur="750" fill="hold"/>
                                            <p:tgtEl>
                                              <p:spTgt spid="60"/>
                                            </p:tgtEl>
                                            <p:attrNameLst>
                                              <p:attrName>ppt_x</p:attrName>
                                            </p:attrNameLst>
                                          </p:cBhvr>
                                          <p:tavLst>
                                            <p:tav tm="0">
                                              <p:val>
                                                <p:strVal val="1+#ppt_w/2"/>
                                              </p:val>
                                            </p:tav>
                                            <p:tav tm="100000">
                                              <p:val>
                                                <p:strVal val="#ppt_x"/>
                                              </p:val>
                                            </p:tav>
                                          </p:tavLst>
                                        </p:anim>
                                        <p:anim calcmode="lin" valueType="num" p14:bounceEnd="60000">
                                          <p:cBhvr additive="base">
                                            <p:cTn id="106" dur="750" fill="hold"/>
                                            <p:tgtEl>
                                              <p:spTgt spid="60"/>
                                            </p:tgtEl>
                                            <p:attrNameLst>
                                              <p:attrName>ppt_y</p:attrName>
                                            </p:attrNameLst>
                                          </p:cBhvr>
                                          <p:tavLst>
                                            <p:tav tm="0">
                                              <p:val>
                                                <p:strVal val="#ppt_y"/>
                                              </p:val>
                                            </p:tav>
                                            <p:tav tm="100000">
                                              <p:val>
                                                <p:strVal val="#ppt_y"/>
                                              </p:val>
                                            </p:tav>
                                          </p:tavLst>
                                        </p:anim>
                                      </p:childTnLst>
                                    </p:cTn>
                                  </p:par>
                                  <p:par>
                                    <p:cTn id="107" presetID="53" presetClass="entr" presetSubtype="16" fill="hold" grpId="0" nodeType="withEffect">
                                      <p:stCondLst>
                                        <p:cond delay="900"/>
                                      </p:stCondLst>
                                      <p:childTnLst>
                                        <p:set>
                                          <p:cBhvr>
                                            <p:cTn id="108" dur="1" fill="hold">
                                              <p:stCondLst>
                                                <p:cond delay="0"/>
                                              </p:stCondLst>
                                            </p:cTn>
                                            <p:tgtEl>
                                              <p:spTgt spid="63"/>
                                            </p:tgtEl>
                                            <p:attrNameLst>
                                              <p:attrName>style.visibility</p:attrName>
                                            </p:attrNameLst>
                                          </p:cBhvr>
                                          <p:to>
                                            <p:strVal val="visible"/>
                                          </p:to>
                                        </p:set>
                                        <p:anim calcmode="lin" valueType="num">
                                          <p:cBhvr>
                                            <p:cTn id="109" dur="300" fill="hold"/>
                                            <p:tgtEl>
                                              <p:spTgt spid="63"/>
                                            </p:tgtEl>
                                            <p:attrNameLst>
                                              <p:attrName>ppt_w</p:attrName>
                                            </p:attrNameLst>
                                          </p:cBhvr>
                                          <p:tavLst>
                                            <p:tav tm="0">
                                              <p:val>
                                                <p:fltVal val="0"/>
                                              </p:val>
                                            </p:tav>
                                            <p:tav tm="100000">
                                              <p:val>
                                                <p:strVal val="#ppt_w"/>
                                              </p:val>
                                            </p:tav>
                                          </p:tavLst>
                                        </p:anim>
                                        <p:anim calcmode="lin" valueType="num">
                                          <p:cBhvr>
                                            <p:cTn id="110" dur="300" fill="hold"/>
                                            <p:tgtEl>
                                              <p:spTgt spid="63"/>
                                            </p:tgtEl>
                                            <p:attrNameLst>
                                              <p:attrName>ppt_h</p:attrName>
                                            </p:attrNameLst>
                                          </p:cBhvr>
                                          <p:tavLst>
                                            <p:tav tm="0">
                                              <p:val>
                                                <p:fltVal val="0"/>
                                              </p:val>
                                            </p:tav>
                                            <p:tav tm="100000">
                                              <p:val>
                                                <p:strVal val="#ppt_h"/>
                                              </p:val>
                                            </p:tav>
                                          </p:tavLst>
                                        </p:anim>
                                        <p:animEffect transition="in" filter="fade">
                                          <p:cBhvr>
                                            <p:cTn id="111" dur="300"/>
                                            <p:tgtEl>
                                              <p:spTgt spid="63"/>
                                            </p:tgtEl>
                                          </p:cBhvr>
                                        </p:animEffect>
                                      </p:childTnLst>
                                    </p:cTn>
                                  </p:par>
                                  <p:par>
                                    <p:cTn id="112" presetID="6" presetClass="emph" presetSubtype="0" autoRev="1" fill="hold" grpId="1" nodeType="withEffect">
                                      <p:stCondLst>
                                        <p:cond delay="1200"/>
                                      </p:stCondLst>
                                      <p:childTnLst>
                                        <p:animScale>
                                          <p:cBhvr>
                                            <p:cTn id="113" dur="150" fill="hold"/>
                                            <p:tgtEl>
                                              <p:spTgt spid="63"/>
                                            </p:tgtEl>
                                          </p:cBhvr>
                                          <p:by x="110000" y="110000"/>
                                        </p:animScale>
                                      </p:childTnLst>
                                    </p:cTn>
                                  </p:par>
                                  <p:par>
                                    <p:cTn id="114" presetID="53" presetClass="entr" presetSubtype="16" fill="hold" grpId="0" nodeType="withEffect">
                                      <p:stCondLst>
                                        <p:cond delay="900"/>
                                      </p:stCondLst>
                                      <p:childTnLst>
                                        <p:set>
                                          <p:cBhvr>
                                            <p:cTn id="115" dur="1" fill="hold">
                                              <p:stCondLst>
                                                <p:cond delay="0"/>
                                              </p:stCondLst>
                                            </p:cTn>
                                            <p:tgtEl>
                                              <p:spTgt spid="64"/>
                                            </p:tgtEl>
                                            <p:attrNameLst>
                                              <p:attrName>style.visibility</p:attrName>
                                            </p:attrNameLst>
                                          </p:cBhvr>
                                          <p:to>
                                            <p:strVal val="visible"/>
                                          </p:to>
                                        </p:set>
                                        <p:anim calcmode="lin" valueType="num">
                                          <p:cBhvr>
                                            <p:cTn id="116" dur="300" fill="hold"/>
                                            <p:tgtEl>
                                              <p:spTgt spid="64"/>
                                            </p:tgtEl>
                                            <p:attrNameLst>
                                              <p:attrName>ppt_w</p:attrName>
                                            </p:attrNameLst>
                                          </p:cBhvr>
                                          <p:tavLst>
                                            <p:tav tm="0">
                                              <p:val>
                                                <p:fltVal val="0"/>
                                              </p:val>
                                            </p:tav>
                                            <p:tav tm="100000">
                                              <p:val>
                                                <p:strVal val="#ppt_w"/>
                                              </p:val>
                                            </p:tav>
                                          </p:tavLst>
                                        </p:anim>
                                        <p:anim calcmode="lin" valueType="num">
                                          <p:cBhvr>
                                            <p:cTn id="117" dur="300" fill="hold"/>
                                            <p:tgtEl>
                                              <p:spTgt spid="64"/>
                                            </p:tgtEl>
                                            <p:attrNameLst>
                                              <p:attrName>ppt_h</p:attrName>
                                            </p:attrNameLst>
                                          </p:cBhvr>
                                          <p:tavLst>
                                            <p:tav tm="0">
                                              <p:val>
                                                <p:fltVal val="0"/>
                                              </p:val>
                                            </p:tav>
                                            <p:tav tm="100000">
                                              <p:val>
                                                <p:strVal val="#ppt_h"/>
                                              </p:val>
                                            </p:tav>
                                          </p:tavLst>
                                        </p:anim>
                                        <p:animEffect transition="in" filter="fade">
                                          <p:cBhvr>
                                            <p:cTn id="118" dur="300"/>
                                            <p:tgtEl>
                                              <p:spTgt spid="64"/>
                                            </p:tgtEl>
                                          </p:cBhvr>
                                        </p:animEffect>
                                      </p:childTnLst>
                                    </p:cTn>
                                  </p:par>
                                  <p:par>
                                    <p:cTn id="119" presetID="6" presetClass="emph" presetSubtype="0" autoRev="1" fill="hold" grpId="1" nodeType="withEffect">
                                      <p:stCondLst>
                                        <p:cond delay="1200"/>
                                      </p:stCondLst>
                                      <p:childTnLst>
                                        <p:animScale>
                                          <p:cBhvr>
                                            <p:cTn id="120" dur="150" fill="hold"/>
                                            <p:tgtEl>
                                              <p:spTgt spid="64"/>
                                            </p:tgtEl>
                                          </p:cBhvr>
                                          <p:by x="110000" y="110000"/>
                                        </p:animScale>
                                      </p:childTnLst>
                                    </p:cTn>
                                  </p:par>
                                  <p:par>
                                    <p:cTn id="121" presetID="2" presetClass="entr" presetSubtype="2" fill="hold" nodeType="withEffect" p14:presetBounceEnd="60000">
                                      <p:stCondLst>
                                        <p:cond delay="1600"/>
                                      </p:stCondLst>
                                      <p:childTnLst>
                                        <p:set>
                                          <p:cBhvr>
                                            <p:cTn id="122" dur="1" fill="hold">
                                              <p:stCondLst>
                                                <p:cond delay="0"/>
                                              </p:stCondLst>
                                            </p:cTn>
                                            <p:tgtEl>
                                              <p:spTgt spid="66"/>
                                            </p:tgtEl>
                                            <p:attrNameLst>
                                              <p:attrName>style.visibility</p:attrName>
                                            </p:attrNameLst>
                                          </p:cBhvr>
                                          <p:to>
                                            <p:strVal val="visible"/>
                                          </p:to>
                                        </p:set>
                                        <p:anim calcmode="lin" valueType="num" p14:bounceEnd="60000">
                                          <p:cBhvr additive="base">
                                            <p:cTn id="123" dur="750" fill="hold"/>
                                            <p:tgtEl>
                                              <p:spTgt spid="66"/>
                                            </p:tgtEl>
                                            <p:attrNameLst>
                                              <p:attrName>ppt_x</p:attrName>
                                            </p:attrNameLst>
                                          </p:cBhvr>
                                          <p:tavLst>
                                            <p:tav tm="0">
                                              <p:val>
                                                <p:strVal val="1+#ppt_w/2"/>
                                              </p:val>
                                            </p:tav>
                                            <p:tav tm="100000">
                                              <p:val>
                                                <p:strVal val="#ppt_x"/>
                                              </p:val>
                                            </p:tav>
                                          </p:tavLst>
                                        </p:anim>
                                        <p:anim calcmode="lin" valueType="num" p14:bounceEnd="60000">
                                          <p:cBhvr additive="base">
                                            <p:cTn id="124" dur="750" fill="hold"/>
                                            <p:tgtEl>
                                              <p:spTgt spid="66"/>
                                            </p:tgtEl>
                                            <p:attrNameLst>
                                              <p:attrName>ppt_y</p:attrName>
                                            </p:attrNameLst>
                                          </p:cBhvr>
                                          <p:tavLst>
                                            <p:tav tm="0">
                                              <p:val>
                                                <p:strVal val="#ppt_y"/>
                                              </p:val>
                                            </p:tav>
                                            <p:tav tm="100000">
                                              <p:val>
                                                <p:strVal val="#ppt_y"/>
                                              </p:val>
                                            </p:tav>
                                          </p:tavLst>
                                        </p:anim>
                                      </p:childTnLst>
                                    </p:cTn>
                                  </p:par>
                                  <p:par>
                                    <p:cTn id="125" presetID="2" presetClass="entr" presetSubtype="2" fill="hold" nodeType="withEffect" p14:presetBounceEnd="60000">
                                      <p:stCondLst>
                                        <p:cond delay="1600"/>
                                      </p:stCondLst>
                                      <p:childTnLst>
                                        <p:set>
                                          <p:cBhvr>
                                            <p:cTn id="126" dur="1" fill="hold">
                                              <p:stCondLst>
                                                <p:cond delay="0"/>
                                              </p:stCondLst>
                                            </p:cTn>
                                            <p:tgtEl>
                                              <p:spTgt spid="69"/>
                                            </p:tgtEl>
                                            <p:attrNameLst>
                                              <p:attrName>style.visibility</p:attrName>
                                            </p:attrNameLst>
                                          </p:cBhvr>
                                          <p:to>
                                            <p:strVal val="visible"/>
                                          </p:to>
                                        </p:set>
                                        <p:anim calcmode="lin" valueType="num" p14:bounceEnd="60000">
                                          <p:cBhvr additive="base">
                                            <p:cTn id="127" dur="750" fill="hold"/>
                                            <p:tgtEl>
                                              <p:spTgt spid="69"/>
                                            </p:tgtEl>
                                            <p:attrNameLst>
                                              <p:attrName>ppt_x</p:attrName>
                                            </p:attrNameLst>
                                          </p:cBhvr>
                                          <p:tavLst>
                                            <p:tav tm="0">
                                              <p:val>
                                                <p:strVal val="1+#ppt_w/2"/>
                                              </p:val>
                                            </p:tav>
                                            <p:tav tm="100000">
                                              <p:val>
                                                <p:strVal val="#ppt_x"/>
                                              </p:val>
                                            </p:tav>
                                          </p:tavLst>
                                        </p:anim>
                                        <p:anim calcmode="lin" valueType="num" p14:bounceEnd="60000">
                                          <p:cBhvr additive="base">
                                            <p:cTn id="128" dur="750" fill="hold"/>
                                            <p:tgtEl>
                                              <p:spTgt spid="69"/>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14:presetBounceEnd="60000">
                                      <p:stCondLst>
                                        <p:cond delay="1600"/>
                                      </p:stCondLst>
                                      <p:childTnLst>
                                        <p:set>
                                          <p:cBhvr>
                                            <p:cTn id="130" dur="1" fill="hold">
                                              <p:stCondLst>
                                                <p:cond delay="0"/>
                                              </p:stCondLst>
                                            </p:cTn>
                                            <p:tgtEl>
                                              <p:spTgt spid="72"/>
                                            </p:tgtEl>
                                            <p:attrNameLst>
                                              <p:attrName>style.visibility</p:attrName>
                                            </p:attrNameLst>
                                          </p:cBhvr>
                                          <p:to>
                                            <p:strVal val="visible"/>
                                          </p:to>
                                        </p:set>
                                        <p:anim calcmode="lin" valueType="num" p14:bounceEnd="60000">
                                          <p:cBhvr additive="base">
                                            <p:cTn id="131" dur="750" fill="hold"/>
                                            <p:tgtEl>
                                              <p:spTgt spid="72"/>
                                            </p:tgtEl>
                                            <p:attrNameLst>
                                              <p:attrName>ppt_x</p:attrName>
                                            </p:attrNameLst>
                                          </p:cBhvr>
                                          <p:tavLst>
                                            <p:tav tm="0">
                                              <p:val>
                                                <p:strVal val="1+#ppt_w/2"/>
                                              </p:val>
                                            </p:tav>
                                            <p:tav tm="100000">
                                              <p:val>
                                                <p:strVal val="#ppt_x"/>
                                              </p:val>
                                            </p:tav>
                                          </p:tavLst>
                                        </p:anim>
                                        <p:anim calcmode="lin" valueType="num" p14:bounceEnd="60000">
                                          <p:cBhvr additive="base">
                                            <p:cTn id="132" dur="75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14:presetBounceEnd="60000">
                                      <p:stCondLst>
                                        <p:cond delay="1600"/>
                                      </p:stCondLst>
                                      <p:childTnLst>
                                        <p:set>
                                          <p:cBhvr>
                                            <p:cTn id="134" dur="1" fill="hold">
                                              <p:stCondLst>
                                                <p:cond delay="0"/>
                                              </p:stCondLst>
                                            </p:cTn>
                                            <p:tgtEl>
                                              <p:spTgt spid="75"/>
                                            </p:tgtEl>
                                            <p:attrNameLst>
                                              <p:attrName>style.visibility</p:attrName>
                                            </p:attrNameLst>
                                          </p:cBhvr>
                                          <p:to>
                                            <p:strVal val="visible"/>
                                          </p:to>
                                        </p:set>
                                        <p:anim calcmode="lin" valueType="num" p14:bounceEnd="60000">
                                          <p:cBhvr additive="base">
                                            <p:cTn id="135" dur="750" fill="hold"/>
                                            <p:tgtEl>
                                              <p:spTgt spid="75"/>
                                            </p:tgtEl>
                                            <p:attrNameLst>
                                              <p:attrName>ppt_x</p:attrName>
                                            </p:attrNameLst>
                                          </p:cBhvr>
                                          <p:tavLst>
                                            <p:tav tm="0">
                                              <p:val>
                                                <p:strVal val="1+#ppt_w/2"/>
                                              </p:val>
                                            </p:tav>
                                            <p:tav tm="100000">
                                              <p:val>
                                                <p:strVal val="#ppt_x"/>
                                              </p:val>
                                            </p:tav>
                                          </p:tavLst>
                                        </p:anim>
                                        <p:anim calcmode="lin" valueType="num" p14:bounceEnd="60000">
                                          <p:cBhvr additive="base">
                                            <p:cTn id="136" dur="750" fill="hold"/>
                                            <p:tgtEl>
                                              <p:spTgt spid="75"/>
                                            </p:tgtEl>
                                            <p:attrNameLst>
                                              <p:attrName>ppt_y</p:attrName>
                                            </p:attrNameLst>
                                          </p:cBhvr>
                                          <p:tavLst>
                                            <p:tav tm="0">
                                              <p:val>
                                                <p:strVal val="#ppt_y"/>
                                              </p:val>
                                            </p:tav>
                                            <p:tav tm="100000">
                                              <p:val>
                                                <p:strVal val="#ppt_y"/>
                                              </p:val>
                                            </p:tav>
                                          </p:tavLst>
                                        </p:anim>
                                      </p:childTnLst>
                                    </p:cTn>
                                  </p:par>
                                  <p:par>
                                    <p:cTn id="137" presetID="53" presetClass="entr" presetSubtype="16" fill="hold" grpId="0" nodeType="withEffect">
                                      <p:stCondLst>
                                        <p:cond delay="900"/>
                                      </p:stCondLst>
                                      <p:childTnLst>
                                        <p:set>
                                          <p:cBhvr>
                                            <p:cTn id="138" dur="1" fill="hold">
                                              <p:stCondLst>
                                                <p:cond delay="0"/>
                                              </p:stCondLst>
                                            </p:cTn>
                                            <p:tgtEl>
                                              <p:spTgt spid="78"/>
                                            </p:tgtEl>
                                            <p:attrNameLst>
                                              <p:attrName>style.visibility</p:attrName>
                                            </p:attrNameLst>
                                          </p:cBhvr>
                                          <p:to>
                                            <p:strVal val="visible"/>
                                          </p:to>
                                        </p:set>
                                        <p:anim calcmode="lin" valueType="num">
                                          <p:cBhvr>
                                            <p:cTn id="139" dur="300" fill="hold"/>
                                            <p:tgtEl>
                                              <p:spTgt spid="78"/>
                                            </p:tgtEl>
                                            <p:attrNameLst>
                                              <p:attrName>ppt_w</p:attrName>
                                            </p:attrNameLst>
                                          </p:cBhvr>
                                          <p:tavLst>
                                            <p:tav tm="0">
                                              <p:val>
                                                <p:fltVal val="0"/>
                                              </p:val>
                                            </p:tav>
                                            <p:tav tm="100000">
                                              <p:val>
                                                <p:strVal val="#ppt_w"/>
                                              </p:val>
                                            </p:tav>
                                          </p:tavLst>
                                        </p:anim>
                                        <p:anim calcmode="lin" valueType="num">
                                          <p:cBhvr>
                                            <p:cTn id="140" dur="300" fill="hold"/>
                                            <p:tgtEl>
                                              <p:spTgt spid="78"/>
                                            </p:tgtEl>
                                            <p:attrNameLst>
                                              <p:attrName>ppt_h</p:attrName>
                                            </p:attrNameLst>
                                          </p:cBhvr>
                                          <p:tavLst>
                                            <p:tav tm="0">
                                              <p:val>
                                                <p:fltVal val="0"/>
                                              </p:val>
                                            </p:tav>
                                            <p:tav tm="100000">
                                              <p:val>
                                                <p:strVal val="#ppt_h"/>
                                              </p:val>
                                            </p:tav>
                                          </p:tavLst>
                                        </p:anim>
                                        <p:animEffect transition="in" filter="fade">
                                          <p:cBhvr>
                                            <p:cTn id="141" dur="300"/>
                                            <p:tgtEl>
                                              <p:spTgt spid="78"/>
                                            </p:tgtEl>
                                          </p:cBhvr>
                                        </p:animEffect>
                                      </p:childTnLst>
                                    </p:cTn>
                                  </p:par>
                                  <p:par>
                                    <p:cTn id="142" presetID="6" presetClass="emph" presetSubtype="0" autoRev="1" fill="hold" grpId="1" nodeType="withEffect">
                                      <p:stCondLst>
                                        <p:cond delay="1200"/>
                                      </p:stCondLst>
                                      <p:childTnLst>
                                        <p:animScale>
                                          <p:cBhvr>
                                            <p:cTn id="143" dur="150" fill="hold"/>
                                            <p:tgtEl>
                                              <p:spTgt spid="78"/>
                                            </p:tgtEl>
                                          </p:cBhvr>
                                          <p:by x="110000" y="110000"/>
                                        </p:animScale>
                                      </p:childTnLst>
                                    </p:cTn>
                                  </p:par>
                                  <p:par>
                                    <p:cTn id="144" presetID="53" presetClass="entr" presetSubtype="16" fill="hold" grpId="0" nodeType="withEffect">
                                      <p:stCondLst>
                                        <p:cond delay="900"/>
                                      </p:stCondLst>
                                      <p:childTnLst>
                                        <p:set>
                                          <p:cBhvr>
                                            <p:cTn id="145" dur="1" fill="hold">
                                              <p:stCondLst>
                                                <p:cond delay="0"/>
                                              </p:stCondLst>
                                            </p:cTn>
                                            <p:tgtEl>
                                              <p:spTgt spid="79"/>
                                            </p:tgtEl>
                                            <p:attrNameLst>
                                              <p:attrName>style.visibility</p:attrName>
                                            </p:attrNameLst>
                                          </p:cBhvr>
                                          <p:to>
                                            <p:strVal val="visible"/>
                                          </p:to>
                                        </p:set>
                                        <p:anim calcmode="lin" valueType="num">
                                          <p:cBhvr>
                                            <p:cTn id="146" dur="300" fill="hold"/>
                                            <p:tgtEl>
                                              <p:spTgt spid="79"/>
                                            </p:tgtEl>
                                            <p:attrNameLst>
                                              <p:attrName>ppt_w</p:attrName>
                                            </p:attrNameLst>
                                          </p:cBhvr>
                                          <p:tavLst>
                                            <p:tav tm="0">
                                              <p:val>
                                                <p:fltVal val="0"/>
                                              </p:val>
                                            </p:tav>
                                            <p:tav tm="100000">
                                              <p:val>
                                                <p:strVal val="#ppt_w"/>
                                              </p:val>
                                            </p:tav>
                                          </p:tavLst>
                                        </p:anim>
                                        <p:anim calcmode="lin" valueType="num">
                                          <p:cBhvr>
                                            <p:cTn id="147" dur="300" fill="hold"/>
                                            <p:tgtEl>
                                              <p:spTgt spid="79"/>
                                            </p:tgtEl>
                                            <p:attrNameLst>
                                              <p:attrName>ppt_h</p:attrName>
                                            </p:attrNameLst>
                                          </p:cBhvr>
                                          <p:tavLst>
                                            <p:tav tm="0">
                                              <p:val>
                                                <p:fltVal val="0"/>
                                              </p:val>
                                            </p:tav>
                                            <p:tav tm="100000">
                                              <p:val>
                                                <p:strVal val="#ppt_h"/>
                                              </p:val>
                                            </p:tav>
                                          </p:tavLst>
                                        </p:anim>
                                        <p:animEffect transition="in" filter="fade">
                                          <p:cBhvr>
                                            <p:cTn id="148" dur="300"/>
                                            <p:tgtEl>
                                              <p:spTgt spid="79"/>
                                            </p:tgtEl>
                                          </p:cBhvr>
                                        </p:animEffect>
                                      </p:childTnLst>
                                    </p:cTn>
                                  </p:par>
                                  <p:par>
                                    <p:cTn id="149" presetID="6" presetClass="emph" presetSubtype="0" autoRev="1" fill="hold" grpId="1" nodeType="withEffect">
                                      <p:stCondLst>
                                        <p:cond delay="1200"/>
                                      </p:stCondLst>
                                      <p:childTnLst>
                                        <p:animScale>
                                          <p:cBhvr>
                                            <p:cTn id="150" dur="150" fill="hold"/>
                                            <p:tgtEl>
                                              <p:spTgt spid="79"/>
                                            </p:tgtEl>
                                          </p:cBhvr>
                                          <p:by x="110000" y="110000"/>
                                        </p:animScale>
                                      </p:childTnLst>
                                    </p:cTn>
                                  </p:par>
                                  <p:par>
                                    <p:cTn id="151" presetID="53" presetClass="entr" presetSubtype="16" fill="hold" grpId="0" nodeType="withEffect">
                                      <p:stCondLst>
                                        <p:cond delay="900"/>
                                      </p:stCondLst>
                                      <p:childTnLst>
                                        <p:set>
                                          <p:cBhvr>
                                            <p:cTn id="152" dur="1" fill="hold">
                                              <p:stCondLst>
                                                <p:cond delay="0"/>
                                              </p:stCondLst>
                                            </p:cTn>
                                            <p:tgtEl>
                                              <p:spTgt spid="80"/>
                                            </p:tgtEl>
                                            <p:attrNameLst>
                                              <p:attrName>style.visibility</p:attrName>
                                            </p:attrNameLst>
                                          </p:cBhvr>
                                          <p:to>
                                            <p:strVal val="visible"/>
                                          </p:to>
                                        </p:set>
                                        <p:anim calcmode="lin" valueType="num">
                                          <p:cBhvr>
                                            <p:cTn id="153" dur="300" fill="hold"/>
                                            <p:tgtEl>
                                              <p:spTgt spid="80"/>
                                            </p:tgtEl>
                                            <p:attrNameLst>
                                              <p:attrName>ppt_w</p:attrName>
                                            </p:attrNameLst>
                                          </p:cBhvr>
                                          <p:tavLst>
                                            <p:tav tm="0">
                                              <p:val>
                                                <p:fltVal val="0"/>
                                              </p:val>
                                            </p:tav>
                                            <p:tav tm="100000">
                                              <p:val>
                                                <p:strVal val="#ppt_w"/>
                                              </p:val>
                                            </p:tav>
                                          </p:tavLst>
                                        </p:anim>
                                        <p:anim calcmode="lin" valueType="num">
                                          <p:cBhvr>
                                            <p:cTn id="154" dur="300" fill="hold"/>
                                            <p:tgtEl>
                                              <p:spTgt spid="80"/>
                                            </p:tgtEl>
                                            <p:attrNameLst>
                                              <p:attrName>ppt_h</p:attrName>
                                            </p:attrNameLst>
                                          </p:cBhvr>
                                          <p:tavLst>
                                            <p:tav tm="0">
                                              <p:val>
                                                <p:fltVal val="0"/>
                                              </p:val>
                                            </p:tav>
                                            <p:tav tm="100000">
                                              <p:val>
                                                <p:strVal val="#ppt_h"/>
                                              </p:val>
                                            </p:tav>
                                          </p:tavLst>
                                        </p:anim>
                                        <p:animEffect transition="in" filter="fade">
                                          <p:cBhvr>
                                            <p:cTn id="155" dur="300"/>
                                            <p:tgtEl>
                                              <p:spTgt spid="80"/>
                                            </p:tgtEl>
                                          </p:cBhvr>
                                        </p:animEffect>
                                      </p:childTnLst>
                                    </p:cTn>
                                  </p:par>
                                  <p:par>
                                    <p:cTn id="156" presetID="6" presetClass="emph" presetSubtype="0" autoRev="1" fill="hold" grpId="1" nodeType="withEffect">
                                      <p:stCondLst>
                                        <p:cond delay="1200"/>
                                      </p:stCondLst>
                                      <p:childTnLst>
                                        <p:animScale>
                                          <p:cBhvr>
                                            <p:cTn id="157" dur="150" fill="hold"/>
                                            <p:tgtEl>
                                              <p:spTgt spid="80"/>
                                            </p:tgtEl>
                                          </p:cBhvr>
                                          <p:by x="110000" y="110000"/>
                                        </p:animScale>
                                      </p:childTnLst>
                                    </p:cTn>
                                  </p:par>
                                  <p:par>
                                    <p:cTn id="158" presetID="53" presetClass="entr" presetSubtype="16" fill="hold" grpId="0" nodeType="withEffect">
                                      <p:stCondLst>
                                        <p:cond delay="900"/>
                                      </p:stCondLst>
                                      <p:childTnLst>
                                        <p:set>
                                          <p:cBhvr>
                                            <p:cTn id="159" dur="1" fill="hold">
                                              <p:stCondLst>
                                                <p:cond delay="0"/>
                                              </p:stCondLst>
                                            </p:cTn>
                                            <p:tgtEl>
                                              <p:spTgt spid="81"/>
                                            </p:tgtEl>
                                            <p:attrNameLst>
                                              <p:attrName>style.visibility</p:attrName>
                                            </p:attrNameLst>
                                          </p:cBhvr>
                                          <p:to>
                                            <p:strVal val="visible"/>
                                          </p:to>
                                        </p:set>
                                        <p:anim calcmode="lin" valueType="num">
                                          <p:cBhvr>
                                            <p:cTn id="160" dur="300" fill="hold"/>
                                            <p:tgtEl>
                                              <p:spTgt spid="81"/>
                                            </p:tgtEl>
                                            <p:attrNameLst>
                                              <p:attrName>ppt_w</p:attrName>
                                            </p:attrNameLst>
                                          </p:cBhvr>
                                          <p:tavLst>
                                            <p:tav tm="0">
                                              <p:val>
                                                <p:fltVal val="0"/>
                                              </p:val>
                                            </p:tav>
                                            <p:tav tm="100000">
                                              <p:val>
                                                <p:strVal val="#ppt_w"/>
                                              </p:val>
                                            </p:tav>
                                          </p:tavLst>
                                        </p:anim>
                                        <p:anim calcmode="lin" valueType="num">
                                          <p:cBhvr>
                                            <p:cTn id="161" dur="300" fill="hold"/>
                                            <p:tgtEl>
                                              <p:spTgt spid="81"/>
                                            </p:tgtEl>
                                            <p:attrNameLst>
                                              <p:attrName>ppt_h</p:attrName>
                                            </p:attrNameLst>
                                          </p:cBhvr>
                                          <p:tavLst>
                                            <p:tav tm="0">
                                              <p:val>
                                                <p:fltVal val="0"/>
                                              </p:val>
                                            </p:tav>
                                            <p:tav tm="100000">
                                              <p:val>
                                                <p:strVal val="#ppt_h"/>
                                              </p:val>
                                            </p:tav>
                                          </p:tavLst>
                                        </p:anim>
                                        <p:animEffect transition="in" filter="fade">
                                          <p:cBhvr>
                                            <p:cTn id="162" dur="300"/>
                                            <p:tgtEl>
                                              <p:spTgt spid="81"/>
                                            </p:tgtEl>
                                          </p:cBhvr>
                                        </p:animEffect>
                                      </p:childTnLst>
                                    </p:cTn>
                                  </p:par>
                                  <p:par>
                                    <p:cTn id="163" presetID="6" presetClass="emph" presetSubtype="0" autoRev="1" fill="hold" grpId="1" nodeType="withEffect">
                                      <p:stCondLst>
                                        <p:cond delay="1200"/>
                                      </p:stCondLst>
                                      <p:childTnLst>
                                        <p:animScale>
                                          <p:cBhvr>
                                            <p:cTn id="164" dur="150" fill="hold"/>
                                            <p:tgtEl>
                                              <p:spTgt spid="81"/>
                                            </p:tgtEl>
                                          </p:cBhvr>
                                          <p:by x="110000" y="110000"/>
                                        </p:animScale>
                                      </p:childTnLst>
                                    </p:cTn>
                                  </p:par>
                                  <p:par>
                                    <p:cTn id="165" presetID="41" presetClass="entr" presetSubtype="0" fill="hold" grpId="0" nodeType="withEffect">
                                      <p:stCondLst>
                                        <p:cond delay="4900"/>
                                      </p:stCondLst>
                                      <p:iterate type="lt">
                                        <p:tmPct val="10000"/>
                                      </p:iterate>
                                      <p:childTnLst>
                                        <p:set>
                                          <p:cBhvr>
                                            <p:cTn id="166" dur="1" fill="hold">
                                              <p:stCondLst>
                                                <p:cond delay="0"/>
                                              </p:stCondLst>
                                            </p:cTn>
                                            <p:tgtEl>
                                              <p:spTgt spid="82"/>
                                            </p:tgtEl>
                                            <p:attrNameLst>
                                              <p:attrName>style.visibility</p:attrName>
                                            </p:attrNameLst>
                                          </p:cBhvr>
                                          <p:to>
                                            <p:strVal val="visible"/>
                                          </p:to>
                                        </p:set>
                                        <p:anim calcmode="lin" valueType="num">
                                          <p:cBhvr>
                                            <p:cTn id="167" dur="500" fill="hold"/>
                                            <p:tgtEl>
                                              <p:spTgt spid="82"/>
                                            </p:tgtEl>
                                            <p:attrNameLst>
                                              <p:attrName>ppt_x</p:attrName>
                                            </p:attrNameLst>
                                          </p:cBhvr>
                                          <p:tavLst>
                                            <p:tav tm="0">
                                              <p:val>
                                                <p:strVal val="#ppt_x"/>
                                              </p:val>
                                            </p:tav>
                                            <p:tav tm="50000">
                                              <p:val>
                                                <p:strVal val="#ppt_x+.1"/>
                                              </p:val>
                                            </p:tav>
                                            <p:tav tm="100000">
                                              <p:val>
                                                <p:strVal val="#ppt_x"/>
                                              </p:val>
                                            </p:tav>
                                          </p:tavLst>
                                        </p:anim>
                                        <p:anim calcmode="lin" valueType="num">
                                          <p:cBhvr>
                                            <p:cTn id="168" dur="500" fill="hold"/>
                                            <p:tgtEl>
                                              <p:spTgt spid="82"/>
                                            </p:tgtEl>
                                            <p:attrNameLst>
                                              <p:attrName>ppt_y</p:attrName>
                                            </p:attrNameLst>
                                          </p:cBhvr>
                                          <p:tavLst>
                                            <p:tav tm="0">
                                              <p:val>
                                                <p:strVal val="#ppt_y"/>
                                              </p:val>
                                            </p:tav>
                                            <p:tav tm="100000">
                                              <p:val>
                                                <p:strVal val="#ppt_y"/>
                                              </p:val>
                                            </p:tav>
                                          </p:tavLst>
                                        </p:anim>
                                        <p:anim calcmode="lin" valueType="num">
                                          <p:cBhvr>
                                            <p:cTn id="169" dur="500" fill="hold"/>
                                            <p:tgtEl>
                                              <p:spTgt spid="82"/>
                                            </p:tgtEl>
                                            <p:attrNameLst>
                                              <p:attrName>ppt_h</p:attrName>
                                            </p:attrNameLst>
                                          </p:cBhvr>
                                          <p:tavLst>
                                            <p:tav tm="0">
                                              <p:val>
                                                <p:strVal val="#ppt_h/10"/>
                                              </p:val>
                                            </p:tav>
                                            <p:tav tm="50000">
                                              <p:val>
                                                <p:strVal val="#ppt_h+.01"/>
                                              </p:val>
                                            </p:tav>
                                            <p:tav tm="100000">
                                              <p:val>
                                                <p:strVal val="#ppt_h"/>
                                              </p:val>
                                            </p:tav>
                                          </p:tavLst>
                                        </p:anim>
                                        <p:anim calcmode="lin" valueType="num">
                                          <p:cBhvr>
                                            <p:cTn id="170" dur="500" fill="hold"/>
                                            <p:tgtEl>
                                              <p:spTgt spid="82"/>
                                            </p:tgtEl>
                                            <p:attrNameLst>
                                              <p:attrName>ppt_w</p:attrName>
                                            </p:attrNameLst>
                                          </p:cBhvr>
                                          <p:tavLst>
                                            <p:tav tm="0">
                                              <p:val>
                                                <p:strVal val="#ppt_w/10"/>
                                              </p:val>
                                            </p:tav>
                                            <p:tav tm="50000">
                                              <p:val>
                                                <p:strVal val="#ppt_w+.01"/>
                                              </p:val>
                                            </p:tav>
                                            <p:tav tm="100000">
                                              <p:val>
                                                <p:strVal val="#ppt_w"/>
                                              </p:val>
                                            </p:tav>
                                          </p:tavLst>
                                        </p:anim>
                                        <p:animEffect transition="in" filter="fade">
                                          <p:cBhvr>
                                            <p:cTn id="171" dur="500" tmFilter="0,0; .5, 1; 1, 1"/>
                                            <p:tgtEl>
                                              <p:spTgt spid="82"/>
                                            </p:tgtEl>
                                          </p:cBhvr>
                                        </p:animEffect>
                                      </p:childTnLst>
                                    </p:cTn>
                                  </p:par>
                                  <p:par>
                                    <p:cTn id="172" presetID="41" presetClass="entr" presetSubtype="0" fill="hold" grpId="0" nodeType="withEffect">
                                      <p:stCondLst>
                                        <p:cond delay="4900"/>
                                      </p:stCondLst>
                                      <p:iterate type="lt">
                                        <p:tmPct val="10000"/>
                                      </p:iterate>
                                      <p:childTnLst>
                                        <p:set>
                                          <p:cBhvr>
                                            <p:cTn id="173" dur="1" fill="hold">
                                              <p:stCondLst>
                                                <p:cond delay="0"/>
                                              </p:stCondLst>
                                            </p:cTn>
                                            <p:tgtEl>
                                              <p:spTgt spid="83"/>
                                            </p:tgtEl>
                                            <p:attrNameLst>
                                              <p:attrName>style.visibility</p:attrName>
                                            </p:attrNameLst>
                                          </p:cBhvr>
                                          <p:to>
                                            <p:strVal val="visible"/>
                                          </p:to>
                                        </p:set>
                                        <p:anim calcmode="lin" valueType="num">
                                          <p:cBhvr>
                                            <p:cTn id="174" dur="500" fill="hold"/>
                                            <p:tgtEl>
                                              <p:spTgt spid="83"/>
                                            </p:tgtEl>
                                            <p:attrNameLst>
                                              <p:attrName>ppt_x</p:attrName>
                                            </p:attrNameLst>
                                          </p:cBhvr>
                                          <p:tavLst>
                                            <p:tav tm="0">
                                              <p:val>
                                                <p:strVal val="#ppt_x"/>
                                              </p:val>
                                            </p:tav>
                                            <p:tav tm="50000">
                                              <p:val>
                                                <p:strVal val="#ppt_x+.1"/>
                                              </p:val>
                                            </p:tav>
                                            <p:tav tm="100000">
                                              <p:val>
                                                <p:strVal val="#ppt_x"/>
                                              </p:val>
                                            </p:tav>
                                          </p:tavLst>
                                        </p:anim>
                                        <p:anim calcmode="lin" valueType="num">
                                          <p:cBhvr>
                                            <p:cTn id="175" dur="500" fill="hold"/>
                                            <p:tgtEl>
                                              <p:spTgt spid="83"/>
                                            </p:tgtEl>
                                            <p:attrNameLst>
                                              <p:attrName>ppt_y</p:attrName>
                                            </p:attrNameLst>
                                          </p:cBhvr>
                                          <p:tavLst>
                                            <p:tav tm="0">
                                              <p:val>
                                                <p:strVal val="#ppt_y"/>
                                              </p:val>
                                            </p:tav>
                                            <p:tav tm="100000">
                                              <p:val>
                                                <p:strVal val="#ppt_y"/>
                                              </p:val>
                                            </p:tav>
                                          </p:tavLst>
                                        </p:anim>
                                        <p:anim calcmode="lin" valueType="num">
                                          <p:cBhvr>
                                            <p:cTn id="176" dur="500" fill="hold"/>
                                            <p:tgtEl>
                                              <p:spTgt spid="83"/>
                                            </p:tgtEl>
                                            <p:attrNameLst>
                                              <p:attrName>ppt_h</p:attrName>
                                            </p:attrNameLst>
                                          </p:cBhvr>
                                          <p:tavLst>
                                            <p:tav tm="0">
                                              <p:val>
                                                <p:strVal val="#ppt_h/10"/>
                                              </p:val>
                                            </p:tav>
                                            <p:tav tm="50000">
                                              <p:val>
                                                <p:strVal val="#ppt_h+.01"/>
                                              </p:val>
                                            </p:tav>
                                            <p:tav tm="100000">
                                              <p:val>
                                                <p:strVal val="#ppt_h"/>
                                              </p:val>
                                            </p:tav>
                                          </p:tavLst>
                                        </p:anim>
                                        <p:anim calcmode="lin" valueType="num">
                                          <p:cBhvr>
                                            <p:cTn id="177" dur="500" fill="hold"/>
                                            <p:tgtEl>
                                              <p:spTgt spid="83"/>
                                            </p:tgtEl>
                                            <p:attrNameLst>
                                              <p:attrName>ppt_w</p:attrName>
                                            </p:attrNameLst>
                                          </p:cBhvr>
                                          <p:tavLst>
                                            <p:tav tm="0">
                                              <p:val>
                                                <p:strVal val="#ppt_w/10"/>
                                              </p:val>
                                            </p:tav>
                                            <p:tav tm="50000">
                                              <p:val>
                                                <p:strVal val="#ppt_w+.01"/>
                                              </p:val>
                                            </p:tav>
                                            <p:tav tm="100000">
                                              <p:val>
                                                <p:strVal val="#ppt_w"/>
                                              </p:val>
                                            </p:tav>
                                          </p:tavLst>
                                        </p:anim>
                                        <p:animEffect transition="in" filter="fade">
                                          <p:cBhvr>
                                            <p:cTn id="178" dur="500" tmFilter="0,0; .5, 1; 1, 1"/>
                                            <p:tgtEl>
                                              <p:spTgt spid="83"/>
                                            </p:tgtEl>
                                          </p:cBhvr>
                                        </p:animEffect>
                                      </p:childTnLst>
                                    </p:cTn>
                                  </p:par>
                                  <p:par>
                                    <p:cTn id="179" presetID="41" presetClass="entr" presetSubtype="0" fill="hold" grpId="0" nodeType="withEffect">
                                      <p:stCondLst>
                                        <p:cond delay="4900"/>
                                      </p:stCondLst>
                                      <p:iterate type="lt">
                                        <p:tmPct val="10000"/>
                                      </p:iterate>
                                      <p:childTnLst>
                                        <p:set>
                                          <p:cBhvr>
                                            <p:cTn id="180" dur="1" fill="hold">
                                              <p:stCondLst>
                                                <p:cond delay="0"/>
                                              </p:stCondLst>
                                            </p:cTn>
                                            <p:tgtEl>
                                              <p:spTgt spid="84"/>
                                            </p:tgtEl>
                                            <p:attrNameLst>
                                              <p:attrName>style.visibility</p:attrName>
                                            </p:attrNameLst>
                                          </p:cBhvr>
                                          <p:to>
                                            <p:strVal val="visible"/>
                                          </p:to>
                                        </p:set>
                                        <p:anim calcmode="lin" valueType="num">
                                          <p:cBhvr>
                                            <p:cTn id="181"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182" dur="500" fill="hold"/>
                                            <p:tgtEl>
                                              <p:spTgt spid="84"/>
                                            </p:tgtEl>
                                            <p:attrNameLst>
                                              <p:attrName>ppt_y</p:attrName>
                                            </p:attrNameLst>
                                          </p:cBhvr>
                                          <p:tavLst>
                                            <p:tav tm="0">
                                              <p:val>
                                                <p:strVal val="#ppt_y"/>
                                              </p:val>
                                            </p:tav>
                                            <p:tav tm="100000">
                                              <p:val>
                                                <p:strVal val="#ppt_y"/>
                                              </p:val>
                                            </p:tav>
                                          </p:tavLst>
                                        </p:anim>
                                        <p:anim calcmode="lin" valueType="num">
                                          <p:cBhvr>
                                            <p:cTn id="183"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184"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185" dur="500" tmFilter="0,0; .5, 1; 1, 1"/>
                                            <p:tgtEl>
                                              <p:spTgt spid="84"/>
                                            </p:tgtEl>
                                          </p:cBhvr>
                                        </p:animEffect>
                                      </p:childTnLst>
                                    </p:cTn>
                                  </p:par>
                                  <p:par>
                                    <p:cTn id="186" presetID="41" presetClass="entr" presetSubtype="0" fill="hold" grpId="0" nodeType="withEffect">
                                      <p:stCondLst>
                                        <p:cond delay="4900"/>
                                      </p:stCondLst>
                                      <p:iterate type="lt">
                                        <p:tmPct val="10000"/>
                                      </p:iterate>
                                      <p:childTnLst>
                                        <p:set>
                                          <p:cBhvr>
                                            <p:cTn id="187" dur="1" fill="hold">
                                              <p:stCondLst>
                                                <p:cond delay="0"/>
                                              </p:stCondLst>
                                            </p:cTn>
                                            <p:tgtEl>
                                              <p:spTgt spid="85"/>
                                            </p:tgtEl>
                                            <p:attrNameLst>
                                              <p:attrName>style.visibility</p:attrName>
                                            </p:attrNameLst>
                                          </p:cBhvr>
                                          <p:to>
                                            <p:strVal val="visible"/>
                                          </p:to>
                                        </p:set>
                                        <p:anim calcmode="lin" valueType="num">
                                          <p:cBhvr>
                                            <p:cTn id="188"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189" dur="500" fill="hold"/>
                                            <p:tgtEl>
                                              <p:spTgt spid="85"/>
                                            </p:tgtEl>
                                            <p:attrNameLst>
                                              <p:attrName>ppt_y</p:attrName>
                                            </p:attrNameLst>
                                          </p:cBhvr>
                                          <p:tavLst>
                                            <p:tav tm="0">
                                              <p:val>
                                                <p:strVal val="#ppt_y"/>
                                              </p:val>
                                            </p:tav>
                                            <p:tav tm="100000">
                                              <p:val>
                                                <p:strVal val="#ppt_y"/>
                                              </p:val>
                                            </p:tav>
                                          </p:tavLst>
                                        </p:anim>
                                        <p:anim calcmode="lin" valueType="num">
                                          <p:cBhvr>
                                            <p:cTn id="190"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191"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192" dur="500" tmFilter="0,0; .5, 1; 1, 1"/>
                                            <p:tgtEl>
                                              <p:spTgt spid="85"/>
                                            </p:tgtEl>
                                          </p:cBhvr>
                                        </p:animEffect>
                                      </p:childTnLst>
                                    </p:cTn>
                                  </p:par>
                                  <p:par>
                                    <p:cTn id="193" presetID="41" presetClass="entr" presetSubtype="0" fill="hold" grpId="0" nodeType="withEffect">
                                      <p:stCondLst>
                                        <p:cond delay="4900"/>
                                      </p:stCondLst>
                                      <p:iterate type="lt">
                                        <p:tmPct val="10000"/>
                                      </p:iterate>
                                      <p:childTnLst>
                                        <p:set>
                                          <p:cBhvr>
                                            <p:cTn id="194" dur="1" fill="hold">
                                              <p:stCondLst>
                                                <p:cond delay="0"/>
                                              </p:stCondLst>
                                            </p:cTn>
                                            <p:tgtEl>
                                              <p:spTgt spid="86"/>
                                            </p:tgtEl>
                                            <p:attrNameLst>
                                              <p:attrName>style.visibility</p:attrName>
                                            </p:attrNameLst>
                                          </p:cBhvr>
                                          <p:to>
                                            <p:strVal val="visible"/>
                                          </p:to>
                                        </p:set>
                                        <p:anim calcmode="lin" valueType="num">
                                          <p:cBhvr>
                                            <p:cTn id="195" dur="500" fill="hold"/>
                                            <p:tgtEl>
                                              <p:spTgt spid="86"/>
                                            </p:tgtEl>
                                            <p:attrNameLst>
                                              <p:attrName>ppt_x</p:attrName>
                                            </p:attrNameLst>
                                          </p:cBhvr>
                                          <p:tavLst>
                                            <p:tav tm="0">
                                              <p:val>
                                                <p:strVal val="#ppt_x"/>
                                              </p:val>
                                            </p:tav>
                                            <p:tav tm="50000">
                                              <p:val>
                                                <p:strVal val="#ppt_x+.1"/>
                                              </p:val>
                                            </p:tav>
                                            <p:tav tm="100000">
                                              <p:val>
                                                <p:strVal val="#ppt_x"/>
                                              </p:val>
                                            </p:tav>
                                          </p:tavLst>
                                        </p:anim>
                                        <p:anim calcmode="lin" valueType="num">
                                          <p:cBhvr>
                                            <p:cTn id="196" dur="500" fill="hold"/>
                                            <p:tgtEl>
                                              <p:spTgt spid="86"/>
                                            </p:tgtEl>
                                            <p:attrNameLst>
                                              <p:attrName>ppt_y</p:attrName>
                                            </p:attrNameLst>
                                          </p:cBhvr>
                                          <p:tavLst>
                                            <p:tav tm="0">
                                              <p:val>
                                                <p:strVal val="#ppt_y"/>
                                              </p:val>
                                            </p:tav>
                                            <p:tav tm="100000">
                                              <p:val>
                                                <p:strVal val="#ppt_y"/>
                                              </p:val>
                                            </p:tav>
                                          </p:tavLst>
                                        </p:anim>
                                        <p:anim calcmode="lin" valueType="num">
                                          <p:cBhvr>
                                            <p:cTn id="197" dur="500" fill="hold"/>
                                            <p:tgtEl>
                                              <p:spTgt spid="86"/>
                                            </p:tgtEl>
                                            <p:attrNameLst>
                                              <p:attrName>ppt_h</p:attrName>
                                            </p:attrNameLst>
                                          </p:cBhvr>
                                          <p:tavLst>
                                            <p:tav tm="0">
                                              <p:val>
                                                <p:strVal val="#ppt_h/10"/>
                                              </p:val>
                                            </p:tav>
                                            <p:tav tm="50000">
                                              <p:val>
                                                <p:strVal val="#ppt_h+.01"/>
                                              </p:val>
                                            </p:tav>
                                            <p:tav tm="100000">
                                              <p:val>
                                                <p:strVal val="#ppt_h"/>
                                              </p:val>
                                            </p:tav>
                                          </p:tavLst>
                                        </p:anim>
                                        <p:anim calcmode="lin" valueType="num">
                                          <p:cBhvr>
                                            <p:cTn id="198" dur="500" fill="hold"/>
                                            <p:tgtEl>
                                              <p:spTgt spid="86"/>
                                            </p:tgtEl>
                                            <p:attrNameLst>
                                              <p:attrName>ppt_w</p:attrName>
                                            </p:attrNameLst>
                                          </p:cBhvr>
                                          <p:tavLst>
                                            <p:tav tm="0">
                                              <p:val>
                                                <p:strVal val="#ppt_w/10"/>
                                              </p:val>
                                            </p:tav>
                                            <p:tav tm="50000">
                                              <p:val>
                                                <p:strVal val="#ppt_w+.01"/>
                                              </p:val>
                                            </p:tav>
                                            <p:tav tm="100000">
                                              <p:val>
                                                <p:strVal val="#ppt_w"/>
                                              </p:val>
                                            </p:tav>
                                          </p:tavLst>
                                        </p:anim>
                                        <p:animEffect transition="in" filter="fade">
                                          <p:cBhvr>
                                            <p:cTn id="199" dur="500" tmFilter="0,0; .5, 1; 1, 1"/>
                                            <p:tgtEl>
                                              <p:spTgt spid="86"/>
                                            </p:tgtEl>
                                          </p:cBhvr>
                                        </p:animEffect>
                                      </p:childTnLst>
                                    </p:cTn>
                                  </p:par>
                                  <p:par>
                                    <p:cTn id="200" presetID="41" presetClass="entr" presetSubtype="0" fill="hold" grpId="0" nodeType="withEffect">
                                      <p:stCondLst>
                                        <p:cond delay="4900"/>
                                      </p:stCondLst>
                                      <p:iterate type="lt">
                                        <p:tmPct val="10000"/>
                                      </p:iterate>
                                      <p:childTnLst>
                                        <p:set>
                                          <p:cBhvr>
                                            <p:cTn id="201" dur="1" fill="hold">
                                              <p:stCondLst>
                                                <p:cond delay="0"/>
                                              </p:stCondLst>
                                            </p:cTn>
                                            <p:tgtEl>
                                              <p:spTgt spid="87"/>
                                            </p:tgtEl>
                                            <p:attrNameLst>
                                              <p:attrName>style.visibility</p:attrName>
                                            </p:attrNameLst>
                                          </p:cBhvr>
                                          <p:to>
                                            <p:strVal val="visible"/>
                                          </p:to>
                                        </p:set>
                                        <p:anim calcmode="lin" valueType="num">
                                          <p:cBhvr>
                                            <p:cTn id="202" dur="500" fill="hold"/>
                                            <p:tgtEl>
                                              <p:spTgt spid="87"/>
                                            </p:tgtEl>
                                            <p:attrNameLst>
                                              <p:attrName>ppt_x</p:attrName>
                                            </p:attrNameLst>
                                          </p:cBhvr>
                                          <p:tavLst>
                                            <p:tav tm="0">
                                              <p:val>
                                                <p:strVal val="#ppt_x"/>
                                              </p:val>
                                            </p:tav>
                                            <p:tav tm="50000">
                                              <p:val>
                                                <p:strVal val="#ppt_x+.1"/>
                                              </p:val>
                                            </p:tav>
                                            <p:tav tm="100000">
                                              <p:val>
                                                <p:strVal val="#ppt_x"/>
                                              </p:val>
                                            </p:tav>
                                          </p:tavLst>
                                        </p:anim>
                                        <p:anim calcmode="lin" valueType="num">
                                          <p:cBhvr>
                                            <p:cTn id="203" dur="500" fill="hold"/>
                                            <p:tgtEl>
                                              <p:spTgt spid="87"/>
                                            </p:tgtEl>
                                            <p:attrNameLst>
                                              <p:attrName>ppt_y</p:attrName>
                                            </p:attrNameLst>
                                          </p:cBhvr>
                                          <p:tavLst>
                                            <p:tav tm="0">
                                              <p:val>
                                                <p:strVal val="#ppt_y"/>
                                              </p:val>
                                            </p:tav>
                                            <p:tav tm="100000">
                                              <p:val>
                                                <p:strVal val="#ppt_y"/>
                                              </p:val>
                                            </p:tav>
                                          </p:tavLst>
                                        </p:anim>
                                        <p:anim calcmode="lin" valueType="num">
                                          <p:cBhvr>
                                            <p:cTn id="204" dur="500" fill="hold"/>
                                            <p:tgtEl>
                                              <p:spTgt spid="87"/>
                                            </p:tgtEl>
                                            <p:attrNameLst>
                                              <p:attrName>ppt_h</p:attrName>
                                            </p:attrNameLst>
                                          </p:cBhvr>
                                          <p:tavLst>
                                            <p:tav tm="0">
                                              <p:val>
                                                <p:strVal val="#ppt_h/10"/>
                                              </p:val>
                                            </p:tav>
                                            <p:tav tm="50000">
                                              <p:val>
                                                <p:strVal val="#ppt_h+.01"/>
                                              </p:val>
                                            </p:tav>
                                            <p:tav tm="100000">
                                              <p:val>
                                                <p:strVal val="#ppt_h"/>
                                              </p:val>
                                            </p:tav>
                                          </p:tavLst>
                                        </p:anim>
                                        <p:anim calcmode="lin" valueType="num">
                                          <p:cBhvr>
                                            <p:cTn id="205" dur="500" fill="hold"/>
                                            <p:tgtEl>
                                              <p:spTgt spid="87"/>
                                            </p:tgtEl>
                                            <p:attrNameLst>
                                              <p:attrName>ppt_w</p:attrName>
                                            </p:attrNameLst>
                                          </p:cBhvr>
                                          <p:tavLst>
                                            <p:tav tm="0">
                                              <p:val>
                                                <p:strVal val="#ppt_w/10"/>
                                              </p:val>
                                            </p:tav>
                                            <p:tav tm="50000">
                                              <p:val>
                                                <p:strVal val="#ppt_w+.01"/>
                                              </p:val>
                                            </p:tav>
                                            <p:tav tm="100000">
                                              <p:val>
                                                <p:strVal val="#ppt_w"/>
                                              </p:val>
                                            </p:tav>
                                          </p:tavLst>
                                        </p:anim>
                                        <p:animEffect transition="in" filter="fade">
                                          <p:cBhvr>
                                            <p:cTn id="206" dur="500" tmFilter="0,0; .5, 1; 1, 1"/>
                                            <p:tgtEl>
                                              <p:spTgt spid="87"/>
                                            </p:tgtEl>
                                          </p:cBhvr>
                                        </p:animEffect>
                                      </p:childTnLst>
                                    </p:cTn>
                                  </p:par>
                                  <p:par>
                                    <p:cTn id="207" presetID="41" presetClass="entr" presetSubtype="0" fill="hold" grpId="0" nodeType="withEffect">
                                      <p:stCondLst>
                                        <p:cond delay="4900"/>
                                      </p:stCondLst>
                                      <p:iterate type="lt">
                                        <p:tmPct val="10000"/>
                                      </p:iterate>
                                      <p:childTnLst>
                                        <p:set>
                                          <p:cBhvr>
                                            <p:cTn id="208" dur="1" fill="hold">
                                              <p:stCondLst>
                                                <p:cond delay="0"/>
                                              </p:stCondLst>
                                            </p:cTn>
                                            <p:tgtEl>
                                              <p:spTgt spid="88"/>
                                            </p:tgtEl>
                                            <p:attrNameLst>
                                              <p:attrName>style.visibility</p:attrName>
                                            </p:attrNameLst>
                                          </p:cBhvr>
                                          <p:to>
                                            <p:strVal val="visible"/>
                                          </p:to>
                                        </p:set>
                                        <p:anim calcmode="lin" valueType="num">
                                          <p:cBhvr>
                                            <p:cTn id="209" dur="50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210" dur="500" fill="hold"/>
                                            <p:tgtEl>
                                              <p:spTgt spid="88"/>
                                            </p:tgtEl>
                                            <p:attrNameLst>
                                              <p:attrName>ppt_y</p:attrName>
                                            </p:attrNameLst>
                                          </p:cBhvr>
                                          <p:tavLst>
                                            <p:tav tm="0">
                                              <p:val>
                                                <p:strVal val="#ppt_y"/>
                                              </p:val>
                                            </p:tav>
                                            <p:tav tm="100000">
                                              <p:val>
                                                <p:strVal val="#ppt_y"/>
                                              </p:val>
                                            </p:tav>
                                          </p:tavLst>
                                        </p:anim>
                                        <p:anim calcmode="lin" valueType="num">
                                          <p:cBhvr>
                                            <p:cTn id="211" dur="50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212" dur="50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213" dur="500" tmFilter="0,0; .5, 1; 1, 1"/>
                                            <p:tgtEl>
                                              <p:spTgt spid="88"/>
                                            </p:tgtEl>
                                          </p:cBhvr>
                                        </p:animEffect>
                                      </p:childTnLst>
                                    </p:cTn>
                                  </p:par>
                                  <p:par>
                                    <p:cTn id="214" presetID="41" presetClass="entr" presetSubtype="0" fill="hold" grpId="0" nodeType="withEffect">
                                      <p:stCondLst>
                                        <p:cond delay="4900"/>
                                      </p:stCondLst>
                                      <p:iterate type="lt">
                                        <p:tmPct val="10000"/>
                                      </p:iterate>
                                      <p:childTnLst>
                                        <p:set>
                                          <p:cBhvr>
                                            <p:cTn id="215" dur="1" fill="hold">
                                              <p:stCondLst>
                                                <p:cond delay="0"/>
                                              </p:stCondLst>
                                            </p:cTn>
                                            <p:tgtEl>
                                              <p:spTgt spid="89"/>
                                            </p:tgtEl>
                                            <p:attrNameLst>
                                              <p:attrName>style.visibility</p:attrName>
                                            </p:attrNameLst>
                                          </p:cBhvr>
                                          <p:to>
                                            <p:strVal val="visible"/>
                                          </p:to>
                                        </p:set>
                                        <p:anim calcmode="lin" valueType="num">
                                          <p:cBhvr>
                                            <p:cTn id="216" dur="500" fill="hold"/>
                                            <p:tgtEl>
                                              <p:spTgt spid="89"/>
                                            </p:tgtEl>
                                            <p:attrNameLst>
                                              <p:attrName>ppt_x</p:attrName>
                                            </p:attrNameLst>
                                          </p:cBhvr>
                                          <p:tavLst>
                                            <p:tav tm="0">
                                              <p:val>
                                                <p:strVal val="#ppt_x"/>
                                              </p:val>
                                            </p:tav>
                                            <p:tav tm="50000">
                                              <p:val>
                                                <p:strVal val="#ppt_x+.1"/>
                                              </p:val>
                                            </p:tav>
                                            <p:tav tm="100000">
                                              <p:val>
                                                <p:strVal val="#ppt_x"/>
                                              </p:val>
                                            </p:tav>
                                          </p:tavLst>
                                        </p:anim>
                                        <p:anim calcmode="lin" valueType="num">
                                          <p:cBhvr>
                                            <p:cTn id="217" dur="500" fill="hold"/>
                                            <p:tgtEl>
                                              <p:spTgt spid="89"/>
                                            </p:tgtEl>
                                            <p:attrNameLst>
                                              <p:attrName>ppt_y</p:attrName>
                                            </p:attrNameLst>
                                          </p:cBhvr>
                                          <p:tavLst>
                                            <p:tav tm="0">
                                              <p:val>
                                                <p:strVal val="#ppt_y"/>
                                              </p:val>
                                            </p:tav>
                                            <p:tav tm="100000">
                                              <p:val>
                                                <p:strVal val="#ppt_y"/>
                                              </p:val>
                                            </p:tav>
                                          </p:tavLst>
                                        </p:anim>
                                        <p:anim calcmode="lin" valueType="num">
                                          <p:cBhvr>
                                            <p:cTn id="218" dur="500" fill="hold"/>
                                            <p:tgtEl>
                                              <p:spTgt spid="89"/>
                                            </p:tgtEl>
                                            <p:attrNameLst>
                                              <p:attrName>ppt_h</p:attrName>
                                            </p:attrNameLst>
                                          </p:cBhvr>
                                          <p:tavLst>
                                            <p:tav tm="0">
                                              <p:val>
                                                <p:strVal val="#ppt_h/10"/>
                                              </p:val>
                                            </p:tav>
                                            <p:tav tm="50000">
                                              <p:val>
                                                <p:strVal val="#ppt_h+.01"/>
                                              </p:val>
                                            </p:tav>
                                            <p:tav tm="100000">
                                              <p:val>
                                                <p:strVal val="#ppt_h"/>
                                              </p:val>
                                            </p:tav>
                                          </p:tavLst>
                                        </p:anim>
                                        <p:anim calcmode="lin" valueType="num">
                                          <p:cBhvr>
                                            <p:cTn id="219" dur="500" fill="hold"/>
                                            <p:tgtEl>
                                              <p:spTgt spid="89"/>
                                            </p:tgtEl>
                                            <p:attrNameLst>
                                              <p:attrName>ppt_w</p:attrName>
                                            </p:attrNameLst>
                                          </p:cBhvr>
                                          <p:tavLst>
                                            <p:tav tm="0">
                                              <p:val>
                                                <p:strVal val="#ppt_w/10"/>
                                              </p:val>
                                            </p:tav>
                                            <p:tav tm="50000">
                                              <p:val>
                                                <p:strVal val="#ppt_w+.01"/>
                                              </p:val>
                                            </p:tav>
                                            <p:tav tm="100000">
                                              <p:val>
                                                <p:strVal val="#ppt_w"/>
                                              </p:val>
                                            </p:tav>
                                          </p:tavLst>
                                        </p:anim>
                                        <p:animEffect transition="in" filter="fade">
                                          <p:cBhvr>
                                            <p:cTn id="220" dur="500" tmFilter="0,0; .5, 1; 1, 1"/>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P spid="55" grpId="0" animBg="1"/>
          <p:bldP spid="55" grpId="1" animBg="1"/>
          <p:bldP spid="56" grpId="0" animBg="1"/>
          <p:bldP spid="56" grpId="1" animBg="1"/>
          <p:bldP spid="63" grpId="0" animBg="1"/>
          <p:bldP spid="63" grpId="1" animBg="1"/>
          <p:bldP spid="64" grpId="0" animBg="1"/>
          <p:bldP spid="64" grpId="1" animBg="1"/>
          <p:bldP spid="78" grpId="0" animBg="1"/>
          <p:bldP spid="78" grpId="1" animBg="1"/>
          <p:bldP spid="79" grpId="0" animBg="1"/>
          <p:bldP spid="79" grpId="1" animBg="1"/>
          <p:bldP spid="80" grpId="0" animBg="1"/>
          <p:bldP spid="80" grpId="1" animBg="1"/>
          <p:bldP spid="81" grpId="0" animBg="1"/>
          <p:bldP spid="81" grpId="1" animBg="1"/>
          <p:bldP spid="82" grpId="0"/>
          <p:bldP spid="83" grpId="0"/>
          <p:bldP spid="84" grpId="0"/>
          <p:bldP spid="85" grpId="0"/>
          <p:bldP spid="86" grpId="0"/>
          <p:bldP spid="87" grpId="0"/>
          <p:bldP spid="88" grpId="0"/>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9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1200"/>
                                      </p:stCondLst>
                                      <p:childTnLst>
                                        <p:animScale>
                                          <p:cBhvr>
                                            <p:cTn id="11" dur="150" fill="hold"/>
                                            <p:tgtEl>
                                              <p:spTgt spid="35"/>
                                            </p:tgtEl>
                                          </p:cBhvr>
                                          <p:by x="110000" y="110000"/>
                                        </p:animScale>
                                      </p:childTnLst>
                                    </p:cTn>
                                  </p:par>
                                  <p:par>
                                    <p:cTn id="12" presetID="2" presetClass="entr" presetSubtype="2" fill="hold" nodeType="withEffect">
                                      <p:stCondLst>
                                        <p:cond delay="160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750" fill="hold"/>
                                            <p:tgtEl>
                                              <p:spTgt spid="32"/>
                                            </p:tgtEl>
                                            <p:attrNameLst>
                                              <p:attrName>ppt_x</p:attrName>
                                            </p:attrNameLst>
                                          </p:cBhvr>
                                          <p:tavLst>
                                            <p:tav tm="0">
                                              <p:val>
                                                <p:strVal val="1+#ppt_w/2"/>
                                              </p:val>
                                            </p:tav>
                                            <p:tav tm="100000">
                                              <p:val>
                                                <p:strVal val="#ppt_x"/>
                                              </p:val>
                                            </p:tav>
                                          </p:tavLst>
                                        </p:anim>
                                        <p:anim calcmode="lin" valueType="num">
                                          <p:cBhvr additive="base">
                                            <p:cTn id="15" dur="750" fill="hold"/>
                                            <p:tgtEl>
                                              <p:spTgt spid="32"/>
                                            </p:tgtEl>
                                            <p:attrNameLst>
                                              <p:attrName>ppt_y</p:attrName>
                                            </p:attrNameLst>
                                          </p:cBhvr>
                                          <p:tavLst>
                                            <p:tav tm="0">
                                              <p:val>
                                                <p:strVal val="#ppt_y"/>
                                              </p:val>
                                            </p:tav>
                                            <p:tav tm="100000">
                                              <p:val>
                                                <p:strVal val="#ppt_y"/>
                                              </p:val>
                                            </p:tav>
                                          </p:tavLst>
                                        </p:anim>
                                      </p:childTnLst>
                                    </p:cTn>
                                  </p:par>
                                  <p:par>
                                    <p:cTn id="16" presetID="41" presetClass="entr" presetSubtype="0" fill="hold" grpId="0" nodeType="withEffect">
                                      <p:stCondLst>
                                        <p:cond delay="1900"/>
                                      </p:stCondLst>
                                      <p:iterate type="lt">
                                        <p:tmPct val="10000"/>
                                      </p:iterate>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6"/>
                                            </p:tgtEl>
                                            <p:attrNameLst>
                                              <p:attrName>ppt_y</p:attrName>
                                            </p:attrNameLst>
                                          </p:cBhvr>
                                          <p:tavLst>
                                            <p:tav tm="0">
                                              <p:val>
                                                <p:strVal val="#ppt_y"/>
                                              </p:val>
                                            </p:tav>
                                            <p:tav tm="100000">
                                              <p:val>
                                                <p:strVal val="#ppt_y"/>
                                              </p:val>
                                            </p:tav>
                                          </p:tavLst>
                                        </p:anim>
                                        <p:anim calcmode="lin" valueType="num">
                                          <p:cBhvr>
                                            <p:cTn id="2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6"/>
                                            </p:tgtEl>
                                          </p:cBhvr>
                                        </p:animEffect>
                                      </p:childTnLst>
                                    </p:cTn>
                                  </p:par>
                                  <p:par>
                                    <p:cTn id="23" presetID="53" presetClass="entr" presetSubtype="16" fill="hold" grpId="0" nodeType="withEffect">
                                      <p:stCondLst>
                                        <p:cond delay="1900"/>
                                      </p:stCondLst>
                                      <p:childTnLst>
                                        <p:set>
                                          <p:cBhvr>
                                            <p:cTn id="24" dur="1" fill="hold">
                                              <p:stCondLst>
                                                <p:cond delay="0"/>
                                              </p:stCondLst>
                                            </p:cTn>
                                            <p:tgtEl>
                                              <p:spTgt spid="40"/>
                                            </p:tgtEl>
                                            <p:attrNameLst>
                                              <p:attrName>style.visibility</p:attrName>
                                            </p:attrNameLst>
                                          </p:cBhvr>
                                          <p:to>
                                            <p:strVal val="visible"/>
                                          </p:to>
                                        </p:set>
                                        <p:anim calcmode="lin" valueType="num">
                                          <p:cBhvr>
                                            <p:cTn id="25" dur="300" fill="hold"/>
                                            <p:tgtEl>
                                              <p:spTgt spid="40"/>
                                            </p:tgtEl>
                                            <p:attrNameLst>
                                              <p:attrName>ppt_w</p:attrName>
                                            </p:attrNameLst>
                                          </p:cBhvr>
                                          <p:tavLst>
                                            <p:tav tm="0">
                                              <p:val>
                                                <p:fltVal val="0"/>
                                              </p:val>
                                            </p:tav>
                                            <p:tav tm="100000">
                                              <p:val>
                                                <p:strVal val="#ppt_w"/>
                                              </p:val>
                                            </p:tav>
                                          </p:tavLst>
                                        </p:anim>
                                        <p:anim calcmode="lin" valueType="num">
                                          <p:cBhvr>
                                            <p:cTn id="26" dur="300" fill="hold"/>
                                            <p:tgtEl>
                                              <p:spTgt spid="40"/>
                                            </p:tgtEl>
                                            <p:attrNameLst>
                                              <p:attrName>ppt_h</p:attrName>
                                            </p:attrNameLst>
                                          </p:cBhvr>
                                          <p:tavLst>
                                            <p:tav tm="0">
                                              <p:val>
                                                <p:fltVal val="0"/>
                                              </p:val>
                                            </p:tav>
                                            <p:tav tm="100000">
                                              <p:val>
                                                <p:strVal val="#ppt_h"/>
                                              </p:val>
                                            </p:tav>
                                          </p:tavLst>
                                        </p:anim>
                                        <p:animEffect transition="in" filter="fade">
                                          <p:cBhvr>
                                            <p:cTn id="27" dur="300"/>
                                            <p:tgtEl>
                                              <p:spTgt spid="40"/>
                                            </p:tgtEl>
                                          </p:cBhvr>
                                        </p:animEffect>
                                      </p:childTnLst>
                                    </p:cTn>
                                  </p:par>
                                  <p:par>
                                    <p:cTn id="28" presetID="6" presetClass="emph" presetSubtype="0" autoRev="1" fill="hold" grpId="1" nodeType="withEffect">
                                      <p:stCondLst>
                                        <p:cond delay="2200"/>
                                      </p:stCondLst>
                                      <p:childTnLst>
                                        <p:animScale>
                                          <p:cBhvr>
                                            <p:cTn id="29" dur="150" fill="hold"/>
                                            <p:tgtEl>
                                              <p:spTgt spid="40"/>
                                            </p:tgtEl>
                                          </p:cBhvr>
                                          <p:by x="110000" y="110000"/>
                                        </p:animScale>
                                      </p:childTnLst>
                                    </p:cTn>
                                  </p:par>
                                  <p:par>
                                    <p:cTn id="30" presetID="2" presetClass="entr" presetSubtype="2" fill="hold" nodeType="withEffect">
                                      <p:stCondLst>
                                        <p:cond delay="260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750" fill="hold"/>
                                            <p:tgtEl>
                                              <p:spTgt spid="37"/>
                                            </p:tgtEl>
                                            <p:attrNameLst>
                                              <p:attrName>ppt_x</p:attrName>
                                            </p:attrNameLst>
                                          </p:cBhvr>
                                          <p:tavLst>
                                            <p:tav tm="0">
                                              <p:val>
                                                <p:strVal val="1+#ppt_w/2"/>
                                              </p:val>
                                            </p:tav>
                                            <p:tav tm="100000">
                                              <p:val>
                                                <p:strVal val="#ppt_x"/>
                                              </p:val>
                                            </p:tav>
                                          </p:tavLst>
                                        </p:anim>
                                        <p:anim calcmode="lin" valueType="num">
                                          <p:cBhvr additive="base">
                                            <p:cTn id="33" dur="750" fill="hold"/>
                                            <p:tgtEl>
                                              <p:spTgt spid="37"/>
                                            </p:tgtEl>
                                            <p:attrNameLst>
                                              <p:attrName>ppt_y</p:attrName>
                                            </p:attrNameLst>
                                          </p:cBhvr>
                                          <p:tavLst>
                                            <p:tav tm="0">
                                              <p:val>
                                                <p:strVal val="#ppt_y"/>
                                              </p:val>
                                            </p:tav>
                                            <p:tav tm="100000">
                                              <p:val>
                                                <p:strVal val="#ppt_y"/>
                                              </p:val>
                                            </p:tav>
                                          </p:tavLst>
                                        </p:anim>
                                      </p:childTnLst>
                                    </p:cTn>
                                  </p:par>
                                  <p:par>
                                    <p:cTn id="34" presetID="41" presetClass="entr" presetSubtype="0" fill="hold" grpId="0" nodeType="withEffect">
                                      <p:stCondLst>
                                        <p:cond delay="2900"/>
                                      </p:stCondLst>
                                      <p:iterate type="lt">
                                        <p:tmPct val="10000"/>
                                      </p:iterate>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41"/>
                                            </p:tgtEl>
                                            <p:attrNameLst>
                                              <p:attrName>ppt_y</p:attrName>
                                            </p:attrNameLst>
                                          </p:cBhvr>
                                          <p:tavLst>
                                            <p:tav tm="0">
                                              <p:val>
                                                <p:strVal val="#ppt_y"/>
                                              </p:val>
                                            </p:tav>
                                            <p:tav tm="100000">
                                              <p:val>
                                                <p:strVal val="#ppt_y"/>
                                              </p:val>
                                            </p:tav>
                                          </p:tavLst>
                                        </p:anim>
                                        <p:anim calcmode="lin" valueType="num">
                                          <p:cBhvr>
                                            <p:cTn id="3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41"/>
                                            </p:tgtEl>
                                          </p:cBhvr>
                                        </p:animEffect>
                                      </p:childTnLst>
                                    </p:cTn>
                                  </p:par>
                                  <p:par>
                                    <p:cTn id="41" presetID="53" presetClass="entr" presetSubtype="16" fill="hold" grpId="0" nodeType="withEffect">
                                      <p:stCondLst>
                                        <p:cond delay="2900"/>
                                      </p:stCondLst>
                                      <p:childTnLst>
                                        <p:set>
                                          <p:cBhvr>
                                            <p:cTn id="42" dur="1" fill="hold">
                                              <p:stCondLst>
                                                <p:cond delay="0"/>
                                              </p:stCondLst>
                                            </p:cTn>
                                            <p:tgtEl>
                                              <p:spTgt spid="45"/>
                                            </p:tgtEl>
                                            <p:attrNameLst>
                                              <p:attrName>style.visibility</p:attrName>
                                            </p:attrNameLst>
                                          </p:cBhvr>
                                          <p:to>
                                            <p:strVal val="visible"/>
                                          </p:to>
                                        </p:set>
                                        <p:anim calcmode="lin" valueType="num">
                                          <p:cBhvr>
                                            <p:cTn id="43" dur="300" fill="hold"/>
                                            <p:tgtEl>
                                              <p:spTgt spid="45"/>
                                            </p:tgtEl>
                                            <p:attrNameLst>
                                              <p:attrName>ppt_w</p:attrName>
                                            </p:attrNameLst>
                                          </p:cBhvr>
                                          <p:tavLst>
                                            <p:tav tm="0">
                                              <p:val>
                                                <p:fltVal val="0"/>
                                              </p:val>
                                            </p:tav>
                                            <p:tav tm="100000">
                                              <p:val>
                                                <p:strVal val="#ppt_w"/>
                                              </p:val>
                                            </p:tav>
                                          </p:tavLst>
                                        </p:anim>
                                        <p:anim calcmode="lin" valueType="num">
                                          <p:cBhvr>
                                            <p:cTn id="44" dur="300" fill="hold"/>
                                            <p:tgtEl>
                                              <p:spTgt spid="45"/>
                                            </p:tgtEl>
                                            <p:attrNameLst>
                                              <p:attrName>ppt_h</p:attrName>
                                            </p:attrNameLst>
                                          </p:cBhvr>
                                          <p:tavLst>
                                            <p:tav tm="0">
                                              <p:val>
                                                <p:fltVal val="0"/>
                                              </p:val>
                                            </p:tav>
                                            <p:tav tm="100000">
                                              <p:val>
                                                <p:strVal val="#ppt_h"/>
                                              </p:val>
                                            </p:tav>
                                          </p:tavLst>
                                        </p:anim>
                                        <p:animEffect transition="in" filter="fade">
                                          <p:cBhvr>
                                            <p:cTn id="45" dur="300"/>
                                            <p:tgtEl>
                                              <p:spTgt spid="45"/>
                                            </p:tgtEl>
                                          </p:cBhvr>
                                        </p:animEffect>
                                      </p:childTnLst>
                                    </p:cTn>
                                  </p:par>
                                  <p:par>
                                    <p:cTn id="46" presetID="6" presetClass="emph" presetSubtype="0" autoRev="1" fill="hold" grpId="1" nodeType="withEffect">
                                      <p:stCondLst>
                                        <p:cond delay="3200"/>
                                      </p:stCondLst>
                                      <p:childTnLst>
                                        <p:animScale>
                                          <p:cBhvr>
                                            <p:cTn id="47" dur="150" fill="hold"/>
                                            <p:tgtEl>
                                              <p:spTgt spid="45"/>
                                            </p:tgtEl>
                                          </p:cBhvr>
                                          <p:by x="110000" y="110000"/>
                                        </p:animScale>
                                      </p:childTnLst>
                                    </p:cTn>
                                  </p:par>
                                  <p:par>
                                    <p:cTn id="48" presetID="2" presetClass="entr" presetSubtype="2" fill="hold" nodeType="withEffect">
                                      <p:stCondLst>
                                        <p:cond delay="3600"/>
                                      </p:stCondLst>
                                      <p:childTnLst>
                                        <p:set>
                                          <p:cBhvr>
                                            <p:cTn id="49" dur="1" fill="hold">
                                              <p:stCondLst>
                                                <p:cond delay="0"/>
                                              </p:stCondLst>
                                            </p:cTn>
                                            <p:tgtEl>
                                              <p:spTgt spid="42"/>
                                            </p:tgtEl>
                                            <p:attrNameLst>
                                              <p:attrName>style.visibility</p:attrName>
                                            </p:attrNameLst>
                                          </p:cBhvr>
                                          <p:to>
                                            <p:strVal val="visible"/>
                                          </p:to>
                                        </p:set>
                                        <p:anim calcmode="lin" valueType="num">
                                          <p:cBhvr additive="base">
                                            <p:cTn id="50" dur="750" fill="hold"/>
                                            <p:tgtEl>
                                              <p:spTgt spid="42"/>
                                            </p:tgtEl>
                                            <p:attrNameLst>
                                              <p:attrName>ppt_x</p:attrName>
                                            </p:attrNameLst>
                                          </p:cBhvr>
                                          <p:tavLst>
                                            <p:tav tm="0">
                                              <p:val>
                                                <p:strVal val="1+#ppt_w/2"/>
                                              </p:val>
                                            </p:tav>
                                            <p:tav tm="100000">
                                              <p:val>
                                                <p:strVal val="#ppt_x"/>
                                              </p:val>
                                            </p:tav>
                                          </p:tavLst>
                                        </p:anim>
                                        <p:anim calcmode="lin" valueType="num">
                                          <p:cBhvr additive="base">
                                            <p:cTn id="51" dur="750" fill="hold"/>
                                            <p:tgtEl>
                                              <p:spTgt spid="42"/>
                                            </p:tgtEl>
                                            <p:attrNameLst>
                                              <p:attrName>ppt_y</p:attrName>
                                            </p:attrNameLst>
                                          </p:cBhvr>
                                          <p:tavLst>
                                            <p:tav tm="0">
                                              <p:val>
                                                <p:strVal val="#ppt_y"/>
                                              </p:val>
                                            </p:tav>
                                            <p:tav tm="100000">
                                              <p:val>
                                                <p:strVal val="#ppt_y"/>
                                              </p:val>
                                            </p:tav>
                                          </p:tavLst>
                                        </p:anim>
                                      </p:childTnLst>
                                    </p:cTn>
                                  </p:par>
                                  <p:par>
                                    <p:cTn id="52" presetID="41" presetClass="entr" presetSubtype="0" fill="hold" grpId="0" nodeType="withEffect">
                                      <p:stCondLst>
                                        <p:cond delay="3900"/>
                                      </p:stCondLst>
                                      <p:iterate type="lt">
                                        <p:tmPct val="10000"/>
                                      </p:iterate>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6"/>
                                            </p:tgtEl>
                                            <p:attrNameLst>
                                              <p:attrName>ppt_y</p:attrName>
                                            </p:attrNameLst>
                                          </p:cBhvr>
                                          <p:tavLst>
                                            <p:tav tm="0">
                                              <p:val>
                                                <p:strVal val="#ppt_y"/>
                                              </p:val>
                                            </p:tav>
                                            <p:tav tm="100000">
                                              <p:val>
                                                <p:strVal val="#ppt_y"/>
                                              </p:val>
                                            </p:tav>
                                          </p:tavLst>
                                        </p:anim>
                                        <p:anim calcmode="lin" valueType="num">
                                          <p:cBhvr>
                                            <p:cTn id="5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6"/>
                                            </p:tgtEl>
                                          </p:cBhvr>
                                        </p:animEffect>
                                      </p:childTnLst>
                                    </p:cTn>
                                  </p:par>
                                  <p:par>
                                    <p:cTn id="59" presetID="53" presetClass="entr" presetSubtype="16" fill="hold" grpId="0" nodeType="withEffect">
                                      <p:stCondLst>
                                        <p:cond delay="39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300" fill="hold"/>
                                            <p:tgtEl>
                                              <p:spTgt spid="51"/>
                                            </p:tgtEl>
                                            <p:attrNameLst>
                                              <p:attrName>ppt_w</p:attrName>
                                            </p:attrNameLst>
                                          </p:cBhvr>
                                          <p:tavLst>
                                            <p:tav tm="0">
                                              <p:val>
                                                <p:fltVal val="0"/>
                                              </p:val>
                                            </p:tav>
                                            <p:tav tm="100000">
                                              <p:val>
                                                <p:strVal val="#ppt_w"/>
                                              </p:val>
                                            </p:tav>
                                          </p:tavLst>
                                        </p:anim>
                                        <p:anim calcmode="lin" valueType="num">
                                          <p:cBhvr>
                                            <p:cTn id="62" dur="300" fill="hold"/>
                                            <p:tgtEl>
                                              <p:spTgt spid="51"/>
                                            </p:tgtEl>
                                            <p:attrNameLst>
                                              <p:attrName>ppt_h</p:attrName>
                                            </p:attrNameLst>
                                          </p:cBhvr>
                                          <p:tavLst>
                                            <p:tav tm="0">
                                              <p:val>
                                                <p:fltVal val="0"/>
                                              </p:val>
                                            </p:tav>
                                            <p:tav tm="100000">
                                              <p:val>
                                                <p:strVal val="#ppt_h"/>
                                              </p:val>
                                            </p:tav>
                                          </p:tavLst>
                                        </p:anim>
                                        <p:animEffect transition="in" filter="fade">
                                          <p:cBhvr>
                                            <p:cTn id="63" dur="300"/>
                                            <p:tgtEl>
                                              <p:spTgt spid="51"/>
                                            </p:tgtEl>
                                          </p:cBhvr>
                                        </p:animEffect>
                                      </p:childTnLst>
                                    </p:cTn>
                                  </p:par>
                                  <p:par>
                                    <p:cTn id="64" presetID="6" presetClass="emph" presetSubtype="0" autoRev="1" fill="hold" grpId="1" nodeType="withEffect">
                                      <p:stCondLst>
                                        <p:cond delay="4200"/>
                                      </p:stCondLst>
                                      <p:childTnLst>
                                        <p:animScale>
                                          <p:cBhvr>
                                            <p:cTn id="65" dur="150" fill="hold"/>
                                            <p:tgtEl>
                                              <p:spTgt spid="51"/>
                                            </p:tgtEl>
                                          </p:cBhvr>
                                          <p:by x="110000" y="110000"/>
                                        </p:animScale>
                                      </p:childTnLst>
                                    </p:cTn>
                                  </p:par>
                                  <p:par>
                                    <p:cTn id="66" presetID="2" presetClass="entr" presetSubtype="2" fill="hold" nodeType="withEffect">
                                      <p:stCondLst>
                                        <p:cond delay="4600"/>
                                      </p:stCondLst>
                                      <p:childTnLst>
                                        <p:set>
                                          <p:cBhvr>
                                            <p:cTn id="67" dur="1" fill="hold">
                                              <p:stCondLst>
                                                <p:cond delay="0"/>
                                              </p:stCondLst>
                                            </p:cTn>
                                            <p:tgtEl>
                                              <p:spTgt spid="48"/>
                                            </p:tgtEl>
                                            <p:attrNameLst>
                                              <p:attrName>style.visibility</p:attrName>
                                            </p:attrNameLst>
                                          </p:cBhvr>
                                          <p:to>
                                            <p:strVal val="visible"/>
                                          </p:to>
                                        </p:set>
                                        <p:anim calcmode="lin" valueType="num">
                                          <p:cBhvr additive="base">
                                            <p:cTn id="68" dur="750" fill="hold"/>
                                            <p:tgtEl>
                                              <p:spTgt spid="48"/>
                                            </p:tgtEl>
                                            <p:attrNameLst>
                                              <p:attrName>ppt_x</p:attrName>
                                            </p:attrNameLst>
                                          </p:cBhvr>
                                          <p:tavLst>
                                            <p:tav tm="0">
                                              <p:val>
                                                <p:strVal val="1+#ppt_w/2"/>
                                              </p:val>
                                            </p:tav>
                                            <p:tav tm="100000">
                                              <p:val>
                                                <p:strVal val="#ppt_x"/>
                                              </p:val>
                                            </p:tav>
                                          </p:tavLst>
                                        </p:anim>
                                        <p:anim calcmode="lin" valueType="num">
                                          <p:cBhvr additive="base">
                                            <p:cTn id="69" dur="750" fill="hold"/>
                                            <p:tgtEl>
                                              <p:spTgt spid="48"/>
                                            </p:tgtEl>
                                            <p:attrNameLst>
                                              <p:attrName>ppt_y</p:attrName>
                                            </p:attrNameLst>
                                          </p:cBhvr>
                                          <p:tavLst>
                                            <p:tav tm="0">
                                              <p:val>
                                                <p:strVal val="#ppt_y"/>
                                              </p:val>
                                            </p:tav>
                                            <p:tav tm="100000">
                                              <p:val>
                                                <p:strVal val="#ppt_y"/>
                                              </p:val>
                                            </p:tav>
                                          </p:tavLst>
                                        </p:anim>
                                      </p:childTnLst>
                                    </p:cTn>
                                  </p:par>
                                  <p:par>
                                    <p:cTn id="70" presetID="41" presetClass="entr" presetSubtype="0" fill="hold" grpId="0" nodeType="withEffect">
                                      <p:stCondLst>
                                        <p:cond delay="4900"/>
                                      </p:stCondLst>
                                      <p:iterate type="lt">
                                        <p:tmPct val="10000"/>
                                      </p:iterate>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52"/>
                                            </p:tgtEl>
                                            <p:attrNameLst>
                                              <p:attrName>ppt_y</p:attrName>
                                            </p:attrNameLst>
                                          </p:cBhvr>
                                          <p:tavLst>
                                            <p:tav tm="0">
                                              <p:val>
                                                <p:strVal val="#ppt_y"/>
                                              </p:val>
                                            </p:tav>
                                            <p:tav tm="100000">
                                              <p:val>
                                                <p:strVal val="#ppt_y"/>
                                              </p:val>
                                            </p:tav>
                                          </p:tavLst>
                                        </p:anim>
                                        <p:anim calcmode="lin" valueType="num">
                                          <p:cBhvr>
                                            <p:cTn id="7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52"/>
                                            </p:tgtEl>
                                          </p:cBhvr>
                                        </p:animEffect>
                                      </p:childTnLst>
                                    </p:cTn>
                                  </p:par>
                                  <p:par>
                                    <p:cTn id="77" presetID="2" presetClass="entr" presetSubtype="2" fill="hold" nodeType="withEffect">
                                      <p:stCondLst>
                                        <p:cond delay="460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750" fill="hold"/>
                                            <p:tgtEl>
                                              <p:spTgt spid="27"/>
                                            </p:tgtEl>
                                            <p:attrNameLst>
                                              <p:attrName>ppt_x</p:attrName>
                                            </p:attrNameLst>
                                          </p:cBhvr>
                                          <p:tavLst>
                                            <p:tav tm="0">
                                              <p:val>
                                                <p:strVal val="1+#ppt_w/2"/>
                                              </p:val>
                                            </p:tav>
                                            <p:tav tm="100000">
                                              <p:val>
                                                <p:strVal val="#ppt_x"/>
                                              </p:val>
                                            </p:tav>
                                          </p:tavLst>
                                        </p:anim>
                                        <p:anim calcmode="lin" valueType="num">
                                          <p:cBhvr additive="base">
                                            <p:cTn id="80" dur="75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460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750" fill="hold"/>
                                            <p:tgtEl>
                                              <p:spTgt spid="47"/>
                                            </p:tgtEl>
                                            <p:attrNameLst>
                                              <p:attrName>ppt_x</p:attrName>
                                            </p:attrNameLst>
                                          </p:cBhvr>
                                          <p:tavLst>
                                            <p:tav tm="0">
                                              <p:val>
                                                <p:strVal val="1+#ppt_w/2"/>
                                              </p:val>
                                            </p:tav>
                                            <p:tav tm="100000">
                                              <p:val>
                                                <p:strVal val="#ppt_x"/>
                                              </p:val>
                                            </p:tav>
                                          </p:tavLst>
                                        </p:anim>
                                        <p:anim calcmode="lin" valueType="num">
                                          <p:cBhvr additive="base">
                                            <p:cTn id="84" dur="750" fill="hold"/>
                                            <p:tgtEl>
                                              <p:spTgt spid="47"/>
                                            </p:tgtEl>
                                            <p:attrNameLst>
                                              <p:attrName>ppt_y</p:attrName>
                                            </p:attrNameLst>
                                          </p:cBhvr>
                                          <p:tavLst>
                                            <p:tav tm="0">
                                              <p:val>
                                                <p:strVal val="#ppt_y"/>
                                              </p:val>
                                            </p:tav>
                                            <p:tav tm="100000">
                                              <p:val>
                                                <p:strVal val="#ppt_y"/>
                                              </p:val>
                                            </p:tav>
                                          </p:tavLst>
                                        </p:anim>
                                      </p:childTnLst>
                                    </p:cTn>
                                  </p:par>
                                  <p:par>
                                    <p:cTn id="85" presetID="53" presetClass="entr" presetSubtype="16" fill="hold" grpId="0" nodeType="withEffect">
                                      <p:stCondLst>
                                        <p:cond delay="3900"/>
                                      </p:stCondLst>
                                      <p:childTnLst>
                                        <p:set>
                                          <p:cBhvr>
                                            <p:cTn id="86" dur="1" fill="hold">
                                              <p:stCondLst>
                                                <p:cond delay="0"/>
                                              </p:stCondLst>
                                            </p:cTn>
                                            <p:tgtEl>
                                              <p:spTgt spid="55"/>
                                            </p:tgtEl>
                                            <p:attrNameLst>
                                              <p:attrName>style.visibility</p:attrName>
                                            </p:attrNameLst>
                                          </p:cBhvr>
                                          <p:to>
                                            <p:strVal val="visible"/>
                                          </p:to>
                                        </p:set>
                                        <p:anim calcmode="lin" valueType="num">
                                          <p:cBhvr>
                                            <p:cTn id="87" dur="300" fill="hold"/>
                                            <p:tgtEl>
                                              <p:spTgt spid="55"/>
                                            </p:tgtEl>
                                            <p:attrNameLst>
                                              <p:attrName>ppt_w</p:attrName>
                                            </p:attrNameLst>
                                          </p:cBhvr>
                                          <p:tavLst>
                                            <p:tav tm="0">
                                              <p:val>
                                                <p:fltVal val="0"/>
                                              </p:val>
                                            </p:tav>
                                            <p:tav tm="100000">
                                              <p:val>
                                                <p:strVal val="#ppt_w"/>
                                              </p:val>
                                            </p:tav>
                                          </p:tavLst>
                                        </p:anim>
                                        <p:anim calcmode="lin" valueType="num">
                                          <p:cBhvr>
                                            <p:cTn id="88" dur="300" fill="hold"/>
                                            <p:tgtEl>
                                              <p:spTgt spid="55"/>
                                            </p:tgtEl>
                                            <p:attrNameLst>
                                              <p:attrName>ppt_h</p:attrName>
                                            </p:attrNameLst>
                                          </p:cBhvr>
                                          <p:tavLst>
                                            <p:tav tm="0">
                                              <p:val>
                                                <p:fltVal val="0"/>
                                              </p:val>
                                            </p:tav>
                                            <p:tav tm="100000">
                                              <p:val>
                                                <p:strVal val="#ppt_h"/>
                                              </p:val>
                                            </p:tav>
                                          </p:tavLst>
                                        </p:anim>
                                        <p:animEffect transition="in" filter="fade">
                                          <p:cBhvr>
                                            <p:cTn id="89" dur="300"/>
                                            <p:tgtEl>
                                              <p:spTgt spid="55"/>
                                            </p:tgtEl>
                                          </p:cBhvr>
                                        </p:animEffect>
                                      </p:childTnLst>
                                    </p:cTn>
                                  </p:par>
                                  <p:par>
                                    <p:cTn id="90" presetID="6" presetClass="emph" presetSubtype="0" autoRev="1" fill="hold" grpId="1" nodeType="withEffect">
                                      <p:stCondLst>
                                        <p:cond delay="4200"/>
                                      </p:stCondLst>
                                      <p:childTnLst>
                                        <p:animScale>
                                          <p:cBhvr>
                                            <p:cTn id="91" dur="150" fill="hold"/>
                                            <p:tgtEl>
                                              <p:spTgt spid="55"/>
                                            </p:tgtEl>
                                          </p:cBhvr>
                                          <p:by x="110000" y="110000"/>
                                        </p:animScale>
                                      </p:childTnLst>
                                    </p:cTn>
                                  </p:par>
                                  <p:par>
                                    <p:cTn id="92" presetID="53" presetClass="entr" presetSubtype="16" fill="hold" grpId="0" nodeType="withEffect">
                                      <p:stCondLst>
                                        <p:cond delay="3900"/>
                                      </p:stCondLst>
                                      <p:childTnLst>
                                        <p:set>
                                          <p:cBhvr>
                                            <p:cTn id="93" dur="1" fill="hold">
                                              <p:stCondLst>
                                                <p:cond delay="0"/>
                                              </p:stCondLst>
                                            </p:cTn>
                                            <p:tgtEl>
                                              <p:spTgt spid="56"/>
                                            </p:tgtEl>
                                            <p:attrNameLst>
                                              <p:attrName>style.visibility</p:attrName>
                                            </p:attrNameLst>
                                          </p:cBhvr>
                                          <p:to>
                                            <p:strVal val="visible"/>
                                          </p:to>
                                        </p:set>
                                        <p:anim calcmode="lin" valueType="num">
                                          <p:cBhvr>
                                            <p:cTn id="94" dur="300" fill="hold"/>
                                            <p:tgtEl>
                                              <p:spTgt spid="56"/>
                                            </p:tgtEl>
                                            <p:attrNameLst>
                                              <p:attrName>ppt_w</p:attrName>
                                            </p:attrNameLst>
                                          </p:cBhvr>
                                          <p:tavLst>
                                            <p:tav tm="0">
                                              <p:val>
                                                <p:fltVal val="0"/>
                                              </p:val>
                                            </p:tav>
                                            <p:tav tm="100000">
                                              <p:val>
                                                <p:strVal val="#ppt_w"/>
                                              </p:val>
                                            </p:tav>
                                          </p:tavLst>
                                        </p:anim>
                                        <p:anim calcmode="lin" valueType="num">
                                          <p:cBhvr>
                                            <p:cTn id="95" dur="300" fill="hold"/>
                                            <p:tgtEl>
                                              <p:spTgt spid="56"/>
                                            </p:tgtEl>
                                            <p:attrNameLst>
                                              <p:attrName>ppt_h</p:attrName>
                                            </p:attrNameLst>
                                          </p:cBhvr>
                                          <p:tavLst>
                                            <p:tav tm="0">
                                              <p:val>
                                                <p:fltVal val="0"/>
                                              </p:val>
                                            </p:tav>
                                            <p:tav tm="100000">
                                              <p:val>
                                                <p:strVal val="#ppt_h"/>
                                              </p:val>
                                            </p:tav>
                                          </p:tavLst>
                                        </p:anim>
                                        <p:animEffect transition="in" filter="fade">
                                          <p:cBhvr>
                                            <p:cTn id="96" dur="300"/>
                                            <p:tgtEl>
                                              <p:spTgt spid="56"/>
                                            </p:tgtEl>
                                          </p:cBhvr>
                                        </p:animEffect>
                                      </p:childTnLst>
                                    </p:cTn>
                                  </p:par>
                                  <p:par>
                                    <p:cTn id="97" presetID="6" presetClass="emph" presetSubtype="0" autoRev="1" fill="hold" grpId="1" nodeType="withEffect">
                                      <p:stCondLst>
                                        <p:cond delay="4200"/>
                                      </p:stCondLst>
                                      <p:childTnLst>
                                        <p:animScale>
                                          <p:cBhvr>
                                            <p:cTn id="98" dur="150" fill="hold"/>
                                            <p:tgtEl>
                                              <p:spTgt spid="56"/>
                                            </p:tgtEl>
                                          </p:cBhvr>
                                          <p:by x="110000" y="110000"/>
                                        </p:animScale>
                                      </p:childTnLst>
                                    </p:cTn>
                                  </p:par>
                                  <p:par>
                                    <p:cTn id="99" presetID="2" presetClass="entr" presetSubtype="2" fill="hold" nodeType="withEffect">
                                      <p:stCondLst>
                                        <p:cond delay="1600"/>
                                      </p:stCondLst>
                                      <p:childTnLst>
                                        <p:set>
                                          <p:cBhvr>
                                            <p:cTn id="100" dur="1" fill="hold">
                                              <p:stCondLst>
                                                <p:cond delay="0"/>
                                              </p:stCondLst>
                                            </p:cTn>
                                            <p:tgtEl>
                                              <p:spTgt spid="57"/>
                                            </p:tgtEl>
                                            <p:attrNameLst>
                                              <p:attrName>style.visibility</p:attrName>
                                            </p:attrNameLst>
                                          </p:cBhvr>
                                          <p:to>
                                            <p:strVal val="visible"/>
                                          </p:to>
                                        </p:set>
                                        <p:anim calcmode="lin" valueType="num">
                                          <p:cBhvr additive="base">
                                            <p:cTn id="101" dur="750" fill="hold"/>
                                            <p:tgtEl>
                                              <p:spTgt spid="57"/>
                                            </p:tgtEl>
                                            <p:attrNameLst>
                                              <p:attrName>ppt_x</p:attrName>
                                            </p:attrNameLst>
                                          </p:cBhvr>
                                          <p:tavLst>
                                            <p:tav tm="0">
                                              <p:val>
                                                <p:strVal val="1+#ppt_w/2"/>
                                              </p:val>
                                            </p:tav>
                                            <p:tav tm="100000">
                                              <p:val>
                                                <p:strVal val="#ppt_x"/>
                                              </p:val>
                                            </p:tav>
                                          </p:tavLst>
                                        </p:anim>
                                        <p:anim calcmode="lin" valueType="num">
                                          <p:cBhvr additive="base">
                                            <p:cTn id="102" dur="750" fill="hold"/>
                                            <p:tgtEl>
                                              <p:spTgt spid="57"/>
                                            </p:tgtEl>
                                            <p:attrNameLst>
                                              <p:attrName>ppt_y</p:attrName>
                                            </p:attrNameLst>
                                          </p:cBhvr>
                                          <p:tavLst>
                                            <p:tav tm="0">
                                              <p:val>
                                                <p:strVal val="#ppt_y"/>
                                              </p:val>
                                            </p:tav>
                                            <p:tav tm="100000">
                                              <p:val>
                                                <p:strVal val="#ppt_y"/>
                                              </p:val>
                                            </p:tav>
                                          </p:tavLst>
                                        </p:anim>
                                      </p:childTnLst>
                                    </p:cTn>
                                  </p:par>
                                  <p:par>
                                    <p:cTn id="103" presetID="2" presetClass="entr" presetSubtype="2" fill="hold" nodeType="withEffect">
                                      <p:stCondLst>
                                        <p:cond delay="160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750" fill="hold"/>
                                            <p:tgtEl>
                                              <p:spTgt spid="60"/>
                                            </p:tgtEl>
                                            <p:attrNameLst>
                                              <p:attrName>ppt_x</p:attrName>
                                            </p:attrNameLst>
                                          </p:cBhvr>
                                          <p:tavLst>
                                            <p:tav tm="0">
                                              <p:val>
                                                <p:strVal val="1+#ppt_w/2"/>
                                              </p:val>
                                            </p:tav>
                                            <p:tav tm="100000">
                                              <p:val>
                                                <p:strVal val="#ppt_x"/>
                                              </p:val>
                                            </p:tav>
                                          </p:tavLst>
                                        </p:anim>
                                        <p:anim calcmode="lin" valueType="num">
                                          <p:cBhvr additive="base">
                                            <p:cTn id="106" dur="750" fill="hold"/>
                                            <p:tgtEl>
                                              <p:spTgt spid="60"/>
                                            </p:tgtEl>
                                            <p:attrNameLst>
                                              <p:attrName>ppt_y</p:attrName>
                                            </p:attrNameLst>
                                          </p:cBhvr>
                                          <p:tavLst>
                                            <p:tav tm="0">
                                              <p:val>
                                                <p:strVal val="#ppt_y"/>
                                              </p:val>
                                            </p:tav>
                                            <p:tav tm="100000">
                                              <p:val>
                                                <p:strVal val="#ppt_y"/>
                                              </p:val>
                                            </p:tav>
                                          </p:tavLst>
                                        </p:anim>
                                      </p:childTnLst>
                                    </p:cTn>
                                  </p:par>
                                  <p:par>
                                    <p:cTn id="107" presetID="53" presetClass="entr" presetSubtype="16" fill="hold" grpId="0" nodeType="withEffect">
                                      <p:stCondLst>
                                        <p:cond delay="900"/>
                                      </p:stCondLst>
                                      <p:childTnLst>
                                        <p:set>
                                          <p:cBhvr>
                                            <p:cTn id="108" dur="1" fill="hold">
                                              <p:stCondLst>
                                                <p:cond delay="0"/>
                                              </p:stCondLst>
                                            </p:cTn>
                                            <p:tgtEl>
                                              <p:spTgt spid="63"/>
                                            </p:tgtEl>
                                            <p:attrNameLst>
                                              <p:attrName>style.visibility</p:attrName>
                                            </p:attrNameLst>
                                          </p:cBhvr>
                                          <p:to>
                                            <p:strVal val="visible"/>
                                          </p:to>
                                        </p:set>
                                        <p:anim calcmode="lin" valueType="num">
                                          <p:cBhvr>
                                            <p:cTn id="109" dur="300" fill="hold"/>
                                            <p:tgtEl>
                                              <p:spTgt spid="63"/>
                                            </p:tgtEl>
                                            <p:attrNameLst>
                                              <p:attrName>ppt_w</p:attrName>
                                            </p:attrNameLst>
                                          </p:cBhvr>
                                          <p:tavLst>
                                            <p:tav tm="0">
                                              <p:val>
                                                <p:fltVal val="0"/>
                                              </p:val>
                                            </p:tav>
                                            <p:tav tm="100000">
                                              <p:val>
                                                <p:strVal val="#ppt_w"/>
                                              </p:val>
                                            </p:tav>
                                          </p:tavLst>
                                        </p:anim>
                                        <p:anim calcmode="lin" valueType="num">
                                          <p:cBhvr>
                                            <p:cTn id="110" dur="300" fill="hold"/>
                                            <p:tgtEl>
                                              <p:spTgt spid="63"/>
                                            </p:tgtEl>
                                            <p:attrNameLst>
                                              <p:attrName>ppt_h</p:attrName>
                                            </p:attrNameLst>
                                          </p:cBhvr>
                                          <p:tavLst>
                                            <p:tav tm="0">
                                              <p:val>
                                                <p:fltVal val="0"/>
                                              </p:val>
                                            </p:tav>
                                            <p:tav tm="100000">
                                              <p:val>
                                                <p:strVal val="#ppt_h"/>
                                              </p:val>
                                            </p:tav>
                                          </p:tavLst>
                                        </p:anim>
                                        <p:animEffect transition="in" filter="fade">
                                          <p:cBhvr>
                                            <p:cTn id="111" dur="300"/>
                                            <p:tgtEl>
                                              <p:spTgt spid="63"/>
                                            </p:tgtEl>
                                          </p:cBhvr>
                                        </p:animEffect>
                                      </p:childTnLst>
                                    </p:cTn>
                                  </p:par>
                                  <p:par>
                                    <p:cTn id="112" presetID="6" presetClass="emph" presetSubtype="0" autoRev="1" fill="hold" grpId="1" nodeType="withEffect">
                                      <p:stCondLst>
                                        <p:cond delay="1200"/>
                                      </p:stCondLst>
                                      <p:childTnLst>
                                        <p:animScale>
                                          <p:cBhvr>
                                            <p:cTn id="113" dur="150" fill="hold"/>
                                            <p:tgtEl>
                                              <p:spTgt spid="63"/>
                                            </p:tgtEl>
                                          </p:cBhvr>
                                          <p:by x="110000" y="110000"/>
                                        </p:animScale>
                                      </p:childTnLst>
                                    </p:cTn>
                                  </p:par>
                                  <p:par>
                                    <p:cTn id="114" presetID="53" presetClass="entr" presetSubtype="16" fill="hold" grpId="0" nodeType="withEffect">
                                      <p:stCondLst>
                                        <p:cond delay="900"/>
                                      </p:stCondLst>
                                      <p:childTnLst>
                                        <p:set>
                                          <p:cBhvr>
                                            <p:cTn id="115" dur="1" fill="hold">
                                              <p:stCondLst>
                                                <p:cond delay="0"/>
                                              </p:stCondLst>
                                            </p:cTn>
                                            <p:tgtEl>
                                              <p:spTgt spid="64"/>
                                            </p:tgtEl>
                                            <p:attrNameLst>
                                              <p:attrName>style.visibility</p:attrName>
                                            </p:attrNameLst>
                                          </p:cBhvr>
                                          <p:to>
                                            <p:strVal val="visible"/>
                                          </p:to>
                                        </p:set>
                                        <p:anim calcmode="lin" valueType="num">
                                          <p:cBhvr>
                                            <p:cTn id="116" dur="300" fill="hold"/>
                                            <p:tgtEl>
                                              <p:spTgt spid="64"/>
                                            </p:tgtEl>
                                            <p:attrNameLst>
                                              <p:attrName>ppt_w</p:attrName>
                                            </p:attrNameLst>
                                          </p:cBhvr>
                                          <p:tavLst>
                                            <p:tav tm="0">
                                              <p:val>
                                                <p:fltVal val="0"/>
                                              </p:val>
                                            </p:tav>
                                            <p:tav tm="100000">
                                              <p:val>
                                                <p:strVal val="#ppt_w"/>
                                              </p:val>
                                            </p:tav>
                                          </p:tavLst>
                                        </p:anim>
                                        <p:anim calcmode="lin" valueType="num">
                                          <p:cBhvr>
                                            <p:cTn id="117" dur="300" fill="hold"/>
                                            <p:tgtEl>
                                              <p:spTgt spid="64"/>
                                            </p:tgtEl>
                                            <p:attrNameLst>
                                              <p:attrName>ppt_h</p:attrName>
                                            </p:attrNameLst>
                                          </p:cBhvr>
                                          <p:tavLst>
                                            <p:tav tm="0">
                                              <p:val>
                                                <p:fltVal val="0"/>
                                              </p:val>
                                            </p:tav>
                                            <p:tav tm="100000">
                                              <p:val>
                                                <p:strVal val="#ppt_h"/>
                                              </p:val>
                                            </p:tav>
                                          </p:tavLst>
                                        </p:anim>
                                        <p:animEffect transition="in" filter="fade">
                                          <p:cBhvr>
                                            <p:cTn id="118" dur="300"/>
                                            <p:tgtEl>
                                              <p:spTgt spid="64"/>
                                            </p:tgtEl>
                                          </p:cBhvr>
                                        </p:animEffect>
                                      </p:childTnLst>
                                    </p:cTn>
                                  </p:par>
                                  <p:par>
                                    <p:cTn id="119" presetID="6" presetClass="emph" presetSubtype="0" autoRev="1" fill="hold" grpId="1" nodeType="withEffect">
                                      <p:stCondLst>
                                        <p:cond delay="1200"/>
                                      </p:stCondLst>
                                      <p:childTnLst>
                                        <p:animScale>
                                          <p:cBhvr>
                                            <p:cTn id="120" dur="150" fill="hold"/>
                                            <p:tgtEl>
                                              <p:spTgt spid="64"/>
                                            </p:tgtEl>
                                          </p:cBhvr>
                                          <p:by x="110000" y="110000"/>
                                        </p:animScale>
                                      </p:childTnLst>
                                    </p:cTn>
                                  </p:par>
                                  <p:par>
                                    <p:cTn id="121" presetID="2" presetClass="entr" presetSubtype="2" fill="hold" nodeType="withEffect">
                                      <p:stCondLst>
                                        <p:cond delay="1600"/>
                                      </p:stCondLst>
                                      <p:childTnLst>
                                        <p:set>
                                          <p:cBhvr>
                                            <p:cTn id="122" dur="1" fill="hold">
                                              <p:stCondLst>
                                                <p:cond delay="0"/>
                                              </p:stCondLst>
                                            </p:cTn>
                                            <p:tgtEl>
                                              <p:spTgt spid="66"/>
                                            </p:tgtEl>
                                            <p:attrNameLst>
                                              <p:attrName>style.visibility</p:attrName>
                                            </p:attrNameLst>
                                          </p:cBhvr>
                                          <p:to>
                                            <p:strVal val="visible"/>
                                          </p:to>
                                        </p:set>
                                        <p:anim calcmode="lin" valueType="num">
                                          <p:cBhvr additive="base">
                                            <p:cTn id="123" dur="750" fill="hold"/>
                                            <p:tgtEl>
                                              <p:spTgt spid="66"/>
                                            </p:tgtEl>
                                            <p:attrNameLst>
                                              <p:attrName>ppt_x</p:attrName>
                                            </p:attrNameLst>
                                          </p:cBhvr>
                                          <p:tavLst>
                                            <p:tav tm="0">
                                              <p:val>
                                                <p:strVal val="1+#ppt_w/2"/>
                                              </p:val>
                                            </p:tav>
                                            <p:tav tm="100000">
                                              <p:val>
                                                <p:strVal val="#ppt_x"/>
                                              </p:val>
                                            </p:tav>
                                          </p:tavLst>
                                        </p:anim>
                                        <p:anim calcmode="lin" valueType="num">
                                          <p:cBhvr additive="base">
                                            <p:cTn id="124" dur="750" fill="hold"/>
                                            <p:tgtEl>
                                              <p:spTgt spid="66"/>
                                            </p:tgtEl>
                                            <p:attrNameLst>
                                              <p:attrName>ppt_y</p:attrName>
                                            </p:attrNameLst>
                                          </p:cBhvr>
                                          <p:tavLst>
                                            <p:tav tm="0">
                                              <p:val>
                                                <p:strVal val="#ppt_y"/>
                                              </p:val>
                                            </p:tav>
                                            <p:tav tm="100000">
                                              <p:val>
                                                <p:strVal val="#ppt_y"/>
                                              </p:val>
                                            </p:tav>
                                          </p:tavLst>
                                        </p:anim>
                                      </p:childTnLst>
                                    </p:cTn>
                                  </p:par>
                                  <p:par>
                                    <p:cTn id="125" presetID="2" presetClass="entr" presetSubtype="2" fill="hold" nodeType="withEffect">
                                      <p:stCondLst>
                                        <p:cond delay="160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750" fill="hold"/>
                                            <p:tgtEl>
                                              <p:spTgt spid="69"/>
                                            </p:tgtEl>
                                            <p:attrNameLst>
                                              <p:attrName>ppt_x</p:attrName>
                                            </p:attrNameLst>
                                          </p:cBhvr>
                                          <p:tavLst>
                                            <p:tav tm="0">
                                              <p:val>
                                                <p:strVal val="1+#ppt_w/2"/>
                                              </p:val>
                                            </p:tav>
                                            <p:tav tm="100000">
                                              <p:val>
                                                <p:strVal val="#ppt_x"/>
                                              </p:val>
                                            </p:tav>
                                          </p:tavLst>
                                        </p:anim>
                                        <p:anim calcmode="lin" valueType="num">
                                          <p:cBhvr additive="base">
                                            <p:cTn id="128" dur="750" fill="hold"/>
                                            <p:tgtEl>
                                              <p:spTgt spid="69"/>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160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750" fill="hold"/>
                                            <p:tgtEl>
                                              <p:spTgt spid="72"/>
                                            </p:tgtEl>
                                            <p:attrNameLst>
                                              <p:attrName>ppt_x</p:attrName>
                                            </p:attrNameLst>
                                          </p:cBhvr>
                                          <p:tavLst>
                                            <p:tav tm="0">
                                              <p:val>
                                                <p:strVal val="1+#ppt_w/2"/>
                                              </p:val>
                                            </p:tav>
                                            <p:tav tm="100000">
                                              <p:val>
                                                <p:strVal val="#ppt_x"/>
                                              </p:val>
                                            </p:tav>
                                          </p:tavLst>
                                        </p:anim>
                                        <p:anim calcmode="lin" valueType="num">
                                          <p:cBhvr additive="base">
                                            <p:cTn id="132" dur="75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1600"/>
                                      </p:stCondLst>
                                      <p:childTnLst>
                                        <p:set>
                                          <p:cBhvr>
                                            <p:cTn id="134" dur="1" fill="hold">
                                              <p:stCondLst>
                                                <p:cond delay="0"/>
                                              </p:stCondLst>
                                            </p:cTn>
                                            <p:tgtEl>
                                              <p:spTgt spid="75"/>
                                            </p:tgtEl>
                                            <p:attrNameLst>
                                              <p:attrName>style.visibility</p:attrName>
                                            </p:attrNameLst>
                                          </p:cBhvr>
                                          <p:to>
                                            <p:strVal val="visible"/>
                                          </p:to>
                                        </p:set>
                                        <p:anim calcmode="lin" valueType="num">
                                          <p:cBhvr additive="base">
                                            <p:cTn id="135" dur="750" fill="hold"/>
                                            <p:tgtEl>
                                              <p:spTgt spid="75"/>
                                            </p:tgtEl>
                                            <p:attrNameLst>
                                              <p:attrName>ppt_x</p:attrName>
                                            </p:attrNameLst>
                                          </p:cBhvr>
                                          <p:tavLst>
                                            <p:tav tm="0">
                                              <p:val>
                                                <p:strVal val="1+#ppt_w/2"/>
                                              </p:val>
                                            </p:tav>
                                            <p:tav tm="100000">
                                              <p:val>
                                                <p:strVal val="#ppt_x"/>
                                              </p:val>
                                            </p:tav>
                                          </p:tavLst>
                                        </p:anim>
                                        <p:anim calcmode="lin" valueType="num">
                                          <p:cBhvr additive="base">
                                            <p:cTn id="136" dur="750" fill="hold"/>
                                            <p:tgtEl>
                                              <p:spTgt spid="75"/>
                                            </p:tgtEl>
                                            <p:attrNameLst>
                                              <p:attrName>ppt_y</p:attrName>
                                            </p:attrNameLst>
                                          </p:cBhvr>
                                          <p:tavLst>
                                            <p:tav tm="0">
                                              <p:val>
                                                <p:strVal val="#ppt_y"/>
                                              </p:val>
                                            </p:tav>
                                            <p:tav tm="100000">
                                              <p:val>
                                                <p:strVal val="#ppt_y"/>
                                              </p:val>
                                            </p:tav>
                                          </p:tavLst>
                                        </p:anim>
                                      </p:childTnLst>
                                    </p:cTn>
                                  </p:par>
                                  <p:par>
                                    <p:cTn id="137" presetID="53" presetClass="entr" presetSubtype="16" fill="hold" grpId="0" nodeType="withEffect">
                                      <p:stCondLst>
                                        <p:cond delay="900"/>
                                      </p:stCondLst>
                                      <p:childTnLst>
                                        <p:set>
                                          <p:cBhvr>
                                            <p:cTn id="138" dur="1" fill="hold">
                                              <p:stCondLst>
                                                <p:cond delay="0"/>
                                              </p:stCondLst>
                                            </p:cTn>
                                            <p:tgtEl>
                                              <p:spTgt spid="78"/>
                                            </p:tgtEl>
                                            <p:attrNameLst>
                                              <p:attrName>style.visibility</p:attrName>
                                            </p:attrNameLst>
                                          </p:cBhvr>
                                          <p:to>
                                            <p:strVal val="visible"/>
                                          </p:to>
                                        </p:set>
                                        <p:anim calcmode="lin" valueType="num">
                                          <p:cBhvr>
                                            <p:cTn id="139" dur="300" fill="hold"/>
                                            <p:tgtEl>
                                              <p:spTgt spid="78"/>
                                            </p:tgtEl>
                                            <p:attrNameLst>
                                              <p:attrName>ppt_w</p:attrName>
                                            </p:attrNameLst>
                                          </p:cBhvr>
                                          <p:tavLst>
                                            <p:tav tm="0">
                                              <p:val>
                                                <p:fltVal val="0"/>
                                              </p:val>
                                            </p:tav>
                                            <p:tav tm="100000">
                                              <p:val>
                                                <p:strVal val="#ppt_w"/>
                                              </p:val>
                                            </p:tav>
                                          </p:tavLst>
                                        </p:anim>
                                        <p:anim calcmode="lin" valueType="num">
                                          <p:cBhvr>
                                            <p:cTn id="140" dur="300" fill="hold"/>
                                            <p:tgtEl>
                                              <p:spTgt spid="78"/>
                                            </p:tgtEl>
                                            <p:attrNameLst>
                                              <p:attrName>ppt_h</p:attrName>
                                            </p:attrNameLst>
                                          </p:cBhvr>
                                          <p:tavLst>
                                            <p:tav tm="0">
                                              <p:val>
                                                <p:fltVal val="0"/>
                                              </p:val>
                                            </p:tav>
                                            <p:tav tm="100000">
                                              <p:val>
                                                <p:strVal val="#ppt_h"/>
                                              </p:val>
                                            </p:tav>
                                          </p:tavLst>
                                        </p:anim>
                                        <p:animEffect transition="in" filter="fade">
                                          <p:cBhvr>
                                            <p:cTn id="141" dur="300"/>
                                            <p:tgtEl>
                                              <p:spTgt spid="78"/>
                                            </p:tgtEl>
                                          </p:cBhvr>
                                        </p:animEffect>
                                      </p:childTnLst>
                                    </p:cTn>
                                  </p:par>
                                  <p:par>
                                    <p:cTn id="142" presetID="6" presetClass="emph" presetSubtype="0" autoRev="1" fill="hold" grpId="1" nodeType="withEffect">
                                      <p:stCondLst>
                                        <p:cond delay="1200"/>
                                      </p:stCondLst>
                                      <p:childTnLst>
                                        <p:animScale>
                                          <p:cBhvr>
                                            <p:cTn id="143" dur="150" fill="hold"/>
                                            <p:tgtEl>
                                              <p:spTgt spid="78"/>
                                            </p:tgtEl>
                                          </p:cBhvr>
                                          <p:by x="110000" y="110000"/>
                                        </p:animScale>
                                      </p:childTnLst>
                                    </p:cTn>
                                  </p:par>
                                  <p:par>
                                    <p:cTn id="144" presetID="53" presetClass="entr" presetSubtype="16" fill="hold" grpId="0" nodeType="withEffect">
                                      <p:stCondLst>
                                        <p:cond delay="900"/>
                                      </p:stCondLst>
                                      <p:childTnLst>
                                        <p:set>
                                          <p:cBhvr>
                                            <p:cTn id="145" dur="1" fill="hold">
                                              <p:stCondLst>
                                                <p:cond delay="0"/>
                                              </p:stCondLst>
                                            </p:cTn>
                                            <p:tgtEl>
                                              <p:spTgt spid="79"/>
                                            </p:tgtEl>
                                            <p:attrNameLst>
                                              <p:attrName>style.visibility</p:attrName>
                                            </p:attrNameLst>
                                          </p:cBhvr>
                                          <p:to>
                                            <p:strVal val="visible"/>
                                          </p:to>
                                        </p:set>
                                        <p:anim calcmode="lin" valueType="num">
                                          <p:cBhvr>
                                            <p:cTn id="146" dur="300" fill="hold"/>
                                            <p:tgtEl>
                                              <p:spTgt spid="79"/>
                                            </p:tgtEl>
                                            <p:attrNameLst>
                                              <p:attrName>ppt_w</p:attrName>
                                            </p:attrNameLst>
                                          </p:cBhvr>
                                          <p:tavLst>
                                            <p:tav tm="0">
                                              <p:val>
                                                <p:fltVal val="0"/>
                                              </p:val>
                                            </p:tav>
                                            <p:tav tm="100000">
                                              <p:val>
                                                <p:strVal val="#ppt_w"/>
                                              </p:val>
                                            </p:tav>
                                          </p:tavLst>
                                        </p:anim>
                                        <p:anim calcmode="lin" valueType="num">
                                          <p:cBhvr>
                                            <p:cTn id="147" dur="300" fill="hold"/>
                                            <p:tgtEl>
                                              <p:spTgt spid="79"/>
                                            </p:tgtEl>
                                            <p:attrNameLst>
                                              <p:attrName>ppt_h</p:attrName>
                                            </p:attrNameLst>
                                          </p:cBhvr>
                                          <p:tavLst>
                                            <p:tav tm="0">
                                              <p:val>
                                                <p:fltVal val="0"/>
                                              </p:val>
                                            </p:tav>
                                            <p:tav tm="100000">
                                              <p:val>
                                                <p:strVal val="#ppt_h"/>
                                              </p:val>
                                            </p:tav>
                                          </p:tavLst>
                                        </p:anim>
                                        <p:animEffect transition="in" filter="fade">
                                          <p:cBhvr>
                                            <p:cTn id="148" dur="300"/>
                                            <p:tgtEl>
                                              <p:spTgt spid="79"/>
                                            </p:tgtEl>
                                          </p:cBhvr>
                                        </p:animEffect>
                                      </p:childTnLst>
                                    </p:cTn>
                                  </p:par>
                                  <p:par>
                                    <p:cTn id="149" presetID="6" presetClass="emph" presetSubtype="0" autoRev="1" fill="hold" grpId="1" nodeType="withEffect">
                                      <p:stCondLst>
                                        <p:cond delay="1200"/>
                                      </p:stCondLst>
                                      <p:childTnLst>
                                        <p:animScale>
                                          <p:cBhvr>
                                            <p:cTn id="150" dur="150" fill="hold"/>
                                            <p:tgtEl>
                                              <p:spTgt spid="79"/>
                                            </p:tgtEl>
                                          </p:cBhvr>
                                          <p:by x="110000" y="110000"/>
                                        </p:animScale>
                                      </p:childTnLst>
                                    </p:cTn>
                                  </p:par>
                                  <p:par>
                                    <p:cTn id="151" presetID="53" presetClass="entr" presetSubtype="16" fill="hold" grpId="0" nodeType="withEffect">
                                      <p:stCondLst>
                                        <p:cond delay="900"/>
                                      </p:stCondLst>
                                      <p:childTnLst>
                                        <p:set>
                                          <p:cBhvr>
                                            <p:cTn id="152" dur="1" fill="hold">
                                              <p:stCondLst>
                                                <p:cond delay="0"/>
                                              </p:stCondLst>
                                            </p:cTn>
                                            <p:tgtEl>
                                              <p:spTgt spid="80"/>
                                            </p:tgtEl>
                                            <p:attrNameLst>
                                              <p:attrName>style.visibility</p:attrName>
                                            </p:attrNameLst>
                                          </p:cBhvr>
                                          <p:to>
                                            <p:strVal val="visible"/>
                                          </p:to>
                                        </p:set>
                                        <p:anim calcmode="lin" valueType="num">
                                          <p:cBhvr>
                                            <p:cTn id="153" dur="300" fill="hold"/>
                                            <p:tgtEl>
                                              <p:spTgt spid="80"/>
                                            </p:tgtEl>
                                            <p:attrNameLst>
                                              <p:attrName>ppt_w</p:attrName>
                                            </p:attrNameLst>
                                          </p:cBhvr>
                                          <p:tavLst>
                                            <p:tav tm="0">
                                              <p:val>
                                                <p:fltVal val="0"/>
                                              </p:val>
                                            </p:tav>
                                            <p:tav tm="100000">
                                              <p:val>
                                                <p:strVal val="#ppt_w"/>
                                              </p:val>
                                            </p:tav>
                                          </p:tavLst>
                                        </p:anim>
                                        <p:anim calcmode="lin" valueType="num">
                                          <p:cBhvr>
                                            <p:cTn id="154" dur="300" fill="hold"/>
                                            <p:tgtEl>
                                              <p:spTgt spid="80"/>
                                            </p:tgtEl>
                                            <p:attrNameLst>
                                              <p:attrName>ppt_h</p:attrName>
                                            </p:attrNameLst>
                                          </p:cBhvr>
                                          <p:tavLst>
                                            <p:tav tm="0">
                                              <p:val>
                                                <p:fltVal val="0"/>
                                              </p:val>
                                            </p:tav>
                                            <p:tav tm="100000">
                                              <p:val>
                                                <p:strVal val="#ppt_h"/>
                                              </p:val>
                                            </p:tav>
                                          </p:tavLst>
                                        </p:anim>
                                        <p:animEffect transition="in" filter="fade">
                                          <p:cBhvr>
                                            <p:cTn id="155" dur="300"/>
                                            <p:tgtEl>
                                              <p:spTgt spid="80"/>
                                            </p:tgtEl>
                                          </p:cBhvr>
                                        </p:animEffect>
                                      </p:childTnLst>
                                    </p:cTn>
                                  </p:par>
                                  <p:par>
                                    <p:cTn id="156" presetID="6" presetClass="emph" presetSubtype="0" autoRev="1" fill="hold" grpId="1" nodeType="withEffect">
                                      <p:stCondLst>
                                        <p:cond delay="1200"/>
                                      </p:stCondLst>
                                      <p:childTnLst>
                                        <p:animScale>
                                          <p:cBhvr>
                                            <p:cTn id="157" dur="150" fill="hold"/>
                                            <p:tgtEl>
                                              <p:spTgt spid="80"/>
                                            </p:tgtEl>
                                          </p:cBhvr>
                                          <p:by x="110000" y="110000"/>
                                        </p:animScale>
                                      </p:childTnLst>
                                    </p:cTn>
                                  </p:par>
                                  <p:par>
                                    <p:cTn id="158" presetID="53" presetClass="entr" presetSubtype="16" fill="hold" grpId="0" nodeType="withEffect">
                                      <p:stCondLst>
                                        <p:cond delay="900"/>
                                      </p:stCondLst>
                                      <p:childTnLst>
                                        <p:set>
                                          <p:cBhvr>
                                            <p:cTn id="159" dur="1" fill="hold">
                                              <p:stCondLst>
                                                <p:cond delay="0"/>
                                              </p:stCondLst>
                                            </p:cTn>
                                            <p:tgtEl>
                                              <p:spTgt spid="81"/>
                                            </p:tgtEl>
                                            <p:attrNameLst>
                                              <p:attrName>style.visibility</p:attrName>
                                            </p:attrNameLst>
                                          </p:cBhvr>
                                          <p:to>
                                            <p:strVal val="visible"/>
                                          </p:to>
                                        </p:set>
                                        <p:anim calcmode="lin" valueType="num">
                                          <p:cBhvr>
                                            <p:cTn id="160" dur="300" fill="hold"/>
                                            <p:tgtEl>
                                              <p:spTgt spid="81"/>
                                            </p:tgtEl>
                                            <p:attrNameLst>
                                              <p:attrName>ppt_w</p:attrName>
                                            </p:attrNameLst>
                                          </p:cBhvr>
                                          <p:tavLst>
                                            <p:tav tm="0">
                                              <p:val>
                                                <p:fltVal val="0"/>
                                              </p:val>
                                            </p:tav>
                                            <p:tav tm="100000">
                                              <p:val>
                                                <p:strVal val="#ppt_w"/>
                                              </p:val>
                                            </p:tav>
                                          </p:tavLst>
                                        </p:anim>
                                        <p:anim calcmode="lin" valueType="num">
                                          <p:cBhvr>
                                            <p:cTn id="161" dur="300" fill="hold"/>
                                            <p:tgtEl>
                                              <p:spTgt spid="81"/>
                                            </p:tgtEl>
                                            <p:attrNameLst>
                                              <p:attrName>ppt_h</p:attrName>
                                            </p:attrNameLst>
                                          </p:cBhvr>
                                          <p:tavLst>
                                            <p:tav tm="0">
                                              <p:val>
                                                <p:fltVal val="0"/>
                                              </p:val>
                                            </p:tav>
                                            <p:tav tm="100000">
                                              <p:val>
                                                <p:strVal val="#ppt_h"/>
                                              </p:val>
                                            </p:tav>
                                          </p:tavLst>
                                        </p:anim>
                                        <p:animEffect transition="in" filter="fade">
                                          <p:cBhvr>
                                            <p:cTn id="162" dur="300"/>
                                            <p:tgtEl>
                                              <p:spTgt spid="81"/>
                                            </p:tgtEl>
                                          </p:cBhvr>
                                        </p:animEffect>
                                      </p:childTnLst>
                                    </p:cTn>
                                  </p:par>
                                  <p:par>
                                    <p:cTn id="163" presetID="6" presetClass="emph" presetSubtype="0" autoRev="1" fill="hold" grpId="1" nodeType="withEffect">
                                      <p:stCondLst>
                                        <p:cond delay="1200"/>
                                      </p:stCondLst>
                                      <p:childTnLst>
                                        <p:animScale>
                                          <p:cBhvr>
                                            <p:cTn id="164" dur="150" fill="hold"/>
                                            <p:tgtEl>
                                              <p:spTgt spid="81"/>
                                            </p:tgtEl>
                                          </p:cBhvr>
                                          <p:by x="110000" y="110000"/>
                                        </p:animScale>
                                      </p:childTnLst>
                                    </p:cTn>
                                  </p:par>
                                  <p:par>
                                    <p:cTn id="165" presetID="41" presetClass="entr" presetSubtype="0" fill="hold" grpId="0" nodeType="withEffect">
                                      <p:stCondLst>
                                        <p:cond delay="4900"/>
                                      </p:stCondLst>
                                      <p:iterate type="lt">
                                        <p:tmPct val="10000"/>
                                      </p:iterate>
                                      <p:childTnLst>
                                        <p:set>
                                          <p:cBhvr>
                                            <p:cTn id="166" dur="1" fill="hold">
                                              <p:stCondLst>
                                                <p:cond delay="0"/>
                                              </p:stCondLst>
                                            </p:cTn>
                                            <p:tgtEl>
                                              <p:spTgt spid="82"/>
                                            </p:tgtEl>
                                            <p:attrNameLst>
                                              <p:attrName>style.visibility</p:attrName>
                                            </p:attrNameLst>
                                          </p:cBhvr>
                                          <p:to>
                                            <p:strVal val="visible"/>
                                          </p:to>
                                        </p:set>
                                        <p:anim calcmode="lin" valueType="num">
                                          <p:cBhvr>
                                            <p:cTn id="167" dur="500" fill="hold"/>
                                            <p:tgtEl>
                                              <p:spTgt spid="82"/>
                                            </p:tgtEl>
                                            <p:attrNameLst>
                                              <p:attrName>ppt_x</p:attrName>
                                            </p:attrNameLst>
                                          </p:cBhvr>
                                          <p:tavLst>
                                            <p:tav tm="0">
                                              <p:val>
                                                <p:strVal val="#ppt_x"/>
                                              </p:val>
                                            </p:tav>
                                            <p:tav tm="50000">
                                              <p:val>
                                                <p:strVal val="#ppt_x+.1"/>
                                              </p:val>
                                            </p:tav>
                                            <p:tav tm="100000">
                                              <p:val>
                                                <p:strVal val="#ppt_x"/>
                                              </p:val>
                                            </p:tav>
                                          </p:tavLst>
                                        </p:anim>
                                        <p:anim calcmode="lin" valueType="num">
                                          <p:cBhvr>
                                            <p:cTn id="168" dur="500" fill="hold"/>
                                            <p:tgtEl>
                                              <p:spTgt spid="82"/>
                                            </p:tgtEl>
                                            <p:attrNameLst>
                                              <p:attrName>ppt_y</p:attrName>
                                            </p:attrNameLst>
                                          </p:cBhvr>
                                          <p:tavLst>
                                            <p:tav tm="0">
                                              <p:val>
                                                <p:strVal val="#ppt_y"/>
                                              </p:val>
                                            </p:tav>
                                            <p:tav tm="100000">
                                              <p:val>
                                                <p:strVal val="#ppt_y"/>
                                              </p:val>
                                            </p:tav>
                                          </p:tavLst>
                                        </p:anim>
                                        <p:anim calcmode="lin" valueType="num">
                                          <p:cBhvr>
                                            <p:cTn id="169" dur="500" fill="hold"/>
                                            <p:tgtEl>
                                              <p:spTgt spid="82"/>
                                            </p:tgtEl>
                                            <p:attrNameLst>
                                              <p:attrName>ppt_h</p:attrName>
                                            </p:attrNameLst>
                                          </p:cBhvr>
                                          <p:tavLst>
                                            <p:tav tm="0">
                                              <p:val>
                                                <p:strVal val="#ppt_h/10"/>
                                              </p:val>
                                            </p:tav>
                                            <p:tav tm="50000">
                                              <p:val>
                                                <p:strVal val="#ppt_h+.01"/>
                                              </p:val>
                                            </p:tav>
                                            <p:tav tm="100000">
                                              <p:val>
                                                <p:strVal val="#ppt_h"/>
                                              </p:val>
                                            </p:tav>
                                          </p:tavLst>
                                        </p:anim>
                                        <p:anim calcmode="lin" valueType="num">
                                          <p:cBhvr>
                                            <p:cTn id="170" dur="500" fill="hold"/>
                                            <p:tgtEl>
                                              <p:spTgt spid="82"/>
                                            </p:tgtEl>
                                            <p:attrNameLst>
                                              <p:attrName>ppt_w</p:attrName>
                                            </p:attrNameLst>
                                          </p:cBhvr>
                                          <p:tavLst>
                                            <p:tav tm="0">
                                              <p:val>
                                                <p:strVal val="#ppt_w/10"/>
                                              </p:val>
                                            </p:tav>
                                            <p:tav tm="50000">
                                              <p:val>
                                                <p:strVal val="#ppt_w+.01"/>
                                              </p:val>
                                            </p:tav>
                                            <p:tav tm="100000">
                                              <p:val>
                                                <p:strVal val="#ppt_w"/>
                                              </p:val>
                                            </p:tav>
                                          </p:tavLst>
                                        </p:anim>
                                        <p:animEffect transition="in" filter="fade">
                                          <p:cBhvr>
                                            <p:cTn id="171" dur="500" tmFilter="0,0; .5, 1; 1, 1"/>
                                            <p:tgtEl>
                                              <p:spTgt spid="82"/>
                                            </p:tgtEl>
                                          </p:cBhvr>
                                        </p:animEffect>
                                      </p:childTnLst>
                                    </p:cTn>
                                  </p:par>
                                  <p:par>
                                    <p:cTn id="172" presetID="41" presetClass="entr" presetSubtype="0" fill="hold" grpId="0" nodeType="withEffect">
                                      <p:stCondLst>
                                        <p:cond delay="4900"/>
                                      </p:stCondLst>
                                      <p:iterate type="lt">
                                        <p:tmPct val="10000"/>
                                      </p:iterate>
                                      <p:childTnLst>
                                        <p:set>
                                          <p:cBhvr>
                                            <p:cTn id="173" dur="1" fill="hold">
                                              <p:stCondLst>
                                                <p:cond delay="0"/>
                                              </p:stCondLst>
                                            </p:cTn>
                                            <p:tgtEl>
                                              <p:spTgt spid="83"/>
                                            </p:tgtEl>
                                            <p:attrNameLst>
                                              <p:attrName>style.visibility</p:attrName>
                                            </p:attrNameLst>
                                          </p:cBhvr>
                                          <p:to>
                                            <p:strVal val="visible"/>
                                          </p:to>
                                        </p:set>
                                        <p:anim calcmode="lin" valueType="num">
                                          <p:cBhvr>
                                            <p:cTn id="174" dur="500" fill="hold"/>
                                            <p:tgtEl>
                                              <p:spTgt spid="83"/>
                                            </p:tgtEl>
                                            <p:attrNameLst>
                                              <p:attrName>ppt_x</p:attrName>
                                            </p:attrNameLst>
                                          </p:cBhvr>
                                          <p:tavLst>
                                            <p:tav tm="0">
                                              <p:val>
                                                <p:strVal val="#ppt_x"/>
                                              </p:val>
                                            </p:tav>
                                            <p:tav tm="50000">
                                              <p:val>
                                                <p:strVal val="#ppt_x+.1"/>
                                              </p:val>
                                            </p:tav>
                                            <p:tav tm="100000">
                                              <p:val>
                                                <p:strVal val="#ppt_x"/>
                                              </p:val>
                                            </p:tav>
                                          </p:tavLst>
                                        </p:anim>
                                        <p:anim calcmode="lin" valueType="num">
                                          <p:cBhvr>
                                            <p:cTn id="175" dur="500" fill="hold"/>
                                            <p:tgtEl>
                                              <p:spTgt spid="83"/>
                                            </p:tgtEl>
                                            <p:attrNameLst>
                                              <p:attrName>ppt_y</p:attrName>
                                            </p:attrNameLst>
                                          </p:cBhvr>
                                          <p:tavLst>
                                            <p:tav tm="0">
                                              <p:val>
                                                <p:strVal val="#ppt_y"/>
                                              </p:val>
                                            </p:tav>
                                            <p:tav tm="100000">
                                              <p:val>
                                                <p:strVal val="#ppt_y"/>
                                              </p:val>
                                            </p:tav>
                                          </p:tavLst>
                                        </p:anim>
                                        <p:anim calcmode="lin" valueType="num">
                                          <p:cBhvr>
                                            <p:cTn id="176" dur="500" fill="hold"/>
                                            <p:tgtEl>
                                              <p:spTgt spid="83"/>
                                            </p:tgtEl>
                                            <p:attrNameLst>
                                              <p:attrName>ppt_h</p:attrName>
                                            </p:attrNameLst>
                                          </p:cBhvr>
                                          <p:tavLst>
                                            <p:tav tm="0">
                                              <p:val>
                                                <p:strVal val="#ppt_h/10"/>
                                              </p:val>
                                            </p:tav>
                                            <p:tav tm="50000">
                                              <p:val>
                                                <p:strVal val="#ppt_h+.01"/>
                                              </p:val>
                                            </p:tav>
                                            <p:tav tm="100000">
                                              <p:val>
                                                <p:strVal val="#ppt_h"/>
                                              </p:val>
                                            </p:tav>
                                          </p:tavLst>
                                        </p:anim>
                                        <p:anim calcmode="lin" valueType="num">
                                          <p:cBhvr>
                                            <p:cTn id="177" dur="500" fill="hold"/>
                                            <p:tgtEl>
                                              <p:spTgt spid="83"/>
                                            </p:tgtEl>
                                            <p:attrNameLst>
                                              <p:attrName>ppt_w</p:attrName>
                                            </p:attrNameLst>
                                          </p:cBhvr>
                                          <p:tavLst>
                                            <p:tav tm="0">
                                              <p:val>
                                                <p:strVal val="#ppt_w/10"/>
                                              </p:val>
                                            </p:tav>
                                            <p:tav tm="50000">
                                              <p:val>
                                                <p:strVal val="#ppt_w+.01"/>
                                              </p:val>
                                            </p:tav>
                                            <p:tav tm="100000">
                                              <p:val>
                                                <p:strVal val="#ppt_w"/>
                                              </p:val>
                                            </p:tav>
                                          </p:tavLst>
                                        </p:anim>
                                        <p:animEffect transition="in" filter="fade">
                                          <p:cBhvr>
                                            <p:cTn id="178" dur="500" tmFilter="0,0; .5, 1; 1, 1"/>
                                            <p:tgtEl>
                                              <p:spTgt spid="83"/>
                                            </p:tgtEl>
                                          </p:cBhvr>
                                        </p:animEffect>
                                      </p:childTnLst>
                                    </p:cTn>
                                  </p:par>
                                  <p:par>
                                    <p:cTn id="179" presetID="41" presetClass="entr" presetSubtype="0" fill="hold" grpId="0" nodeType="withEffect">
                                      <p:stCondLst>
                                        <p:cond delay="4900"/>
                                      </p:stCondLst>
                                      <p:iterate type="lt">
                                        <p:tmPct val="10000"/>
                                      </p:iterate>
                                      <p:childTnLst>
                                        <p:set>
                                          <p:cBhvr>
                                            <p:cTn id="180" dur="1" fill="hold">
                                              <p:stCondLst>
                                                <p:cond delay="0"/>
                                              </p:stCondLst>
                                            </p:cTn>
                                            <p:tgtEl>
                                              <p:spTgt spid="84"/>
                                            </p:tgtEl>
                                            <p:attrNameLst>
                                              <p:attrName>style.visibility</p:attrName>
                                            </p:attrNameLst>
                                          </p:cBhvr>
                                          <p:to>
                                            <p:strVal val="visible"/>
                                          </p:to>
                                        </p:set>
                                        <p:anim calcmode="lin" valueType="num">
                                          <p:cBhvr>
                                            <p:cTn id="181"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182" dur="500" fill="hold"/>
                                            <p:tgtEl>
                                              <p:spTgt spid="84"/>
                                            </p:tgtEl>
                                            <p:attrNameLst>
                                              <p:attrName>ppt_y</p:attrName>
                                            </p:attrNameLst>
                                          </p:cBhvr>
                                          <p:tavLst>
                                            <p:tav tm="0">
                                              <p:val>
                                                <p:strVal val="#ppt_y"/>
                                              </p:val>
                                            </p:tav>
                                            <p:tav tm="100000">
                                              <p:val>
                                                <p:strVal val="#ppt_y"/>
                                              </p:val>
                                            </p:tav>
                                          </p:tavLst>
                                        </p:anim>
                                        <p:anim calcmode="lin" valueType="num">
                                          <p:cBhvr>
                                            <p:cTn id="183"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184"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185" dur="500" tmFilter="0,0; .5, 1; 1, 1"/>
                                            <p:tgtEl>
                                              <p:spTgt spid="84"/>
                                            </p:tgtEl>
                                          </p:cBhvr>
                                        </p:animEffect>
                                      </p:childTnLst>
                                    </p:cTn>
                                  </p:par>
                                  <p:par>
                                    <p:cTn id="186" presetID="41" presetClass="entr" presetSubtype="0" fill="hold" grpId="0" nodeType="withEffect">
                                      <p:stCondLst>
                                        <p:cond delay="4900"/>
                                      </p:stCondLst>
                                      <p:iterate type="lt">
                                        <p:tmPct val="10000"/>
                                      </p:iterate>
                                      <p:childTnLst>
                                        <p:set>
                                          <p:cBhvr>
                                            <p:cTn id="187" dur="1" fill="hold">
                                              <p:stCondLst>
                                                <p:cond delay="0"/>
                                              </p:stCondLst>
                                            </p:cTn>
                                            <p:tgtEl>
                                              <p:spTgt spid="85"/>
                                            </p:tgtEl>
                                            <p:attrNameLst>
                                              <p:attrName>style.visibility</p:attrName>
                                            </p:attrNameLst>
                                          </p:cBhvr>
                                          <p:to>
                                            <p:strVal val="visible"/>
                                          </p:to>
                                        </p:set>
                                        <p:anim calcmode="lin" valueType="num">
                                          <p:cBhvr>
                                            <p:cTn id="188"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189" dur="500" fill="hold"/>
                                            <p:tgtEl>
                                              <p:spTgt spid="85"/>
                                            </p:tgtEl>
                                            <p:attrNameLst>
                                              <p:attrName>ppt_y</p:attrName>
                                            </p:attrNameLst>
                                          </p:cBhvr>
                                          <p:tavLst>
                                            <p:tav tm="0">
                                              <p:val>
                                                <p:strVal val="#ppt_y"/>
                                              </p:val>
                                            </p:tav>
                                            <p:tav tm="100000">
                                              <p:val>
                                                <p:strVal val="#ppt_y"/>
                                              </p:val>
                                            </p:tav>
                                          </p:tavLst>
                                        </p:anim>
                                        <p:anim calcmode="lin" valueType="num">
                                          <p:cBhvr>
                                            <p:cTn id="190"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191"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192" dur="500" tmFilter="0,0; .5, 1; 1, 1"/>
                                            <p:tgtEl>
                                              <p:spTgt spid="85"/>
                                            </p:tgtEl>
                                          </p:cBhvr>
                                        </p:animEffect>
                                      </p:childTnLst>
                                    </p:cTn>
                                  </p:par>
                                  <p:par>
                                    <p:cTn id="193" presetID="41" presetClass="entr" presetSubtype="0" fill="hold" grpId="0" nodeType="withEffect">
                                      <p:stCondLst>
                                        <p:cond delay="4900"/>
                                      </p:stCondLst>
                                      <p:iterate type="lt">
                                        <p:tmPct val="10000"/>
                                      </p:iterate>
                                      <p:childTnLst>
                                        <p:set>
                                          <p:cBhvr>
                                            <p:cTn id="194" dur="1" fill="hold">
                                              <p:stCondLst>
                                                <p:cond delay="0"/>
                                              </p:stCondLst>
                                            </p:cTn>
                                            <p:tgtEl>
                                              <p:spTgt spid="86"/>
                                            </p:tgtEl>
                                            <p:attrNameLst>
                                              <p:attrName>style.visibility</p:attrName>
                                            </p:attrNameLst>
                                          </p:cBhvr>
                                          <p:to>
                                            <p:strVal val="visible"/>
                                          </p:to>
                                        </p:set>
                                        <p:anim calcmode="lin" valueType="num">
                                          <p:cBhvr>
                                            <p:cTn id="195" dur="500" fill="hold"/>
                                            <p:tgtEl>
                                              <p:spTgt spid="86"/>
                                            </p:tgtEl>
                                            <p:attrNameLst>
                                              <p:attrName>ppt_x</p:attrName>
                                            </p:attrNameLst>
                                          </p:cBhvr>
                                          <p:tavLst>
                                            <p:tav tm="0">
                                              <p:val>
                                                <p:strVal val="#ppt_x"/>
                                              </p:val>
                                            </p:tav>
                                            <p:tav tm="50000">
                                              <p:val>
                                                <p:strVal val="#ppt_x+.1"/>
                                              </p:val>
                                            </p:tav>
                                            <p:tav tm="100000">
                                              <p:val>
                                                <p:strVal val="#ppt_x"/>
                                              </p:val>
                                            </p:tav>
                                          </p:tavLst>
                                        </p:anim>
                                        <p:anim calcmode="lin" valueType="num">
                                          <p:cBhvr>
                                            <p:cTn id="196" dur="500" fill="hold"/>
                                            <p:tgtEl>
                                              <p:spTgt spid="86"/>
                                            </p:tgtEl>
                                            <p:attrNameLst>
                                              <p:attrName>ppt_y</p:attrName>
                                            </p:attrNameLst>
                                          </p:cBhvr>
                                          <p:tavLst>
                                            <p:tav tm="0">
                                              <p:val>
                                                <p:strVal val="#ppt_y"/>
                                              </p:val>
                                            </p:tav>
                                            <p:tav tm="100000">
                                              <p:val>
                                                <p:strVal val="#ppt_y"/>
                                              </p:val>
                                            </p:tav>
                                          </p:tavLst>
                                        </p:anim>
                                        <p:anim calcmode="lin" valueType="num">
                                          <p:cBhvr>
                                            <p:cTn id="197" dur="500" fill="hold"/>
                                            <p:tgtEl>
                                              <p:spTgt spid="86"/>
                                            </p:tgtEl>
                                            <p:attrNameLst>
                                              <p:attrName>ppt_h</p:attrName>
                                            </p:attrNameLst>
                                          </p:cBhvr>
                                          <p:tavLst>
                                            <p:tav tm="0">
                                              <p:val>
                                                <p:strVal val="#ppt_h/10"/>
                                              </p:val>
                                            </p:tav>
                                            <p:tav tm="50000">
                                              <p:val>
                                                <p:strVal val="#ppt_h+.01"/>
                                              </p:val>
                                            </p:tav>
                                            <p:tav tm="100000">
                                              <p:val>
                                                <p:strVal val="#ppt_h"/>
                                              </p:val>
                                            </p:tav>
                                          </p:tavLst>
                                        </p:anim>
                                        <p:anim calcmode="lin" valueType="num">
                                          <p:cBhvr>
                                            <p:cTn id="198" dur="500" fill="hold"/>
                                            <p:tgtEl>
                                              <p:spTgt spid="86"/>
                                            </p:tgtEl>
                                            <p:attrNameLst>
                                              <p:attrName>ppt_w</p:attrName>
                                            </p:attrNameLst>
                                          </p:cBhvr>
                                          <p:tavLst>
                                            <p:tav tm="0">
                                              <p:val>
                                                <p:strVal val="#ppt_w/10"/>
                                              </p:val>
                                            </p:tav>
                                            <p:tav tm="50000">
                                              <p:val>
                                                <p:strVal val="#ppt_w+.01"/>
                                              </p:val>
                                            </p:tav>
                                            <p:tav tm="100000">
                                              <p:val>
                                                <p:strVal val="#ppt_w"/>
                                              </p:val>
                                            </p:tav>
                                          </p:tavLst>
                                        </p:anim>
                                        <p:animEffect transition="in" filter="fade">
                                          <p:cBhvr>
                                            <p:cTn id="199" dur="500" tmFilter="0,0; .5, 1; 1, 1"/>
                                            <p:tgtEl>
                                              <p:spTgt spid="86"/>
                                            </p:tgtEl>
                                          </p:cBhvr>
                                        </p:animEffect>
                                      </p:childTnLst>
                                    </p:cTn>
                                  </p:par>
                                  <p:par>
                                    <p:cTn id="200" presetID="41" presetClass="entr" presetSubtype="0" fill="hold" grpId="0" nodeType="withEffect">
                                      <p:stCondLst>
                                        <p:cond delay="4900"/>
                                      </p:stCondLst>
                                      <p:iterate type="lt">
                                        <p:tmPct val="10000"/>
                                      </p:iterate>
                                      <p:childTnLst>
                                        <p:set>
                                          <p:cBhvr>
                                            <p:cTn id="201" dur="1" fill="hold">
                                              <p:stCondLst>
                                                <p:cond delay="0"/>
                                              </p:stCondLst>
                                            </p:cTn>
                                            <p:tgtEl>
                                              <p:spTgt spid="87"/>
                                            </p:tgtEl>
                                            <p:attrNameLst>
                                              <p:attrName>style.visibility</p:attrName>
                                            </p:attrNameLst>
                                          </p:cBhvr>
                                          <p:to>
                                            <p:strVal val="visible"/>
                                          </p:to>
                                        </p:set>
                                        <p:anim calcmode="lin" valueType="num">
                                          <p:cBhvr>
                                            <p:cTn id="202" dur="500" fill="hold"/>
                                            <p:tgtEl>
                                              <p:spTgt spid="87"/>
                                            </p:tgtEl>
                                            <p:attrNameLst>
                                              <p:attrName>ppt_x</p:attrName>
                                            </p:attrNameLst>
                                          </p:cBhvr>
                                          <p:tavLst>
                                            <p:tav tm="0">
                                              <p:val>
                                                <p:strVal val="#ppt_x"/>
                                              </p:val>
                                            </p:tav>
                                            <p:tav tm="50000">
                                              <p:val>
                                                <p:strVal val="#ppt_x+.1"/>
                                              </p:val>
                                            </p:tav>
                                            <p:tav tm="100000">
                                              <p:val>
                                                <p:strVal val="#ppt_x"/>
                                              </p:val>
                                            </p:tav>
                                          </p:tavLst>
                                        </p:anim>
                                        <p:anim calcmode="lin" valueType="num">
                                          <p:cBhvr>
                                            <p:cTn id="203" dur="500" fill="hold"/>
                                            <p:tgtEl>
                                              <p:spTgt spid="87"/>
                                            </p:tgtEl>
                                            <p:attrNameLst>
                                              <p:attrName>ppt_y</p:attrName>
                                            </p:attrNameLst>
                                          </p:cBhvr>
                                          <p:tavLst>
                                            <p:tav tm="0">
                                              <p:val>
                                                <p:strVal val="#ppt_y"/>
                                              </p:val>
                                            </p:tav>
                                            <p:tav tm="100000">
                                              <p:val>
                                                <p:strVal val="#ppt_y"/>
                                              </p:val>
                                            </p:tav>
                                          </p:tavLst>
                                        </p:anim>
                                        <p:anim calcmode="lin" valueType="num">
                                          <p:cBhvr>
                                            <p:cTn id="204" dur="500" fill="hold"/>
                                            <p:tgtEl>
                                              <p:spTgt spid="87"/>
                                            </p:tgtEl>
                                            <p:attrNameLst>
                                              <p:attrName>ppt_h</p:attrName>
                                            </p:attrNameLst>
                                          </p:cBhvr>
                                          <p:tavLst>
                                            <p:tav tm="0">
                                              <p:val>
                                                <p:strVal val="#ppt_h/10"/>
                                              </p:val>
                                            </p:tav>
                                            <p:tav tm="50000">
                                              <p:val>
                                                <p:strVal val="#ppt_h+.01"/>
                                              </p:val>
                                            </p:tav>
                                            <p:tav tm="100000">
                                              <p:val>
                                                <p:strVal val="#ppt_h"/>
                                              </p:val>
                                            </p:tav>
                                          </p:tavLst>
                                        </p:anim>
                                        <p:anim calcmode="lin" valueType="num">
                                          <p:cBhvr>
                                            <p:cTn id="205" dur="500" fill="hold"/>
                                            <p:tgtEl>
                                              <p:spTgt spid="87"/>
                                            </p:tgtEl>
                                            <p:attrNameLst>
                                              <p:attrName>ppt_w</p:attrName>
                                            </p:attrNameLst>
                                          </p:cBhvr>
                                          <p:tavLst>
                                            <p:tav tm="0">
                                              <p:val>
                                                <p:strVal val="#ppt_w/10"/>
                                              </p:val>
                                            </p:tav>
                                            <p:tav tm="50000">
                                              <p:val>
                                                <p:strVal val="#ppt_w+.01"/>
                                              </p:val>
                                            </p:tav>
                                            <p:tav tm="100000">
                                              <p:val>
                                                <p:strVal val="#ppt_w"/>
                                              </p:val>
                                            </p:tav>
                                          </p:tavLst>
                                        </p:anim>
                                        <p:animEffect transition="in" filter="fade">
                                          <p:cBhvr>
                                            <p:cTn id="206" dur="500" tmFilter="0,0; .5, 1; 1, 1"/>
                                            <p:tgtEl>
                                              <p:spTgt spid="87"/>
                                            </p:tgtEl>
                                          </p:cBhvr>
                                        </p:animEffect>
                                      </p:childTnLst>
                                    </p:cTn>
                                  </p:par>
                                  <p:par>
                                    <p:cTn id="207" presetID="41" presetClass="entr" presetSubtype="0" fill="hold" grpId="0" nodeType="withEffect">
                                      <p:stCondLst>
                                        <p:cond delay="4900"/>
                                      </p:stCondLst>
                                      <p:iterate type="lt">
                                        <p:tmPct val="10000"/>
                                      </p:iterate>
                                      <p:childTnLst>
                                        <p:set>
                                          <p:cBhvr>
                                            <p:cTn id="208" dur="1" fill="hold">
                                              <p:stCondLst>
                                                <p:cond delay="0"/>
                                              </p:stCondLst>
                                            </p:cTn>
                                            <p:tgtEl>
                                              <p:spTgt spid="88"/>
                                            </p:tgtEl>
                                            <p:attrNameLst>
                                              <p:attrName>style.visibility</p:attrName>
                                            </p:attrNameLst>
                                          </p:cBhvr>
                                          <p:to>
                                            <p:strVal val="visible"/>
                                          </p:to>
                                        </p:set>
                                        <p:anim calcmode="lin" valueType="num">
                                          <p:cBhvr>
                                            <p:cTn id="209" dur="50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210" dur="500" fill="hold"/>
                                            <p:tgtEl>
                                              <p:spTgt spid="88"/>
                                            </p:tgtEl>
                                            <p:attrNameLst>
                                              <p:attrName>ppt_y</p:attrName>
                                            </p:attrNameLst>
                                          </p:cBhvr>
                                          <p:tavLst>
                                            <p:tav tm="0">
                                              <p:val>
                                                <p:strVal val="#ppt_y"/>
                                              </p:val>
                                            </p:tav>
                                            <p:tav tm="100000">
                                              <p:val>
                                                <p:strVal val="#ppt_y"/>
                                              </p:val>
                                            </p:tav>
                                          </p:tavLst>
                                        </p:anim>
                                        <p:anim calcmode="lin" valueType="num">
                                          <p:cBhvr>
                                            <p:cTn id="211" dur="50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212" dur="50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213" dur="500" tmFilter="0,0; .5, 1; 1, 1"/>
                                            <p:tgtEl>
                                              <p:spTgt spid="88"/>
                                            </p:tgtEl>
                                          </p:cBhvr>
                                        </p:animEffect>
                                      </p:childTnLst>
                                    </p:cTn>
                                  </p:par>
                                  <p:par>
                                    <p:cTn id="214" presetID="41" presetClass="entr" presetSubtype="0" fill="hold" grpId="0" nodeType="withEffect">
                                      <p:stCondLst>
                                        <p:cond delay="4900"/>
                                      </p:stCondLst>
                                      <p:iterate type="lt">
                                        <p:tmPct val="10000"/>
                                      </p:iterate>
                                      <p:childTnLst>
                                        <p:set>
                                          <p:cBhvr>
                                            <p:cTn id="215" dur="1" fill="hold">
                                              <p:stCondLst>
                                                <p:cond delay="0"/>
                                              </p:stCondLst>
                                            </p:cTn>
                                            <p:tgtEl>
                                              <p:spTgt spid="89"/>
                                            </p:tgtEl>
                                            <p:attrNameLst>
                                              <p:attrName>style.visibility</p:attrName>
                                            </p:attrNameLst>
                                          </p:cBhvr>
                                          <p:to>
                                            <p:strVal val="visible"/>
                                          </p:to>
                                        </p:set>
                                        <p:anim calcmode="lin" valueType="num">
                                          <p:cBhvr>
                                            <p:cTn id="216" dur="500" fill="hold"/>
                                            <p:tgtEl>
                                              <p:spTgt spid="89"/>
                                            </p:tgtEl>
                                            <p:attrNameLst>
                                              <p:attrName>ppt_x</p:attrName>
                                            </p:attrNameLst>
                                          </p:cBhvr>
                                          <p:tavLst>
                                            <p:tav tm="0">
                                              <p:val>
                                                <p:strVal val="#ppt_x"/>
                                              </p:val>
                                            </p:tav>
                                            <p:tav tm="50000">
                                              <p:val>
                                                <p:strVal val="#ppt_x+.1"/>
                                              </p:val>
                                            </p:tav>
                                            <p:tav tm="100000">
                                              <p:val>
                                                <p:strVal val="#ppt_x"/>
                                              </p:val>
                                            </p:tav>
                                          </p:tavLst>
                                        </p:anim>
                                        <p:anim calcmode="lin" valueType="num">
                                          <p:cBhvr>
                                            <p:cTn id="217" dur="500" fill="hold"/>
                                            <p:tgtEl>
                                              <p:spTgt spid="89"/>
                                            </p:tgtEl>
                                            <p:attrNameLst>
                                              <p:attrName>ppt_y</p:attrName>
                                            </p:attrNameLst>
                                          </p:cBhvr>
                                          <p:tavLst>
                                            <p:tav tm="0">
                                              <p:val>
                                                <p:strVal val="#ppt_y"/>
                                              </p:val>
                                            </p:tav>
                                            <p:tav tm="100000">
                                              <p:val>
                                                <p:strVal val="#ppt_y"/>
                                              </p:val>
                                            </p:tav>
                                          </p:tavLst>
                                        </p:anim>
                                        <p:anim calcmode="lin" valueType="num">
                                          <p:cBhvr>
                                            <p:cTn id="218" dur="500" fill="hold"/>
                                            <p:tgtEl>
                                              <p:spTgt spid="89"/>
                                            </p:tgtEl>
                                            <p:attrNameLst>
                                              <p:attrName>ppt_h</p:attrName>
                                            </p:attrNameLst>
                                          </p:cBhvr>
                                          <p:tavLst>
                                            <p:tav tm="0">
                                              <p:val>
                                                <p:strVal val="#ppt_h/10"/>
                                              </p:val>
                                            </p:tav>
                                            <p:tav tm="50000">
                                              <p:val>
                                                <p:strVal val="#ppt_h+.01"/>
                                              </p:val>
                                            </p:tav>
                                            <p:tav tm="100000">
                                              <p:val>
                                                <p:strVal val="#ppt_h"/>
                                              </p:val>
                                            </p:tav>
                                          </p:tavLst>
                                        </p:anim>
                                        <p:anim calcmode="lin" valueType="num">
                                          <p:cBhvr>
                                            <p:cTn id="219" dur="500" fill="hold"/>
                                            <p:tgtEl>
                                              <p:spTgt spid="89"/>
                                            </p:tgtEl>
                                            <p:attrNameLst>
                                              <p:attrName>ppt_w</p:attrName>
                                            </p:attrNameLst>
                                          </p:cBhvr>
                                          <p:tavLst>
                                            <p:tav tm="0">
                                              <p:val>
                                                <p:strVal val="#ppt_w/10"/>
                                              </p:val>
                                            </p:tav>
                                            <p:tav tm="50000">
                                              <p:val>
                                                <p:strVal val="#ppt_w+.01"/>
                                              </p:val>
                                            </p:tav>
                                            <p:tav tm="100000">
                                              <p:val>
                                                <p:strVal val="#ppt_w"/>
                                              </p:val>
                                            </p:tav>
                                          </p:tavLst>
                                        </p:anim>
                                        <p:animEffect transition="in" filter="fade">
                                          <p:cBhvr>
                                            <p:cTn id="220" dur="500" tmFilter="0,0; .5, 1; 1, 1"/>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P spid="55" grpId="0" animBg="1"/>
          <p:bldP spid="55" grpId="1" animBg="1"/>
          <p:bldP spid="56" grpId="0" animBg="1"/>
          <p:bldP spid="56" grpId="1" animBg="1"/>
          <p:bldP spid="63" grpId="0" animBg="1"/>
          <p:bldP spid="63" grpId="1" animBg="1"/>
          <p:bldP spid="64" grpId="0" animBg="1"/>
          <p:bldP spid="64" grpId="1" animBg="1"/>
          <p:bldP spid="78" grpId="0" animBg="1"/>
          <p:bldP spid="78" grpId="1" animBg="1"/>
          <p:bldP spid="79" grpId="0" animBg="1"/>
          <p:bldP spid="79" grpId="1" animBg="1"/>
          <p:bldP spid="80" grpId="0" animBg="1"/>
          <p:bldP spid="80" grpId="1" animBg="1"/>
          <p:bldP spid="81" grpId="0" animBg="1"/>
          <p:bldP spid="81" grpId="1" animBg="1"/>
          <p:bldP spid="82" grpId="0"/>
          <p:bldP spid="83" grpId="0"/>
          <p:bldP spid="84" grpId="0"/>
          <p:bldP spid="85" grpId="0"/>
          <p:bldP spid="86" grpId="0"/>
          <p:bldP spid="87" grpId="0"/>
          <p:bldP spid="88" grpId="0"/>
          <p:bldP spid="8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76129" y="1640509"/>
            <a:ext cx="9180960" cy="4339650"/>
          </a:xfrm>
          <a:prstGeom prst="rect">
            <a:avLst/>
          </a:prstGeom>
        </p:spPr>
        <p:txBody>
          <a:bodyPr wrap="square">
            <a:spAutoFit/>
          </a:bodyPr>
          <a:lstStyle/>
          <a:p>
            <a:pPr>
              <a:lnSpc>
                <a:spcPct val="12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面对不同的任务，不同的需求，运用到的算法也不一样，如何选取最有效的算法是一个难题，这里主要总结出三个方面：</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400050" indent="-400050">
              <a:lnSpc>
                <a:spcPct val="120000"/>
              </a:lnSpc>
              <a:buFont typeface="+mj-ea"/>
              <a:buAutoNum type="ea1JpnChsDbPeriod"/>
            </a:pPr>
            <a:r>
              <a:rPr lang="zh-CN" altLang="zh-CN" b="1" dirty="0">
                <a:solidFill>
                  <a:schemeClr val="bg1"/>
                </a:solidFill>
              </a:rPr>
              <a:t>表示（</a:t>
            </a:r>
            <a:r>
              <a:rPr lang="en-US" altLang="zh-CN" dirty="0" smtClean="0">
                <a:solidFill>
                  <a:schemeClr val="bg1"/>
                </a:solidFill>
              </a:rPr>
              <a:t>Representation</a:t>
            </a:r>
            <a:r>
              <a:rPr lang="zh-CN" altLang="zh-CN" b="1" dirty="0" smtClean="0">
                <a:solidFill>
                  <a:schemeClr val="bg1"/>
                </a:solidFill>
              </a:rPr>
              <a:t>）</a:t>
            </a:r>
            <a:endParaRPr lang="en-US" altLang="zh-CN" b="1" dirty="0">
              <a:solidFill>
                <a:schemeClr val="bg1"/>
              </a:solidFill>
            </a:endParaRPr>
          </a:p>
          <a:p>
            <a:pPr lvl="1">
              <a:lnSpc>
                <a:spcPct val="120000"/>
              </a:lnSpc>
            </a:pPr>
            <a:r>
              <a:rPr lang="zh-CN" altLang="en-US" b="1" dirty="0" smtClean="0">
                <a:solidFill>
                  <a:schemeClr val="bg1"/>
                </a:solidFill>
              </a:rPr>
              <a:t>          一个分类器以某种计算机语言来表示，为学习机选择一种模型表示，通过这个模型来训练学习机，最终形成一个有效的分类器，其中分类模型可以看作是一个集合，所有分类的模型都可以从这个集合中选取，那么这个集合就被称之为学习机的假设空间。</a:t>
            </a:r>
            <a:endParaRPr lang="en-US" altLang="zh-CN" b="1" dirty="0" smtClean="0">
              <a:solidFill>
                <a:schemeClr val="bg1"/>
              </a:solidFill>
            </a:endParaRPr>
          </a:p>
          <a:p>
            <a:pPr marL="400050" indent="-400050">
              <a:lnSpc>
                <a:spcPct val="120000"/>
              </a:lnSpc>
              <a:buFont typeface="+mj-ea"/>
              <a:buAutoNum type="ea1JpnChsDbPeriod"/>
            </a:pPr>
            <a:r>
              <a:rPr lang="zh-CN" altLang="zh-CN" b="1" dirty="0">
                <a:solidFill>
                  <a:schemeClr val="bg1"/>
                </a:solidFill>
              </a:rPr>
              <a:t>评价（</a:t>
            </a:r>
            <a:r>
              <a:rPr lang="en-US" altLang="zh-CN" b="1" dirty="0">
                <a:solidFill>
                  <a:schemeClr val="bg1"/>
                </a:solidFill>
              </a:rPr>
              <a:t>Evaluation</a:t>
            </a:r>
            <a:r>
              <a:rPr lang="zh-CN" altLang="zh-CN" b="1" dirty="0" smtClean="0">
                <a:solidFill>
                  <a:schemeClr val="bg1"/>
                </a:solidFill>
              </a:rPr>
              <a:t>）</a:t>
            </a:r>
            <a:endParaRPr lang="en-US" altLang="zh-CN" b="1" dirty="0" smtClean="0">
              <a:solidFill>
                <a:schemeClr val="bg1"/>
              </a:solidFill>
            </a:endParaRPr>
          </a:p>
          <a:p>
            <a:pPr lvl="1">
              <a:lnSpc>
                <a:spcPct val="120000"/>
              </a:lnSpc>
            </a:pPr>
            <a:r>
              <a:rPr lang="en-US" altLang="zh-CN" b="1" dirty="0" smtClean="0">
                <a:solidFill>
                  <a:schemeClr val="bg1"/>
                </a:solidFill>
              </a:rPr>
              <a:t>	</a:t>
            </a:r>
            <a:r>
              <a:rPr lang="zh-CN" altLang="en-US" b="1" dirty="0" smtClean="0">
                <a:solidFill>
                  <a:schemeClr val="bg1"/>
                </a:solidFill>
              </a:rPr>
              <a:t>我们需要一个评价函数，来评判分类器的优劣性。</a:t>
            </a:r>
            <a:endParaRPr lang="en-US" altLang="zh-CN" b="1" dirty="0" smtClean="0">
              <a:solidFill>
                <a:schemeClr val="bg1"/>
              </a:solidFill>
            </a:endParaRPr>
          </a:p>
          <a:p>
            <a:pPr marL="400050" indent="-400050">
              <a:lnSpc>
                <a:spcPct val="120000"/>
              </a:lnSpc>
              <a:buFont typeface="+mj-ea"/>
              <a:buAutoNum type="ea1JpnChsDbPeriod"/>
            </a:pPr>
            <a:r>
              <a:rPr lang="zh-CN" altLang="zh-CN" b="1" dirty="0">
                <a:solidFill>
                  <a:schemeClr val="bg1"/>
                </a:solidFill>
              </a:rPr>
              <a:t>优化（</a:t>
            </a:r>
            <a:r>
              <a:rPr lang="en-US" altLang="zh-CN" b="1" dirty="0">
                <a:solidFill>
                  <a:schemeClr val="bg1"/>
                </a:solidFill>
              </a:rPr>
              <a:t>Optimization</a:t>
            </a:r>
            <a:r>
              <a:rPr lang="zh-CN" altLang="zh-CN" b="1" dirty="0" smtClean="0">
                <a:solidFill>
                  <a:schemeClr val="bg1"/>
                </a:solidFill>
              </a:rPr>
              <a:t>）</a:t>
            </a:r>
            <a:endParaRPr lang="en-US" altLang="zh-CN" b="1" dirty="0">
              <a:solidFill>
                <a:schemeClr val="bg1"/>
              </a:solidFill>
            </a:endParaRPr>
          </a:p>
          <a:p>
            <a:pPr lvl="1">
              <a:lnSpc>
                <a:spcPct val="120000"/>
              </a:lnSpc>
            </a:pPr>
            <a:r>
              <a:rPr lang="en-US" altLang="zh-CN" b="1" dirty="0" smtClean="0">
                <a:solidFill>
                  <a:schemeClr val="bg1"/>
                </a:solidFill>
              </a:rPr>
              <a:t>	</a:t>
            </a:r>
            <a:r>
              <a:rPr lang="zh-CN" altLang="en-US" b="1" dirty="0" smtClean="0">
                <a:solidFill>
                  <a:schemeClr val="bg1"/>
                </a:solidFill>
              </a:rPr>
              <a:t>我们需要一种搜索方式，来找到评价函数最高的那个模型表示，训练处评价函数得分最高的分类器。当评价函数有多个最优结果时，优化也能有助我们从中选取最合适的一个。</a:t>
            </a:r>
            <a:endParaRPr lang="en-US" altLang="zh-CN" b="1" dirty="0">
              <a:solidFill>
                <a:schemeClr val="bg1"/>
              </a:solidFill>
            </a:endParaRPr>
          </a:p>
        </p:txBody>
      </p:sp>
      <p:sp>
        <p:nvSpPr>
          <p:cNvPr id="68" name="文本框 67"/>
          <p:cNvSpPr txBox="1"/>
          <p:nvPr/>
        </p:nvSpPr>
        <p:spPr>
          <a:xfrm>
            <a:off x="1158975" y="167204"/>
            <a:ext cx="3126177"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学习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表示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评价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优化</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91120" cy="778226"/>
            <a:chOff x="283980" y="301282"/>
            <a:chExt cx="891119"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4539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p:cNvSpPr txBox="1"/>
          <p:nvPr/>
        </p:nvSpPr>
        <p:spPr>
          <a:xfrm>
            <a:off x="1158975" y="167204"/>
            <a:ext cx="3126177"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学习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表示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评价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优化</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91120" cy="778226"/>
            <a:chOff x="283980" y="301282"/>
            <a:chExt cx="891119"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descr="http://image.sciencenet.cn/album/201212/25/18472420sp8zamtsem82mi.png"/>
          <p:cNvPicPr/>
          <p:nvPr/>
        </p:nvPicPr>
        <p:blipFill>
          <a:blip r:embed="rId3">
            <a:extLst>
              <a:ext uri="{28A0092B-C50C-407E-A947-70E740481C1C}">
                <a14:useLocalDpi xmlns:a14="http://schemas.microsoft.com/office/drawing/2010/main" val="0"/>
              </a:ext>
            </a:extLst>
          </a:blip>
          <a:srcRect/>
          <a:stretch>
            <a:fillRect/>
          </a:stretch>
        </p:blipFill>
        <p:spPr bwMode="auto">
          <a:xfrm>
            <a:off x="3271959" y="1367534"/>
            <a:ext cx="5541674" cy="5133390"/>
          </a:xfrm>
          <a:prstGeom prst="rect">
            <a:avLst/>
          </a:prstGeom>
          <a:noFill/>
          <a:ln>
            <a:noFill/>
          </a:ln>
        </p:spPr>
      </p:pic>
    </p:spTree>
    <p:extLst>
      <p:ext uri="{BB962C8B-B14F-4D97-AF65-F5344CB8AC3E}">
        <p14:creationId xmlns:p14="http://schemas.microsoft.com/office/powerpoint/2010/main" val="14206247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outVertic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76129" y="1834408"/>
            <a:ext cx="4079362" cy="3046988"/>
          </a:xfrm>
          <a:prstGeom prst="rect">
            <a:avLst/>
          </a:prstGeom>
        </p:spPr>
        <p:txBody>
          <a:bodyPr wrap="square">
            <a:spAutoFit/>
          </a:bodyPr>
          <a:lstStyle/>
          <a:p>
            <a:pPr>
              <a:lnSpc>
                <a:spcPct val="12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表</a:t>
            </a:r>
            <a:r>
              <a:rPr lang="en-US" altLang="zh-CN" sz="1600" dirty="0" smtClean="0">
                <a:solidFill>
                  <a:schemeClr val="bg1"/>
                </a:solidFill>
                <a:latin typeface="微软雅黑" panose="020B0503020204020204" pitchFamily="34" charset="-122"/>
                <a:ea typeface="微软雅黑" panose="020B0503020204020204" pitchFamily="34" charset="-122"/>
              </a:rPr>
              <a:t>2</a:t>
            </a:r>
            <a:r>
              <a:rPr lang="zh-CN" altLang="en-US" sz="1600" dirty="0" smtClean="0">
                <a:solidFill>
                  <a:schemeClr val="bg1"/>
                </a:solidFill>
                <a:latin typeface="微软雅黑" panose="020B0503020204020204" pitchFamily="34" charset="-122"/>
                <a:ea typeface="微软雅黑" panose="020B0503020204020204" pitchFamily="34" charset="-122"/>
              </a:rPr>
              <a:t>，举了一个简单的决策树的例子。</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一个决策树的机器学习函数，第一个</a:t>
            </a:r>
            <a:r>
              <a:rPr lang="en-US" altLang="zh-CN" sz="1600" dirty="0">
                <a:solidFill>
                  <a:schemeClr val="bg1"/>
                </a:solidFill>
                <a:latin typeface="微软雅黑" panose="020B0503020204020204" pitchFamily="34" charset="-122"/>
                <a:ea typeface="微软雅黑" panose="020B0503020204020204" pitchFamily="34" charset="-122"/>
              </a:rPr>
              <a:t>if </a:t>
            </a:r>
            <a:r>
              <a:rPr lang="zh-CN" altLang="en-US" sz="1600" dirty="0">
                <a:solidFill>
                  <a:schemeClr val="bg1"/>
                </a:solidFill>
                <a:latin typeface="微软雅黑" panose="020B0503020204020204" pitchFamily="34" charset="-122"/>
                <a:ea typeface="微软雅黑" panose="020B0503020204020204" pitchFamily="34" charset="-122"/>
              </a:rPr>
              <a:t>判断是否所有样例都属于同一个分类，第二个</a:t>
            </a:r>
            <a:r>
              <a:rPr lang="en-US" altLang="zh-CN" sz="1600" dirty="0">
                <a:solidFill>
                  <a:schemeClr val="bg1"/>
                </a:solidFill>
                <a:latin typeface="微软雅黑" panose="020B0503020204020204" pitchFamily="34" charset="-122"/>
                <a:ea typeface="微软雅黑" panose="020B0503020204020204" pitchFamily="34" charset="-122"/>
              </a:rPr>
              <a:t>if</a:t>
            </a:r>
            <a:r>
              <a:rPr lang="zh-CN" altLang="en-US" sz="1600" dirty="0">
                <a:solidFill>
                  <a:schemeClr val="bg1"/>
                </a:solidFill>
                <a:latin typeface="微软雅黑" panose="020B0503020204020204" pitchFamily="34" charset="-122"/>
                <a:ea typeface="微软雅黑" panose="020B0503020204020204" pitchFamily="34" charset="-122"/>
              </a:rPr>
              <a:t>判断特征值</a:t>
            </a:r>
            <a:r>
              <a:rPr lang="en-US" altLang="zh-CN" sz="1600" dirty="0" err="1">
                <a:solidFill>
                  <a:schemeClr val="bg1"/>
                </a:solidFill>
                <a:latin typeface="微软雅黑" panose="020B0503020204020204" pitchFamily="34" charset="-122"/>
                <a:ea typeface="微软雅黑" panose="020B0503020204020204" pitchFamily="34" charset="-122"/>
              </a:rPr>
              <a:t>xj</a:t>
            </a:r>
            <a:r>
              <a:rPr lang="zh-CN" altLang="en-US" sz="1600" dirty="0">
                <a:solidFill>
                  <a:schemeClr val="bg1"/>
                </a:solidFill>
                <a:latin typeface="微软雅黑" panose="020B0503020204020204" pitchFamily="34" charset="-122"/>
                <a:ea typeface="微软雅黑" panose="020B0503020204020204" pitchFamily="34" charset="-122"/>
              </a:rPr>
              <a:t>与分类结果</a:t>
            </a:r>
            <a:r>
              <a:rPr lang="en-US" altLang="zh-CN" sz="1600" dirty="0">
                <a:solidFill>
                  <a:schemeClr val="bg1"/>
                </a:solidFill>
                <a:latin typeface="微软雅黑" panose="020B0503020204020204" pitchFamily="34" charset="-122"/>
                <a:ea typeface="微软雅黑" panose="020B0503020204020204" pitchFamily="34" charset="-122"/>
              </a:rPr>
              <a:t>y</a:t>
            </a:r>
            <a:r>
              <a:rPr lang="zh-CN" altLang="en-US" sz="1600" dirty="0">
                <a:solidFill>
                  <a:schemeClr val="bg1"/>
                </a:solidFill>
                <a:latin typeface="微软雅黑" panose="020B0503020204020204" pitchFamily="34" charset="-122"/>
                <a:ea typeface="微软雅黑" panose="020B0503020204020204" pitchFamily="34" charset="-122"/>
              </a:rPr>
              <a:t>之间的关联性，一般用信息熵来把这种关联性数值化表示</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然后通过将选取出当前信息熵最大的</a:t>
            </a:r>
            <a:r>
              <a:rPr lang="zh-CN" altLang="en-US" sz="1600" dirty="0" smtClean="0">
                <a:solidFill>
                  <a:schemeClr val="bg1"/>
                </a:solidFill>
                <a:latin typeface="微软雅黑" panose="020B0503020204020204" pitchFamily="34" charset="-122"/>
                <a:ea typeface="微软雅黑" panose="020B0503020204020204" pitchFamily="34" charset="-122"/>
              </a:rPr>
              <a:t>特征</a:t>
            </a:r>
            <a:r>
              <a:rPr lang="en-US" altLang="zh-CN" sz="1600" dirty="0" err="1" smtClean="0">
                <a:solidFill>
                  <a:schemeClr val="bg1"/>
                </a:solidFill>
                <a:latin typeface="微软雅黑" panose="020B0503020204020204" pitchFamily="34" charset="-122"/>
                <a:ea typeface="微软雅黑" panose="020B0503020204020204" pitchFamily="34" charset="-122"/>
              </a:rPr>
              <a:t>xj</a:t>
            </a:r>
            <a:r>
              <a:rPr lang="zh-CN" altLang="en-US" sz="1600" dirty="0" smtClean="0">
                <a:solidFill>
                  <a:schemeClr val="bg1"/>
                </a:solidFill>
                <a:latin typeface="微软雅黑" panose="020B0503020204020204" pitchFamily="34" charset="-122"/>
                <a:ea typeface="微软雅黑" panose="020B0503020204020204" pitchFamily="34" charset="-122"/>
              </a:rPr>
              <a:t>，当</a:t>
            </a:r>
            <a:r>
              <a:rPr lang="en-US" altLang="zh-CN" sz="1600" dirty="0" err="1" smtClean="0">
                <a:solidFill>
                  <a:schemeClr val="bg1"/>
                </a:solidFill>
                <a:latin typeface="微软雅黑" panose="020B0503020204020204" pitchFamily="34" charset="-122"/>
                <a:ea typeface="微软雅黑" panose="020B0503020204020204" pitchFamily="34" charset="-122"/>
              </a:rPr>
              <a:t>xj</a:t>
            </a:r>
            <a:r>
              <a:rPr lang="en-US" altLang="zh-CN" sz="1600" dirty="0" smtClean="0">
                <a:solidFill>
                  <a:schemeClr val="bg1"/>
                </a:solidFill>
                <a:latin typeface="微软雅黑" panose="020B0503020204020204" pitchFamily="34" charset="-122"/>
                <a:ea typeface="微软雅黑" panose="020B0503020204020204" pitchFamily="34" charset="-122"/>
              </a:rPr>
              <a:t>=0</a:t>
            </a:r>
            <a:r>
              <a:rPr lang="zh-CN" altLang="en-US" sz="1600" dirty="0" smtClean="0">
                <a:solidFill>
                  <a:schemeClr val="bg1"/>
                </a:solidFill>
                <a:latin typeface="微软雅黑" panose="020B0503020204020204" pitchFamily="34" charset="-122"/>
                <a:ea typeface="微软雅黑" panose="020B0503020204020204" pitchFamily="34" charset="-122"/>
              </a:rPr>
              <a:t>分成 </a:t>
            </a:r>
            <a:r>
              <a:rPr lang="en-US" altLang="zh-CN" sz="1600" dirty="0" smtClean="0">
                <a:solidFill>
                  <a:schemeClr val="bg1"/>
                </a:solidFill>
                <a:latin typeface="微软雅黑" panose="020B0503020204020204" pitchFamily="34" charset="-122"/>
                <a:ea typeface="微软雅黑" panose="020B0503020204020204" pitchFamily="34" charset="-122"/>
              </a:rPr>
              <a:t>TS0</a:t>
            </a:r>
            <a:r>
              <a:rPr lang="zh-CN" altLang="en-US" sz="1600" dirty="0" smtClean="0">
                <a:solidFill>
                  <a:schemeClr val="bg1"/>
                </a:solidFill>
                <a:latin typeface="微软雅黑" panose="020B0503020204020204" pitchFamily="34" charset="-122"/>
                <a:ea typeface="微软雅黑" panose="020B0503020204020204" pitchFamily="34" charset="-122"/>
              </a:rPr>
              <a:t>集合，</a:t>
            </a:r>
            <a:r>
              <a:rPr lang="zh-CN" altLang="en-US" sz="1600" dirty="0">
                <a:solidFill>
                  <a:schemeClr val="bg1"/>
                </a:solidFill>
                <a:latin typeface="微软雅黑" panose="020B0503020204020204" pitchFamily="34" charset="-122"/>
                <a:ea typeface="微软雅黑" panose="020B0503020204020204" pitchFamily="34" charset="-122"/>
              </a:rPr>
              <a:t>当</a:t>
            </a:r>
            <a:r>
              <a:rPr lang="en-US" altLang="zh-CN" sz="1600" dirty="0" err="1" smtClean="0">
                <a:solidFill>
                  <a:schemeClr val="bg1"/>
                </a:solidFill>
                <a:latin typeface="微软雅黑" panose="020B0503020204020204" pitchFamily="34" charset="-122"/>
                <a:ea typeface="微软雅黑" panose="020B0503020204020204" pitchFamily="34" charset="-122"/>
              </a:rPr>
              <a:t>xj</a:t>
            </a:r>
            <a:r>
              <a:rPr lang="en-US" altLang="zh-CN" sz="1600" dirty="0" smtClean="0">
                <a:solidFill>
                  <a:schemeClr val="bg1"/>
                </a:solidFill>
                <a:latin typeface="微软雅黑" panose="020B0503020204020204" pitchFamily="34" charset="-122"/>
                <a:ea typeface="微软雅黑" panose="020B0503020204020204" pitchFamily="34" charset="-122"/>
              </a:rPr>
              <a:t>=1</a:t>
            </a:r>
            <a:r>
              <a:rPr lang="zh-CN" altLang="en-US" sz="1600" dirty="0" smtClean="0">
                <a:solidFill>
                  <a:schemeClr val="bg1"/>
                </a:solidFill>
                <a:latin typeface="微软雅黑" panose="020B0503020204020204" pitchFamily="34" charset="-122"/>
                <a:ea typeface="微软雅黑" panose="020B0503020204020204" pitchFamily="34" charset="-122"/>
              </a:rPr>
              <a:t>分成 </a:t>
            </a:r>
            <a:r>
              <a:rPr lang="en-US" altLang="zh-CN" sz="1600" dirty="0" smtClean="0">
                <a:solidFill>
                  <a:schemeClr val="bg1"/>
                </a:solidFill>
                <a:latin typeface="微软雅黑" panose="020B0503020204020204" pitchFamily="34" charset="-122"/>
                <a:ea typeface="微软雅黑" panose="020B0503020204020204" pitchFamily="34" charset="-122"/>
              </a:rPr>
              <a:t>TS1</a:t>
            </a:r>
            <a:r>
              <a:rPr lang="zh-CN" altLang="en-US" sz="1600" dirty="0" smtClean="0">
                <a:solidFill>
                  <a:schemeClr val="bg1"/>
                </a:solidFill>
                <a:latin typeface="微软雅黑" panose="020B0503020204020204" pitchFamily="34" charset="-122"/>
                <a:ea typeface="微软雅黑" panose="020B0503020204020204" pitchFamily="34" charset="-122"/>
              </a:rPr>
              <a:t>集合，然后除去特征</a:t>
            </a:r>
            <a:r>
              <a:rPr lang="en-US" altLang="zh-CN" sz="1600" dirty="0" err="1" smtClean="0">
                <a:solidFill>
                  <a:schemeClr val="bg1"/>
                </a:solidFill>
                <a:latin typeface="微软雅黑" panose="020B0503020204020204" pitchFamily="34" charset="-122"/>
                <a:ea typeface="微软雅黑" panose="020B0503020204020204" pitchFamily="34" charset="-122"/>
              </a:rPr>
              <a:t>xj</a:t>
            </a:r>
            <a:r>
              <a:rPr lang="zh-CN" altLang="en-US" sz="1600" dirty="0" smtClean="0">
                <a:solidFill>
                  <a:schemeClr val="bg1"/>
                </a:solidFill>
                <a:latin typeface="微软雅黑" panose="020B0503020204020204" pitchFamily="34" charset="-122"/>
                <a:ea typeface="微软雅黑" panose="020B0503020204020204" pitchFamily="34" charset="-122"/>
              </a:rPr>
              <a:t>，把分好的集合运用递归算法的思想，再次调用</a:t>
            </a:r>
            <a:r>
              <a:rPr lang="en-US" altLang="zh-CN" sz="1600" dirty="0" err="1" smtClean="0">
                <a:solidFill>
                  <a:schemeClr val="bg1"/>
                </a:solidFill>
                <a:latin typeface="微软雅黑" panose="020B0503020204020204" pitchFamily="34" charset="-122"/>
                <a:ea typeface="微软雅黑" panose="020B0503020204020204" pitchFamily="34" charset="-122"/>
              </a:rPr>
              <a:t>learnDT</a:t>
            </a:r>
            <a:r>
              <a:rPr lang="zh-CN" altLang="en-US" sz="1600" dirty="0" smtClean="0">
                <a:solidFill>
                  <a:schemeClr val="bg1"/>
                </a:solidFill>
                <a:latin typeface="微软雅黑" panose="020B0503020204020204" pitchFamily="34" charset="-122"/>
                <a:ea typeface="微软雅黑" panose="020B0503020204020204" pitchFamily="34" charset="-122"/>
              </a:rPr>
              <a:t>这个函数。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158975" y="167204"/>
            <a:ext cx="3126177"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学习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表示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评价 </a:t>
            </a:r>
            <a:r>
              <a:rPr lang="en-US" altLang="zh-CN" sz="2000" b="1" dirty="0" smtClean="0">
                <a:solidFill>
                  <a:schemeClr val="bg1"/>
                </a:solidFill>
                <a:latin typeface="方正正纤黑简体" panose="02000000000000000000" pitchFamily="2" charset="-122"/>
                <a:ea typeface="方正正纤黑简体" panose="02000000000000000000" pitchFamily="2" charset="-122"/>
              </a:rPr>
              <a:t>+ </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优化</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91120" cy="778226"/>
            <a:chOff x="283980" y="301282"/>
            <a:chExt cx="891119"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descr="http://image.sciencenet.cn/album/201212/25/18483635scgossskfkkz47.png"/>
          <p:cNvPicPr/>
          <p:nvPr/>
        </p:nvPicPr>
        <p:blipFill>
          <a:blip r:embed="rId3">
            <a:extLst>
              <a:ext uri="{28A0092B-C50C-407E-A947-70E740481C1C}">
                <a14:useLocalDpi xmlns:a14="http://schemas.microsoft.com/office/drawing/2010/main" val="0"/>
              </a:ext>
            </a:extLst>
          </a:blip>
          <a:srcRect/>
          <a:stretch>
            <a:fillRect/>
          </a:stretch>
        </p:blipFill>
        <p:spPr bwMode="auto">
          <a:xfrm>
            <a:off x="6299201" y="1834408"/>
            <a:ext cx="5265535" cy="4002974"/>
          </a:xfrm>
          <a:prstGeom prst="rect">
            <a:avLst/>
          </a:prstGeom>
          <a:noFill/>
          <a:ln>
            <a:noFill/>
          </a:ln>
        </p:spPr>
      </p:pic>
    </p:spTree>
    <p:extLst>
      <p:ext uri="{BB962C8B-B14F-4D97-AF65-F5344CB8AC3E}">
        <p14:creationId xmlns:p14="http://schemas.microsoft.com/office/powerpoint/2010/main" val="24461544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452316" y="2425600"/>
            <a:ext cx="9180960" cy="2086725"/>
          </a:xfrm>
          <a:prstGeom prst="rect">
            <a:avLst/>
          </a:prstGeom>
        </p:spPr>
        <p:txBody>
          <a:bodyPr wrap="square">
            <a:spAutoFit/>
          </a:bodyPr>
          <a:lstStyle/>
          <a:p>
            <a:pPr>
              <a:lnSpc>
                <a:spcPct val="120000"/>
              </a:lnSpc>
            </a:pPr>
            <a:r>
              <a:rPr lang="zh-CN" altLang="en-US" b="1" dirty="0" smtClean="0">
                <a:solidFill>
                  <a:schemeClr val="bg1"/>
                </a:solidFill>
              </a:rPr>
              <a:t>          机器学习的基本任务是对训练集合中的样例进行泛化。在训练学习机时，应该将样例分成训练集和测试集，在训练出一个分类器之后，应该用测试集要检验分类器的性能。</a:t>
            </a:r>
            <a:endParaRPr lang="en-US" altLang="zh-CN" b="1" dirty="0">
              <a:solidFill>
                <a:schemeClr val="bg1"/>
              </a:solidFill>
            </a:endParaRPr>
          </a:p>
          <a:p>
            <a:pPr>
              <a:lnSpc>
                <a:spcPct val="120000"/>
              </a:lnSpc>
            </a:pPr>
            <a:r>
              <a:rPr lang="en-US" altLang="zh-CN" b="1" dirty="0" smtClean="0">
                <a:solidFill>
                  <a:schemeClr val="bg1"/>
                </a:solidFill>
              </a:rPr>
              <a:t>         </a:t>
            </a:r>
            <a:r>
              <a:rPr lang="zh-CN" altLang="en-US" b="1" dirty="0" smtClean="0">
                <a:solidFill>
                  <a:schemeClr val="bg1"/>
                </a:solidFill>
              </a:rPr>
              <a:t>保留一部分样例会被减少训练集样例的数量，可能会导致欠拟合的情况出现，面对这种情况，可以使用交叉检验的方法来解决，将数据集分成</a:t>
            </a:r>
            <a:r>
              <a:rPr lang="en-US" altLang="zh-CN" b="1" dirty="0" smtClean="0">
                <a:solidFill>
                  <a:schemeClr val="bg1"/>
                </a:solidFill>
              </a:rPr>
              <a:t>k</a:t>
            </a:r>
            <a:r>
              <a:rPr lang="zh-CN" altLang="en-US" b="1" dirty="0" smtClean="0">
                <a:solidFill>
                  <a:schemeClr val="bg1"/>
                </a:solidFill>
              </a:rPr>
              <a:t>份，训练集取</a:t>
            </a:r>
            <a:r>
              <a:rPr lang="en-US" altLang="zh-CN" b="1" dirty="0" smtClean="0">
                <a:solidFill>
                  <a:schemeClr val="bg1"/>
                </a:solidFill>
              </a:rPr>
              <a:t>k-1</a:t>
            </a:r>
            <a:r>
              <a:rPr lang="zh-CN" altLang="en-US" b="1" dirty="0" smtClean="0">
                <a:solidFill>
                  <a:schemeClr val="bg1"/>
                </a:solidFill>
              </a:rPr>
              <a:t>分和测试集取一份，使得每份样例都能成为测试集，迭代</a:t>
            </a:r>
            <a:r>
              <a:rPr lang="en-US" altLang="zh-CN" b="1" dirty="0" smtClean="0">
                <a:solidFill>
                  <a:schemeClr val="bg1"/>
                </a:solidFill>
              </a:rPr>
              <a:t>k</a:t>
            </a:r>
            <a:r>
              <a:rPr lang="zh-CN" altLang="en-US" b="1" dirty="0" smtClean="0">
                <a:solidFill>
                  <a:schemeClr val="bg1"/>
                </a:solidFill>
              </a:rPr>
              <a:t>次，检验完成之后，取</a:t>
            </a:r>
            <a:r>
              <a:rPr lang="en-US" altLang="zh-CN" b="1" dirty="0" smtClean="0">
                <a:solidFill>
                  <a:schemeClr val="bg1"/>
                </a:solidFill>
              </a:rPr>
              <a:t>k</a:t>
            </a:r>
            <a:r>
              <a:rPr lang="zh-CN" altLang="en-US" b="1" dirty="0" smtClean="0">
                <a:solidFill>
                  <a:schemeClr val="bg1"/>
                </a:solidFill>
              </a:rPr>
              <a:t>次的均值就能得出分类器具体的性能，这种检验方法又称之为</a:t>
            </a:r>
            <a:r>
              <a:rPr lang="en-US" altLang="zh-CN" b="1" dirty="0" smtClean="0">
                <a:solidFill>
                  <a:schemeClr val="bg1"/>
                </a:solidFill>
              </a:rPr>
              <a:t>k</a:t>
            </a:r>
            <a:r>
              <a:rPr lang="zh-CN" altLang="en-US" b="1" dirty="0" smtClean="0">
                <a:solidFill>
                  <a:schemeClr val="bg1"/>
                </a:solidFill>
              </a:rPr>
              <a:t>折交叉检验。</a:t>
            </a:r>
            <a:endParaRPr lang="en-US" altLang="zh-CN" b="1" dirty="0">
              <a:solidFill>
                <a:schemeClr val="bg1"/>
              </a:solidFill>
            </a:endParaRPr>
          </a:p>
        </p:txBody>
      </p:sp>
      <p:sp>
        <p:nvSpPr>
          <p:cNvPr id="68" name="文本框 67"/>
          <p:cNvSpPr txBox="1"/>
          <p:nvPr/>
        </p:nvSpPr>
        <p:spPr>
          <a:xfrm>
            <a:off x="1158975" y="167204"/>
            <a:ext cx="3005951"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机器学习是一种泛化计算</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6457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16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453221" y="2305528"/>
            <a:ext cx="9180960" cy="2456057"/>
          </a:xfrm>
          <a:prstGeom prst="rect">
            <a:avLst/>
          </a:prstGeom>
        </p:spPr>
        <p:txBody>
          <a:bodyPr wrap="square">
            <a:spAutoFit/>
          </a:bodyPr>
          <a:lstStyle/>
          <a:p>
            <a:pPr>
              <a:lnSpc>
                <a:spcPct val="120000"/>
              </a:lnSpc>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将</a:t>
            </a:r>
            <a:r>
              <a:rPr lang="zh-CN" altLang="zh-CN" sz="1600" dirty="0">
                <a:solidFill>
                  <a:schemeClr val="bg1"/>
                </a:solidFill>
                <a:latin typeface="微软雅黑" panose="020B0503020204020204" pitchFamily="34" charset="-122"/>
                <a:ea typeface="微软雅黑" panose="020B0503020204020204" pitchFamily="34" charset="-122"/>
              </a:rPr>
              <a:t>泛化作为目标带来的另外一个重要结果是，仅有数据还不够，无论你有</a:t>
            </a:r>
            <a:r>
              <a:rPr lang="zh-CN" altLang="zh-CN" sz="1600" dirty="0" smtClean="0">
                <a:solidFill>
                  <a:schemeClr val="bg1"/>
                </a:solidFill>
                <a:latin typeface="微软雅黑" panose="020B0503020204020204" pitchFamily="34" charset="-122"/>
                <a:ea typeface="微软雅黑" panose="020B0503020204020204" pitchFamily="34" charset="-122"/>
              </a:rPr>
              <a:t>多少</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每个</a:t>
            </a:r>
            <a:r>
              <a:rPr lang="zh-CN" altLang="zh-CN" sz="1600" dirty="0">
                <a:solidFill>
                  <a:schemeClr val="bg1"/>
                </a:solidFill>
                <a:latin typeface="微软雅黑" panose="020B0503020204020204" pitchFamily="34" charset="-122"/>
                <a:ea typeface="微软雅黑" panose="020B0503020204020204" pitchFamily="34" charset="-122"/>
              </a:rPr>
              <a:t>学习器都必须包含一些数据之外</a:t>
            </a:r>
            <a:r>
              <a:rPr lang="zh-CN" altLang="zh-CN" sz="1600" dirty="0" smtClean="0">
                <a:solidFill>
                  <a:schemeClr val="bg1"/>
                </a:solidFill>
                <a:latin typeface="微软雅黑" panose="020B0503020204020204" pitchFamily="34" charset="-122"/>
                <a:ea typeface="微软雅黑" panose="020B0503020204020204" pitchFamily="34" charset="-122"/>
              </a:rPr>
              <a:t>的</a:t>
            </a:r>
            <a:r>
              <a:rPr lang="zh-CN" altLang="en-US" sz="1600" dirty="0" smtClean="0">
                <a:solidFill>
                  <a:schemeClr val="bg1"/>
                </a:solidFill>
                <a:latin typeface="微软雅黑" panose="020B0503020204020204" pitchFamily="34" charset="-122"/>
                <a:ea typeface="微软雅黑" panose="020B0503020204020204" pitchFamily="34" charset="-122"/>
              </a:rPr>
              <a:t>领域专业</a:t>
            </a:r>
            <a:r>
              <a:rPr lang="zh-CN" altLang="zh-CN" sz="1600" dirty="0" smtClean="0">
                <a:solidFill>
                  <a:schemeClr val="bg1"/>
                </a:solidFill>
                <a:latin typeface="微软雅黑" panose="020B0503020204020204" pitchFamily="34" charset="-122"/>
                <a:ea typeface="微软雅黑" panose="020B0503020204020204" pitchFamily="34" charset="-122"/>
              </a:rPr>
              <a:t>知识</a:t>
            </a:r>
            <a:r>
              <a:rPr lang="zh-CN" altLang="zh-CN" sz="1600" dirty="0">
                <a:solidFill>
                  <a:schemeClr val="bg1"/>
                </a:solidFill>
                <a:latin typeface="微软雅黑" panose="020B0503020204020204" pitchFamily="34" charset="-122"/>
                <a:ea typeface="微软雅黑" panose="020B0503020204020204" pitchFamily="34" charset="-122"/>
              </a:rPr>
              <a:t>或假设（</a:t>
            </a:r>
            <a:r>
              <a:rPr lang="en-US" altLang="zh-CN" sz="1600" dirty="0">
                <a:solidFill>
                  <a:schemeClr val="bg1"/>
                </a:solidFill>
                <a:latin typeface="微软雅黑" panose="020B0503020204020204" pitchFamily="34" charset="-122"/>
                <a:ea typeface="微软雅黑" panose="020B0503020204020204" pitchFamily="34" charset="-122"/>
              </a:rPr>
              <a:t>assumption</a:t>
            </a:r>
            <a:r>
              <a:rPr lang="zh-CN" altLang="zh-CN" sz="1600" dirty="0">
                <a:solidFill>
                  <a:schemeClr val="bg1"/>
                </a:solidFill>
                <a:latin typeface="微软雅黑" panose="020B0503020204020204" pitchFamily="34" charset="-122"/>
                <a:ea typeface="微软雅黑" panose="020B0503020204020204" pitchFamily="34" charset="-122"/>
              </a:rPr>
              <a:t>），才能够将数据泛化</a:t>
            </a:r>
            <a:r>
              <a:rPr lang="zh-CN" altLang="zh-CN" sz="1600" dirty="0" smtClean="0">
                <a:solidFill>
                  <a:schemeClr val="bg1"/>
                </a:solidFill>
                <a:latin typeface="微软雅黑" panose="020B0503020204020204" pitchFamily="34" charset="-122"/>
                <a:ea typeface="微软雅黑" panose="020B0503020204020204" pitchFamily="34" charset="-122"/>
              </a:rPr>
              <a:t>。</a:t>
            </a:r>
            <a:r>
              <a:rPr lang="zh-CN" altLang="zh-CN" sz="1600" dirty="0">
                <a:solidFill>
                  <a:schemeClr val="bg1"/>
                </a:solidFill>
                <a:latin typeface="微软雅黑" panose="020B0503020204020204" pitchFamily="34" charset="-122"/>
                <a:ea typeface="微软雅黑" panose="020B0503020204020204" pitchFamily="34" charset="-122"/>
              </a:rPr>
              <a:t>在真实世界中，我们要学习的函数并非均匀地来自所有可能的函数！实际上，一些非常泛泛的假设——比如平滑（</a:t>
            </a:r>
            <a:r>
              <a:rPr lang="en-US" altLang="zh-CN" sz="1600" dirty="0">
                <a:solidFill>
                  <a:schemeClr val="bg1"/>
                </a:solidFill>
                <a:latin typeface="微软雅黑" panose="020B0503020204020204" pitchFamily="34" charset="-122"/>
                <a:ea typeface="微软雅黑" panose="020B0503020204020204" pitchFamily="34" charset="-122"/>
              </a:rPr>
              <a:t>smoothness</a:t>
            </a:r>
            <a:r>
              <a:rPr lang="zh-CN" altLang="zh-CN" sz="1600" dirty="0">
                <a:solidFill>
                  <a:schemeClr val="bg1"/>
                </a:solidFill>
                <a:latin typeface="微软雅黑" panose="020B0503020204020204" pitchFamily="34" charset="-122"/>
                <a:ea typeface="微软雅黑" panose="020B0503020204020204" pitchFamily="34" charset="-122"/>
              </a:rPr>
              <a:t>），相似的样例有相似的类别，有限依赖，或者有限复杂度——通常足够起很大作用，这也是机器学习能够如此成功的重要</a:t>
            </a:r>
            <a:r>
              <a:rPr lang="zh-CN" altLang="zh-CN" sz="1600" dirty="0" smtClean="0">
                <a:solidFill>
                  <a:schemeClr val="bg1"/>
                </a:solidFill>
                <a:latin typeface="微软雅黑" panose="020B0503020204020204" pitchFamily="34" charset="-122"/>
                <a:ea typeface="微软雅黑" panose="020B0503020204020204" pitchFamily="34" charset="-122"/>
              </a:rPr>
              <a:t>原因</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机器学习</a:t>
            </a:r>
            <a:r>
              <a:rPr lang="zh-CN" altLang="zh-CN" sz="1600" dirty="0">
                <a:solidFill>
                  <a:schemeClr val="bg1"/>
                </a:solidFill>
                <a:latin typeface="微软雅黑" panose="020B0503020204020204" pitchFamily="34" charset="-122"/>
                <a:ea typeface="微软雅黑" panose="020B0503020204020204" pitchFamily="34" charset="-122"/>
              </a:rPr>
              <a:t>不是魔术，它无法凭空变出东西。它所做的是由少变多。编程就像所有的工程技术那样，意味着大量的工作，必须从头开始建造一切。而机器学习更像是种田，它让大自然做大部分工作。农夫将种子与肥料混合种出庄稼。学习器将知识和数据结合“种出”程序</a:t>
            </a:r>
            <a:r>
              <a:rPr lang="zh-CN" altLang="zh-CN" sz="1600" dirty="0" smtClean="0">
                <a:solidFill>
                  <a:schemeClr val="bg1"/>
                </a:solidFill>
                <a:latin typeface="微软雅黑" panose="020B0503020204020204" pitchFamily="34" charset="-122"/>
                <a:ea typeface="微软雅黑" panose="020B0503020204020204" pitchFamily="34" charset="-122"/>
              </a:rPr>
              <a:t>。</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158975" y="167204"/>
            <a:ext cx="2492990"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仅仅靠数据是不够的</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80607"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94758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074385" y="1180387"/>
            <a:ext cx="4578269" cy="6075509"/>
          </a:xfrm>
          <a:prstGeom prst="rect">
            <a:avLst/>
          </a:prstGeom>
        </p:spPr>
        <p:txBody>
          <a:bodyPr wrap="square">
            <a:spAutoFit/>
          </a:bodyPr>
          <a:lstStyle/>
          <a:p>
            <a:pPr>
              <a:lnSpc>
                <a:spcPct val="120000"/>
              </a:lnSpc>
            </a:pPr>
            <a:r>
              <a:rPr lang="zh-CN" altLang="en-US" b="1" dirty="0" smtClean="0">
                <a:solidFill>
                  <a:schemeClr val="bg1"/>
                </a:solidFill>
              </a:rPr>
              <a:t>          一般来说学习机通过训练集，训练处分类器，将训练集和测试集同时利用分类器进行分类，如果训练集准确率要远远高于测试集准确率，则可以称之为过拟合。</a:t>
            </a:r>
            <a:endParaRPr lang="en-US" altLang="zh-CN" b="1" dirty="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在机器学习中的误差分为方差和偏差，方差是由于学习机过度学习了一些关联性不大的特征，导致的误差，而偏差是学习机没有充分学习关联性大的特征产生的误差。通常，</a:t>
            </a:r>
            <a:r>
              <a:rPr lang="zh-CN" altLang="zh-CN" b="1" dirty="0" smtClean="0">
                <a:solidFill>
                  <a:schemeClr val="bg1"/>
                </a:solidFill>
              </a:rPr>
              <a:t>一</a:t>
            </a:r>
            <a:r>
              <a:rPr lang="zh-CN" altLang="zh-CN" b="1" dirty="0">
                <a:solidFill>
                  <a:schemeClr val="bg1"/>
                </a:solidFill>
              </a:rPr>
              <a:t>个强错误假设比那些弱正确假设更好，这是因为后者需要更多的数据才能避免过拟合</a:t>
            </a:r>
            <a:r>
              <a:rPr lang="zh-CN" altLang="zh-CN" b="1" dirty="0" smtClean="0">
                <a:solidFill>
                  <a:schemeClr val="bg1"/>
                </a:solidFill>
              </a:rPr>
              <a:t>。</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r>
              <a:rPr lang="zh-CN" altLang="en-US" b="1" dirty="0" smtClean="0">
                <a:solidFill>
                  <a:schemeClr val="bg1"/>
                </a:solidFill>
              </a:rPr>
              <a:t>过拟合的解决方法：交叉检验法，另一个是代价函数增加一个正则化项。代价函数，是由真实值与预测值之间的误差平方和组成的一个十字，在这个式子中添加一个正则化项，通过不断地调整正则化项，可以适当地减少误差。</a:t>
            </a:r>
            <a:endParaRPr lang="en-US" altLang="zh-CN" b="1" dirty="0" smtClean="0">
              <a:solidFill>
                <a:schemeClr val="bg1"/>
              </a:solidFill>
            </a:endParaRPr>
          </a:p>
          <a:p>
            <a:pPr>
              <a:lnSpc>
                <a:spcPct val="120000"/>
              </a:lnSpc>
            </a:pPr>
            <a:r>
              <a:rPr lang="en-US" altLang="zh-CN" b="1" dirty="0">
                <a:solidFill>
                  <a:schemeClr val="bg1"/>
                </a:solidFill>
              </a:rPr>
              <a:t> </a:t>
            </a:r>
            <a:r>
              <a:rPr lang="en-US" altLang="zh-CN" b="1" dirty="0" smtClean="0">
                <a:solidFill>
                  <a:schemeClr val="bg1"/>
                </a:solidFill>
              </a:rPr>
              <a:t>           </a:t>
            </a:r>
          </a:p>
        </p:txBody>
      </p:sp>
      <p:sp>
        <p:nvSpPr>
          <p:cNvPr id="68" name="文本框 67"/>
          <p:cNvSpPr txBox="1"/>
          <p:nvPr/>
        </p:nvSpPr>
        <p:spPr>
          <a:xfrm>
            <a:off x="1158975" y="167204"/>
            <a:ext cx="2236510" cy="400110"/>
          </a:xfrm>
          <a:prstGeom prst="rect">
            <a:avLst/>
          </a:prstGeom>
          <a:noFill/>
        </p:spPr>
        <p:txBody>
          <a:bodyPr wrap="none" rtlCol="0">
            <a:spAutoFit/>
          </a:bodyPr>
          <a:lstStyle/>
          <a:p>
            <a:r>
              <a:rPr lang="zh-CN" altLang="en-US" sz="2000" b="1" dirty="0" smtClean="0">
                <a:solidFill>
                  <a:schemeClr val="bg1"/>
                </a:solidFill>
                <a:latin typeface="方正正纤黑简体" panose="02000000000000000000" pitchFamily="2" charset="-122"/>
                <a:ea typeface="方正正纤黑简体" panose="02000000000000000000" pitchFamily="2" charset="-122"/>
              </a:rPr>
              <a:t>过拟合的多种形式</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176129" y="567314"/>
            <a:ext cx="6724918" cy="400110"/>
          </a:xfrm>
          <a:prstGeom prst="rect">
            <a:avLst/>
          </a:prstGeom>
          <a:noFill/>
        </p:spPr>
        <p:txBody>
          <a:bodyPr wrap="none" rtlCol="0">
            <a:spAutoFit/>
          </a:bodyPr>
          <a:lstStyle/>
          <a:p>
            <a:r>
              <a:rPr lang="en-US" altLang="zh-CN" sz="2000" dirty="0">
                <a:solidFill>
                  <a:schemeClr val="bg1"/>
                </a:solidFill>
                <a:latin typeface="时尚中黑简体" pitchFamily="2" charset="-122"/>
                <a:ea typeface="时尚中黑简体" pitchFamily="2" charset="-122"/>
              </a:rPr>
              <a:t>A Few Useful Things to Know About Machine Learning </a:t>
            </a:r>
            <a:endParaRPr lang="zh-CN" altLang="en-US" sz="2800" dirty="0">
              <a:solidFill>
                <a:schemeClr val="bg1"/>
              </a:solidFill>
              <a:latin typeface="时尚中黑简体" pitchFamily="2" charset="-122"/>
              <a:ea typeface="时尚中黑简体" pitchFamily="2" charset="-122"/>
            </a:endParaRPr>
          </a:p>
        </p:txBody>
      </p:sp>
      <p:grpSp>
        <p:nvGrpSpPr>
          <p:cNvPr id="70" name="组合 69"/>
          <p:cNvGrpSpPr/>
          <p:nvPr/>
        </p:nvGrpSpPr>
        <p:grpSpPr>
          <a:xfrm>
            <a:off x="207780" y="101257"/>
            <a:ext cx="866606" cy="778226"/>
            <a:chOff x="283980" y="301282"/>
            <a:chExt cx="866605"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34994" y="367229"/>
              <a:ext cx="561371"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cxnSp>
        <p:nvCxnSpPr>
          <p:cNvPr id="44" name="直接连接符 43"/>
          <p:cNvCxnSpPr/>
          <p:nvPr/>
        </p:nvCxnSpPr>
        <p:spPr>
          <a:xfrm flipV="1">
            <a:off x="1158975" y="1006764"/>
            <a:ext cx="9767643" cy="40974"/>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descr="http://image.sciencenet.cn/album/201212/25/184929qggahz4ylod8py4o.png"/>
          <p:cNvPicPr/>
          <p:nvPr/>
        </p:nvPicPr>
        <p:blipFill>
          <a:blip r:embed="rId3">
            <a:extLst>
              <a:ext uri="{28A0092B-C50C-407E-A947-70E740481C1C}">
                <a14:useLocalDpi xmlns:a14="http://schemas.microsoft.com/office/drawing/2010/main" val="0"/>
              </a:ext>
            </a:extLst>
          </a:blip>
          <a:srcRect/>
          <a:stretch>
            <a:fillRect/>
          </a:stretch>
        </p:blipFill>
        <p:spPr bwMode="auto">
          <a:xfrm>
            <a:off x="6942275" y="1931062"/>
            <a:ext cx="3239135" cy="3564890"/>
          </a:xfrm>
          <a:prstGeom prst="rect">
            <a:avLst/>
          </a:prstGeom>
          <a:noFill/>
          <a:ln>
            <a:noFill/>
          </a:ln>
        </p:spPr>
      </p:pic>
    </p:spTree>
    <p:extLst>
      <p:ext uri="{BB962C8B-B14F-4D97-AF65-F5344CB8AC3E}">
        <p14:creationId xmlns:p14="http://schemas.microsoft.com/office/powerpoint/2010/main" val="138488671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6" presetClass="entr" presetSubtype="37"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arn(outVertical)">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2253</TotalTime>
  <Words>3047</Words>
  <Application>Microsoft Office PowerPoint</Application>
  <PresentationFormat>宽屏</PresentationFormat>
  <Paragraphs>165</Paragraphs>
  <Slides>21</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21</vt:i4>
      </vt:variant>
      <vt:variant>
        <vt:lpstr>自定义放映</vt:lpstr>
      </vt:variant>
      <vt:variant>
        <vt:i4>1</vt:i4>
      </vt:variant>
    </vt:vector>
  </HeadingPairs>
  <TitlesOfParts>
    <vt:vector size="34" baseType="lpstr">
      <vt:lpstr>Arial Unicode MS</vt:lpstr>
      <vt:lpstr>方正正纤黑简体</vt:lpstr>
      <vt:lpstr>时尚中黑简体</vt:lpstr>
      <vt:lpstr>SimSun</vt:lpstr>
      <vt:lpstr>SimSun</vt:lpstr>
      <vt:lpstr>微软雅黑</vt:lpstr>
      <vt:lpstr>Agency FB</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欧明望</cp:lastModifiedBy>
  <cp:revision>204</cp:revision>
  <dcterms:created xsi:type="dcterms:W3CDTF">2016-03-31T10:33:00Z</dcterms:created>
  <dcterms:modified xsi:type="dcterms:W3CDTF">2017-03-23T15:12:54Z</dcterms:modified>
</cp:coreProperties>
</file>