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0" r:id="rId6"/>
    <p:sldId id="261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2F36FF-3EA1-4E4D-81B2-330E416C773E}" v="2" dt="2021-08-27T06:36:23.189"/>
    <p1510:client id="{6D3E65BC-EC8D-496F-8CFF-D7FF9C813C01}" v="30" dt="2021-08-19T02:42:35.599"/>
    <p1510:client id="{A1A73DC4-791C-462E-9024-0AD912354EBE}" v="489" dt="2021-08-18T16:19:53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/>
              <a:t> Free PPT _ Click to add title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/>
              <a:t>Free PPT _ Click to add title</a:t>
            </a:r>
            <a:endParaRPr lang="ko-KR" alt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539552" y="1844824"/>
            <a:ext cx="4608512" cy="4608512"/>
          </a:xfrm>
          <a:prstGeom prst="ellipse">
            <a:avLst/>
          </a:prstGeom>
          <a:solidFill>
            <a:schemeClr val="tx2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30525" y="4384865"/>
            <a:ext cx="3240591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Nama </a:t>
            </a:r>
            <a:r>
              <a:rPr lang="en-US" altLang="ko-KR" b="1" err="1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Anggota</a:t>
            </a:r>
            <a:r>
              <a:rPr lang="en-US" altLang="ko-KR" b="1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 </a:t>
            </a:r>
            <a:r>
              <a:rPr lang="en-US" altLang="ko-KR" b="1" err="1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kelompok</a:t>
            </a:r>
            <a:r>
              <a:rPr lang="en-US" altLang="ko-KR" b="1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 :</a:t>
            </a:r>
            <a:endParaRPr lang="en-US" altLang="ko-KR" b="1">
              <a:solidFill>
                <a:schemeClr val="bg1"/>
              </a:solidFill>
              <a:latin typeface="Arial" pitchFamily="34" charset="0"/>
              <a:ea typeface="맑은 고딕"/>
              <a:cs typeface="Arial" pitchFamily="34" charset="0"/>
            </a:endParaRPr>
          </a:p>
          <a:p>
            <a:pPr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1. </a:t>
            </a:r>
            <a:r>
              <a:rPr lang="en-US" altLang="ko-KR" b="1" err="1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Mutaqin</a:t>
            </a:r>
            <a:r>
              <a:rPr lang="en-US" altLang="ko-KR" b="1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 Dean</a:t>
            </a:r>
          </a:p>
          <a:p>
            <a:pPr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2. Farhan Hamzah Firdaus </a:t>
            </a:r>
          </a:p>
          <a:p>
            <a:pPr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3. Moch Farrel</a:t>
            </a:r>
            <a:endParaRPr lang="en-US" altLang="ko-KR" b="1">
              <a:solidFill>
                <a:schemeClr val="bg1"/>
              </a:solidFill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683568" y="3068960"/>
            <a:ext cx="432048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3600" b="1" err="1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Kalkulator</a:t>
            </a:r>
            <a:r>
              <a:rPr lang="en-US" altLang="ko-KR" sz="3600" b="1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 BMI</a:t>
            </a:r>
          </a:p>
          <a:p>
            <a:pPr algn="ctr"/>
            <a:r>
              <a:rPr lang="en-US" altLang="ko-KR" sz="3600" b="1" err="1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Berbasis</a:t>
            </a:r>
            <a:r>
              <a:rPr lang="en-US" altLang="ko-KR" sz="3600" b="1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 GUI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60040" y="6597932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 altLang="ko-KR">
                <a:latin typeface="Arial"/>
                <a:ea typeface="맑은 고딕"/>
                <a:cs typeface="Arial"/>
              </a:rPr>
              <a:t> </a:t>
            </a:r>
            <a:r>
              <a:rPr lang="en-US" altLang="ko-KR">
                <a:latin typeface="Century Gothic"/>
                <a:ea typeface="맑은 고딕"/>
                <a:cs typeface="Arial"/>
              </a:rPr>
              <a:t>Latar</a:t>
            </a:r>
            <a:r>
              <a:rPr lang="en-US" altLang="ko-KR">
                <a:latin typeface="Arial"/>
                <a:ea typeface="맑은 고딕"/>
                <a:cs typeface="Arial"/>
              </a:rPr>
              <a:t> </a:t>
            </a:r>
            <a:r>
              <a:rPr lang="en-US" altLang="ko-KR" err="1">
                <a:latin typeface="Arial"/>
                <a:ea typeface="맑은 고딕"/>
                <a:cs typeface="Arial"/>
              </a:rPr>
              <a:t>Belakang</a:t>
            </a:r>
            <a:endParaRPr lang="ko-KR" altLang="en-US" err="1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 lIns="396000" tIns="45720" rIns="91440" bIns="45720" anchor="t"/>
          <a:lstStyle/>
          <a:p>
            <a:r>
              <a:rPr lang="en-US" sz="1800" err="1">
                <a:latin typeface="Century Gothic"/>
                <a:ea typeface="맑은 고딕"/>
                <a:cs typeface="Arial"/>
              </a:rPr>
              <a:t>Dewasa</a:t>
            </a:r>
            <a:r>
              <a:rPr lang="en-US" sz="1800">
                <a:latin typeface="Century Gothic"/>
                <a:cs typeface="Arial"/>
              </a:rPr>
              <a:t> </a:t>
            </a:r>
            <a:r>
              <a:rPr lang="en-US" sz="1800" err="1">
                <a:latin typeface="Century Gothic"/>
                <a:cs typeface="Arial"/>
              </a:rPr>
              <a:t>ini</a:t>
            </a:r>
            <a:r>
              <a:rPr lang="en-US" sz="1800">
                <a:latin typeface="Century Gothic"/>
                <a:cs typeface="Arial"/>
              </a:rPr>
              <a:t> </a:t>
            </a:r>
            <a:r>
              <a:rPr lang="en-US" sz="1800" err="1">
                <a:latin typeface="Century Gothic"/>
                <a:cs typeface="Arial"/>
              </a:rPr>
              <a:t>masalah</a:t>
            </a:r>
            <a:r>
              <a:rPr lang="en-US" sz="1800">
                <a:latin typeface="Century Gothic"/>
                <a:cs typeface="Arial"/>
              </a:rPr>
              <a:t> </a:t>
            </a:r>
            <a:r>
              <a:rPr lang="en-US" sz="1800" err="1">
                <a:latin typeface="Century Gothic"/>
                <a:cs typeface="Arial"/>
              </a:rPr>
              <a:t>obesitas</a:t>
            </a:r>
            <a:r>
              <a:rPr lang="en-US" sz="1800">
                <a:latin typeface="Century Gothic"/>
                <a:cs typeface="Arial"/>
              </a:rPr>
              <a:t> dan </a:t>
            </a:r>
            <a:r>
              <a:rPr lang="en-US" sz="1800" err="1">
                <a:latin typeface="Century Gothic"/>
                <a:cs typeface="Arial"/>
              </a:rPr>
              <a:t>kekurangan</a:t>
            </a:r>
            <a:r>
              <a:rPr lang="en-US" sz="1800">
                <a:latin typeface="Century Gothic"/>
                <a:cs typeface="Arial"/>
              </a:rPr>
              <a:t> </a:t>
            </a:r>
            <a:r>
              <a:rPr lang="en-US" sz="1800" err="1">
                <a:latin typeface="Century Gothic"/>
                <a:cs typeface="Arial"/>
              </a:rPr>
              <a:t>gizi</a:t>
            </a:r>
            <a:r>
              <a:rPr lang="en-US" sz="1800">
                <a:latin typeface="Century Gothic"/>
                <a:cs typeface="Arial"/>
              </a:rPr>
              <a:t> </a:t>
            </a:r>
            <a:r>
              <a:rPr lang="en-US" sz="1800" err="1">
                <a:latin typeface="Century Gothic"/>
                <a:cs typeface="Arial"/>
              </a:rPr>
              <a:t>menjadi</a:t>
            </a:r>
            <a:r>
              <a:rPr lang="en-US" sz="1800">
                <a:latin typeface="Century Gothic"/>
                <a:cs typeface="Arial"/>
              </a:rPr>
              <a:t> salah </a:t>
            </a:r>
            <a:r>
              <a:rPr lang="en-US" sz="1800" err="1">
                <a:latin typeface="Century Gothic"/>
                <a:cs typeface="Arial"/>
              </a:rPr>
              <a:t>satu</a:t>
            </a:r>
            <a:r>
              <a:rPr lang="en-US" sz="1800">
                <a:latin typeface="Century Gothic"/>
                <a:cs typeface="Arial"/>
              </a:rPr>
              <a:t> </a:t>
            </a:r>
            <a:r>
              <a:rPr lang="en-US" sz="1800" err="1">
                <a:latin typeface="Century Gothic"/>
                <a:cs typeface="Arial"/>
              </a:rPr>
              <a:t>masalah</a:t>
            </a:r>
            <a:r>
              <a:rPr lang="en-US" sz="1800">
                <a:latin typeface="Century Gothic"/>
                <a:cs typeface="Arial"/>
              </a:rPr>
              <a:t> </a:t>
            </a:r>
            <a:r>
              <a:rPr lang="en-US" sz="1800" err="1">
                <a:latin typeface="Century Gothic"/>
                <a:cs typeface="Arial"/>
              </a:rPr>
              <a:t>kesehatan</a:t>
            </a:r>
            <a:r>
              <a:rPr lang="en-US" sz="1800">
                <a:latin typeface="Century Gothic"/>
                <a:cs typeface="Arial"/>
              </a:rPr>
              <a:t> yang </a:t>
            </a:r>
            <a:r>
              <a:rPr lang="en-US" sz="1800" err="1">
                <a:latin typeface="Century Gothic"/>
                <a:cs typeface="Arial"/>
              </a:rPr>
              <a:t>penting</a:t>
            </a:r>
            <a:r>
              <a:rPr lang="en-US" sz="1800">
                <a:latin typeface="Century Gothic"/>
                <a:cs typeface="Arial"/>
              </a:rPr>
              <a:t>. </a:t>
            </a:r>
            <a:r>
              <a:rPr lang="en-US" sz="1800" err="1">
                <a:latin typeface="Century Gothic"/>
                <a:cs typeface="Arial"/>
              </a:rPr>
              <a:t>Menurut</a:t>
            </a:r>
            <a:r>
              <a:rPr lang="en-US" sz="1800">
                <a:latin typeface="Century Gothic"/>
                <a:cs typeface="Arial"/>
              </a:rPr>
              <a:t> WHO (2000) </a:t>
            </a:r>
            <a:r>
              <a:rPr lang="en-US" sz="1800" err="1">
                <a:latin typeface="Century Gothic"/>
                <a:cs typeface="Arial"/>
              </a:rPr>
              <a:t>diperkirakan</a:t>
            </a:r>
            <a:r>
              <a:rPr lang="en-US" sz="1800">
                <a:latin typeface="Century Gothic"/>
                <a:cs typeface="Arial"/>
              </a:rPr>
              <a:t> </a:t>
            </a:r>
            <a:r>
              <a:rPr lang="en-US" sz="1800" err="1">
                <a:latin typeface="Century Gothic"/>
                <a:cs typeface="Arial"/>
              </a:rPr>
              <a:t>lebih</a:t>
            </a:r>
            <a:r>
              <a:rPr lang="en-US" sz="1800">
                <a:latin typeface="Century Gothic"/>
                <a:cs typeface="Arial"/>
              </a:rPr>
              <a:t> </a:t>
            </a:r>
            <a:r>
              <a:rPr lang="en-US" sz="1800" err="1">
                <a:latin typeface="Century Gothic"/>
                <a:cs typeface="Arial"/>
              </a:rPr>
              <a:t>dari</a:t>
            </a:r>
            <a:r>
              <a:rPr lang="en-US" sz="1800">
                <a:latin typeface="Century Gothic"/>
                <a:cs typeface="Arial"/>
              </a:rPr>
              <a:t> 700 </a:t>
            </a:r>
            <a:r>
              <a:rPr lang="en-US" sz="1800" err="1">
                <a:latin typeface="Century Gothic"/>
                <a:cs typeface="Arial"/>
              </a:rPr>
              <a:t>juta</a:t>
            </a:r>
            <a:r>
              <a:rPr lang="en-US" sz="1800">
                <a:latin typeface="Century Gothic"/>
                <a:cs typeface="Arial"/>
              </a:rPr>
              <a:t> orang </a:t>
            </a:r>
            <a:r>
              <a:rPr lang="en-US" sz="1800" err="1">
                <a:latin typeface="Century Gothic"/>
                <a:cs typeface="Arial"/>
              </a:rPr>
              <a:t>dewasa</a:t>
            </a:r>
            <a:r>
              <a:rPr lang="en-US" sz="1800">
                <a:latin typeface="Century Gothic"/>
                <a:cs typeface="Arial"/>
              </a:rPr>
              <a:t> </a:t>
            </a:r>
            <a:r>
              <a:rPr lang="en-US" sz="1800" err="1">
                <a:latin typeface="Century Gothic"/>
                <a:cs typeface="Arial"/>
              </a:rPr>
              <a:t>akan</a:t>
            </a:r>
            <a:r>
              <a:rPr lang="en-US" sz="1800">
                <a:latin typeface="Century Gothic"/>
                <a:cs typeface="Arial"/>
              </a:rPr>
              <a:t> </a:t>
            </a:r>
            <a:r>
              <a:rPr lang="en-US" sz="1800" err="1">
                <a:latin typeface="Century Gothic"/>
                <a:cs typeface="Arial"/>
              </a:rPr>
              <a:t>gemuk</a:t>
            </a:r>
            <a:r>
              <a:rPr lang="en-US" sz="1800">
                <a:latin typeface="Century Gothic"/>
                <a:cs typeface="Arial"/>
              </a:rPr>
              <a:t> pada </a:t>
            </a:r>
            <a:r>
              <a:rPr lang="en-US" sz="1800" err="1">
                <a:latin typeface="Century Gothic"/>
                <a:cs typeface="Arial"/>
              </a:rPr>
              <a:t>tahun</a:t>
            </a:r>
            <a:r>
              <a:rPr lang="en-US" sz="1800">
                <a:latin typeface="Century Gothic"/>
                <a:cs typeface="Arial"/>
              </a:rPr>
              <a:t> 2015 dan </a:t>
            </a:r>
            <a:r>
              <a:rPr lang="en-US" sz="1800" err="1">
                <a:latin typeface="Century Gothic"/>
                <a:cs typeface="Arial"/>
              </a:rPr>
              <a:t>dugaan</a:t>
            </a:r>
            <a:r>
              <a:rPr lang="en-US" sz="1800">
                <a:latin typeface="Century Gothic"/>
                <a:cs typeface="Arial"/>
              </a:rPr>
              <a:t> </a:t>
            </a:r>
            <a:r>
              <a:rPr lang="en-US" sz="1800" err="1">
                <a:latin typeface="Century Gothic"/>
                <a:cs typeface="Arial"/>
              </a:rPr>
              <a:t>akan</a:t>
            </a:r>
            <a:r>
              <a:rPr lang="en-US" sz="1800">
                <a:latin typeface="Century Gothic"/>
                <a:cs typeface="Arial"/>
              </a:rPr>
              <a:t> </a:t>
            </a:r>
            <a:r>
              <a:rPr lang="en-US" sz="1800" err="1">
                <a:latin typeface="Century Gothic"/>
                <a:cs typeface="Arial"/>
              </a:rPr>
              <a:t>terjadi</a:t>
            </a:r>
            <a:r>
              <a:rPr lang="en-US" sz="1800">
                <a:latin typeface="Century Gothic"/>
                <a:cs typeface="Arial"/>
              </a:rPr>
              <a:t> </a:t>
            </a:r>
            <a:r>
              <a:rPr lang="en-US" sz="1800" err="1">
                <a:latin typeface="Century Gothic"/>
                <a:cs typeface="Arial"/>
              </a:rPr>
              <a:t>peningkatan</a:t>
            </a:r>
            <a:r>
              <a:rPr lang="en-US" sz="1800">
                <a:latin typeface="Century Gothic"/>
                <a:cs typeface="Arial"/>
              </a:rPr>
              <a:t> </a:t>
            </a:r>
            <a:r>
              <a:rPr lang="en-US" sz="1800" err="1">
                <a:latin typeface="Century Gothic"/>
                <a:cs typeface="Arial"/>
              </a:rPr>
              <a:t>prevalensi</a:t>
            </a:r>
            <a:r>
              <a:rPr lang="en-US" sz="1800">
                <a:latin typeface="Century Gothic"/>
                <a:cs typeface="Arial"/>
              </a:rPr>
              <a:t> </a:t>
            </a:r>
            <a:r>
              <a:rPr lang="en-US" sz="1800" err="1">
                <a:latin typeface="Century Gothic"/>
                <a:cs typeface="Arial"/>
              </a:rPr>
              <a:t>obesitas</a:t>
            </a:r>
            <a:r>
              <a:rPr lang="en-US" sz="1800">
                <a:latin typeface="Century Gothic"/>
                <a:cs typeface="Arial"/>
              </a:rPr>
              <a:t> yang </a:t>
            </a:r>
            <a:r>
              <a:rPr lang="en-US" sz="1800" err="1">
                <a:latin typeface="Century Gothic"/>
                <a:cs typeface="Arial"/>
              </a:rPr>
              <a:t>mencapai</a:t>
            </a:r>
            <a:r>
              <a:rPr lang="en-US" sz="1800">
                <a:latin typeface="Century Gothic"/>
                <a:cs typeface="Arial"/>
              </a:rPr>
              <a:t> 50% pada </a:t>
            </a:r>
            <a:r>
              <a:rPr lang="en-US" sz="1800" err="1">
                <a:latin typeface="Century Gothic"/>
                <a:cs typeface="Arial"/>
              </a:rPr>
              <a:t>tahun</a:t>
            </a:r>
            <a:r>
              <a:rPr lang="en-US" sz="1800">
                <a:latin typeface="Century Gothic"/>
                <a:cs typeface="Arial"/>
              </a:rPr>
              <a:t> 2025 </a:t>
            </a:r>
            <a:r>
              <a:rPr lang="en-US" sz="1800" err="1">
                <a:latin typeface="Century Gothic"/>
                <a:cs typeface="Arial"/>
              </a:rPr>
              <a:t>bagi</a:t>
            </a:r>
            <a:r>
              <a:rPr lang="en-US" sz="1800">
                <a:latin typeface="Century Gothic"/>
                <a:cs typeface="Arial"/>
              </a:rPr>
              <a:t> negara-negara </a:t>
            </a:r>
            <a:r>
              <a:rPr lang="en-US" sz="1800" err="1">
                <a:latin typeface="Century Gothic"/>
                <a:cs typeface="Arial"/>
              </a:rPr>
              <a:t>maju</a:t>
            </a:r>
            <a:r>
              <a:rPr lang="en-US" sz="1800">
                <a:latin typeface="Century Gothic"/>
                <a:cs typeface="Arial"/>
              </a:rPr>
              <a:t>. Di Indonesia, </a:t>
            </a:r>
            <a:r>
              <a:rPr lang="en-US" sz="1800" err="1">
                <a:latin typeface="Century Gothic"/>
                <a:cs typeface="Arial"/>
              </a:rPr>
              <a:t>hasil</a:t>
            </a:r>
            <a:r>
              <a:rPr lang="en-US" sz="1800">
                <a:latin typeface="Century Gothic"/>
                <a:cs typeface="Arial"/>
              </a:rPr>
              <a:t> </a:t>
            </a:r>
            <a:r>
              <a:rPr lang="en-US" sz="1800" err="1">
                <a:latin typeface="Century Gothic"/>
                <a:cs typeface="Arial"/>
              </a:rPr>
              <a:t>Riskesdas</a:t>
            </a:r>
            <a:r>
              <a:rPr lang="en-US" sz="1800">
                <a:latin typeface="Century Gothic"/>
                <a:cs typeface="Arial"/>
              </a:rPr>
              <a:t> 2013 </a:t>
            </a:r>
            <a:r>
              <a:rPr lang="en-US" sz="1800" err="1">
                <a:latin typeface="Century Gothic"/>
                <a:cs typeface="Arial"/>
              </a:rPr>
              <a:t>menunjukkan</a:t>
            </a:r>
            <a:r>
              <a:rPr lang="en-US" sz="1800">
                <a:latin typeface="Century Gothic"/>
                <a:cs typeface="Arial"/>
              </a:rPr>
              <a:t> </a:t>
            </a:r>
            <a:r>
              <a:rPr lang="en-US" sz="1800" err="1">
                <a:latin typeface="Century Gothic"/>
                <a:cs typeface="Arial"/>
              </a:rPr>
              <a:t>bahwa</a:t>
            </a:r>
            <a:r>
              <a:rPr lang="en-US" sz="1800">
                <a:latin typeface="Century Gothic"/>
                <a:cs typeface="Arial"/>
              </a:rPr>
              <a:t> status </a:t>
            </a:r>
            <a:r>
              <a:rPr lang="en-US" sz="1800" err="1">
                <a:latin typeface="Century Gothic"/>
                <a:cs typeface="Arial"/>
              </a:rPr>
              <a:t>gizi</a:t>
            </a:r>
            <a:r>
              <a:rPr lang="en-US" sz="1800">
                <a:latin typeface="Century Gothic"/>
                <a:cs typeface="Arial"/>
              </a:rPr>
              <a:t> orang </a:t>
            </a:r>
            <a:r>
              <a:rPr lang="en-US" sz="1800" err="1">
                <a:latin typeface="Century Gothic"/>
                <a:cs typeface="Arial"/>
              </a:rPr>
              <a:t>dewasa</a:t>
            </a:r>
            <a:r>
              <a:rPr lang="en-US" sz="1800">
                <a:latin typeface="Century Gothic"/>
                <a:cs typeface="Arial"/>
              </a:rPr>
              <a:t> di </a:t>
            </a:r>
            <a:r>
              <a:rPr lang="en-US" sz="1800" err="1">
                <a:latin typeface="Century Gothic"/>
                <a:cs typeface="Arial"/>
              </a:rPr>
              <a:t>atas</a:t>
            </a:r>
            <a:r>
              <a:rPr lang="en-US" sz="1800">
                <a:latin typeface="Century Gothic"/>
                <a:cs typeface="Arial"/>
              </a:rPr>
              <a:t> 18 </a:t>
            </a:r>
            <a:r>
              <a:rPr lang="en-US" sz="1800" err="1">
                <a:latin typeface="Century Gothic"/>
                <a:cs typeface="Arial"/>
              </a:rPr>
              <a:t>tahun</a:t>
            </a:r>
            <a:r>
              <a:rPr lang="en-US" sz="1800">
                <a:latin typeface="Century Gothic"/>
                <a:cs typeface="Arial"/>
              </a:rPr>
              <a:t> </a:t>
            </a:r>
            <a:r>
              <a:rPr lang="en-US" sz="1800" err="1">
                <a:latin typeface="Century Gothic"/>
                <a:cs typeface="Arial"/>
              </a:rPr>
              <a:t>didominasi</a:t>
            </a:r>
            <a:r>
              <a:rPr lang="en-US" sz="1800">
                <a:latin typeface="Century Gothic"/>
                <a:cs typeface="Arial"/>
              </a:rPr>
              <a:t> oleh </a:t>
            </a:r>
            <a:r>
              <a:rPr lang="en-US" sz="1800" err="1">
                <a:latin typeface="Century Gothic"/>
                <a:cs typeface="Arial"/>
              </a:rPr>
              <a:t>masalah</a:t>
            </a:r>
            <a:r>
              <a:rPr lang="en-US" sz="1800">
                <a:latin typeface="Century Gothic"/>
                <a:cs typeface="Arial"/>
              </a:rPr>
              <a:t> </a:t>
            </a:r>
            <a:r>
              <a:rPr lang="en-US" sz="1800" err="1">
                <a:latin typeface="Century Gothic"/>
                <a:cs typeface="Arial"/>
              </a:rPr>
              <a:t>obesitas</a:t>
            </a:r>
            <a:r>
              <a:rPr lang="en-US" sz="1800">
                <a:latin typeface="Century Gothic"/>
                <a:cs typeface="Arial"/>
              </a:rPr>
              <a:t>. </a:t>
            </a:r>
            <a:r>
              <a:rPr lang="en-US" sz="1800" err="1">
                <a:latin typeface="Century Gothic"/>
                <a:cs typeface="Arial"/>
              </a:rPr>
              <a:t>Pervalensi</a:t>
            </a:r>
            <a:r>
              <a:rPr lang="en-US" sz="1800">
                <a:latin typeface="Century Gothic"/>
                <a:cs typeface="Arial"/>
              </a:rPr>
              <a:t> </a:t>
            </a:r>
            <a:r>
              <a:rPr lang="en-US" sz="1800" err="1">
                <a:latin typeface="Century Gothic"/>
                <a:cs typeface="Arial"/>
              </a:rPr>
              <a:t>obesitas</a:t>
            </a:r>
            <a:r>
              <a:rPr lang="en-US" sz="1800">
                <a:latin typeface="Century Gothic"/>
                <a:cs typeface="Arial"/>
              </a:rPr>
              <a:t> pada orang </a:t>
            </a:r>
            <a:r>
              <a:rPr lang="en-US" sz="1800" err="1">
                <a:latin typeface="Century Gothic"/>
                <a:cs typeface="Arial"/>
              </a:rPr>
              <a:t>dewasa</a:t>
            </a:r>
            <a:r>
              <a:rPr lang="en-US" sz="1800">
                <a:latin typeface="Century Gothic"/>
                <a:cs typeface="Arial"/>
              </a:rPr>
              <a:t> di </a:t>
            </a:r>
            <a:r>
              <a:rPr lang="en-US" sz="1800" err="1">
                <a:latin typeface="Century Gothic"/>
                <a:cs typeface="Arial"/>
              </a:rPr>
              <a:t>ialah</a:t>
            </a:r>
            <a:r>
              <a:rPr lang="en-US" sz="1800">
                <a:latin typeface="Century Gothic"/>
                <a:cs typeface="Arial"/>
              </a:rPr>
              <a:t> </a:t>
            </a:r>
            <a:r>
              <a:rPr lang="en-US" sz="1800" err="1">
                <a:latin typeface="Century Gothic"/>
                <a:cs typeface="Arial"/>
              </a:rPr>
              <a:t>sebanyak</a:t>
            </a:r>
            <a:r>
              <a:rPr lang="en-US" sz="1800">
                <a:latin typeface="Century Gothic"/>
                <a:cs typeface="Arial"/>
              </a:rPr>
              <a:t> 14,76% dan </a:t>
            </a:r>
            <a:r>
              <a:rPr lang="en-US" sz="1800" err="1">
                <a:latin typeface="Century Gothic"/>
                <a:cs typeface="Arial"/>
              </a:rPr>
              <a:t>berat</a:t>
            </a:r>
            <a:r>
              <a:rPr lang="en-US" sz="1800">
                <a:latin typeface="Century Gothic"/>
                <a:cs typeface="Arial"/>
              </a:rPr>
              <a:t> badan </a:t>
            </a:r>
            <a:r>
              <a:rPr lang="en-US" sz="1800" err="1">
                <a:latin typeface="Century Gothic"/>
                <a:cs typeface="Arial"/>
              </a:rPr>
              <a:t>lebih</a:t>
            </a:r>
            <a:r>
              <a:rPr lang="en-US" sz="1800">
                <a:latin typeface="Century Gothic"/>
                <a:cs typeface="Arial"/>
              </a:rPr>
              <a:t> </a:t>
            </a:r>
            <a:r>
              <a:rPr lang="en-US" sz="1800" err="1">
                <a:latin typeface="Century Gothic"/>
                <a:cs typeface="Arial"/>
              </a:rPr>
              <a:t>besar</a:t>
            </a:r>
            <a:r>
              <a:rPr lang="en-US" sz="1800">
                <a:latin typeface="Century Gothic"/>
                <a:cs typeface="Arial"/>
              </a:rPr>
              <a:t> 11,48%, </a:t>
            </a:r>
            <a:r>
              <a:rPr lang="en-US" sz="1800" err="1">
                <a:latin typeface="Century Gothic"/>
                <a:cs typeface="Arial"/>
              </a:rPr>
              <a:t>dimana</a:t>
            </a:r>
            <a:r>
              <a:rPr lang="en-US" sz="1800">
                <a:latin typeface="Century Gothic"/>
                <a:cs typeface="Arial"/>
              </a:rPr>
              <a:t> </a:t>
            </a:r>
            <a:r>
              <a:rPr lang="en-US" sz="1800" err="1">
                <a:latin typeface="Century Gothic"/>
                <a:cs typeface="Arial"/>
              </a:rPr>
              <a:t>dengan</a:t>
            </a:r>
            <a:r>
              <a:rPr lang="en-US" sz="1800">
                <a:latin typeface="Century Gothic"/>
                <a:cs typeface="Arial"/>
              </a:rPr>
              <a:t> </a:t>
            </a:r>
            <a:r>
              <a:rPr lang="en-US" sz="1800" err="1">
                <a:latin typeface="Century Gothic"/>
                <a:cs typeface="Arial"/>
              </a:rPr>
              <a:t>demikian</a:t>
            </a:r>
            <a:r>
              <a:rPr lang="en-US" sz="1800">
                <a:latin typeface="Century Gothic"/>
                <a:cs typeface="Arial"/>
              </a:rPr>
              <a:t> </a:t>
            </a:r>
            <a:r>
              <a:rPr lang="en-US" sz="1800" err="1">
                <a:latin typeface="Century Gothic"/>
                <a:cs typeface="Arial"/>
              </a:rPr>
              <a:t>prevalensi</a:t>
            </a:r>
            <a:r>
              <a:rPr lang="en-US" sz="1800">
                <a:latin typeface="Century Gothic"/>
                <a:cs typeface="Arial"/>
              </a:rPr>
              <a:t> orang </a:t>
            </a:r>
            <a:r>
              <a:rPr lang="en-US" sz="1800" err="1">
                <a:latin typeface="Century Gothic"/>
                <a:cs typeface="Arial"/>
              </a:rPr>
              <a:t>dewasa</a:t>
            </a:r>
            <a:r>
              <a:rPr lang="en-US" sz="1800">
                <a:latin typeface="Century Gothic"/>
                <a:cs typeface="Arial"/>
              </a:rPr>
              <a:t> </a:t>
            </a:r>
            <a:r>
              <a:rPr lang="en-US" sz="1800" err="1">
                <a:latin typeface="Century Gothic"/>
                <a:cs typeface="Arial"/>
              </a:rPr>
              <a:t>kelebihan</a:t>
            </a:r>
            <a:r>
              <a:rPr lang="en-US" sz="1800">
                <a:latin typeface="Century Gothic"/>
                <a:cs typeface="Arial"/>
              </a:rPr>
              <a:t> </a:t>
            </a:r>
            <a:r>
              <a:rPr lang="en-US" sz="1800" err="1">
                <a:latin typeface="Century Gothic"/>
                <a:cs typeface="Arial"/>
              </a:rPr>
              <a:t>berat</a:t>
            </a:r>
            <a:r>
              <a:rPr lang="en-US" sz="1800">
                <a:latin typeface="Century Gothic"/>
                <a:cs typeface="Arial"/>
              </a:rPr>
              <a:t> badan </a:t>
            </a:r>
            <a:r>
              <a:rPr lang="en-US" sz="1800" err="1">
                <a:latin typeface="Century Gothic"/>
                <a:cs typeface="Arial"/>
              </a:rPr>
              <a:t>sebesar</a:t>
            </a:r>
            <a:r>
              <a:rPr lang="en-US" sz="1800">
                <a:latin typeface="Century Gothic"/>
                <a:cs typeface="Arial"/>
              </a:rPr>
              <a:t> 26,23% </a:t>
            </a:r>
            <a:r>
              <a:rPr lang="en-US" sz="1800" err="1">
                <a:latin typeface="Century Gothic"/>
                <a:cs typeface="Arial"/>
              </a:rPr>
              <a:t>sedangkan</a:t>
            </a:r>
            <a:r>
              <a:rPr lang="en-US" sz="1800">
                <a:latin typeface="Century Gothic"/>
                <a:cs typeface="Arial"/>
              </a:rPr>
              <a:t> </a:t>
            </a:r>
            <a:r>
              <a:rPr lang="en-US" sz="1800" err="1">
                <a:latin typeface="Century Gothic"/>
                <a:cs typeface="Arial"/>
              </a:rPr>
              <a:t>prevalensi</a:t>
            </a:r>
            <a:r>
              <a:rPr lang="en-US" sz="1800">
                <a:latin typeface="Century Gothic"/>
                <a:cs typeface="Arial"/>
              </a:rPr>
              <a:t> </a:t>
            </a:r>
            <a:r>
              <a:rPr lang="en-US" sz="1800" err="1">
                <a:latin typeface="Century Gothic"/>
                <a:cs typeface="Arial"/>
              </a:rPr>
              <a:t>masyarakat</a:t>
            </a:r>
            <a:r>
              <a:rPr lang="en-US" sz="1800">
                <a:latin typeface="Century Gothic"/>
                <a:cs typeface="Arial"/>
              </a:rPr>
              <a:t> </a:t>
            </a:r>
            <a:r>
              <a:rPr lang="en-US" sz="1800" err="1">
                <a:latin typeface="Century Gothic"/>
                <a:cs typeface="Arial"/>
              </a:rPr>
              <a:t>dewasa</a:t>
            </a:r>
            <a:r>
              <a:rPr lang="en-US" sz="1800">
                <a:latin typeface="Century Gothic"/>
                <a:cs typeface="Arial"/>
              </a:rPr>
              <a:t> yang kurus </a:t>
            </a:r>
            <a:r>
              <a:rPr lang="en-US" sz="1800" err="1">
                <a:latin typeface="Century Gothic"/>
                <a:cs typeface="Arial"/>
              </a:rPr>
              <a:t>sebesar</a:t>
            </a:r>
            <a:r>
              <a:rPr lang="en-US" sz="1800">
                <a:latin typeface="Century Gothic"/>
                <a:cs typeface="Arial"/>
              </a:rPr>
              <a:t> 11,09%[2].</a:t>
            </a:r>
            <a:endParaRPr lang="id-ID" altLang="ko-KR" sz="1800">
              <a:latin typeface="Century Gothic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 altLang="ko-KR">
                <a:latin typeface="Century Gothic"/>
                <a:ea typeface="맑은 고딕"/>
                <a:cs typeface="Arial"/>
              </a:rPr>
              <a:t>Solusi</a:t>
            </a:r>
            <a:endParaRPr lang="id-ID" altLang="ko-KR">
              <a:latin typeface="Century Gothic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 lIns="396000" tIns="45720" rIns="91440" bIns="45720" anchor="t"/>
          <a:lstStyle/>
          <a:p>
            <a:r>
              <a:rPr lang="en-US" sz="1800" err="1">
                <a:ea typeface="+mn-lt"/>
                <a:cs typeface="+mn-lt"/>
              </a:rPr>
              <a:t>Untuk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menangani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resiko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besar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masalah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kesehatan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tersebut</a:t>
            </a:r>
            <a:r>
              <a:rPr lang="en-US" sz="1800">
                <a:ea typeface="+mn-lt"/>
                <a:cs typeface="+mn-lt"/>
              </a:rPr>
              <a:t>, </a:t>
            </a:r>
            <a:r>
              <a:rPr lang="en-US" sz="1800" err="1">
                <a:ea typeface="+mn-lt"/>
                <a:cs typeface="+mn-lt"/>
              </a:rPr>
              <a:t>dapat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dilakukannya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deteksi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dini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dengan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cara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menggunakan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sebuah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standar</a:t>
            </a:r>
            <a:r>
              <a:rPr lang="en-US" sz="1800">
                <a:ea typeface="+mn-lt"/>
                <a:cs typeface="+mn-lt"/>
              </a:rPr>
              <a:t> formula </a:t>
            </a:r>
            <a:r>
              <a:rPr lang="en-US" sz="1800" err="1">
                <a:ea typeface="+mn-lt"/>
                <a:cs typeface="+mn-lt"/>
              </a:rPr>
              <a:t>perhitungan</a:t>
            </a:r>
            <a:r>
              <a:rPr lang="en-US" sz="1800">
                <a:ea typeface="+mn-lt"/>
                <a:cs typeface="+mn-lt"/>
              </a:rPr>
              <a:t> badan ideal </a:t>
            </a:r>
            <a:r>
              <a:rPr lang="en-US" sz="1800" err="1">
                <a:ea typeface="+mn-lt"/>
                <a:cs typeface="+mn-lt"/>
              </a:rPr>
              <a:t>bernama</a:t>
            </a:r>
            <a:r>
              <a:rPr lang="en-US" sz="1800">
                <a:ea typeface="+mn-lt"/>
                <a:cs typeface="+mn-lt"/>
              </a:rPr>
              <a:t> Body Mass Index (BMI) yang </a:t>
            </a:r>
            <a:r>
              <a:rPr lang="en-US" sz="1800" err="1">
                <a:ea typeface="+mn-lt"/>
                <a:cs typeface="+mn-lt"/>
              </a:rPr>
              <a:t>dikeluarkan</a:t>
            </a:r>
            <a:r>
              <a:rPr lang="en-US" sz="1800">
                <a:ea typeface="+mn-lt"/>
                <a:cs typeface="+mn-lt"/>
              </a:rPr>
              <a:t> oleh Badan Kesehatan Dunia (WHO) </a:t>
            </a:r>
            <a:r>
              <a:rPr lang="en-US" sz="1800" err="1">
                <a:ea typeface="+mn-lt"/>
                <a:cs typeface="+mn-lt"/>
              </a:rPr>
              <a:t>atau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dikenal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sebagai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Indeks</a:t>
            </a:r>
            <a:r>
              <a:rPr lang="en-US" sz="1800">
                <a:ea typeface="+mn-lt"/>
                <a:cs typeface="+mn-lt"/>
              </a:rPr>
              <a:t> Massa </a:t>
            </a:r>
            <a:r>
              <a:rPr lang="en-US" sz="1800" err="1">
                <a:ea typeface="+mn-lt"/>
                <a:cs typeface="+mn-lt"/>
              </a:rPr>
              <a:t>Tubuh</a:t>
            </a:r>
            <a:r>
              <a:rPr lang="en-US" sz="1800">
                <a:ea typeface="+mn-lt"/>
                <a:cs typeface="+mn-lt"/>
              </a:rPr>
              <a:t> (IMT) di Indonesia. Pada </a:t>
            </a:r>
            <a:r>
              <a:rPr lang="en-US" sz="1800" err="1">
                <a:ea typeface="+mn-lt"/>
                <a:cs typeface="+mn-lt"/>
              </a:rPr>
              <a:t>tugas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akhir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ini</a:t>
            </a:r>
            <a:r>
              <a:rPr lang="en-US" sz="1800">
                <a:ea typeface="+mn-lt"/>
                <a:cs typeface="+mn-lt"/>
              </a:rPr>
              <a:t>, </a:t>
            </a:r>
            <a:r>
              <a:rPr lang="en-US" sz="1800" err="1">
                <a:ea typeface="+mn-lt"/>
                <a:cs typeface="+mn-lt"/>
              </a:rPr>
              <a:t>dilakukannya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perancangan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sebuah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aplikasi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perhitungan</a:t>
            </a:r>
            <a:r>
              <a:rPr lang="en-US" sz="1800">
                <a:ea typeface="+mn-lt"/>
                <a:cs typeface="+mn-lt"/>
              </a:rPr>
              <a:t> BMI </a:t>
            </a:r>
            <a:r>
              <a:rPr lang="en-US" sz="1800" err="1">
                <a:ea typeface="+mn-lt"/>
                <a:cs typeface="+mn-lt"/>
              </a:rPr>
              <a:t>berbasis</a:t>
            </a:r>
            <a:r>
              <a:rPr lang="en-US" sz="1800">
                <a:ea typeface="+mn-lt"/>
                <a:cs typeface="+mn-lt"/>
              </a:rPr>
              <a:t> GUI. </a:t>
            </a:r>
            <a:r>
              <a:rPr lang="en-US" sz="1800" err="1">
                <a:ea typeface="+mn-lt"/>
                <a:cs typeface="+mn-lt"/>
              </a:rPr>
              <a:t>Aplikasi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ini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dibuat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untuk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membantu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seseorang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mengetahui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Indeks</a:t>
            </a:r>
            <a:r>
              <a:rPr lang="en-US" sz="1800">
                <a:ea typeface="+mn-lt"/>
                <a:cs typeface="+mn-lt"/>
              </a:rPr>
              <a:t> Massa </a:t>
            </a:r>
            <a:r>
              <a:rPr lang="en-US" sz="1800" err="1">
                <a:ea typeface="+mn-lt"/>
                <a:cs typeface="+mn-lt"/>
              </a:rPr>
              <a:t>Tubuhnya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saat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itu</a:t>
            </a:r>
            <a:r>
              <a:rPr lang="en-US" sz="1800">
                <a:ea typeface="+mn-lt"/>
                <a:cs typeface="+mn-lt"/>
              </a:rPr>
              <a:t>. </a:t>
            </a:r>
            <a:endParaRPr lang="id-ID" sz="1800">
              <a:ea typeface="+mn-lt"/>
              <a:cs typeface="+mn-lt"/>
            </a:endParaRP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ADCDD78-0B96-408A-83C1-2633EE881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48BCF4E-4F79-4C7F-93CB-B2DC92D9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id-ID">
                <a:latin typeface="Century Gothic"/>
                <a:cs typeface="Arial"/>
              </a:rPr>
              <a:t>Deskripsi</a:t>
            </a:r>
            <a:endParaRPr lang="id-ID">
              <a:latin typeface="Century Gothic"/>
            </a:endParaRP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E56A596E-F942-4703-9719-063304A57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396EB08F-A97D-43F9-831B-8D13822519B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 lIns="396000" tIns="45720" rIns="91440" bIns="45720" anchor="t"/>
          <a:lstStyle/>
          <a:p>
            <a:r>
              <a:rPr lang="id-ID" sz="1800">
                <a:latin typeface="Century Gothic"/>
                <a:ea typeface="+mn-lt"/>
                <a:cs typeface="+mn-lt"/>
              </a:rPr>
              <a:t>- Tujuan aplikasi ini adalah untuk memungkinkan pengguna menghitung BMI mereka dengan memasukkan usia, jenis kelamin, tinggi badan dan berat badan</a:t>
            </a:r>
            <a:endParaRPr lang="id-ID" sz="1800">
              <a:latin typeface="Century Gothic"/>
              <a:ea typeface="맑은 고딕"/>
            </a:endParaRPr>
          </a:p>
          <a:p>
            <a:endParaRPr lang="id-ID" sz="1800">
              <a:latin typeface="Century Gothic"/>
              <a:ea typeface="+mn-lt"/>
              <a:cs typeface="+mn-lt"/>
            </a:endParaRPr>
          </a:p>
          <a:p>
            <a:r>
              <a:rPr lang="id-ID" sz="1800">
                <a:latin typeface="Century Gothic"/>
                <a:ea typeface="+mn-lt"/>
                <a:cs typeface="+mn-lt"/>
              </a:rPr>
              <a:t>- Hasil BMI akan ditampilkan di tab utama bersama dengan referensi ke kelas kategorinya (</a:t>
            </a:r>
            <a:r>
              <a:rPr lang="id-ID" sz="1800">
                <a:latin typeface="Century Gothic"/>
                <a:ea typeface="Malgun Gothic"/>
                <a:cs typeface="+mn-lt"/>
              </a:rPr>
              <a:t>Berat badan kurang</a:t>
            </a:r>
            <a:r>
              <a:rPr lang="id-ID" sz="1800">
                <a:latin typeface="Century Gothic"/>
                <a:ea typeface="+mn-lt"/>
                <a:cs typeface="+mn-lt"/>
              </a:rPr>
              <a:t>, berat badan normal, </a:t>
            </a:r>
            <a:r>
              <a:rPr lang="id-ID" sz="1800">
                <a:latin typeface="Century Gothic"/>
                <a:ea typeface="Malgun Gothic"/>
                <a:cs typeface="+mn-lt"/>
              </a:rPr>
              <a:t>Berat badan berlebih (kecenderungan obesitas)</a:t>
            </a:r>
            <a:r>
              <a:rPr lang="id-ID" sz="1800">
                <a:latin typeface="Century Gothic"/>
                <a:ea typeface="+mn-lt"/>
                <a:cs typeface="+mn-lt"/>
              </a:rPr>
              <a:t>, dan obesitas)</a:t>
            </a:r>
            <a:endParaRPr lang="id-ID" sz="1800">
              <a:latin typeface="Century Gothic"/>
              <a:ea typeface="맑은 고딕"/>
            </a:endParaRPr>
          </a:p>
          <a:p>
            <a:endParaRPr lang="id-ID">
              <a:latin typeface="Century Gothic"/>
            </a:endParaRPr>
          </a:p>
          <a:p>
            <a:endParaRPr lang="id-ID">
              <a:latin typeface="Century Gothic"/>
            </a:endParaRPr>
          </a:p>
          <a:p>
            <a:endParaRPr lang="id-ID">
              <a:latin typeface="Century Gothic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110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4E2968F-1C13-4173-80D9-E2D1FF11A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434761"/>
            <a:ext cx="7243837" cy="1111587"/>
          </a:xfrm>
        </p:spPr>
        <p:txBody>
          <a:bodyPr lIns="91440" tIns="45720" rIns="91440" bIns="45720" anchor="ctr"/>
          <a:lstStyle/>
          <a:p>
            <a:r>
              <a:rPr lang="id-ID" sz="3600">
                <a:latin typeface="Century Gothic"/>
                <a:cs typeface="Arial"/>
              </a:rPr>
              <a:t>Materi yang di Implementasikan</a:t>
            </a:r>
          </a:p>
          <a:p>
            <a:endParaRPr lang="id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047B23C-EFC1-4193-9DEB-EF4876333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ctr"/>
          <a:lstStyle/>
          <a:p>
            <a:endParaRPr lang="id-ID"/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20C52EB1-DBBF-4623-A406-ED2E8E47167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 lIns="396000" tIns="45720" rIns="91440" bIns="45720" anchor="t"/>
          <a:lstStyle/>
          <a:p>
            <a:r>
              <a:rPr lang="id-ID" sz="2800">
                <a:latin typeface="Century Gothic"/>
                <a:ea typeface="+mn-lt"/>
                <a:cs typeface="+mn-lt"/>
              </a:rPr>
              <a:t>1. </a:t>
            </a:r>
            <a:r>
              <a:rPr lang="id-ID" sz="2800" err="1">
                <a:latin typeface="Century Gothic"/>
                <a:ea typeface="+mn-lt"/>
                <a:cs typeface="+mn-lt"/>
              </a:rPr>
              <a:t>Package</a:t>
            </a:r>
            <a:r>
              <a:rPr lang="id-ID" sz="2800">
                <a:latin typeface="Century Gothic"/>
                <a:ea typeface="+mn-lt"/>
                <a:cs typeface="+mn-lt"/>
              </a:rPr>
              <a:t> (</a:t>
            </a:r>
            <a:r>
              <a:rPr lang="id-ID" sz="2800" err="1">
                <a:latin typeface="Century Gothic"/>
                <a:ea typeface="+mn-lt"/>
                <a:cs typeface="+mn-lt"/>
              </a:rPr>
              <a:t>tkinker</a:t>
            </a:r>
            <a:r>
              <a:rPr lang="id-ID" sz="2800">
                <a:latin typeface="Century Gothic"/>
                <a:ea typeface="+mn-lt"/>
                <a:cs typeface="+mn-lt"/>
              </a:rPr>
              <a:t>)</a:t>
            </a:r>
          </a:p>
          <a:p>
            <a:endParaRPr lang="id-ID" sz="2800">
              <a:latin typeface="Century Gothic"/>
              <a:ea typeface="+mn-lt"/>
              <a:cs typeface="+mn-lt"/>
            </a:endParaRPr>
          </a:p>
          <a:p>
            <a:r>
              <a:rPr lang="id-ID" sz="2800">
                <a:latin typeface="Century Gothic"/>
                <a:ea typeface="+mn-lt"/>
                <a:cs typeface="+mn-lt"/>
              </a:rPr>
              <a:t>2. Fungsi</a:t>
            </a:r>
            <a:endParaRPr lang="id-ID" sz="2800">
              <a:latin typeface="Century Gothic"/>
              <a:ea typeface="맑은 고딕"/>
            </a:endParaRPr>
          </a:p>
          <a:p>
            <a:endParaRPr lang="id-ID" sz="2800">
              <a:latin typeface="Century Gothic"/>
              <a:ea typeface="+mn-lt"/>
              <a:cs typeface="+mn-lt"/>
            </a:endParaRPr>
          </a:p>
          <a:p>
            <a:r>
              <a:rPr lang="id-ID" sz="2800">
                <a:latin typeface="Century Gothic"/>
                <a:ea typeface="+mn-lt"/>
                <a:cs typeface="+mn-lt"/>
              </a:rPr>
              <a:t>3. </a:t>
            </a:r>
            <a:r>
              <a:rPr lang="id-ID" sz="2800" err="1">
                <a:latin typeface="Century Gothic"/>
                <a:ea typeface="+mn-lt"/>
                <a:cs typeface="+mn-lt"/>
              </a:rPr>
              <a:t>Pengkondisian</a:t>
            </a:r>
            <a:endParaRPr lang="id-ID" sz="2800">
              <a:latin typeface="Century Gothic"/>
              <a:ea typeface="+mn-lt"/>
              <a:cs typeface="+mn-lt"/>
            </a:endParaRPr>
          </a:p>
          <a:p>
            <a:endParaRPr lang="id-ID" sz="2800">
              <a:latin typeface="Century Gothic"/>
              <a:ea typeface="+mn-lt"/>
              <a:cs typeface="+mn-lt"/>
            </a:endParaRPr>
          </a:p>
          <a:p>
            <a:r>
              <a:rPr lang="id-ID" sz="2800">
                <a:latin typeface="Century Gothic"/>
                <a:ea typeface="+mn-lt"/>
                <a:cs typeface="+mn-lt"/>
              </a:rPr>
              <a:t>4. </a:t>
            </a:r>
            <a:r>
              <a:rPr lang="id-ID" sz="2800" err="1">
                <a:latin typeface="Century Gothic"/>
                <a:ea typeface="+mn-lt"/>
                <a:cs typeface="+mn-lt"/>
              </a:rPr>
              <a:t>Exceptions</a:t>
            </a:r>
            <a:endParaRPr lang="id-ID" sz="2800">
              <a:latin typeface="Century Gothic"/>
              <a:ea typeface="맑은 고딕"/>
            </a:endParaRPr>
          </a:p>
          <a:p>
            <a:br>
              <a:rPr lang="en-US"/>
            </a:br>
            <a:endParaRPr lang="en-US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8199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01B8831-9775-458F-BA69-10744F30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id-ID">
                <a:latin typeface="Arial"/>
                <a:cs typeface="Arial"/>
              </a:rPr>
              <a:t>Cara </a:t>
            </a:r>
            <a:r>
              <a:rPr lang="id-ID">
                <a:latin typeface="Century Gothic"/>
                <a:cs typeface="Arial"/>
              </a:rPr>
              <a:t>Menghitung</a:t>
            </a:r>
            <a:r>
              <a:rPr lang="id-ID">
                <a:latin typeface="Arial"/>
                <a:cs typeface="Arial"/>
              </a:rPr>
              <a:t> BMI</a:t>
            </a:r>
            <a:endParaRPr lang="id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A5F98FEB-AD2A-425A-B2DE-F6A4C383E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5D5E8F45-F9DB-41D0-BF1F-13E17900592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 lIns="396000" tIns="45720" rIns="91440" bIns="45720" anchor="t"/>
          <a:lstStyle/>
          <a:p>
            <a:r>
              <a:rPr lang="id-ID" sz="2000" b="1">
                <a:latin typeface="Century Gothic"/>
                <a:ea typeface="+mn-lt"/>
                <a:cs typeface="+mn-lt"/>
              </a:rPr>
              <a:t>BMI = Berat badan (kg) / Tinggi badan (m)2</a:t>
            </a:r>
            <a:endParaRPr lang="id-ID" b="1">
              <a:latin typeface="Century Gothic"/>
              <a:ea typeface="맑은 고딕"/>
            </a:endParaRPr>
          </a:p>
          <a:p>
            <a:br>
              <a:rPr lang="en-US"/>
            </a:br>
            <a:endParaRPr lang="en-US" sz="1600">
              <a:latin typeface="Century Gothic"/>
              <a:ea typeface="맑은 고딕"/>
            </a:endParaRPr>
          </a:p>
          <a:p>
            <a:r>
              <a:rPr lang="id-ID" sz="1600">
                <a:latin typeface="Century Gothic"/>
                <a:ea typeface="+mn-lt"/>
                <a:cs typeface="+mn-lt"/>
              </a:rPr>
              <a:t>BMI bawah 18,5 = Berat badan kurang</a:t>
            </a:r>
            <a:endParaRPr lang="id-ID" sz="1600">
              <a:latin typeface="Century Gothic"/>
              <a:ea typeface="맑은 고딕"/>
            </a:endParaRPr>
          </a:p>
          <a:p>
            <a:r>
              <a:rPr lang="id-ID" sz="1600">
                <a:latin typeface="Century Gothic"/>
                <a:ea typeface="+mn-lt"/>
                <a:cs typeface="+mn-lt"/>
              </a:rPr>
              <a:t>BMI 18,5 – 22,9 = Berat badan normal</a:t>
            </a:r>
            <a:endParaRPr lang="id-ID" sz="1600">
              <a:latin typeface="Century Gothic"/>
              <a:ea typeface="맑은 고딕"/>
            </a:endParaRPr>
          </a:p>
          <a:p>
            <a:r>
              <a:rPr lang="id-ID" sz="1600">
                <a:latin typeface="Century Gothic"/>
                <a:ea typeface="+mn-lt"/>
                <a:cs typeface="+mn-lt"/>
              </a:rPr>
              <a:t>BMI 23 – 29,9 = Berat badan berlebih (kecenderungan obesitas)</a:t>
            </a:r>
            <a:endParaRPr lang="id-ID" sz="1600">
              <a:latin typeface="Century Gothic"/>
              <a:ea typeface="맑은 고딕"/>
            </a:endParaRPr>
          </a:p>
          <a:p>
            <a:r>
              <a:rPr lang="id-ID" sz="1600">
                <a:latin typeface="Century Gothic"/>
                <a:ea typeface="+mn-lt"/>
                <a:cs typeface="+mn-lt"/>
              </a:rPr>
              <a:t>BMI 30 ke atas = obesitas</a:t>
            </a:r>
            <a:endParaRPr lang="id-ID" sz="1600">
              <a:latin typeface="Century Gothic"/>
              <a:ea typeface="맑은 고딕"/>
            </a:endParaRPr>
          </a:p>
          <a:p>
            <a:endParaRPr lang="id-ID">
              <a:latin typeface="Century Gothic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88525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0DFE7DC-E4A2-433B-84E7-2D4CA86BE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id-ID">
                <a:latin typeface="Century Gothic"/>
                <a:cs typeface="Arial"/>
              </a:rPr>
              <a:t>Tampilan Kalkulator BMI Berbasis GUI</a:t>
            </a:r>
            <a:endParaRPr lang="id-ID">
              <a:latin typeface="Century Gothic"/>
            </a:endParaRP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BB34ADF-FE1E-4E1D-A743-59E430E62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" name="Gambar 6">
            <a:extLst>
              <a:ext uri="{FF2B5EF4-FFF2-40B4-BE49-F238E27FC236}">
                <a16:creationId xmlns:a16="http://schemas.microsoft.com/office/drawing/2014/main" id="{E0F57EC2-3AC4-44F2-9BB3-DD85F3D328DF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3186758" y="2147107"/>
            <a:ext cx="4457700" cy="3543300"/>
          </a:xfrm>
        </p:spPr>
      </p:pic>
    </p:spTree>
    <p:extLst>
      <p:ext uri="{BB962C8B-B14F-4D97-AF65-F5344CB8AC3E}">
        <p14:creationId xmlns:p14="http://schemas.microsoft.com/office/powerpoint/2010/main" val="316186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C874574-828F-4CBB-8AE1-EDFB1953D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id-ID">
                <a:latin typeface="Century Gothic"/>
                <a:cs typeface="Arial"/>
              </a:rPr>
              <a:t>Hasil Kalkulator BMI Berbasis GUI</a:t>
            </a:r>
            <a:endParaRPr lang="id-ID">
              <a:latin typeface="Century Gothic"/>
            </a:endParaRP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7706610D-BF0F-4C79-8F5F-0459140EF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Gambar 5">
            <a:extLst>
              <a:ext uri="{FF2B5EF4-FFF2-40B4-BE49-F238E27FC236}">
                <a16:creationId xmlns:a16="http://schemas.microsoft.com/office/drawing/2014/main" id="{E989ABA0-B1AC-4D21-BED0-C6637BF9132C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3200592" y="1844824"/>
            <a:ext cx="4430033" cy="4147865"/>
          </a:xfrm>
        </p:spPr>
      </p:pic>
    </p:spTree>
    <p:extLst>
      <p:ext uri="{BB962C8B-B14F-4D97-AF65-F5344CB8AC3E}">
        <p14:creationId xmlns:p14="http://schemas.microsoft.com/office/powerpoint/2010/main" val="3234623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Tampilan Layar (4:3)</PresentationFormat>
  <Slides>8</Slides>
  <Notes>0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Judul Slide</vt:lpstr>
      </vt:variant>
      <vt:variant>
        <vt:i4>8</vt:i4>
      </vt:variant>
    </vt:vector>
  </HeadingPairs>
  <TitlesOfParts>
    <vt:vector size="10" baseType="lpstr">
      <vt:lpstr>Office Theme</vt:lpstr>
      <vt:lpstr>Custom Design</vt:lpstr>
      <vt:lpstr>Presentasi PowerPoint</vt:lpstr>
      <vt:lpstr> Latar Belakang</vt:lpstr>
      <vt:lpstr>Solusi</vt:lpstr>
      <vt:lpstr>Deskripsi</vt:lpstr>
      <vt:lpstr>Materi yang di Implementasikan </vt:lpstr>
      <vt:lpstr>Cara Menghitung BMI</vt:lpstr>
      <vt:lpstr>Tampilan Kalkulator BMI Berbasis GUI</vt:lpstr>
      <vt:lpstr>Hasil Kalkulator BMI Berbasis GUI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revision>3</cp:revision>
  <dcterms:created xsi:type="dcterms:W3CDTF">2014-04-01T16:35:38Z</dcterms:created>
  <dcterms:modified xsi:type="dcterms:W3CDTF">2021-08-27T11:05:22Z</dcterms:modified>
</cp:coreProperties>
</file>