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2980B9"/>
    <a:srgbClr val="1ABC9C"/>
    <a:srgbClr val="27AE60"/>
    <a:srgbClr val="2ECC71"/>
    <a:srgbClr val="3498DB"/>
    <a:srgbClr val="34495E"/>
    <a:srgbClr val="FFC000"/>
    <a:srgbClr val="286090"/>
    <a:srgbClr val="5CB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0" autoAdjust="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A606-CA69-4576-8497-A76186AE5A62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99451-22E1-4AD9-A2BB-6039E55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1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工作流调业务系统：优点，界面集中；缺点：不能够展示业务相关的信息；仅适合审批流，业务流无法达到效果。</a:t>
            </a:r>
            <a:endParaRPr lang="en-US" altLang="zh-CN" dirty="0"/>
          </a:p>
          <a:p>
            <a:r>
              <a:rPr lang="zh-CN" altLang="en-US" dirty="0"/>
              <a:t>业务系统调工作流：优点，与业务紧密结合，展示信息丰富；界面较分散，集中展示和操作较困难；适合业务流，审批流开发成本较工作流调业务系统高。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9451-22E1-4AD9-A2BB-6039E55936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9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9451-22E1-4AD9-A2BB-6039E55936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0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通过以上结构，保证系统负载能力和最终一致性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注意：理想状态下，工作流暴露给外部的查询数据都是异步刷新到</a:t>
            </a:r>
            <a:r>
              <a:rPr lang="en-US" altLang="zh-CN" dirty="0"/>
              <a:t>CACHE</a:t>
            </a:r>
            <a:r>
              <a:rPr lang="zh-CN" altLang="en-US" dirty="0"/>
              <a:t>中的，系统效率和有足够的弹性，并且能够保证最终一致性，</a:t>
            </a:r>
            <a:endParaRPr lang="en-US" altLang="zh-CN" dirty="0"/>
          </a:p>
          <a:p>
            <a:r>
              <a:rPr lang="zh-CN" altLang="en-US" dirty="0"/>
              <a:t>但实际上，由于查询条件过于繁杂，需要对流程所有数据进行梳理，需要的时间很长，并且查询接口只要有改变，就必须对改变的部分做重新的梳理，维护成本可能较高，</a:t>
            </a:r>
            <a:endParaRPr lang="en-US" altLang="zh-CN" dirty="0"/>
          </a:p>
          <a:p>
            <a:r>
              <a:rPr lang="zh-CN" altLang="en-US" dirty="0"/>
              <a:t>在前期负载没有达到一定程度的时候，可以由</a:t>
            </a:r>
            <a:r>
              <a:rPr lang="en-US" altLang="zh-CN" dirty="0"/>
              <a:t>API-Gateway </a:t>
            </a:r>
            <a:r>
              <a:rPr lang="zh-CN" altLang="en-US" dirty="0"/>
              <a:t>直接调用流程实例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9451-22E1-4AD9-A2BB-6039E55936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接口安全配置：配置接口访问预留码，接口限制调用的</a:t>
            </a:r>
            <a:r>
              <a:rPr lang="en-US" altLang="zh-CN" dirty="0"/>
              <a:t>IP</a:t>
            </a:r>
            <a:r>
              <a:rPr lang="zh-CN" altLang="en-US" dirty="0"/>
              <a:t>范围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9451-22E1-4AD9-A2BB-6039E55936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7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0972B-5DC4-41AC-9312-909ABBE08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870A1D-728E-4058-B3A0-3BD66F140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EF620-AC75-4AC6-B1C4-E80FB8A6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C01B5-B02D-4E5D-83E3-4FA0148F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A1395-308B-4A19-AE0E-7B667F64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BB319-1D8A-4C24-94E8-87D08124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F58C19-B82C-40D4-A387-8B397FA2B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4A626-B8B3-498D-9947-C9572746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0B2A0-4898-42B1-8D88-6FD6A299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C6288-1A4B-4494-AB8D-DD54B97C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0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B022CA-B8AB-47CF-8E13-36A35EA71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5B173-7BE5-4AE3-BD61-784F6E320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D0A15-2BEA-4F96-B6EB-11DE880B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EB306-C09F-435C-ACBA-C0DC38BF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01B4B-3BA2-4E7F-8D7B-AB5E22C6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36DC3-92CE-42F8-B5FB-5478041C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24176-BC63-4A27-8788-FA4C3BCB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8392E-343F-4F46-A8A3-1B470294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9A932-D4B0-48FB-AA9A-61037285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5E793-6A85-4992-917A-75D136A1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91722-6513-42B0-AB8D-B4C1676C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5F3F8-6608-4EB2-9FE6-5C6304F4A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B48C1-5E97-4743-814C-1D87211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FCC0-9157-4F49-B44A-4F9681D2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12637-A514-43E6-B423-53D53077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7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412A5-9C65-49CC-AB84-A95592ED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8ABCB-F4A0-4186-A7A7-8818D0041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D017A6-F61F-4EFA-B8BA-F40F557D8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2FAFE-E5D8-46A1-93E5-7367601F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DCDC0-7CF7-4C13-A6EA-173F1C29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D64C8-E1EC-4DA7-84AF-4AF2D0F5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6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C4B48-A8F1-4BDA-BD60-2C319BDB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1B3E6-67BB-41DC-B3ED-F22390E5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A90475-55F8-474E-9078-9D9E2928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E57FB5-1B48-4EF7-8552-09458F7F9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05E456-55C8-4D7E-993E-D955A84F9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DE18A5-21A1-4A64-9208-466DD468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6A830B-EAEC-4831-8912-3F418BA2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3A8006-D8A7-4D09-A99D-ADAF62DB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2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D55B1-657E-4264-B99E-ED20D4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48DB54-D8D7-4CC6-9676-7E82C4ED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827D9D-2035-4C8F-84E8-A459F54B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47595B-93B0-4862-AA23-1278AF71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5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5607CB-1778-418A-A2F4-E8394A65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C9015D-0D5D-4CCE-A11E-30CC53D4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556DE4-3564-4310-AFEE-762E744F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1855-A86D-499E-B48E-0E9E57A9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49C71-7388-45D8-BEAD-5849899A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D45DEB-C3EB-4903-99F1-C7CFB9C5F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09C0F-072D-4FC8-8E0C-648248F2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6A018-7405-421D-9CFC-0AA1FA22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26950-02B3-425D-BE1E-4F14D663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CE77C-90DA-4E3A-BE18-31B040DA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BE0AC5-F618-4E92-9158-B1590A31F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AB1F7-5432-4533-8631-DC9CD908C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F589E-E5CE-4F9E-BE9D-5D18FE68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CC3F8-EEE2-4DAE-A27B-2E16DA46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FE47B-3F35-44AB-B1BD-929712B5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87E522-5641-4055-BBC2-D8342DCC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CA3FE-ED1C-4702-9801-1CE163054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E8F3E-2958-46B8-87C7-A00F7D121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FC16-772C-47B5-BEF2-91448AB22A49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3336B-0FD8-4C4E-9925-33A81E883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B17DE-DB77-4667-862B-C5D77611A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3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5AF4DD-E4D3-4306-8DE6-E910DF0707BB}"/>
              </a:ext>
            </a:extLst>
          </p:cNvPr>
          <p:cNvSpPr txBox="1">
            <a:spLocks/>
          </p:cNvSpPr>
          <p:nvPr/>
        </p:nvSpPr>
        <p:spPr>
          <a:xfrm>
            <a:off x="838200" y="328567"/>
            <a:ext cx="10515600" cy="7547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PAAS-BPM</a:t>
            </a:r>
            <a:r>
              <a:rPr lang="zh-CN" altLang="en-US" b="1" dirty="0"/>
              <a:t>总体架构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74134E-8B74-4AE9-B4D9-2CE644D70592}"/>
              </a:ext>
            </a:extLst>
          </p:cNvPr>
          <p:cNvSpPr txBox="1"/>
          <p:nvPr/>
        </p:nvSpPr>
        <p:spPr>
          <a:xfrm>
            <a:off x="670677" y="6114273"/>
            <a:ext cx="16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148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基础设施层</a:t>
            </a:r>
            <a:endParaRPr lang="en-US" altLang="zh-CN" b="1">
              <a:solidFill>
                <a:srgbClr val="1482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4D47C9-ABD7-47DC-BDFB-1EDC52BFB112}"/>
              </a:ext>
            </a:extLst>
          </p:cNvPr>
          <p:cNvSpPr txBox="1"/>
          <p:nvPr/>
        </p:nvSpPr>
        <p:spPr>
          <a:xfrm>
            <a:off x="711018" y="5023094"/>
            <a:ext cx="15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ECC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流程引擎层</a:t>
            </a:r>
            <a:endParaRPr lang="en-US" altLang="zh-CN" b="1" dirty="0">
              <a:solidFill>
                <a:srgbClr val="2ECC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07F38D-2C63-4BD1-A318-0F3C4BF15E4B}"/>
              </a:ext>
            </a:extLst>
          </p:cNvPr>
          <p:cNvSpPr txBox="1"/>
          <p:nvPr/>
        </p:nvSpPr>
        <p:spPr>
          <a:xfrm>
            <a:off x="711018" y="2455213"/>
            <a:ext cx="15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Connector 93">
            <a:extLst>
              <a:ext uri="{FF2B5EF4-FFF2-40B4-BE49-F238E27FC236}">
                <a16:creationId xmlns:a16="http://schemas.microsoft.com/office/drawing/2014/main" id="{501877B5-3C38-4FEB-915E-0CF93EB52E16}"/>
              </a:ext>
            </a:extLst>
          </p:cNvPr>
          <p:cNvCxnSpPr/>
          <p:nvPr/>
        </p:nvCxnSpPr>
        <p:spPr>
          <a:xfrm flipV="1">
            <a:off x="581665" y="4129023"/>
            <a:ext cx="1828800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5">
            <a:extLst>
              <a:ext uri="{FF2B5EF4-FFF2-40B4-BE49-F238E27FC236}">
                <a16:creationId xmlns:a16="http://schemas.microsoft.com/office/drawing/2014/main" id="{F0D2A024-2A0F-477F-8202-409FAE4C24C7}"/>
              </a:ext>
            </a:extLst>
          </p:cNvPr>
          <p:cNvSpPr/>
          <p:nvPr/>
        </p:nvSpPr>
        <p:spPr>
          <a:xfrm>
            <a:off x="2542345" y="5916588"/>
            <a:ext cx="9071642" cy="720000"/>
          </a:xfrm>
          <a:custGeom>
            <a:avLst/>
            <a:gdLst>
              <a:gd name="connsiteX0" fmla="*/ 0 w 9071642"/>
              <a:gd name="connsiteY0" fmla="*/ 0 h 720000"/>
              <a:gd name="connsiteX1" fmla="*/ 9071642 w 9071642"/>
              <a:gd name="connsiteY1" fmla="*/ 0 h 720000"/>
              <a:gd name="connsiteX2" fmla="*/ 9071642 w 9071642"/>
              <a:gd name="connsiteY2" fmla="*/ 1151 h 720000"/>
              <a:gd name="connsiteX3" fmla="*/ 4438004 w 9071642"/>
              <a:gd name="connsiteY3" fmla="*/ 1151 h 720000"/>
              <a:gd name="connsiteX4" fmla="*/ 4438004 w 9071642"/>
              <a:gd name="connsiteY4" fmla="*/ 433151 h 720000"/>
              <a:gd name="connsiteX5" fmla="*/ 9071642 w 9071642"/>
              <a:gd name="connsiteY5" fmla="*/ 433151 h 720000"/>
              <a:gd name="connsiteX6" fmla="*/ 9071642 w 9071642"/>
              <a:gd name="connsiteY6" fmla="*/ 720000 h 720000"/>
              <a:gd name="connsiteX7" fmla="*/ 0 w 9071642"/>
              <a:gd name="connsiteY7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1642" h="720000">
                <a:moveTo>
                  <a:pt x="0" y="0"/>
                </a:moveTo>
                <a:lnTo>
                  <a:pt x="9071642" y="0"/>
                </a:lnTo>
                <a:lnTo>
                  <a:pt x="9071642" y="1151"/>
                </a:lnTo>
                <a:lnTo>
                  <a:pt x="4438004" y="1151"/>
                </a:lnTo>
                <a:lnTo>
                  <a:pt x="4438004" y="433151"/>
                </a:lnTo>
                <a:lnTo>
                  <a:pt x="9071642" y="433151"/>
                </a:lnTo>
                <a:lnTo>
                  <a:pt x="9071642" y="720000"/>
                </a:lnTo>
                <a:lnTo>
                  <a:pt x="0" y="720000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IaaS</a:t>
            </a:r>
          </a:p>
        </p:txBody>
      </p:sp>
      <p:cxnSp>
        <p:nvCxnSpPr>
          <p:cNvPr id="10" name="Straight Connector 128">
            <a:extLst>
              <a:ext uri="{FF2B5EF4-FFF2-40B4-BE49-F238E27FC236}">
                <a16:creationId xmlns:a16="http://schemas.microsoft.com/office/drawing/2014/main" id="{26F7FFBD-BD4A-4F6C-9A46-FEBC64C97D64}"/>
              </a:ext>
            </a:extLst>
          </p:cNvPr>
          <p:cNvCxnSpPr/>
          <p:nvPr/>
        </p:nvCxnSpPr>
        <p:spPr>
          <a:xfrm flipV="1">
            <a:off x="581665" y="5775028"/>
            <a:ext cx="1828800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29">
            <a:extLst>
              <a:ext uri="{FF2B5EF4-FFF2-40B4-BE49-F238E27FC236}">
                <a16:creationId xmlns:a16="http://schemas.microsoft.com/office/drawing/2014/main" id="{C7709900-4383-43E2-AE1A-43F9310006CD}"/>
              </a:ext>
            </a:extLst>
          </p:cNvPr>
          <p:cNvSpPr/>
          <p:nvPr/>
        </p:nvSpPr>
        <p:spPr>
          <a:xfrm>
            <a:off x="10353989" y="3443699"/>
            <a:ext cx="1260000" cy="1353495"/>
          </a:xfrm>
          <a:prstGeom prst="rect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8912D4D-53FD-4015-A896-E7898E530151}"/>
              </a:ext>
            </a:extLst>
          </p:cNvPr>
          <p:cNvSpPr/>
          <p:nvPr/>
        </p:nvSpPr>
        <p:spPr>
          <a:xfrm>
            <a:off x="2542345" y="1946806"/>
            <a:ext cx="1895543" cy="12270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58">
            <a:extLst>
              <a:ext uri="{FF2B5EF4-FFF2-40B4-BE49-F238E27FC236}">
                <a16:creationId xmlns:a16="http://schemas.microsoft.com/office/drawing/2014/main" id="{C6053860-7982-438A-885E-8DE934C02349}"/>
              </a:ext>
            </a:extLst>
          </p:cNvPr>
          <p:cNvSpPr/>
          <p:nvPr/>
        </p:nvSpPr>
        <p:spPr>
          <a:xfrm>
            <a:off x="6699191" y="1932703"/>
            <a:ext cx="4923336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59">
            <a:extLst>
              <a:ext uri="{FF2B5EF4-FFF2-40B4-BE49-F238E27FC236}">
                <a16:creationId xmlns:a16="http://schemas.microsoft.com/office/drawing/2014/main" id="{6D40AFC2-F81B-42B6-B977-BBDD3C21EE7D}"/>
              </a:ext>
            </a:extLst>
          </p:cNvPr>
          <p:cNvSpPr/>
          <p:nvPr/>
        </p:nvSpPr>
        <p:spPr>
          <a:xfrm>
            <a:off x="4620768" y="1939597"/>
            <a:ext cx="1895543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59">
            <a:extLst>
              <a:ext uri="{FF2B5EF4-FFF2-40B4-BE49-F238E27FC236}">
                <a16:creationId xmlns:a16="http://schemas.microsoft.com/office/drawing/2014/main" id="{3A73A943-040A-43FD-9A98-C1D6AC52522C}"/>
              </a:ext>
            </a:extLst>
          </p:cNvPr>
          <p:cNvSpPr/>
          <p:nvPr/>
        </p:nvSpPr>
        <p:spPr>
          <a:xfrm>
            <a:off x="7113990" y="5916588"/>
            <a:ext cx="4500000" cy="3600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CaaS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77">
            <a:extLst>
              <a:ext uri="{FF2B5EF4-FFF2-40B4-BE49-F238E27FC236}">
                <a16:creationId xmlns:a16="http://schemas.microsoft.com/office/drawing/2014/main" id="{494670BD-11C6-47D1-B8DD-D67A602E8892}"/>
              </a:ext>
            </a:extLst>
          </p:cNvPr>
          <p:cNvSpPr/>
          <p:nvPr/>
        </p:nvSpPr>
        <p:spPr>
          <a:xfrm>
            <a:off x="2542344" y="4257199"/>
            <a:ext cx="3774700" cy="54000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流程流转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96">
            <a:extLst>
              <a:ext uri="{FF2B5EF4-FFF2-40B4-BE49-F238E27FC236}">
                <a16:creationId xmlns:a16="http://schemas.microsoft.com/office/drawing/2014/main" id="{6C75163D-EE97-4143-9982-33131AD5FFD0}"/>
              </a:ext>
            </a:extLst>
          </p:cNvPr>
          <p:cNvSpPr/>
          <p:nvPr/>
        </p:nvSpPr>
        <p:spPr>
          <a:xfrm>
            <a:off x="2542346" y="3443697"/>
            <a:ext cx="3774698" cy="54362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156">
            <a:extLst>
              <a:ext uri="{FF2B5EF4-FFF2-40B4-BE49-F238E27FC236}">
                <a16:creationId xmlns:a16="http://schemas.microsoft.com/office/drawing/2014/main" id="{CC5AE960-E29E-400B-9878-EBEFD94B66FF}"/>
              </a:ext>
            </a:extLst>
          </p:cNvPr>
          <p:cNvSpPr/>
          <p:nvPr/>
        </p:nvSpPr>
        <p:spPr>
          <a:xfrm>
            <a:off x="2542344" y="5055799"/>
            <a:ext cx="8259768" cy="54000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工作流引擎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7B97BEF3-E82C-40CE-A113-6D77667FCD96}"/>
              </a:ext>
            </a:extLst>
          </p:cNvPr>
          <p:cNvSpPr/>
          <p:nvPr/>
        </p:nvSpPr>
        <p:spPr>
          <a:xfrm>
            <a:off x="4620768" y="2663819"/>
            <a:ext cx="6993217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API-Gateway</a:t>
            </a:r>
          </a:p>
        </p:txBody>
      </p:sp>
      <p:sp>
        <p:nvSpPr>
          <p:cNvPr id="65" name="Rectangle 96">
            <a:extLst>
              <a:ext uri="{FF2B5EF4-FFF2-40B4-BE49-F238E27FC236}">
                <a16:creationId xmlns:a16="http://schemas.microsoft.com/office/drawing/2014/main" id="{2FAA10A7-6E27-4A98-91A6-B468545EF36E}"/>
              </a:ext>
            </a:extLst>
          </p:cNvPr>
          <p:cNvSpPr/>
          <p:nvPr/>
        </p:nvSpPr>
        <p:spPr>
          <a:xfrm>
            <a:off x="6498336" y="3443698"/>
            <a:ext cx="3674361" cy="5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Straight Connector 93">
            <a:extLst>
              <a:ext uri="{FF2B5EF4-FFF2-40B4-BE49-F238E27FC236}">
                <a16:creationId xmlns:a16="http://schemas.microsoft.com/office/drawing/2014/main" id="{8118B99C-C202-4736-AF77-1D8999C96BC9}"/>
              </a:ext>
            </a:extLst>
          </p:cNvPr>
          <p:cNvCxnSpPr/>
          <p:nvPr/>
        </p:nvCxnSpPr>
        <p:spPr>
          <a:xfrm flipV="1">
            <a:off x="622006" y="3353479"/>
            <a:ext cx="1828800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AE8DE48-AA4B-4AAC-A2D8-F41E5A9B1AA0}"/>
              </a:ext>
            </a:extLst>
          </p:cNvPr>
          <p:cNvSpPr txBox="1"/>
          <p:nvPr/>
        </p:nvSpPr>
        <p:spPr>
          <a:xfrm>
            <a:off x="720608" y="3578314"/>
            <a:ext cx="15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中间件层</a:t>
            </a:r>
            <a:endParaRPr lang="en-US" altLang="zh-CN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77">
            <a:extLst>
              <a:ext uri="{FF2B5EF4-FFF2-40B4-BE49-F238E27FC236}">
                <a16:creationId xmlns:a16="http://schemas.microsoft.com/office/drawing/2014/main" id="{02C0E3EA-F12D-4C3B-82D2-DE9CA51B5320}"/>
              </a:ext>
            </a:extLst>
          </p:cNvPr>
          <p:cNvSpPr/>
          <p:nvPr/>
        </p:nvSpPr>
        <p:spPr>
          <a:xfrm>
            <a:off x="6498336" y="4245498"/>
            <a:ext cx="3674361" cy="54000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流程查询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129">
            <a:extLst>
              <a:ext uri="{FF2B5EF4-FFF2-40B4-BE49-F238E27FC236}">
                <a16:creationId xmlns:a16="http://schemas.microsoft.com/office/drawing/2014/main" id="{B34B1046-5398-4017-8B95-2CB479826EA5}"/>
              </a:ext>
            </a:extLst>
          </p:cNvPr>
          <p:cNvSpPr/>
          <p:nvPr/>
        </p:nvSpPr>
        <p:spPr>
          <a:xfrm>
            <a:off x="10983405" y="4715678"/>
            <a:ext cx="639122" cy="880121"/>
          </a:xfrm>
          <a:prstGeom prst="rect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93">
            <a:extLst>
              <a:ext uri="{FF2B5EF4-FFF2-40B4-BE49-F238E27FC236}">
                <a16:creationId xmlns:a16="http://schemas.microsoft.com/office/drawing/2014/main" id="{B7126262-2948-4C91-88A9-269EDB9F6633}"/>
              </a:ext>
            </a:extLst>
          </p:cNvPr>
          <p:cNvCxnSpPr/>
          <p:nvPr/>
        </p:nvCxnSpPr>
        <p:spPr>
          <a:xfrm flipV="1">
            <a:off x="581665" y="1932197"/>
            <a:ext cx="1828800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93">
            <a:extLst>
              <a:ext uri="{FF2B5EF4-FFF2-40B4-BE49-F238E27FC236}">
                <a16:creationId xmlns:a16="http://schemas.microsoft.com/office/drawing/2014/main" id="{94DF1396-F5EA-4783-93A8-56D416FE4C45}"/>
              </a:ext>
            </a:extLst>
          </p:cNvPr>
          <p:cNvCxnSpPr/>
          <p:nvPr/>
        </p:nvCxnSpPr>
        <p:spPr>
          <a:xfrm flipV="1">
            <a:off x="622006" y="1156653"/>
            <a:ext cx="1828800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84AC5C5-5D9D-475F-A329-1B94F2C6AF43}"/>
              </a:ext>
            </a:extLst>
          </p:cNvPr>
          <p:cNvSpPr txBox="1"/>
          <p:nvPr/>
        </p:nvSpPr>
        <p:spPr>
          <a:xfrm>
            <a:off x="720608" y="1381488"/>
            <a:ext cx="15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外部调用</a:t>
            </a:r>
            <a:endParaRPr lang="en-US" altLang="zh-CN" b="1" dirty="0">
              <a:solidFill>
                <a:srgbClr val="E67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158">
            <a:extLst>
              <a:ext uri="{FF2B5EF4-FFF2-40B4-BE49-F238E27FC236}">
                <a16:creationId xmlns:a16="http://schemas.microsoft.com/office/drawing/2014/main" id="{E4817E5F-D836-4557-A71A-E103AF0A554E}"/>
              </a:ext>
            </a:extLst>
          </p:cNvPr>
          <p:cNvSpPr/>
          <p:nvPr/>
        </p:nvSpPr>
        <p:spPr>
          <a:xfrm>
            <a:off x="2542343" y="1271656"/>
            <a:ext cx="6038949" cy="540000"/>
          </a:xfrm>
          <a:prstGeom prst="rect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SaaS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58">
            <a:extLst>
              <a:ext uri="{FF2B5EF4-FFF2-40B4-BE49-F238E27FC236}">
                <a16:creationId xmlns:a16="http://schemas.microsoft.com/office/drawing/2014/main" id="{6B52F790-4CE4-48BA-9061-C4E9CE9B29DE}"/>
              </a:ext>
            </a:extLst>
          </p:cNvPr>
          <p:cNvSpPr/>
          <p:nvPr/>
        </p:nvSpPr>
        <p:spPr>
          <a:xfrm>
            <a:off x="8707902" y="1260321"/>
            <a:ext cx="2906083" cy="540000"/>
          </a:xfrm>
          <a:prstGeom prst="rect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工作流统一交互平台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65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5A5513-C0BD-42EB-A00B-B88101F831DD}"/>
              </a:ext>
            </a:extLst>
          </p:cNvPr>
          <p:cNvSpPr/>
          <p:nvPr/>
        </p:nvSpPr>
        <p:spPr>
          <a:xfrm>
            <a:off x="2250831" y="1388206"/>
            <a:ext cx="2461846" cy="1097281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PaaS</a:t>
            </a:r>
            <a:r>
              <a:rPr lang="zh-CN" altLang="en-US" b="1" dirty="0"/>
              <a:t> </a:t>
            </a:r>
            <a:r>
              <a:rPr lang="en-US" altLang="zh-CN" b="1" dirty="0"/>
              <a:t>BPM</a:t>
            </a: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F6E45659-8943-40B2-A1CD-26C6C8C53220}"/>
              </a:ext>
            </a:extLst>
          </p:cNvPr>
          <p:cNvSpPr/>
          <p:nvPr/>
        </p:nvSpPr>
        <p:spPr>
          <a:xfrm>
            <a:off x="253263" y="4454414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</a:t>
            </a:r>
            <a:br>
              <a:rPr lang="en-US" altLang="zh-CN" b="1" dirty="0"/>
            </a:br>
            <a:r>
              <a:rPr lang="en-US" altLang="zh-CN" b="1" dirty="0"/>
              <a:t>*/S</a:t>
            </a:r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F3730F84-E97D-46B7-932A-4818DF932998}"/>
              </a:ext>
            </a:extLst>
          </p:cNvPr>
          <p:cNvSpPr/>
          <p:nvPr/>
        </p:nvSpPr>
        <p:spPr>
          <a:xfrm>
            <a:off x="2686929" y="4490131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</a:t>
            </a:r>
            <a:br>
              <a:rPr lang="en-US" altLang="zh-CN" b="1" dirty="0"/>
            </a:br>
            <a:r>
              <a:rPr lang="en-US" altLang="zh-CN" b="1" dirty="0"/>
              <a:t>*/S</a:t>
            </a: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5428BA32-9AAB-4DAA-B6A3-8C5C899123C3}"/>
              </a:ext>
            </a:extLst>
          </p:cNvPr>
          <p:cNvSpPr/>
          <p:nvPr/>
        </p:nvSpPr>
        <p:spPr>
          <a:xfrm>
            <a:off x="5120595" y="4490131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</a:t>
            </a:r>
            <a:br>
              <a:rPr lang="en-US" altLang="zh-CN" b="1" dirty="0"/>
            </a:br>
            <a:r>
              <a:rPr lang="en-US" altLang="zh-CN" b="1" dirty="0"/>
              <a:t>*/S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EFFBD9-1964-4393-9951-D5D88FF567B2}"/>
              </a:ext>
            </a:extLst>
          </p:cNvPr>
          <p:cNvCxnSpPr>
            <a:cxnSpLocks/>
          </p:cNvCxnSpPr>
          <p:nvPr/>
        </p:nvCxnSpPr>
        <p:spPr>
          <a:xfrm flipH="1" flipV="1">
            <a:off x="4883220" y="2426154"/>
            <a:ext cx="1032200" cy="178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BD94E6-4C5C-4640-A1AE-040A0B233697}"/>
              </a:ext>
            </a:extLst>
          </p:cNvPr>
          <p:cNvCxnSpPr>
            <a:cxnSpLocks/>
          </p:cNvCxnSpPr>
          <p:nvPr/>
        </p:nvCxnSpPr>
        <p:spPr>
          <a:xfrm flipV="1">
            <a:off x="3481754" y="2682435"/>
            <a:ext cx="0" cy="161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918879-3826-4887-BB0B-4F0B26F3C2FB}"/>
              </a:ext>
            </a:extLst>
          </p:cNvPr>
          <p:cNvCxnSpPr>
            <a:cxnSpLocks/>
          </p:cNvCxnSpPr>
          <p:nvPr/>
        </p:nvCxnSpPr>
        <p:spPr>
          <a:xfrm flipV="1">
            <a:off x="1076325" y="2531830"/>
            <a:ext cx="1093106" cy="168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AE93F1D-381F-4DF6-A44C-2E22647DB467}"/>
              </a:ext>
            </a:extLst>
          </p:cNvPr>
          <p:cNvSpPr txBox="1"/>
          <p:nvPr/>
        </p:nvSpPr>
        <p:spPr>
          <a:xfrm rot="18424143">
            <a:off x="901974" y="3049209"/>
            <a:ext cx="11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MQ</a:t>
            </a:r>
            <a:r>
              <a:rPr lang="zh-CN" altLang="en-US" dirty="0"/>
              <a:t>调用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63E7F7-0646-49CA-B4DD-C9B3D48D6413}"/>
              </a:ext>
            </a:extLst>
          </p:cNvPr>
          <p:cNvSpPr txBox="1"/>
          <p:nvPr/>
        </p:nvSpPr>
        <p:spPr>
          <a:xfrm rot="3408591">
            <a:off x="4885326" y="3134501"/>
            <a:ext cx="15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Socket</a:t>
            </a:r>
            <a:r>
              <a:rPr lang="zh-CN" altLang="en-US" dirty="0"/>
              <a:t>调用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D965451-4692-4B0C-A925-932B71296528}"/>
              </a:ext>
            </a:extLst>
          </p:cNvPr>
          <p:cNvSpPr txBox="1"/>
          <p:nvPr/>
        </p:nvSpPr>
        <p:spPr>
          <a:xfrm rot="5400000">
            <a:off x="2961586" y="3338080"/>
            <a:ext cx="15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Restful </a:t>
            </a:r>
            <a:r>
              <a:rPr lang="zh-CN" altLang="en-US" dirty="0"/>
              <a:t>调用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999DAEB-C129-4457-A94D-B49340296141}"/>
              </a:ext>
            </a:extLst>
          </p:cNvPr>
          <p:cNvCxnSpPr>
            <a:cxnSpLocks/>
          </p:cNvCxnSpPr>
          <p:nvPr/>
        </p:nvCxnSpPr>
        <p:spPr>
          <a:xfrm flipV="1">
            <a:off x="1285875" y="2684230"/>
            <a:ext cx="1035956" cy="16401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56DDB1B-3D5F-41EB-81D6-559F68B1E0F9}"/>
              </a:ext>
            </a:extLst>
          </p:cNvPr>
          <p:cNvSpPr txBox="1"/>
          <p:nvPr/>
        </p:nvSpPr>
        <p:spPr>
          <a:xfrm rot="18117319">
            <a:off x="1469761" y="3319627"/>
            <a:ext cx="11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MQ</a:t>
            </a:r>
            <a:r>
              <a:rPr lang="zh-CN" altLang="en-US" dirty="0"/>
              <a:t>回调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7921159-2261-47D1-9519-CFEC2B36462F}"/>
              </a:ext>
            </a:extLst>
          </p:cNvPr>
          <p:cNvCxnSpPr>
            <a:cxnSpLocks/>
          </p:cNvCxnSpPr>
          <p:nvPr/>
        </p:nvCxnSpPr>
        <p:spPr>
          <a:xfrm flipV="1">
            <a:off x="3311211" y="2670157"/>
            <a:ext cx="0" cy="161778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9130930-DA31-4EBD-894D-07358FAAFB72}"/>
              </a:ext>
            </a:extLst>
          </p:cNvPr>
          <p:cNvSpPr txBox="1"/>
          <p:nvPr/>
        </p:nvSpPr>
        <p:spPr>
          <a:xfrm rot="5400000">
            <a:off x="2361349" y="3374495"/>
            <a:ext cx="15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Restful </a:t>
            </a:r>
            <a:r>
              <a:rPr lang="zh-CN" altLang="en-US" dirty="0"/>
              <a:t>回调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8532C7-E50D-4FE4-B17D-A06AABA6524B}"/>
              </a:ext>
            </a:extLst>
          </p:cNvPr>
          <p:cNvCxnSpPr>
            <a:cxnSpLocks/>
          </p:cNvCxnSpPr>
          <p:nvPr/>
        </p:nvCxnSpPr>
        <p:spPr>
          <a:xfrm flipH="1" flipV="1">
            <a:off x="4753018" y="2594399"/>
            <a:ext cx="961982" cy="17299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3ED3575-A14B-408A-A874-664D6791CE70}"/>
              </a:ext>
            </a:extLst>
          </p:cNvPr>
          <p:cNvSpPr txBox="1"/>
          <p:nvPr/>
        </p:nvSpPr>
        <p:spPr>
          <a:xfrm rot="3627064">
            <a:off x="4270423" y="3366041"/>
            <a:ext cx="15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Socket</a:t>
            </a:r>
            <a:r>
              <a:rPr lang="zh-CN" altLang="en-US" dirty="0"/>
              <a:t>回调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DBC9E11-1348-4757-8C5A-9D6DDFC0EB44}"/>
              </a:ext>
            </a:extLst>
          </p:cNvPr>
          <p:cNvSpPr txBox="1"/>
          <p:nvPr/>
        </p:nvSpPr>
        <p:spPr>
          <a:xfrm>
            <a:off x="347827" y="42498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接口调用说明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01F4D1-FA00-48CA-A2AB-E03FA71FA743}"/>
              </a:ext>
            </a:extLst>
          </p:cNvPr>
          <p:cNvSpPr txBox="1"/>
          <p:nvPr/>
        </p:nvSpPr>
        <p:spPr>
          <a:xfrm>
            <a:off x="7056882" y="551289"/>
            <a:ext cx="4776212" cy="5755422"/>
          </a:xfrm>
          <a:prstGeom prst="rect">
            <a:avLst/>
          </a:prstGeom>
          <a:solidFill>
            <a:srgbClr val="2980B9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调用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提供三种方式接口：</a:t>
            </a:r>
            <a:r>
              <a:rPr lang="en-US" altLang="zh-CN" sz="1600" dirty="0">
                <a:solidFill>
                  <a:schemeClr val="bg1"/>
                </a:solidFill>
              </a:rPr>
              <a:t>MQ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Restful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Socket </a:t>
            </a:r>
            <a:r>
              <a:rPr lang="zh-CN" altLang="en-US" sz="1600" dirty="0">
                <a:solidFill>
                  <a:schemeClr val="bg1"/>
                </a:solidFill>
              </a:rPr>
              <a:t>（单一接口调用任选其一）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查询类的接口为实时接口，即时返回数据提供两种方式的接口调用：，</a:t>
            </a:r>
            <a:r>
              <a:rPr lang="en-US" altLang="zh-CN" sz="1600" dirty="0">
                <a:solidFill>
                  <a:schemeClr val="bg1"/>
                </a:solidFill>
              </a:rPr>
              <a:t>Restful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Socket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执行类的接口为异步调用，需要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系统提供回调</a:t>
            </a:r>
            <a:r>
              <a:rPr lang="en-US" altLang="zh-CN" sz="1600" dirty="0">
                <a:solidFill>
                  <a:schemeClr val="bg1"/>
                </a:solidFill>
              </a:rPr>
              <a:t>destination</a:t>
            </a:r>
            <a:r>
              <a:rPr lang="zh-CN" altLang="en-US" sz="1600" dirty="0">
                <a:solidFill>
                  <a:schemeClr val="bg1"/>
                </a:solidFill>
              </a:rPr>
              <a:t>或回调接口，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回调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允许三种方式接口：</a:t>
            </a:r>
            <a:r>
              <a:rPr lang="en-US" altLang="zh-CN" sz="1600" dirty="0">
                <a:solidFill>
                  <a:schemeClr val="bg1"/>
                </a:solidFill>
              </a:rPr>
              <a:t>MQ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Restful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Socket</a:t>
            </a:r>
            <a:r>
              <a:rPr lang="zh-CN" altLang="en-US" sz="1600" dirty="0">
                <a:solidFill>
                  <a:schemeClr val="bg1"/>
                </a:solidFill>
              </a:rPr>
              <a:t>，（单一接口回调任选其一）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除</a:t>
            </a:r>
            <a:r>
              <a:rPr lang="en-US" altLang="zh-CN" sz="1600" dirty="0">
                <a:solidFill>
                  <a:schemeClr val="bg1"/>
                </a:solidFill>
              </a:rPr>
              <a:t>MQ</a:t>
            </a:r>
            <a:r>
              <a:rPr lang="zh-CN" altLang="en-US" sz="1600" dirty="0">
                <a:solidFill>
                  <a:schemeClr val="bg1"/>
                </a:solidFill>
              </a:rPr>
              <a:t>回调只需要提供</a:t>
            </a:r>
            <a:r>
              <a:rPr lang="en-US" altLang="zh-CN" sz="1600" dirty="0">
                <a:solidFill>
                  <a:schemeClr val="bg1"/>
                </a:solidFill>
              </a:rPr>
              <a:t>destination</a:t>
            </a:r>
            <a:r>
              <a:rPr lang="zh-CN" altLang="en-US" sz="1600" dirty="0">
                <a:solidFill>
                  <a:schemeClr val="bg1"/>
                </a:solidFill>
              </a:rPr>
              <a:t>外，</a:t>
            </a:r>
            <a:r>
              <a:rPr lang="en-US" altLang="zh-CN" sz="1600" dirty="0">
                <a:solidFill>
                  <a:schemeClr val="bg1"/>
                </a:solidFill>
              </a:rPr>
              <a:t>Restful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Socket </a:t>
            </a:r>
            <a:r>
              <a:rPr lang="zh-CN" altLang="en-US" sz="1600" dirty="0">
                <a:solidFill>
                  <a:schemeClr val="bg1"/>
                </a:solidFill>
              </a:rPr>
              <a:t>都需要在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系统中提供相应的回调接口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执行类接口不回调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执行类方法如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不能够提供回调方法，可以在本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系统中使用定时任务的方式对相应数据进行查询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协议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调用和回调接口协议由</a:t>
            </a:r>
            <a:r>
              <a:rPr lang="en-US" altLang="zh-CN" sz="1600" dirty="0">
                <a:solidFill>
                  <a:schemeClr val="bg1"/>
                </a:solidFill>
              </a:rPr>
              <a:t>BPM</a:t>
            </a:r>
            <a:r>
              <a:rPr lang="zh-CN" altLang="en-US" sz="1600" dirty="0">
                <a:solidFill>
                  <a:schemeClr val="bg1"/>
                </a:solidFill>
              </a:rPr>
              <a:t>提供，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系统应该根据协议调用接口或提供相应的接口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调用和回调接口的返回代码说明由</a:t>
            </a:r>
            <a:r>
              <a:rPr lang="en-US" altLang="zh-CN" sz="1600" dirty="0">
                <a:solidFill>
                  <a:schemeClr val="bg1"/>
                </a:solidFill>
              </a:rPr>
              <a:t>BPM</a:t>
            </a:r>
            <a:r>
              <a:rPr lang="zh-CN" altLang="en-US" sz="1600" dirty="0">
                <a:solidFill>
                  <a:schemeClr val="bg1"/>
                </a:solidFill>
              </a:rPr>
              <a:t>提供，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系统应该根据代码说明在调用中进行相应处理，在回调中提供正确的代码</a:t>
            </a:r>
          </a:p>
        </p:txBody>
      </p:sp>
    </p:spTree>
    <p:extLst>
      <p:ext uri="{BB962C8B-B14F-4D97-AF65-F5344CB8AC3E}">
        <p14:creationId xmlns:p14="http://schemas.microsoft.com/office/powerpoint/2010/main" val="7780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15C0DFF-D13C-4163-9E7D-C86172899EBA}"/>
              </a:ext>
            </a:extLst>
          </p:cNvPr>
          <p:cNvSpPr/>
          <p:nvPr/>
        </p:nvSpPr>
        <p:spPr>
          <a:xfrm>
            <a:off x="175986" y="2309630"/>
            <a:ext cx="3207655" cy="2015672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2EA432-E07E-40C8-9FC3-0D6157B50B4D}"/>
              </a:ext>
            </a:extLst>
          </p:cNvPr>
          <p:cNvSpPr/>
          <p:nvPr/>
        </p:nvSpPr>
        <p:spPr>
          <a:xfrm>
            <a:off x="480785" y="2583588"/>
            <a:ext cx="1262738" cy="667658"/>
          </a:xfrm>
          <a:prstGeom prst="rect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流程实例</a:t>
            </a:r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C53AB3-45DF-4FF3-8D75-C4853133937C}"/>
              </a:ext>
            </a:extLst>
          </p:cNvPr>
          <p:cNvSpPr/>
          <p:nvPr/>
        </p:nvSpPr>
        <p:spPr>
          <a:xfrm>
            <a:off x="480784" y="3356473"/>
            <a:ext cx="1262737" cy="667658"/>
          </a:xfrm>
          <a:prstGeom prst="rect">
            <a:avLst/>
          </a:prstGeom>
          <a:solidFill>
            <a:srgbClr val="27AE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流程实例</a:t>
            </a:r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B2CEC2-1D99-4953-A78F-ACD6B0D9F139}"/>
              </a:ext>
            </a:extLst>
          </p:cNvPr>
          <p:cNvSpPr/>
          <p:nvPr/>
        </p:nvSpPr>
        <p:spPr>
          <a:xfrm>
            <a:off x="1830614" y="2583588"/>
            <a:ext cx="1262737" cy="667658"/>
          </a:xfrm>
          <a:prstGeom prst="rect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流程实例</a:t>
            </a:r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245BC9-91C1-4F0D-B255-B3590B304A7E}"/>
              </a:ext>
            </a:extLst>
          </p:cNvPr>
          <p:cNvSpPr/>
          <p:nvPr/>
        </p:nvSpPr>
        <p:spPr>
          <a:xfrm>
            <a:off x="1866897" y="3352845"/>
            <a:ext cx="1262737" cy="667658"/>
          </a:xfrm>
          <a:prstGeom prst="rect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流程实例</a:t>
            </a:r>
            <a:r>
              <a:rPr lang="en-US" altLang="zh-CN" b="1" dirty="0"/>
              <a:t>D</a:t>
            </a:r>
            <a:endParaRPr lang="zh-CN" altLang="en-US" b="1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1B40C8A-2DB5-4458-93E8-C5B1CE1DD2AE}"/>
              </a:ext>
            </a:extLst>
          </p:cNvPr>
          <p:cNvGrpSpPr/>
          <p:nvPr/>
        </p:nvGrpSpPr>
        <p:grpSpPr>
          <a:xfrm>
            <a:off x="4572671" y="4681429"/>
            <a:ext cx="2099158" cy="1173267"/>
            <a:chOff x="4818371" y="4550659"/>
            <a:chExt cx="2416685" cy="135074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2A4A19E-951C-4801-A5CC-1ACCB3F1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371" y="4550659"/>
              <a:ext cx="2416685" cy="135074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6BE594D-06AF-48B9-A04F-139D35573E0A}"/>
                </a:ext>
              </a:extLst>
            </p:cNvPr>
            <p:cNvSpPr txBox="1"/>
            <p:nvPr/>
          </p:nvSpPr>
          <p:spPr>
            <a:xfrm>
              <a:off x="5357773" y="5226028"/>
              <a:ext cx="1134748" cy="425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2BC3308-7B90-4DEA-AACF-B4864145B15E}"/>
              </a:ext>
            </a:extLst>
          </p:cNvPr>
          <p:cNvGrpSpPr/>
          <p:nvPr/>
        </p:nvGrpSpPr>
        <p:grpSpPr>
          <a:xfrm>
            <a:off x="5256830" y="904921"/>
            <a:ext cx="908589" cy="1221313"/>
            <a:chOff x="5123543" y="956601"/>
            <a:chExt cx="1236033" cy="166145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BCD83C6-28EE-4836-AFDB-EAA01ADCE106}"/>
                </a:ext>
              </a:extLst>
            </p:cNvPr>
            <p:cNvSpPr/>
            <p:nvPr/>
          </p:nvSpPr>
          <p:spPr>
            <a:xfrm>
              <a:off x="5123543" y="956601"/>
              <a:ext cx="1236033" cy="15960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9EDF3FDF-0FB3-4F4A-B535-A216C3694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0608" y="1117898"/>
              <a:ext cx="923810" cy="1028571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D63AEC0-15C2-4505-A707-D1F492DF99CD}"/>
                </a:ext>
              </a:extLst>
            </p:cNvPr>
            <p:cNvSpPr txBox="1"/>
            <p:nvPr/>
          </p:nvSpPr>
          <p:spPr>
            <a:xfrm>
              <a:off x="5385906" y="2115625"/>
              <a:ext cx="778948" cy="50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MQ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六边形 33">
            <a:extLst>
              <a:ext uri="{FF2B5EF4-FFF2-40B4-BE49-F238E27FC236}">
                <a16:creationId xmlns:a16="http://schemas.microsoft.com/office/drawing/2014/main" id="{6D91A497-DCCB-40E7-B5D3-7E1C0015796F}"/>
              </a:ext>
            </a:extLst>
          </p:cNvPr>
          <p:cNvSpPr/>
          <p:nvPr/>
        </p:nvSpPr>
        <p:spPr>
          <a:xfrm>
            <a:off x="7868561" y="2723289"/>
            <a:ext cx="1587501" cy="1259112"/>
          </a:xfrm>
          <a:prstGeom prst="hexagon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API</a:t>
            </a:r>
          </a:p>
          <a:p>
            <a:pPr algn="ctr"/>
            <a:r>
              <a:rPr lang="en-US" altLang="zh-CN" b="1" dirty="0"/>
              <a:t>Gateway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5D0CE34-944C-4E11-B87A-CA84C3828AD5}"/>
              </a:ext>
            </a:extLst>
          </p:cNvPr>
          <p:cNvCxnSpPr>
            <a:cxnSpLocks/>
          </p:cNvCxnSpPr>
          <p:nvPr/>
        </p:nvCxnSpPr>
        <p:spPr>
          <a:xfrm flipH="1">
            <a:off x="3289300" y="1346399"/>
            <a:ext cx="1659661" cy="8001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77F8262-8913-480C-BD68-BD89BD60F67B}"/>
              </a:ext>
            </a:extLst>
          </p:cNvPr>
          <p:cNvCxnSpPr>
            <a:cxnSpLocks/>
          </p:cNvCxnSpPr>
          <p:nvPr/>
        </p:nvCxnSpPr>
        <p:spPr>
          <a:xfrm flipH="1">
            <a:off x="3441700" y="1542191"/>
            <a:ext cx="1612201" cy="756725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ECE0E13-51D1-4EFC-9455-B0E21599FFC8}"/>
              </a:ext>
            </a:extLst>
          </p:cNvPr>
          <p:cNvCxnSpPr>
            <a:cxnSpLocks/>
          </p:cNvCxnSpPr>
          <p:nvPr/>
        </p:nvCxnSpPr>
        <p:spPr>
          <a:xfrm flipH="1" flipV="1">
            <a:off x="6321198" y="1728330"/>
            <a:ext cx="1622561" cy="1020045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89D72E3-A026-45C0-B779-F61DD014A14F}"/>
              </a:ext>
            </a:extLst>
          </p:cNvPr>
          <p:cNvCxnSpPr>
            <a:cxnSpLocks/>
          </p:cNvCxnSpPr>
          <p:nvPr/>
        </p:nvCxnSpPr>
        <p:spPr>
          <a:xfrm>
            <a:off x="6378439" y="1464177"/>
            <a:ext cx="1787661" cy="1119411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FD9BFAC-664F-4F4A-B6FF-9C3F1043B584}"/>
              </a:ext>
            </a:extLst>
          </p:cNvPr>
          <p:cNvSpPr txBox="1"/>
          <p:nvPr/>
        </p:nvSpPr>
        <p:spPr>
          <a:xfrm rot="1948071">
            <a:off x="6752439" y="1660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执行调用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43583AC-BD9B-42BF-9F03-539407B383E0}"/>
              </a:ext>
            </a:extLst>
          </p:cNvPr>
          <p:cNvSpPr txBox="1"/>
          <p:nvPr/>
        </p:nvSpPr>
        <p:spPr>
          <a:xfrm rot="20081992">
            <a:off x="3986608" y="19114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回调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6934C65-DAED-4EBC-9675-4A07291792E5}"/>
              </a:ext>
            </a:extLst>
          </p:cNvPr>
          <p:cNvSpPr txBox="1"/>
          <p:nvPr/>
        </p:nvSpPr>
        <p:spPr>
          <a:xfrm rot="20081992">
            <a:off x="3528080" y="13819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执行调用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BE7D9A1-6FDC-4EB4-A463-AEB485412D49}"/>
              </a:ext>
            </a:extLst>
          </p:cNvPr>
          <p:cNvSpPr txBox="1"/>
          <p:nvPr/>
        </p:nvSpPr>
        <p:spPr>
          <a:xfrm rot="1948071">
            <a:off x="6681376" y="21685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回调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D4FCD18-E182-4D75-BA0C-93F648C2F36B}"/>
              </a:ext>
            </a:extLst>
          </p:cNvPr>
          <p:cNvCxnSpPr>
            <a:cxnSpLocks/>
          </p:cNvCxnSpPr>
          <p:nvPr/>
        </p:nvCxnSpPr>
        <p:spPr>
          <a:xfrm flipV="1">
            <a:off x="6321198" y="4020503"/>
            <a:ext cx="1547363" cy="91208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EE4D116-269C-4BCB-8E69-E8944D25624F}"/>
              </a:ext>
            </a:extLst>
          </p:cNvPr>
          <p:cNvSpPr txBox="1"/>
          <p:nvPr/>
        </p:nvSpPr>
        <p:spPr>
          <a:xfrm rot="19724379">
            <a:off x="6346196" y="4174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实时查询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15BB4DE-5171-4D19-9D17-2BCA96E93101}"/>
              </a:ext>
            </a:extLst>
          </p:cNvPr>
          <p:cNvCxnSpPr>
            <a:cxnSpLocks/>
          </p:cNvCxnSpPr>
          <p:nvPr/>
        </p:nvCxnSpPr>
        <p:spPr>
          <a:xfrm flipH="1" flipV="1">
            <a:off x="3438591" y="4396650"/>
            <a:ext cx="1345314" cy="59629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FCE1D9C-7E71-4A49-9294-BFA58960A989}"/>
              </a:ext>
            </a:extLst>
          </p:cNvPr>
          <p:cNvSpPr txBox="1"/>
          <p:nvPr/>
        </p:nvSpPr>
        <p:spPr>
          <a:xfrm rot="1478493">
            <a:off x="3598290" y="42918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数据刷新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EB0B3BD-3A2C-4115-9621-822348E78AC3}"/>
              </a:ext>
            </a:extLst>
          </p:cNvPr>
          <p:cNvCxnSpPr>
            <a:cxnSpLocks/>
          </p:cNvCxnSpPr>
          <p:nvPr/>
        </p:nvCxnSpPr>
        <p:spPr>
          <a:xfrm flipV="1">
            <a:off x="6368348" y="949803"/>
            <a:ext cx="4050321" cy="98281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DDB00B3-2384-4F59-847B-94D996BA9467}"/>
              </a:ext>
            </a:extLst>
          </p:cNvPr>
          <p:cNvCxnSpPr>
            <a:cxnSpLocks/>
          </p:cNvCxnSpPr>
          <p:nvPr/>
        </p:nvCxnSpPr>
        <p:spPr>
          <a:xfrm flipH="1">
            <a:off x="6463197" y="1217960"/>
            <a:ext cx="3955473" cy="82393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29D7C510-F6C1-4683-91D1-9EA9EC8A2D91}"/>
              </a:ext>
            </a:extLst>
          </p:cNvPr>
          <p:cNvSpPr txBox="1"/>
          <p:nvPr/>
        </p:nvSpPr>
        <p:spPr>
          <a:xfrm>
            <a:off x="7807051" y="5700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执行调用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8032AA8-D6B7-4ED1-8235-594458074B9A}"/>
              </a:ext>
            </a:extLst>
          </p:cNvPr>
          <p:cNvSpPr txBox="1"/>
          <p:nvPr/>
        </p:nvSpPr>
        <p:spPr>
          <a:xfrm>
            <a:off x="8068655" y="13411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回调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8AED397-0161-45B8-B4D1-C3FB6C0DAE4D}"/>
              </a:ext>
            </a:extLst>
          </p:cNvPr>
          <p:cNvCxnSpPr>
            <a:cxnSpLocks/>
          </p:cNvCxnSpPr>
          <p:nvPr/>
        </p:nvCxnSpPr>
        <p:spPr>
          <a:xfrm flipV="1">
            <a:off x="9615556" y="3239126"/>
            <a:ext cx="801191" cy="1212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60954D-02DB-4D4F-A903-CC30EEE826EE}"/>
              </a:ext>
            </a:extLst>
          </p:cNvPr>
          <p:cNvCxnSpPr>
            <a:cxnSpLocks/>
          </p:cNvCxnSpPr>
          <p:nvPr/>
        </p:nvCxnSpPr>
        <p:spPr>
          <a:xfrm flipV="1">
            <a:off x="9598842" y="3429580"/>
            <a:ext cx="801191" cy="1212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39DADFBF-592D-4E58-80BD-FCDD3B68F4EE}"/>
              </a:ext>
            </a:extLst>
          </p:cNvPr>
          <p:cNvSpPr txBox="1"/>
          <p:nvPr/>
        </p:nvSpPr>
        <p:spPr>
          <a:xfrm>
            <a:off x="9432606" y="28685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执行调用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C143BCF-F5E5-4D2A-8FA7-7F023C431159}"/>
              </a:ext>
            </a:extLst>
          </p:cNvPr>
          <p:cNvSpPr txBox="1"/>
          <p:nvPr/>
        </p:nvSpPr>
        <p:spPr>
          <a:xfrm>
            <a:off x="9645493" y="34162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回调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1218A42-07FC-46BB-9450-5CF09AD9A496}"/>
              </a:ext>
            </a:extLst>
          </p:cNvPr>
          <p:cNvCxnSpPr>
            <a:cxnSpLocks/>
          </p:cNvCxnSpPr>
          <p:nvPr/>
        </p:nvCxnSpPr>
        <p:spPr>
          <a:xfrm>
            <a:off x="9182100" y="4191988"/>
            <a:ext cx="1217933" cy="93881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F8A5822-ED5F-466B-81CF-7A2491708016}"/>
              </a:ext>
            </a:extLst>
          </p:cNvPr>
          <p:cNvSpPr txBox="1"/>
          <p:nvPr/>
        </p:nvSpPr>
        <p:spPr>
          <a:xfrm rot="2200438">
            <a:off x="9445438" y="4386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实时查询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46BB098-FABA-457E-AD94-604EB093B4CF}"/>
              </a:ext>
            </a:extLst>
          </p:cNvPr>
          <p:cNvCxnSpPr>
            <a:cxnSpLocks/>
          </p:cNvCxnSpPr>
          <p:nvPr/>
        </p:nvCxnSpPr>
        <p:spPr>
          <a:xfrm flipV="1">
            <a:off x="9182100" y="1706485"/>
            <a:ext cx="1234647" cy="902527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1002E3FF-E6BA-45CB-BBC9-7075A7689C18}"/>
              </a:ext>
            </a:extLst>
          </p:cNvPr>
          <p:cNvSpPr txBox="1"/>
          <p:nvPr/>
        </p:nvSpPr>
        <p:spPr>
          <a:xfrm rot="19443729">
            <a:off x="9054262" y="1843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实时查询</a:t>
            </a:r>
          </a:p>
        </p:txBody>
      </p:sp>
      <p:sp>
        <p:nvSpPr>
          <p:cNvPr id="43" name="矩形: 剪去对角 42">
            <a:extLst>
              <a:ext uri="{FF2B5EF4-FFF2-40B4-BE49-F238E27FC236}">
                <a16:creationId xmlns:a16="http://schemas.microsoft.com/office/drawing/2014/main" id="{E635435C-DD49-46CA-B25E-919C8CE59433}"/>
              </a:ext>
            </a:extLst>
          </p:cNvPr>
          <p:cNvSpPr/>
          <p:nvPr/>
        </p:nvSpPr>
        <p:spPr>
          <a:xfrm>
            <a:off x="10450789" y="850850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 A</a:t>
            </a:r>
          </a:p>
        </p:txBody>
      </p:sp>
      <p:sp>
        <p:nvSpPr>
          <p:cNvPr id="44" name="矩形: 剪去对角 43">
            <a:extLst>
              <a:ext uri="{FF2B5EF4-FFF2-40B4-BE49-F238E27FC236}">
                <a16:creationId xmlns:a16="http://schemas.microsoft.com/office/drawing/2014/main" id="{8DEE9672-818C-49E2-B8A8-C55071301ADD}"/>
              </a:ext>
            </a:extLst>
          </p:cNvPr>
          <p:cNvSpPr/>
          <p:nvPr/>
        </p:nvSpPr>
        <p:spPr>
          <a:xfrm>
            <a:off x="10446684" y="2917417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 B</a:t>
            </a:r>
          </a:p>
        </p:txBody>
      </p:sp>
      <p:sp>
        <p:nvSpPr>
          <p:cNvPr id="45" name="矩形: 剪去对角 44">
            <a:extLst>
              <a:ext uri="{FF2B5EF4-FFF2-40B4-BE49-F238E27FC236}">
                <a16:creationId xmlns:a16="http://schemas.microsoft.com/office/drawing/2014/main" id="{68BAF829-7C6C-4CF1-9602-ABA8CB874BBA}"/>
              </a:ext>
            </a:extLst>
          </p:cNvPr>
          <p:cNvSpPr/>
          <p:nvPr/>
        </p:nvSpPr>
        <p:spPr>
          <a:xfrm>
            <a:off x="10446684" y="4772788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 C</a:t>
            </a:r>
          </a:p>
        </p:txBody>
      </p:sp>
    </p:spTree>
    <p:extLst>
      <p:ext uri="{BB962C8B-B14F-4D97-AF65-F5344CB8AC3E}">
        <p14:creationId xmlns:p14="http://schemas.microsoft.com/office/powerpoint/2010/main" val="347004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9">
            <a:extLst>
              <a:ext uri="{FF2B5EF4-FFF2-40B4-BE49-F238E27FC236}">
                <a16:creationId xmlns:a16="http://schemas.microsoft.com/office/drawing/2014/main" id="{6FBB0CD6-2F91-4105-AC81-3088917495B9}"/>
              </a:ext>
            </a:extLst>
          </p:cNvPr>
          <p:cNvSpPr/>
          <p:nvPr/>
        </p:nvSpPr>
        <p:spPr>
          <a:xfrm>
            <a:off x="8086114" y="5124887"/>
            <a:ext cx="3888342" cy="1478801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流程实例管理</a:t>
            </a:r>
            <a:endParaRPr lang="en-US" dirty="0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77DD17A8-31F2-4401-B130-7514BA1600A7}"/>
              </a:ext>
            </a:extLst>
          </p:cNvPr>
          <p:cNvSpPr/>
          <p:nvPr/>
        </p:nvSpPr>
        <p:spPr>
          <a:xfrm>
            <a:off x="8068554" y="3619131"/>
            <a:ext cx="3888342" cy="1343464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任务配置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B0934F-7A8F-4914-99E5-A0C9388AC0A7}"/>
              </a:ext>
            </a:extLst>
          </p:cNvPr>
          <p:cNvSpPr txBox="1"/>
          <p:nvPr/>
        </p:nvSpPr>
        <p:spPr>
          <a:xfrm>
            <a:off x="373743" y="36727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流程管理平台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FBECD6D4-5803-4BF3-B4C1-F99567337B10}"/>
              </a:ext>
            </a:extLst>
          </p:cNvPr>
          <p:cNvSpPr/>
          <p:nvPr/>
        </p:nvSpPr>
        <p:spPr>
          <a:xfrm>
            <a:off x="214490" y="1001047"/>
            <a:ext cx="3670300" cy="5602642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dirty="0"/>
              <a:t>租户管理平台</a:t>
            </a:r>
            <a:endParaRPr lang="en-US" sz="2400" b="1" dirty="0"/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5B4AC5B8-0030-4E26-89C8-69A15CA04E26}"/>
              </a:ext>
            </a:extLst>
          </p:cNvPr>
          <p:cNvSpPr/>
          <p:nvPr/>
        </p:nvSpPr>
        <p:spPr>
          <a:xfrm>
            <a:off x="379455" y="2633011"/>
            <a:ext cx="328513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接口调用日志查询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2DEEEC2D-2F67-4A4C-BA3D-56191DAE153F}"/>
              </a:ext>
            </a:extLst>
          </p:cNvPr>
          <p:cNvSpPr/>
          <p:nvPr/>
        </p:nvSpPr>
        <p:spPr>
          <a:xfrm>
            <a:off x="379455" y="2110244"/>
            <a:ext cx="328513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接口信息维护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17" name="Rectangle 46">
            <a:extLst>
              <a:ext uri="{FF2B5EF4-FFF2-40B4-BE49-F238E27FC236}">
                <a16:creationId xmlns:a16="http://schemas.microsoft.com/office/drawing/2014/main" id="{2F211B38-4106-409D-BC6A-7AA1E9CE8188}"/>
              </a:ext>
            </a:extLst>
          </p:cNvPr>
          <p:cNvSpPr/>
          <p:nvPr/>
        </p:nvSpPr>
        <p:spPr>
          <a:xfrm>
            <a:off x="379455" y="1592044"/>
            <a:ext cx="328513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租户基本信息管理管理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9B5614A3-4A8F-4E49-96D9-AA9F2DC200CB}"/>
              </a:ext>
            </a:extLst>
          </p:cNvPr>
          <p:cNvSpPr/>
          <p:nvPr/>
        </p:nvSpPr>
        <p:spPr>
          <a:xfrm>
            <a:off x="379454" y="3164661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切换为租户身份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10BF4D6E-7ABC-48DE-9577-8D77E0AA4AD4}"/>
              </a:ext>
            </a:extLst>
          </p:cNvPr>
          <p:cNvSpPr/>
          <p:nvPr/>
        </p:nvSpPr>
        <p:spPr>
          <a:xfrm>
            <a:off x="4066689" y="1585311"/>
            <a:ext cx="3888342" cy="243939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接口管理</a:t>
            </a:r>
            <a:endParaRPr lang="en-US" dirty="0"/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2E298260-FB44-4D15-A90A-0FC1C7CE493B}"/>
              </a:ext>
            </a:extLst>
          </p:cNvPr>
          <p:cNvSpPr/>
          <p:nvPr/>
        </p:nvSpPr>
        <p:spPr>
          <a:xfrm>
            <a:off x="4077372" y="4795609"/>
            <a:ext cx="3877659" cy="180808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参与者管理</a:t>
            </a:r>
            <a:endParaRPr lang="en-US" dirty="0"/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03DB84CA-9DE4-4511-B57F-6810527E0834}"/>
              </a:ext>
            </a:extLst>
          </p:cNvPr>
          <p:cNvSpPr/>
          <p:nvPr/>
        </p:nvSpPr>
        <p:spPr>
          <a:xfrm>
            <a:off x="4180212" y="5252724"/>
            <a:ext cx="1497859" cy="795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参与者管理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id="{3E976C24-BB84-4F1A-8298-72C17A3BC9EA}"/>
              </a:ext>
            </a:extLst>
          </p:cNvPr>
          <p:cNvSpPr/>
          <p:nvPr/>
        </p:nvSpPr>
        <p:spPr>
          <a:xfrm>
            <a:off x="5780911" y="5270982"/>
            <a:ext cx="199295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参与者类型管理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BCB502B1-4432-4262-92F7-55DD859D6E0D}"/>
              </a:ext>
            </a:extLst>
          </p:cNvPr>
          <p:cNvSpPr/>
          <p:nvPr/>
        </p:nvSpPr>
        <p:spPr>
          <a:xfrm>
            <a:off x="5780911" y="5688275"/>
            <a:ext cx="199295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参与者接口配置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9A3AAD8F-D716-4D4B-A765-435585DDF41A}"/>
              </a:ext>
            </a:extLst>
          </p:cNvPr>
          <p:cNvSpPr/>
          <p:nvPr/>
        </p:nvSpPr>
        <p:spPr>
          <a:xfrm>
            <a:off x="8086114" y="1556462"/>
            <a:ext cx="3888342" cy="1925883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流程配置</a:t>
            </a:r>
            <a:endParaRPr lang="en-US" dirty="0"/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39237BB6-63B3-4022-8591-FCBAB1DC31A0}"/>
              </a:ext>
            </a:extLst>
          </p:cNvPr>
          <p:cNvSpPr/>
          <p:nvPr/>
        </p:nvSpPr>
        <p:spPr>
          <a:xfrm>
            <a:off x="8242095" y="2507661"/>
            <a:ext cx="175790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流程基本信息管理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6" name="Rectangle 49">
            <a:extLst>
              <a:ext uri="{FF2B5EF4-FFF2-40B4-BE49-F238E27FC236}">
                <a16:creationId xmlns:a16="http://schemas.microsoft.com/office/drawing/2014/main" id="{F6977562-4F33-4F0B-91A9-3DE3429F3BD1}"/>
              </a:ext>
            </a:extLst>
          </p:cNvPr>
          <p:cNvSpPr/>
          <p:nvPr/>
        </p:nvSpPr>
        <p:spPr>
          <a:xfrm>
            <a:off x="10113519" y="4031961"/>
            <a:ext cx="169902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表单标识配置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4D9C035C-7C14-44E9-A6AE-A8349390CDE2}"/>
              </a:ext>
            </a:extLst>
          </p:cNvPr>
          <p:cNvSpPr/>
          <p:nvPr/>
        </p:nvSpPr>
        <p:spPr>
          <a:xfrm>
            <a:off x="8242095" y="4026122"/>
            <a:ext cx="175790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任务候选人配置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0" name="Rectangle 49">
            <a:extLst>
              <a:ext uri="{FF2B5EF4-FFF2-40B4-BE49-F238E27FC236}">
                <a16:creationId xmlns:a16="http://schemas.microsoft.com/office/drawing/2014/main" id="{0649D45E-2251-433F-8DBA-814BED65F850}"/>
              </a:ext>
            </a:extLst>
          </p:cNvPr>
          <p:cNvSpPr/>
          <p:nvPr/>
        </p:nvSpPr>
        <p:spPr>
          <a:xfrm>
            <a:off x="8242095" y="2026196"/>
            <a:ext cx="175790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流程设计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1" name="Rectangle 49">
            <a:extLst>
              <a:ext uri="{FF2B5EF4-FFF2-40B4-BE49-F238E27FC236}">
                <a16:creationId xmlns:a16="http://schemas.microsoft.com/office/drawing/2014/main" id="{2CDE2274-B53A-44DE-9CCB-659106417ECD}"/>
              </a:ext>
            </a:extLst>
          </p:cNvPr>
          <p:cNvSpPr/>
          <p:nvPr/>
        </p:nvSpPr>
        <p:spPr>
          <a:xfrm>
            <a:off x="10131079" y="2017579"/>
            <a:ext cx="168146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流程部署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2231D93D-6A26-49C3-B8E0-283EC8C32D6E}"/>
              </a:ext>
            </a:extLst>
          </p:cNvPr>
          <p:cNvSpPr/>
          <p:nvPr/>
        </p:nvSpPr>
        <p:spPr>
          <a:xfrm>
            <a:off x="4064672" y="1001047"/>
            <a:ext cx="7912838" cy="456805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dirty="0"/>
              <a:t>流程管理平台</a:t>
            </a:r>
            <a:endParaRPr lang="en-US" sz="2400" b="1" dirty="0"/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7E68200E-5A82-4A2D-B0B3-F5B00679DDDE}"/>
              </a:ext>
            </a:extLst>
          </p:cNvPr>
          <p:cNvSpPr/>
          <p:nvPr/>
        </p:nvSpPr>
        <p:spPr>
          <a:xfrm>
            <a:off x="4077372" y="4157720"/>
            <a:ext cx="3888342" cy="456805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工作流分类管理</a:t>
            </a:r>
            <a:endParaRPr lang="en-US" altLang="zh-CN" dirty="0"/>
          </a:p>
          <a:p>
            <a:pPr algn="ctr"/>
            <a:endParaRPr lang="en-US" b="1" dirty="0"/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F7CAACE0-C1BD-4837-A59D-E067851A303F}"/>
              </a:ext>
            </a:extLst>
          </p:cNvPr>
          <p:cNvSpPr/>
          <p:nvPr/>
        </p:nvSpPr>
        <p:spPr>
          <a:xfrm>
            <a:off x="4228570" y="2017579"/>
            <a:ext cx="1718084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应用基本信息配置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57FA7916-B46E-4833-B153-57995E0C1ABC}"/>
              </a:ext>
            </a:extLst>
          </p:cNvPr>
          <p:cNvSpPr/>
          <p:nvPr/>
        </p:nvSpPr>
        <p:spPr>
          <a:xfrm>
            <a:off x="6091636" y="2017579"/>
            <a:ext cx="170118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应用接口开通</a:t>
            </a:r>
            <a:r>
              <a:rPr lang="en-US" altLang="zh-CN" sz="1400" b="1" dirty="0">
                <a:solidFill>
                  <a:srgbClr val="1ABC9C"/>
                </a:solidFill>
                <a:latin typeface="+mn-ea"/>
              </a:rPr>
              <a:t>/</a:t>
            </a:r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关闭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2966F7E6-7850-4268-8C83-DAEA31B8838F}"/>
              </a:ext>
            </a:extLst>
          </p:cNvPr>
          <p:cNvSpPr/>
          <p:nvPr/>
        </p:nvSpPr>
        <p:spPr>
          <a:xfrm>
            <a:off x="4244035" y="2492735"/>
            <a:ext cx="170261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接口安全配置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6582803F-4C83-4822-B9FF-6BCF9577CC71}"/>
              </a:ext>
            </a:extLst>
          </p:cNvPr>
          <p:cNvSpPr/>
          <p:nvPr/>
        </p:nvSpPr>
        <p:spPr>
          <a:xfrm>
            <a:off x="4244035" y="2950457"/>
            <a:ext cx="1708851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接口流量配置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54F5A99C-D7C3-42BF-B0AD-B079741AE22F}"/>
              </a:ext>
            </a:extLst>
          </p:cNvPr>
          <p:cNvSpPr/>
          <p:nvPr/>
        </p:nvSpPr>
        <p:spPr>
          <a:xfrm>
            <a:off x="6073286" y="3422306"/>
            <a:ext cx="1708851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调用预警通知配置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70262A2C-1FD5-4AA4-8165-A8179D2FD2CA}"/>
              </a:ext>
            </a:extLst>
          </p:cNvPr>
          <p:cNvSpPr/>
          <p:nvPr/>
        </p:nvSpPr>
        <p:spPr>
          <a:xfrm>
            <a:off x="6073287" y="2958235"/>
            <a:ext cx="1700574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接口流量自助配置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0" name="Rectangle 45">
            <a:extLst>
              <a:ext uri="{FF2B5EF4-FFF2-40B4-BE49-F238E27FC236}">
                <a16:creationId xmlns:a16="http://schemas.microsoft.com/office/drawing/2014/main" id="{8230348A-9BC1-40AB-B634-54304FEEE350}"/>
              </a:ext>
            </a:extLst>
          </p:cNvPr>
          <p:cNvSpPr/>
          <p:nvPr/>
        </p:nvSpPr>
        <p:spPr>
          <a:xfrm>
            <a:off x="4244035" y="3425901"/>
            <a:ext cx="1708851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接口调用日志查询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2" name="Rectangle 49">
            <a:extLst>
              <a:ext uri="{FF2B5EF4-FFF2-40B4-BE49-F238E27FC236}">
                <a16:creationId xmlns:a16="http://schemas.microsoft.com/office/drawing/2014/main" id="{750BD9BE-DFE7-439D-B7AB-9D9326FFA2AB}"/>
              </a:ext>
            </a:extLst>
          </p:cNvPr>
          <p:cNvSpPr/>
          <p:nvPr/>
        </p:nvSpPr>
        <p:spPr>
          <a:xfrm>
            <a:off x="394372" y="3651682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租户流量管理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3" name="Rectangle 49">
            <a:extLst>
              <a:ext uri="{FF2B5EF4-FFF2-40B4-BE49-F238E27FC236}">
                <a16:creationId xmlns:a16="http://schemas.microsoft.com/office/drawing/2014/main" id="{FE794726-55DE-455D-9273-9B4F16A1A8C7}"/>
              </a:ext>
            </a:extLst>
          </p:cNvPr>
          <p:cNvSpPr/>
          <p:nvPr/>
        </p:nvSpPr>
        <p:spPr>
          <a:xfrm>
            <a:off x="394372" y="4157720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死信队列管理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4" name="Rectangle 49">
            <a:extLst>
              <a:ext uri="{FF2B5EF4-FFF2-40B4-BE49-F238E27FC236}">
                <a16:creationId xmlns:a16="http://schemas.microsoft.com/office/drawing/2014/main" id="{06508160-8E9B-4D20-BB02-1B6D7FC3911C}"/>
              </a:ext>
            </a:extLst>
          </p:cNvPr>
          <p:cNvSpPr/>
          <p:nvPr/>
        </p:nvSpPr>
        <p:spPr>
          <a:xfrm>
            <a:off x="394372" y="4670353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缓存刷新配置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107E60E9-B63D-4558-A793-D4EF74F511C3}"/>
              </a:ext>
            </a:extLst>
          </p:cNvPr>
          <p:cNvSpPr/>
          <p:nvPr/>
        </p:nvSpPr>
        <p:spPr>
          <a:xfrm>
            <a:off x="379454" y="5179314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1ABC9C"/>
                </a:solidFill>
                <a:latin typeface="+mn-ea"/>
              </a:rPr>
              <a:t>+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7" name="Rectangle 49">
            <a:extLst>
              <a:ext uri="{FF2B5EF4-FFF2-40B4-BE49-F238E27FC236}">
                <a16:creationId xmlns:a16="http://schemas.microsoft.com/office/drawing/2014/main" id="{6AFBA233-3AA2-47E4-A46F-833AE4E4C4DE}"/>
              </a:ext>
            </a:extLst>
          </p:cNvPr>
          <p:cNvSpPr/>
          <p:nvPr/>
        </p:nvSpPr>
        <p:spPr>
          <a:xfrm>
            <a:off x="8242096" y="5548961"/>
            <a:ext cx="175790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流程信息管理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8" name="Rectangle 49">
            <a:extLst>
              <a:ext uri="{FF2B5EF4-FFF2-40B4-BE49-F238E27FC236}">
                <a16:creationId xmlns:a16="http://schemas.microsoft.com/office/drawing/2014/main" id="{0C74EDD9-724C-48F6-886E-F351DE3CBC25}"/>
              </a:ext>
            </a:extLst>
          </p:cNvPr>
          <p:cNvSpPr/>
          <p:nvPr/>
        </p:nvSpPr>
        <p:spPr>
          <a:xfrm>
            <a:off x="10131079" y="2496035"/>
            <a:ext cx="168146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委办代理设置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80990552-2BEC-4FBA-9B4C-96391A06F219}"/>
              </a:ext>
            </a:extLst>
          </p:cNvPr>
          <p:cNvSpPr/>
          <p:nvPr/>
        </p:nvSpPr>
        <p:spPr>
          <a:xfrm>
            <a:off x="10113519" y="5544033"/>
            <a:ext cx="169902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流程控制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3" name="Rectangle 49">
            <a:extLst>
              <a:ext uri="{FF2B5EF4-FFF2-40B4-BE49-F238E27FC236}">
                <a16:creationId xmlns:a16="http://schemas.microsoft.com/office/drawing/2014/main" id="{3E79FCF6-52E6-40DF-AC93-213DD10AF25F}"/>
              </a:ext>
            </a:extLst>
          </p:cNvPr>
          <p:cNvSpPr/>
          <p:nvPr/>
        </p:nvSpPr>
        <p:spPr>
          <a:xfrm>
            <a:off x="8242095" y="2958235"/>
            <a:ext cx="175790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投票规则配置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id="{9CBBC1C5-FAFC-4FAE-ADE9-334F9CA696B4}"/>
              </a:ext>
            </a:extLst>
          </p:cNvPr>
          <p:cNvSpPr/>
          <p:nvPr/>
        </p:nvSpPr>
        <p:spPr>
          <a:xfrm>
            <a:off x="6083292" y="2486609"/>
            <a:ext cx="169884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接口回调配置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2" name="Rectangle 41">
            <a:extLst>
              <a:ext uri="{FF2B5EF4-FFF2-40B4-BE49-F238E27FC236}">
                <a16:creationId xmlns:a16="http://schemas.microsoft.com/office/drawing/2014/main" id="{D726D26B-E149-4E7E-B28E-4083E2011BA1}"/>
              </a:ext>
            </a:extLst>
          </p:cNvPr>
          <p:cNvSpPr/>
          <p:nvPr/>
        </p:nvSpPr>
        <p:spPr>
          <a:xfrm>
            <a:off x="8242095" y="4494358"/>
            <a:ext cx="175790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超时配置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7E147B45-BD75-4FA0-9BAB-623867D30094}"/>
              </a:ext>
            </a:extLst>
          </p:cNvPr>
          <p:cNvSpPr/>
          <p:nvPr/>
        </p:nvSpPr>
        <p:spPr>
          <a:xfrm>
            <a:off x="8242095" y="6048275"/>
            <a:ext cx="175790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1ABC9C"/>
                </a:solidFill>
                <a:latin typeface="+mn-ea"/>
              </a:rPr>
              <a:t>修改执行人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A4CC54FC-10B3-4EEB-9471-9DBE5A98A368}"/>
              </a:ext>
            </a:extLst>
          </p:cNvPr>
          <p:cNvSpPr/>
          <p:nvPr/>
        </p:nvSpPr>
        <p:spPr>
          <a:xfrm>
            <a:off x="10108275" y="6066325"/>
            <a:ext cx="169902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执行任务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103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81E4D7-94BF-4553-BB12-6F6F61C39168}"/>
              </a:ext>
            </a:extLst>
          </p:cNvPr>
          <p:cNvSpPr txBox="1"/>
          <p:nvPr/>
        </p:nvSpPr>
        <p:spPr>
          <a:xfrm>
            <a:off x="373743" y="3053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参与者管理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AC804F72-95F4-40DE-ACAB-7F6D84AD54FB}"/>
              </a:ext>
            </a:extLst>
          </p:cNvPr>
          <p:cNvSpPr/>
          <p:nvPr/>
        </p:nvSpPr>
        <p:spPr>
          <a:xfrm>
            <a:off x="557562" y="852320"/>
            <a:ext cx="5220000" cy="5755422"/>
          </a:xfrm>
          <a:prstGeom prst="rect">
            <a:avLst/>
          </a:prstGeom>
          <a:solidFill>
            <a:srgbClr val="2980B9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执行人：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即流程执行人，是流程实例中，任务的具体执行者。流程发起人，任务所有者，任务委办人都属于执行人。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参与者是一个抽象概念，参与者可以为用户，角色，组织机构，军衔，职务等等，参与最终要转换成执行人，所以，参与者是执行人的一个集合。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候选人是和任务相关的，一个任务的候选人可以是多个参与者，如候选人可能为用户、角色、组织，参与者为执行人的集合，不同参与者按照规则进行集合的交集，差集运算后最终得到的就为任务的候选人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A24C2DD7-7154-4EAC-8FEE-9F5B2DE02048}"/>
              </a:ext>
            </a:extLst>
          </p:cNvPr>
          <p:cNvSpPr/>
          <p:nvPr/>
        </p:nvSpPr>
        <p:spPr>
          <a:xfrm>
            <a:off x="6414438" y="867709"/>
            <a:ext cx="5220000" cy="5724644"/>
          </a:xfrm>
          <a:prstGeom prst="rect">
            <a:avLst/>
          </a:prstGeom>
          <a:solidFill>
            <a:srgbClr val="2980B9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参与者接口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参与者列表接口：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SaaS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系统要提供参与者列表接口，用以拿到参与者的列表，作为配置流程任务参与者的依据。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一个租户，可以设置多个参与者，依据自己的业务而定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系统内置与当前执行人，流程发起人相关的固定接口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参与者解析接口：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参与者最终要解析为执行人，如执行人为用户，参与者为“角色”，角色最终要解析成用户，由用户执行流程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与流程当前执行人，流程发起人相关的固定解析接口，应该根据工作流提供的逻辑提供相应的接口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82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8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898</Words>
  <Application>Microsoft Office PowerPoint</Application>
  <PresentationFormat>宽屏</PresentationFormat>
  <Paragraphs>138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 Xiaodong A.</dc:creator>
  <cp:lastModifiedBy>Liu, Xiaodong A.</cp:lastModifiedBy>
  <cp:revision>285</cp:revision>
  <dcterms:created xsi:type="dcterms:W3CDTF">2018-02-07T01:53:56Z</dcterms:created>
  <dcterms:modified xsi:type="dcterms:W3CDTF">2018-02-08T05:41:33Z</dcterms:modified>
</cp:coreProperties>
</file>