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25"/>
  </p:notesMasterIdLst>
  <p:sldIdLst>
    <p:sldId id="295" r:id="rId2"/>
    <p:sldId id="320" r:id="rId3"/>
    <p:sldId id="328" r:id="rId4"/>
    <p:sldId id="330" r:id="rId5"/>
    <p:sldId id="264" r:id="rId6"/>
    <p:sldId id="265" r:id="rId7"/>
    <p:sldId id="332" r:id="rId8"/>
    <p:sldId id="273" r:id="rId9"/>
    <p:sldId id="276" r:id="rId10"/>
    <p:sldId id="277" r:id="rId11"/>
    <p:sldId id="279" r:id="rId12"/>
    <p:sldId id="324" r:id="rId13"/>
    <p:sldId id="326" r:id="rId14"/>
    <p:sldId id="285" r:id="rId15"/>
    <p:sldId id="286" r:id="rId16"/>
    <p:sldId id="288" r:id="rId17"/>
    <p:sldId id="294" r:id="rId18"/>
    <p:sldId id="362" r:id="rId19"/>
    <p:sldId id="363" r:id="rId20"/>
    <p:sldId id="364" r:id="rId21"/>
    <p:sldId id="366" r:id="rId22"/>
    <p:sldId id="367" r:id="rId23"/>
    <p:sldId id="3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CCFF"/>
    <a:srgbClr val="99FF66"/>
    <a:srgbClr val="99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p:cViewPr varScale="1">
        <p:scale>
          <a:sx n="117" d="100"/>
          <a:sy n="117" d="100"/>
        </p:scale>
        <p:origin x="148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7C388-D798-4A30-AEC5-7770776BC968}" type="datetimeFigureOut">
              <a:rPr lang="en-US" smtClean="0"/>
              <a:t>11/28/22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D1409-1D81-451F-9887-C538BB5BD09C}" type="slidenum">
              <a:rPr lang="en-US" smtClean="0"/>
              <a:t>‹#›</a:t>
            </a:fld>
            <a:endParaRPr lang="en-US"/>
          </a:p>
        </p:txBody>
      </p:sp>
    </p:spTree>
    <p:extLst>
      <p:ext uri="{BB962C8B-B14F-4D97-AF65-F5344CB8AC3E}">
        <p14:creationId xmlns:p14="http://schemas.microsoft.com/office/powerpoint/2010/main" val="395953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8AEAC-0E2D-4652-9D42-D568C34FEFC5}" type="slidenum">
              <a:rPr lang="en-US"/>
              <a:pPr/>
              <a:t>2</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379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DB9930-87C4-4F20-8F7E-FA415EF38867}" type="slidenum">
              <a:rPr lang="en-US" smtClean="0"/>
              <a:pPr/>
              <a:t>10</a:t>
            </a:fld>
            <a:endParaRPr lang="en-US"/>
          </a:p>
        </p:txBody>
      </p:sp>
    </p:spTree>
    <p:extLst>
      <p:ext uri="{BB962C8B-B14F-4D97-AF65-F5344CB8AC3E}">
        <p14:creationId xmlns:p14="http://schemas.microsoft.com/office/powerpoint/2010/main" val="54072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7200" y="2304527"/>
            <a:ext cx="8569325" cy="1368425"/>
          </a:xfrm>
          <a:prstGeom prst="rect">
            <a:avLst/>
          </a:prstGeom>
          <a:gradFill>
            <a:gsLst>
              <a:gs pos="0">
                <a:schemeClr val="accent1">
                  <a:alpha val="80000"/>
                </a:schemeClr>
              </a:gs>
              <a:gs pos="64000">
                <a:schemeClr val="accent1"/>
              </a:gs>
              <a:gs pos="100000">
                <a:schemeClr val="accent1">
                  <a:alpha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398"/>
          </a:p>
        </p:txBody>
      </p:sp>
      <p:sp>
        <p:nvSpPr>
          <p:cNvPr id="2" name="Title 1"/>
          <p:cNvSpPr>
            <a:spLocks noGrp="1"/>
          </p:cNvSpPr>
          <p:nvPr>
            <p:ph type="ctrTitle"/>
          </p:nvPr>
        </p:nvSpPr>
        <p:spPr>
          <a:xfrm>
            <a:off x="457200" y="2304526"/>
            <a:ext cx="7772400" cy="1178245"/>
          </a:xfrm>
        </p:spPr>
        <p:txBody>
          <a:bodyPr>
            <a:normAutofit/>
          </a:bodyPr>
          <a:lstStyle>
            <a:lvl1pPr algn="ctr">
              <a:defRPr sz="3596" b="1"/>
            </a:lvl1pPr>
          </a:lstStyle>
          <a:p>
            <a:r>
              <a:rPr lang="en-US"/>
              <a:t>Click to edit Master title style</a:t>
            </a:r>
            <a:endParaRPr lang="en-GB" dirty="0"/>
          </a:p>
        </p:txBody>
      </p:sp>
    </p:spTree>
    <p:extLst>
      <p:ext uri="{BB962C8B-B14F-4D97-AF65-F5344CB8AC3E}">
        <p14:creationId xmlns:p14="http://schemas.microsoft.com/office/powerpoint/2010/main" val="35495247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58A61BD-6C10-4311-B0D1-3C02FE55B344}" type="slidenum">
              <a:rPr lang="en-US" altLang="en-US" smtClean="0"/>
              <a:pPr/>
              <a:t>‹#›</a:t>
            </a:fld>
            <a:endParaRPr lang="en-US" altLang="en-US"/>
          </a:p>
        </p:txBody>
      </p:sp>
    </p:spTree>
    <p:extLst>
      <p:ext uri="{BB962C8B-B14F-4D97-AF65-F5344CB8AC3E}">
        <p14:creationId xmlns:p14="http://schemas.microsoft.com/office/powerpoint/2010/main" val="268019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1"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A1EAC7-63B8-4BFA-802F-1C56BF44AA4C}" type="slidenum">
              <a:rPr lang="en-US" altLang="en-US" smtClean="0"/>
              <a:pPr/>
              <a:t>‹#›</a:t>
            </a:fld>
            <a:endParaRPr lang="en-US" altLang="en-US"/>
          </a:p>
        </p:txBody>
      </p:sp>
    </p:spTree>
    <p:extLst>
      <p:ext uri="{BB962C8B-B14F-4D97-AF65-F5344CB8AC3E}">
        <p14:creationId xmlns:p14="http://schemas.microsoft.com/office/powerpoint/2010/main" val="287938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740353" y="6356351"/>
            <a:ext cx="946448" cy="365125"/>
          </a:xfrm>
        </p:spPr>
        <p:txBody>
          <a:bodyPr/>
          <a:lstStyle>
            <a:lvl1pPr>
              <a:defRPr/>
            </a:lvl1pPr>
          </a:lstStyle>
          <a:p>
            <a:fld id="{4FBDF70B-B23E-4F00-BA31-45AB70F30CEA}" type="slidenum">
              <a:rPr lang="en-US" altLang="en-US" smtClean="0"/>
              <a:pPr/>
              <a:t>‹#›</a:t>
            </a:fld>
            <a:endParaRPr lang="en-US" altLang="en-US"/>
          </a:p>
        </p:txBody>
      </p:sp>
    </p:spTree>
    <p:extLst>
      <p:ext uri="{BB962C8B-B14F-4D97-AF65-F5344CB8AC3E}">
        <p14:creationId xmlns:p14="http://schemas.microsoft.com/office/powerpoint/2010/main" val="272126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996" b="1" cap="all"/>
            </a:lvl1pPr>
          </a:lstStyle>
          <a:p>
            <a:r>
              <a:rPr lang="en-US"/>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lgn="ctr">
              <a:buNone/>
              <a:defRPr sz="3264">
                <a:solidFill>
                  <a:schemeClr val="tx1">
                    <a:tint val="75000"/>
                  </a:schemeClr>
                </a:solidFill>
              </a:defRPr>
            </a:lvl1pPr>
            <a:lvl2pPr marL="456773" indent="0">
              <a:buNone/>
              <a:defRPr sz="1798">
                <a:solidFill>
                  <a:schemeClr val="tx1">
                    <a:tint val="75000"/>
                  </a:schemeClr>
                </a:solidFill>
              </a:defRPr>
            </a:lvl2pPr>
            <a:lvl3pPr marL="913546" indent="0">
              <a:buNone/>
              <a:defRPr sz="1599">
                <a:solidFill>
                  <a:schemeClr val="tx1">
                    <a:tint val="75000"/>
                  </a:schemeClr>
                </a:solidFill>
              </a:defRPr>
            </a:lvl3pPr>
            <a:lvl4pPr marL="1370319" indent="0">
              <a:buNone/>
              <a:defRPr sz="1398">
                <a:solidFill>
                  <a:schemeClr val="tx1">
                    <a:tint val="75000"/>
                  </a:schemeClr>
                </a:solidFill>
              </a:defRPr>
            </a:lvl4pPr>
            <a:lvl5pPr marL="1827091" indent="0">
              <a:buNone/>
              <a:defRPr sz="1398">
                <a:solidFill>
                  <a:schemeClr val="tx1">
                    <a:tint val="75000"/>
                  </a:schemeClr>
                </a:solidFill>
              </a:defRPr>
            </a:lvl5pPr>
            <a:lvl6pPr marL="2283865" indent="0">
              <a:buNone/>
              <a:defRPr sz="1398">
                <a:solidFill>
                  <a:schemeClr val="tx1">
                    <a:tint val="75000"/>
                  </a:schemeClr>
                </a:solidFill>
              </a:defRPr>
            </a:lvl6pPr>
            <a:lvl7pPr marL="2740637" indent="0">
              <a:buNone/>
              <a:defRPr sz="1398">
                <a:solidFill>
                  <a:schemeClr val="tx1">
                    <a:tint val="75000"/>
                  </a:schemeClr>
                </a:solidFill>
              </a:defRPr>
            </a:lvl7pPr>
            <a:lvl8pPr marL="3197410" indent="0">
              <a:buNone/>
              <a:defRPr sz="1398">
                <a:solidFill>
                  <a:schemeClr val="tx1">
                    <a:tint val="75000"/>
                  </a:schemeClr>
                </a:solidFill>
              </a:defRPr>
            </a:lvl8pPr>
            <a:lvl9pPr marL="3654183" indent="0">
              <a:buNone/>
              <a:defRPr sz="139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F72F859-F892-4D5F-A56C-78B8B67BEEA6}" type="slidenum">
              <a:rPr lang="en-US" altLang="en-US" smtClean="0"/>
              <a:pPr/>
              <a:t>‹#›</a:t>
            </a:fld>
            <a:endParaRPr lang="en-US" altLang="en-US"/>
          </a:p>
        </p:txBody>
      </p:sp>
    </p:spTree>
    <p:extLst>
      <p:ext uri="{BB962C8B-B14F-4D97-AF65-F5344CB8AC3E}">
        <p14:creationId xmlns:p14="http://schemas.microsoft.com/office/powerpoint/2010/main" val="240172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GB" dirty="0"/>
          </a:p>
        </p:txBody>
      </p:sp>
      <p:sp>
        <p:nvSpPr>
          <p:cNvPr id="3" name="Content Placeholder 2"/>
          <p:cNvSpPr>
            <a:spLocks noGrp="1"/>
          </p:cNvSpPr>
          <p:nvPr>
            <p:ph sz="half" idx="1"/>
          </p:nvPr>
        </p:nvSpPr>
        <p:spPr>
          <a:xfrm>
            <a:off x="457200" y="1600201"/>
            <a:ext cx="4038600" cy="4525963"/>
          </a:xfrm>
        </p:spPr>
        <p:txBody>
          <a:bodyPr/>
          <a:lstStyle>
            <a:lvl1pPr>
              <a:defRPr sz="2797"/>
            </a:lvl1pPr>
            <a:lvl2pPr>
              <a:defRPr sz="2398"/>
            </a:lvl2pPr>
            <a:lvl3pPr>
              <a:defRPr sz="1999"/>
            </a:lvl3pPr>
            <a:lvl4pPr>
              <a:defRPr sz="1798"/>
            </a:lvl4pPr>
            <a:lvl5pPr>
              <a:defRPr sz="1798"/>
            </a:lvl5pPr>
            <a:lvl6pPr>
              <a:defRPr sz="1798"/>
            </a:lvl6pPr>
            <a:lvl7pPr>
              <a:defRPr sz="1798"/>
            </a:lvl7pPr>
            <a:lvl8pPr>
              <a:defRPr sz="1798"/>
            </a:lvl8pPr>
            <a:lvl9pPr>
              <a:defRPr sz="17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1" y="1600201"/>
            <a:ext cx="4038600" cy="4525963"/>
          </a:xfrm>
        </p:spPr>
        <p:txBody>
          <a:bodyPr/>
          <a:lstStyle>
            <a:lvl1pPr>
              <a:defRPr sz="2797"/>
            </a:lvl1pPr>
            <a:lvl2pPr>
              <a:defRPr sz="2398"/>
            </a:lvl2pPr>
            <a:lvl3pPr>
              <a:defRPr sz="1999"/>
            </a:lvl3pPr>
            <a:lvl4pPr>
              <a:defRPr sz="1798"/>
            </a:lvl4pPr>
            <a:lvl5pPr>
              <a:defRPr sz="1798"/>
            </a:lvl5pPr>
            <a:lvl6pPr>
              <a:defRPr sz="1798"/>
            </a:lvl6pPr>
            <a:lvl7pPr>
              <a:defRPr sz="1798"/>
            </a:lvl7pPr>
            <a:lvl8pPr>
              <a:defRPr sz="1798"/>
            </a:lvl8pPr>
            <a:lvl9pPr>
              <a:defRPr sz="17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28BCA16-6D01-4A8F-98F6-79F6AB413C11}" type="slidenum">
              <a:rPr lang="en-US" altLang="en-US" smtClean="0"/>
              <a:pPr/>
              <a:t>‹#›</a:t>
            </a:fld>
            <a:endParaRPr lang="en-US" altLang="en-US"/>
          </a:p>
        </p:txBody>
      </p:sp>
    </p:spTree>
    <p:extLst>
      <p:ext uri="{BB962C8B-B14F-4D97-AF65-F5344CB8AC3E}">
        <p14:creationId xmlns:p14="http://schemas.microsoft.com/office/powerpoint/2010/main" val="329169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GB" dirty="0"/>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398" b="1"/>
            </a:lvl1pPr>
            <a:lvl2pPr marL="456773" indent="0">
              <a:buNone/>
              <a:defRPr sz="1999" b="1"/>
            </a:lvl2pPr>
            <a:lvl3pPr marL="913546" indent="0">
              <a:buNone/>
              <a:defRPr sz="1798" b="1"/>
            </a:lvl3pPr>
            <a:lvl4pPr marL="1370319" indent="0">
              <a:buNone/>
              <a:defRPr sz="1599" b="1"/>
            </a:lvl4pPr>
            <a:lvl5pPr marL="1827091" indent="0">
              <a:buNone/>
              <a:defRPr sz="1599" b="1"/>
            </a:lvl5pPr>
            <a:lvl6pPr marL="2283865" indent="0">
              <a:buNone/>
              <a:defRPr sz="1599" b="1"/>
            </a:lvl6pPr>
            <a:lvl7pPr marL="2740637" indent="0">
              <a:buNone/>
              <a:defRPr sz="1599" b="1"/>
            </a:lvl7pPr>
            <a:lvl8pPr marL="3197410" indent="0">
              <a:buNone/>
              <a:defRPr sz="1599" b="1"/>
            </a:lvl8pPr>
            <a:lvl9pPr marL="3654183" indent="0">
              <a:buNone/>
              <a:defRPr sz="1599" b="1"/>
            </a:lvl9pPr>
          </a:lstStyle>
          <a:p>
            <a:pPr lvl="0"/>
            <a:r>
              <a:rPr lang="en-US"/>
              <a:t>Edit Master text styles</a:t>
            </a:r>
          </a:p>
        </p:txBody>
      </p:sp>
      <p:sp>
        <p:nvSpPr>
          <p:cNvPr id="4" name="Content Placeholder 3"/>
          <p:cNvSpPr>
            <a:spLocks noGrp="1"/>
          </p:cNvSpPr>
          <p:nvPr>
            <p:ph sz="half" idx="2"/>
          </p:nvPr>
        </p:nvSpPr>
        <p:spPr>
          <a:xfrm>
            <a:off x="457200" y="2174876"/>
            <a:ext cx="4040188" cy="3951287"/>
          </a:xfrm>
        </p:spPr>
        <p:txBody>
          <a:bodyPr/>
          <a:lstStyle>
            <a:lvl1pPr>
              <a:defRPr sz="2398"/>
            </a:lvl1pPr>
            <a:lvl2pPr>
              <a:defRPr sz="1999"/>
            </a:lvl2pPr>
            <a:lvl3pPr>
              <a:defRPr sz="1798"/>
            </a:lvl3pPr>
            <a:lvl4pPr>
              <a:defRPr sz="1599"/>
            </a:lvl4pPr>
            <a:lvl5pPr>
              <a:defRPr sz="1599"/>
            </a:lvl5pPr>
            <a:lvl6pPr>
              <a:defRPr sz="1599"/>
            </a:lvl6pPr>
            <a:lvl7pPr>
              <a:defRPr sz="1599"/>
            </a:lvl7pPr>
            <a:lvl8pPr>
              <a:defRPr sz="1599"/>
            </a:lvl8pPr>
            <a:lvl9pPr>
              <a:defRPr sz="15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2398" b="1"/>
            </a:lvl1pPr>
            <a:lvl2pPr marL="456773" indent="0">
              <a:buNone/>
              <a:defRPr sz="1999" b="1"/>
            </a:lvl2pPr>
            <a:lvl3pPr marL="913546" indent="0">
              <a:buNone/>
              <a:defRPr sz="1798" b="1"/>
            </a:lvl3pPr>
            <a:lvl4pPr marL="1370319" indent="0">
              <a:buNone/>
              <a:defRPr sz="1599" b="1"/>
            </a:lvl4pPr>
            <a:lvl5pPr marL="1827091" indent="0">
              <a:buNone/>
              <a:defRPr sz="1599" b="1"/>
            </a:lvl5pPr>
            <a:lvl6pPr marL="2283865" indent="0">
              <a:buNone/>
              <a:defRPr sz="1599" b="1"/>
            </a:lvl6pPr>
            <a:lvl7pPr marL="2740637" indent="0">
              <a:buNone/>
              <a:defRPr sz="1599" b="1"/>
            </a:lvl7pPr>
            <a:lvl8pPr marL="3197410" indent="0">
              <a:buNone/>
              <a:defRPr sz="1599" b="1"/>
            </a:lvl8pPr>
            <a:lvl9pPr marL="3654183" indent="0">
              <a:buNone/>
              <a:defRPr sz="1599" b="1"/>
            </a:lvl9pPr>
          </a:lstStyle>
          <a:p>
            <a:pPr lvl="0"/>
            <a:r>
              <a:rPr lang="en-US"/>
              <a:t>Edit Master text styles</a:t>
            </a:r>
          </a:p>
        </p:txBody>
      </p:sp>
      <p:sp>
        <p:nvSpPr>
          <p:cNvPr id="6" name="Content Placeholder 5"/>
          <p:cNvSpPr>
            <a:spLocks noGrp="1"/>
          </p:cNvSpPr>
          <p:nvPr>
            <p:ph sz="quarter" idx="4"/>
          </p:nvPr>
        </p:nvSpPr>
        <p:spPr>
          <a:xfrm>
            <a:off x="4645026" y="2174876"/>
            <a:ext cx="4041775" cy="3951287"/>
          </a:xfrm>
        </p:spPr>
        <p:txBody>
          <a:bodyPr/>
          <a:lstStyle>
            <a:lvl1pPr>
              <a:defRPr sz="2398"/>
            </a:lvl1pPr>
            <a:lvl2pPr>
              <a:defRPr sz="1999"/>
            </a:lvl2pPr>
            <a:lvl3pPr>
              <a:defRPr sz="1798"/>
            </a:lvl3pPr>
            <a:lvl4pPr>
              <a:defRPr sz="1599"/>
            </a:lvl4pPr>
            <a:lvl5pPr>
              <a:defRPr sz="1599"/>
            </a:lvl5pPr>
            <a:lvl6pPr>
              <a:defRPr sz="1599"/>
            </a:lvl6pPr>
            <a:lvl7pPr>
              <a:defRPr sz="1599"/>
            </a:lvl7pPr>
            <a:lvl8pPr>
              <a:defRPr sz="1599"/>
            </a:lvl8pPr>
            <a:lvl9pPr>
              <a:defRPr sz="15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2D2DE41-BA48-4679-9835-6AC151824D69}" type="slidenum">
              <a:rPr lang="en-US" altLang="en-US" smtClean="0"/>
              <a:pPr/>
              <a:t>‹#›</a:t>
            </a:fld>
            <a:endParaRPr lang="en-US" altLang="en-US"/>
          </a:p>
        </p:txBody>
      </p:sp>
    </p:spTree>
    <p:extLst>
      <p:ext uri="{BB962C8B-B14F-4D97-AF65-F5344CB8AC3E}">
        <p14:creationId xmlns:p14="http://schemas.microsoft.com/office/powerpoint/2010/main" val="116630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GB"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79550B6-DEFF-4425-870B-41DFA4DB713C}" type="slidenum">
              <a:rPr lang="en-US" altLang="en-US" smtClean="0"/>
              <a:pPr/>
              <a:t>‹#›</a:t>
            </a:fld>
            <a:endParaRPr lang="en-US" altLang="en-US"/>
          </a:p>
        </p:txBody>
      </p:sp>
    </p:spTree>
    <p:extLst>
      <p:ext uri="{BB962C8B-B14F-4D97-AF65-F5344CB8AC3E}">
        <p14:creationId xmlns:p14="http://schemas.microsoft.com/office/powerpoint/2010/main" val="352674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8BAA88A-3B90-4CCA-9EA1-4F5DEF7FE54F}" type="slidenum">
              <a:rPr lang="en-US" altLang="en-US" smtClean="0"/>
              <a:pPr/>
              <a:t>‹#›</a:t>
            </a:fld>
            <a:endParaRPr lang="en-US" altLang="en-US"/>
          </a:p>
        </p:txBody>
      </p:sp>
    </p:spTree>
    <p:extLst>
      <p:ext uri="{BB962C8B-B14F-4D97-AF65-F5344CB8AC3E}">
        <p14:creationId xmlns:p14="http://schemas.microsoft.com/office/powerpoint/2010/main" val="153628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ctr">
              <a:defRPr sz="1999" b="1"/>
            </a:lvl1pPr>
          </a:lstStyle>
          <a:p>
            <a:r>
              <a:rPr lang="en-US"/>
              <a:t>Click to edit Master title style</a:t>
            </a:r>
            <a:endParaRPr lang="en-GB" dirty="0"/>
          </a:p>
        </p:txBody>
      </p:sp>
      <p:sp>
        <p:nvSpPr>
          <p:cNvPr id="3" name="Content Placeholder 2"/>
          <p:cNvSpPr>
            <a:spLocks noGrp="1"/>
          </p:cNvSpPr>
          <p:nvPr>
            <p:ph idx="1"/>
          </p:nvPr>
        </p:nvSpPr>
        <p:spPr>
          <a:xfrm>
            <a:off x="3575052" y="273052"/>
            <a:ext cx="5111750" cy="5853113"/>
          </a:xfrm>
        </p:spPr>
        <p:txBody>
          <a:bodyPr/>
          <a:lstStyle>
            <a:lvl1pPr>
              <a:defRPr sz="3196"/>
            </a:lvl1pPr>
            <a:lvl2pPr>
              <a:defRPr sz="2797"/>
            </a:lvl2pPr>
            <a:lvl3pPr>
              <a:defRPr sz="2398"/>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398"/>
            </a:lvl1pPr>
            <a:lvl2pPr marL="456773" indent="0">
              <a:buNone/>
              <a:defRPr sz="1199"/>
            </a:lvl2pPr>
            <a:lvl3pPr marL="913546" indent="0">
              <a:buNone/>
              <a:defRPr sz="998"/>
            </a:lvl3pPr>
            <a:lvl4pPr marL="1370319" indent="0">
              <a:buNone/>
              <a:defRPr sz="900"/>
            </a:lvl4pPr>
            <a:lvl5pPr marL="1827091" indent="0">
              <a:buNone/>
              <a:defRPr sz="900"/>
            </a:lvl5pPr>
            <a:lvl6pPr marL="2283865" indent="0">
              <a:buNone/>
              <a:defRPr sz="900"/>
            </a:lvl6pPr>
            <a:lvl7pPr marL="2740637" indent="0">
              <a:buNone/>
              <a:defRPr sz="900"/>
            </a:lvl7pPr>
            <a:lvl8pPr marL="3197410" indent="0">
              <a:buNone/>
              <a:defRPr sz="900"/>
            </a:lvl8pPr>
            <a:lvl9pPr marL="3654183"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38A801-E48A-49D5-9E2E-76D9AAEAA3A4}" type="slidenum">
              <a:rPr lang="en-US" altLang="en-US" smtClean="0"/>
              <a:pPr/>
              <a:t>‹#›</a:t>
            </a:fld>
            <a:endParaRPr lang="en-US" altLang="en-US"/>
          </a:p>
        </p:txBody>
      </p:sp>
    </p:spTree>
    <p:extLst>
      <p:ext uri="{BB962C8B-B14F-4D97-AF65-F5344CB8AC3E}">
        <p14:creationId xmlns:p14="http://schemas.microsoft.com/office/powerpoint/2010/main" val="288356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999" b="1"/>
            </a:lvl1pPr>
          </a:lstStyle>
          <a:p>
            <a:r>
              <a:rPr lang="en-US"/>
              <a:t>Click to edit Master title style</a:t>
            </a:r>
            <a:endParaRPr lang="en-GB"/>
          </a:p>
        </p:txBody>
      </p:sp>
      <p:sp>
        <p:nvSpPr>
          <p:cNvPr id="3" name="Picture Placeholder 2"/>
          <p:cNvSpPr>
            <a:spLocks noGrp="1"/>
          </p:cNvSpPr>
          <p:nvPr>
            <p:ph type="pic" idx="1"/>
          </p:nvPr>
        </p:nvSpPr>
        <p:spPr>
          <a:xfrm>
            <a:off x="1792288" y="1451063"/>
            <a:ext cx="5486400" cy="3276512"/>
          </a:xfrm>
        </p:spPr>
        <p:txBody>
          <a:bodyPr rtlCol="0">
            <a:normAutofit/>
          </a:bodyPr>
          <a:lstStyle>
            <a:lvl1pPr marL="0" indent="0">
              <a:buNone/>
              <a:defRPr sz="3196"/>
            </a:lvl1pPr>
            <a:lvl2pPr marL="456773" indent="0">
              <a:buNone/>
              <a:defRPr sz="2797"/>
            </a:lvl2pPr>
            <a:lvl3pPr marL="913546" indent="0">
              <a:buNone/>
              <a:defRPr sz="2398"/>
            </a:lvl3pPr>
            <a:lvl4pPr marL="1370319" indent="0">
              <a:buNone/>
              <a:defRPr sz="1999"/>
            </a:lvl4pPr>
            <a:lvl5pPr marL="1827091" indent="0">
              <a:buNone/>
              <a:defRPr sz="1999"/>
            </a:lvl5pPr>
            <a:lvl6pPr marL="2283865" indent="0">
              <a:buNone/>
              <a:defRPr sz="1999"/>
            </a:lvl6pPr>
            <a:lvl7pPr marL="2740637" indent="0">
              <a:buNone/>
              <a:defRPr sz="1999"/>
            </a:lvl7pPr>
            <a:lvl8pPr marL="3197410" indent="0">
              <a:buNone/>
              <a:defRPr sz="1999"/>
            </a:lvl8pPr>
            <a:lvl9pPr marL="3654183" indent="0">
              <a:buNone/>
              <a:defRPr sz="1999"/>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398"/>
            </a:lvl1pPr>
            <a:lvl2pPr marL="456773" indent="0">
              <a:buNone/>
              <a:defRPr sz="1199"/>
            </a:lvl2pPr>
            <a:lvl3pPr marL="913546" indent="0">
              <a:buNone/>
              <a:defRPr sz="998"/>
            </a:lvl3pPr>
            <a:lvl4pPr marL="1370319" indent="0">
              <a:buNone/>
              <a:defRPr sz="900"/>
            </a:lvl4pPr>
            <a:lvl5pPr marL="1827091" indent="0">
              <a:buNone/>
              <a:defRPr sz="900"/>
            </a:lvl5pPr>
            <a:lvl6pPr marL="2283865" indent="0">
              <a:buNone/>
              <a:defRPr sz="900"/>
            </a:lvl6pPr>
            <a:lvl7pPr marL="2740637" indent="0">
              <a:buNone/>
              <a:defRPr sz="900"/>
            </a:lvl7pPr>
            <a:lvl8pPr marL="3197410" indent="0">
              <a:buNone/>
              <a:defRPr sz="900"/>
            </a:lvl8pPr>
            <a:lvl9pPr marL="3654183"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FCD2FF5-7BB9-40A9-92F2-792E7F2EC696}" type="slidenum">
              <a:rPr lang="en-US" altLang="en-US" smtClean="0"/>
              <a:pPr/>
              <a:t>‹#›</a:t>
            </a:fld>
            <a:endParaRPr lang="en-US" altLang="en-US"/>
          </a:p>
        </p:txBody>
      </p:sp>
    </p:spTree>
    <p:extLst>
      <p:ext uri="{BB962C8B-B14F-4D97-AF65-F5344CB8AC3E}">
        <p14:creationId xmlns:p14="http://schemas.microsoft.com/office/powerpoint/2010/main" val="415214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7235826" cy="1439863"/>
          </a:xfrm>
          <a:prstGeom prst="rect">
            <a:avLst/>
          </a:prstGeom>
          <a:gradFill>
            <a:gsLst>
              <a:gs pos="0">
                <a:schemeClr val="accent1">
                  <a:alpha val="80000"/>
                </a:schemeClr>
              </a:gs>
              <a:gs pos="0">
                <a:schemeClr val="accent1"/>
              </a:gs>
              <a:gs pos="100000">
                <a:schemeClr val="accent1">
                  <a:alpha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398"/>
          </a:p>
        </p:txBody>
      </p:sp>
      <p:sp>
        <p:nvSpPr>
          <p:cNvPr id="1027" name="Title Placeholder 1"/>
          <p:cNvSpPr>
            <a:spLocks noGrp="1"/>
          </p:cNvSpPr>
          <p:nvPr>
            <p:ph type="title"/>
          </p:nvPr>
        </p:nvSpPr>
        <p:spPr bwMode="auto">
          <a:xfrm>
            <a:off x="250826" y="274639"/>
            <a:ext cx="6842126"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8" name="Text Placeholder 2"/>
          <p:cNvSpPr>
            <a:spLocks noGrp="1"/>
          </p:cNvSpPr>
          <p:nvPr>
            <p:ph type="body" idx="1"/>
          </p:nvPr>
        </p:nvSpPr>
        <p:spPr bwMode="auto">
          <a:xfrm>
            <a:off x="250826"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199">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199">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99" smtClean="0">
                <a:solidFill>
                  <a:srgbClr val="898989"/>
                </a:solidFill>
              </a:defRPr>
            </a:lvl1pPr>
          </a:lstStyle>
          <a:p>
            <a:fld id="{63AB8066-1BAB-4C45-9AA2-C99835328C52}" type="slidenum">
              <a:rPr lang="en-US" altLang="en-US" smtClean="0"/>
              <a:pPr/>
              <a:t>‹#›</a:t>
            </a:fld>
            <a:endParaRPr lang="en-US" altLang="en-US"/>
          </a:p>
        </p:txBody>
      </p:sp>
      <p:pic>
        <p:nvPicPr>
          <p:cNvPr id="1032" name="Picture 1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224714" y="1"/>
            <a:ext cx="191928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46590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rtl="0" eaLnBrk="1" fontAlgn="base" hangingPunct="1">
        <a:spcBef>
          <a:spcPct val="0"/>
        </a:spcBef>
        <a:spcAft>
          <a:spcPct val="0"/>
        </a:spcAft>
        <a:defRPr sz="3196" kern="1200">
          <a:solidFill>
            <a:schemeClr val="bg1"/>
          </a:solidFill>
          <a:latin typeface="Arial" pitchFamily="34" charset="0"/>
          <a:ea typeface="+mj-ea"/>
          <a:cs typeface="Arial" pitchFamily="34" charset="0"/>
        </a:defRPr>
      </a:lvl1pPr>
      <a:lvl2pPr algn="l" rtl="0" eaLnBrk="1" fontAlgn="base" hangingPunct="1">
        <a:spcBef>
          <a:spcPct val="0"/>
        </a:spcBef>
        <a:spcAft>
          <a:spcPct val="0"/>
        </a:spcAft>
        <a:defRPr sz="3196">
          <a:solidFill>
            <a:schemeClr val="bg1"/>
          </a:solidFill>
          <a:latin typeface="Arial" charset="0"/>
          <a:cs typeface="Arial" charset="0"/>
        </a:defRPr>
      </a:lvl2pPr>
      <a:lvl3pPr algn="l" rtl="0" eaLnBrk="1" fontAlgn="base" hangingPunct="1">
        <a:spcBef>
          <a:spcPct val="0"/>
        </a:spcBef>
        <a:spcAft>
          <a:spcPct val="0"/>
        </a:spcAft>
        <a:defRPr sz="3196">
          <a:solidFill>
            <a:schemeClr val="bg1"/>
          </a:solidFill>
          <a:latin typeface="Arial" charset="0"/>
          <a:cs typeface="Arial" charset="0"/>
        </a:defRPr>
      </a:lvl3pPr>
      <a:lvl4pPr algn="l" rtl="0" eaLnBrk="1" fontAlgn="base" hangingPunct="1">
        <a:spcBef>
          <a:spcPct val="0"/>
        </a:spcBef>
        <a:spcAft>
          <a:spcPct val="0"/>
        </a:spcAft>
        <a:defRPr sz="3196">
          <a:solidFill>
            <a:schemeClr val="bg1"/>
          </a:solidFill>
          <a:latin typeface="Arial" charset="0"/>
          <a:cs typeface="Arial" charset="0"/>
        </a:defRPr>
      </a:lvl4pPr>
      <a:lvl5pPr algn="l" rtl="0" eaLnBrk="1" fontAlgn="base" hangingPunct="1">
        <a:spcBef>
          <a:spcPct val="0"/>
        </a:spcBef>
        <a:spcAft>
          <a:spcPct val="0"/>
        </a:spcAft>
        <a:defRPr sz="3196">
          <a:solidFill>
            <a:schemeClr val="bg1"/>
          </a:solidFill>
          <a:latin typeface="Arial" charset="0"/>
          <a:cs typeface="Arial" charset="0"/>
        </a:defRPr>
      </a:lvl5pPr>
      <a:lvl6pPr marL="456773" algn="l" rtl="0" eaLnBrk="1" fontAlgn="base" hangingPunct="1">
        <a:spcBef>
          <a:spcPct val="0"/>
        </a:spcBef>
        <a:spcAft>
          <a:spcPct val="0"/>
        </a:spcAft>
        <a:defRPr sz="3196">
          <a:solidFill>
            <a:schemeClr val="tx1"/>
          </a:solidFill>
          <a:latin typeface="Calibri" pitchFamily="34" charset="0"/>
        </a:defRPr>
      </a:lvl6pPr>
      <a:lvl7pPr marL="913546" algn="l" rtl="0" eaLnBrk="1" fontAlgn="base" hangingPunct="1">
        <a:spcBef>
          <a:spcPct val="0"/>
        </a:spcBef>
        <a:spcAft>
          <a:spcPct val="0"/>
        </a:spcAft>
        <a:defRPr sz="3196">
          <a:solidFill>
            <a:schemeClr val="tx1"/>
          </a:solidFill>
          <a:latin typeface="Calibri" pitchFamily="34" charset="0"/>
        </a:defRPr>
      </a:lvl7pPr>
      <a:lvl8pPr marL="1370319" algn="l" rtl="0" eaLnBrk="1" fontAlgn="base" hangingPunct="1">
        <a:spcBef>
          <a:spcPct val="0"/>
        </a:spcBef>
        <a:spcAft>
          <a:spcPct val="0"/>
        </a:spcAft>
        <a:defRPr sz="3196">
          <a:solidFill>
            <a:schemeClr val="tx1"/>
          </a:solidFill>
          <a:latin typeface="Calibri" pitchFamily="34" charset="0"/>
        </a:defRPr>
      </a:lvl8pPr>
      <a:lvl9pPr marL="1827091" algn="l" rtl="0" eaLnBrk="1" fontAlgn="base" hangingPunct="1">
        <a:spcBef>
          <a:spcPct val="0"/>
        </a:spcBef>
        <a:spcAft>
          <a:spcPct val="0"/>
        </a:spcAft>
        <a:defRPr sz="3196">
          <a:solidFill>
            <a:schemeClr val="tx1"/>
          </a:solidFill>
          <a:latin typeface="Calibri" pitchFamily="34" charset="0"/>
        </a:defRPr>
      </a:lvl9pPr>
    </p:titleStyle>
    <p:bodyStyle>
      <a:lvl1pPr marL="342580" indent="-342580" algn="l" rtl="0" eaLnBrk="1" fontAlgn="base" hangingPunct="1">
        <a:spcBef>
          <a:spcPct val="20000"/>
        </a:spcBef>
        <a:spcAft>
          <a:spcPct val="0"/>
        </a:spcAft>
        <a:buFont typeface="Arial" panose="020B0604020202020204" pitchFamily="34" charset="0"/>
        <a:buChar char="•"/>
        <a:defRPr sz="2797" kern="1200">
          <a:solidFill>
            <a:schemeClr val="tx1"/>
          </a:solidFill>
          <a:latin typeface="Arial" pitchFamily="34" charset="0"/>
          <a:ea typeface="+mn-ea"/>
          <a:cs typeface="Arial" pitchFamily="34" charset="0"/>
        </a:defRPr>
      </a:lvl1pPr>
      <a:lvl2pPr marL="742257" indent="-285483" algn="l" rtl="0" eaLnBrk="1" fontAlgn="base" hangingPunct="1">
        <a:spcBef>
          <a:spcPct val="20000"/>
        </a:spcBef>
        <a:spcAft>
          <a:spcPct val="0"/>
        </a:spcAft>
        <a:buFont typeface="Arial" panose="020B0604020202020204" pitchFamily="34" charset="0"/>
        <a:buChar char="–"/>
        <a:defRPr sz="2398" kern="1200">
          <a:solidFill>
            <a:schemeClr val="tx1"/>
          </a:solidFill>
          <a:latin typeface="Arial" pitchFamily="34" charset="0"/>
          <a:ea typeface="+mn-ea"/>
          <a:cs typeface="Arial" pitchFamily="34" charset="0"/>
        </a:defRPr>
      </a:lvl2pPr>
      <a:lvl3pPr marL="1141932" indent="-228387" algn="l" rtl="0" eaLnBrk="1" fontAlgn="base" hangingPunct="1">
        <a:spcBef>
          <a:spcPct val="20000"/>
        </a:spcBef>
        <a:spcAft>
          <a:spcPct val="0"/>
        </a:spcAft>
        <a:buFont typeface="Arial" panose="020B0604020202020204" pitchFamily="34" charset="0"/>
        <a:buChar char="•"/>
        <a:defRPr sz="1999" kern="1200">
          <a:solidFill>
            <a:schemeClr val="tx1"/>
          </a:solidFill>
          <a:latin typeface="Arial" pitchFamily="34" charset="0"/>
          <a:ea typeface="+mn-ea"/>
          <a:cs typeface="Arial" pitchFamily="34" charset="0"/>
        </a:defRPr>
      </a:lvl3pPr>
      <a:lvl4pPr marL="1598705" indent="-228387"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5478" indent="-228387"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2251" indent="-228387" algn="l" defTabSz="91354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024" indent="-228387" algn="l" defTabSz="91354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5797" indent="-228387" algn="l" defTabSz="91354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2569" indent="-228387" algn="l" defTabSz="91354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546" rtl="0" eaLnBrk="1" latinLnBrk="0" hangingPunct="1">
        <a:defRPr sz="1798" kern="1200">
          <a:solidFill>
            <a:schemeClr val="tx1"/>
          </a:solidFill>
          <a:latin typeface="+mn-lt"/>
          <a:ea typeface="+mn-ea"/>
          <a:cs typeface="+mn-cs"/>
        </a:defRPr>
      </a:lvl1pPr>
      <a:lvl2pPr marL="456773" algn="l" defTabSz="913546" rtl="0" eaLnBrk="1" latinLnBrk="0" hangingPunct="1">
        <a:defRPr sz="1798" kern="1200">
          <a:solidFill>
            <a:schemeClr val="tx1"/>
          </a:solidFill>
          <a:latin typeface="+mn-lt"/>
          <a:ea typeface="+mn-ea"/>
          <a:cs typeface="+mn-cs"/>
        </a:defRPr>
      </a:lvl2pPr>
      <a:lvl3pPr marL="913546" algn="l" defTabSz="913546" rtl="0" eaLnBrk="1" latinLnBrk="0" hangingPunct="1">
        <a:defRPr sz="1798" kern="1200">
          <a:solidFill>
            <a:schemeClr val="tx1"/>
          </a:solidFill>
          <a:latin typeface="+mn-lt"/>
          <a:ea typeface="+mn-ea"/>
          <a:cs typeface="+mn-cs"/>
        </a:defRPr>
      </a:lvl3pPr>
      <a:lvl4pPr marL="1370319" algn="l" defTabSz="913546" rtl="0" eaLnBrk="1" latinLnBrk="0" hangingPunct="1">
        <a:defRPr sz="1798" kern="1200">
          <a:solidFill>
            <a:schemeClr val="tx1"/>
          </a:solidFill>
          <a:latin typeface="+mn-lt"/>
          <a:ea typeface="+mn-ea"/>
          <a:cs typeface="+mn-cs"/>
        </a:defRPr>
      </a:lvl4pPr>
      <a:lvl5pPr marL="1827091" algn="l" defTabSz="913546" rtl="0" eaLnBrk="1" latinLnBrk="0" hangingPunct="1">
        <a:defRPr sz="1798" kern="1200">
          <a:solidFill>
            <a:schemeClr val="tx1"/>
          </a:solidFill>
          <a:latin typeface="+mn-lt"/>
          <a:ea typeface="+mn-ea"/>
          <a:cs typeface="+mn-cs"/>
        </a:defRPr>
      </a:lvl5pPr>
      <a:lvl6pPr marL="2283865" algn="l" defTabSz="913546" rtl="0" eaLnBrk="1" latinLnBrk="0" hangingPunct="1">
        <a:defRPr sz="1798" kern="1200">
          <a:solidFill>
            <a:schemeClr val="tx1"/>
          </a:solidFill>
          <a:latin typeface="+mn-lt"/>
          <a:ea typeface="+mn-ea"/>
          <a:cs typeface="+mn-cs"/>
        </a:defRPr>
      </a:lvl6pPr>
      <a:lvl7pPr marL="2740637" algn="l" defTabSz="913546" rtl="0" eaLnBrk="1" latinLnBrk="0" hangingPunct="1">
        <a:defRPr sz="1798" kern="1200">
          <a:solidFill>
            <a:schemeClr val="tx1"/>
          </a:solidFill>
          <a:latin typeface="+mn-lt"/>
          <a:ea typeface="+mn-ea"/>
          <a:cs typeface="+mn-cs"/>
        </a:defRPr>
      </a:lvl7pPr>
      <a:lvl8pPr marL="3197410" algn="l" defTabSz="913546" rtl="0" eaLnBrk="1" latinLnBrk="0" hangingPunct="1">
        <a:defRPr sz="1798" kern="1200">
          <a:solidFill>
            <a:schemeClr val="tx1"/>
          </a:solidFill>
          <a:latin typeface="+mn-lt"/>
          <a:ea typeface="+mn-ea"/>
          <a:cs typeface="+mn-cs"/>
        </a:defRPr>
      </a:lvl8pPr>
      <a:lvl9pPr marL="3654183" algn="l" defTabSz="91354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LOW POWER EMBEDDED SYSTEMS</a:t>
            </a:r>
          </a:p>
        </p:txBody>
      </p:sp>
    </p:spTree>
    <p:extLst>
      <p:ext uri="{BB962C8B-B14F-4D97-AF65-F5344CB8AC3E}">
        <p14:creationId xmlns:p14="http://schemas.microsoft.com/office/powerpoint/2010/main" val="109581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Power</a:t>
            </a:r>
          </a:p>
        </p:txBody>
      </p:sp>
      <p:sp>
        <p:nvSpPr>
          <p:cNvPr id="4" name="Rectangle 3"/>
          <p:cNvSpPr txBox="1">
            <a:spLocks noChangeArrowheads="1"/>
          </p:cNvSpPr>
          <p:nvPr/>
        </p:nvSpPr>
        <p:spPr>
          <a:xfrm>
            <a:off x="533400" y="1524001"/>
            <a:ext cx="3657600" cy="4572000"/>
          </a:xfrm>
          <a:prstGeom prst="rect">
            <a:avLst/>
          </a:prstGeom>
        </p:spPr>
        <p:txBody>
          <a:bodyPr vert="horz">
            <a:no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a:ln>
                  <a:noFill/>
                </a:ln>
                <a:effectLst/>
                <a:uLnTx/>
                <a:uFillTx/>
                <a:latin typeface="+mn-lt"/>
                <a:ea typeface="+mn-ea"/>
                <a:cs typeface="+mn-cs"/>
              </a:rPr>
              <a:t>Reducing dynamic capacitive power:</a:t>
            </a:r>
          </a:p>
          <a:p>
            <a:pPr marL="742950" marR="0" lvl="1" indent="-287338"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1600" b="0" i="0" u="none" strike="noStrike" kern="1200" cap="none" spc="0" normalizeH="0" baseline="0" noProof="0" dirty="0">
                <a:ln>
                  <a:noFill/>
                </a:ln>
                <a:effectLst/>
                <a:uLnTx/>
                <a:uFillTx/>
                <a:latin typeface="+mn-lt"/>
                <a:ea typeface="+mn-ea"/>
                <a:cs typeface="+mn-cs"/>
              </a:rPr>
              <a:t>Lower the voltage </a:t>
            </a:r>
          </a:p>
          <a:p>
            <a:pPr marL="1143000" marR="0" lvl="2" indent="-228600" algn="l" defTabSz="914400" rtl="0" eaLnBrk="1" fontAlgn="auto" latinLnBrk="0" hangingPunct="1">
              <a:lnSpc>
                <a:spcPct val="100000"/>
              </a:lnSpc>
              <a:spcBef>
                <a:spcPct val="20000"/>
              </a:spcBef>
              <a:spcAft>
                <a:spcPts val="0"/>
              </a:spcAft>
              <a:buClr>
                <a:schemeClr val="accent3"/>
              </a:buClr>
              <a:buSzPct val="75000"/>
              <a:buFont typeface="Wingdings 2"/>
              <a:buChar char=""/>
              <a:tabLst/>
              <a:defRPr/>
            </a:pPr>
            <a:r>
              <a:rPr kumimoji="0" lang="en-US" sz="1600" b="0" i="0" u="none" strike="noStrike" kern="1200" cap="none" spc="0" normalizeH="0" baseline="0" noProof="0" dirty="0">
                <a:ln>
                  <a:noFill/>
                </a:ln>
                <a:effectLst/>
                <a:uLnTx/>
                <a:uFillTx/>
                <a:latin typeface="+mn-lt"/>
                <a:ea typeface="+mn-ea"/>
                <a:cs typeface="+mn-cs"/>
              </a:rPr>
              <a:t>Quadratic effect on dynamic power</a:t>
            </a:r>
          </a:p>
          <a:p>
            <a:pPr marL="742950" marR="0" lvl="1" indent="-287338"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1600" b="0" i="0" u="none" strike="noStrike" kern="1200" cap="none" spc="0" normalizeH="0" baseline="0" noProof="0" dirty="0">
                <a:ln>
                  <a:noFill/>
                </a:ln>
                <a:effectLst/>
                <a:uLnTx/>
                <a:uFillTx/>
                <a:latin typeface="+mn-lt"/>
                <a:ea typeface="+mn-ea"/>
                <a:cs typeface="+mn-cs"/>
              </a:rPr>
              <a:t>Reduce capacitance</a:t>
            </a:r>
          </a:p>
          <a:p>
            <a:pPr marL="1143000" marR="0" lvl="2" indent="-228600" algn="l" defTabSz="914400" rtl="0" eaLnBrk="1" fontAlgn="auto" latinLnBrk="0" hangingPunct="1">
              <a:lnSpc>
                <a:spcPct val="100000"/>
              </a:lnSpc>
              <a:spcBef>
                <a:spcPct val="20000"/>
              </a:spcBef>
              <a:spcAft>
                <a:spcPts val="0"/>
              </a:spcAft>
              <a:buClr>
                <a:schemeClr val="accent3"/>
              </a:buClr>
              <a:buSzPct val="75000"/>
              <a:buFont typeface="Wingdings 2"/>
              <a:buChar char=""/>
              <a:tabLst/>
              <a:defRPr/>
            </a:pPr>
            <a:r>
              <a:rPr kumimoji="0" lang="en-US" sz="1600" b="0" i="0" u="none" strike="noStrike" kern="1200" cap="none" spc="0" normalizeH="0" baseline="0" noProof="0" dirty="0">
                <a:ln>
                  <a:noFill/>
                </a:ln>
                <a:effectLst/>
                <a:uLnTx/>
                <a:uFillTx/>
                <a:latin typeface="+mn-lt"/>
                <a:ea typeface="+mn-ea"/>
                <a:cs typeface="+mn-cs"/>
              </a:rPr>
              <a:t>Short interconnect lengths</a:t>
            </a:r>
          </a:p>
          <a:p>
            <a:pPr marL="1143000" marR="0" lvl="2" indent="-228600" algn="l" defTabSz="914400" rtl="0" eaLnBrk="1" fontAlgn="auto" latinLnBrk="0" hangingPunct="1">
              <a:lnSpc>
                <a:spcPct val="100000"/>
              </a:lnSpc>
              <a:spcBef>
                <a:spcPct val="20000"/>
              </a:spcBef>
              <a:spcAft>
                <a:spcPts val="0"/>
              </a:spcAft>
              <a:buClr>
                <a:schemeClr val="accent3"/>
              </a:buClr>
              <a:buSzPct val="75000"/>
              <a:buFont typeface="Wingdings 2"/>
              <a:buChar char=""/>
              <a:tabLst/>
              <a:defRPr/>
            </a:pPr>
            <a:r>
              <a:rPr kumimoji="0" lang="en-US" sz="1600" b="0" i="0" u="none" strike="noStrike" kern="1200" cap="none" spc="0" normalizeH="0" baseline="0" noProof="0" dirty="0">
                <a:ln>
                  <a:noFill/>
                </a:ln>
                <a:effectLst/>
                <a:uLnTx/>
                <a:uFillTx/>
                <a:latin typeface="+mn-lt"/>
                <a:ea typeface="+mn-ea"/>
                <a:cs typeface="+mn-cs"/>
              </a:rPr>
              <a:t>Drive small gate load (small gates, small fan-out)</a:t>
            </a:r>
          </a:p>
          <a:p>
            <a:pPr marL="742950" marR="0" lvl="1" indent="-287338"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1600" b="0" i="0" u="none" strike="noStrike" kern="1200" cap="none" spc="0" normalizeH="0" baseline="0" noProof="0" dirty="0">
                <a:ln>
                  <a:noFill/>
                </a:ln>
                <a:effectLst/>
                <a:uLnTx/>
                <a:uFillTx/>
                <a:latin typeface="+mn-lt"/>
                <a:ea typeface="+mn-ea"/>
                <a:cs typeface="+mn-cs"/>
              </a:rPr>
              <a:t>Reduce frequency</a:t>
            </a:r>
          </a:p>
          <a:p>
            <a:pPr marL="1143000" marR="0" lvl="2" indent="-228600" algn="l" defTabSz="914400" rtl="0" eaLnBrk="1" fontAlgn="auto" latinLnBrk="0" hangingPunct="1">
              <a:lnSpc>
                <a:spcPct val="100000"/>
              </a:lnSpc>
              <a:spcBef>
                <a:spcPct val="20000"/>
              </a:spcBef>
              <a:spcAft>
                <a:spcPts val="0"/>
              </a:spcAft>
              <a:buClr>
                <a:schemeClr val="accent3"/>
              </a:buClr>
              <a:buSzPct val="75000"/>
              <a:buFont typeface="Wingdings 2"/>
              <a:buChar char=""/>
              <a:tabLst/>
              <a:defRPr/>
            </a:pPr>
            <a:r>
              <a:rPr kumimoji="0" lang="en-US" sz="1600" b="0" i="0" u="none" strike="noStrike" kern="1200" cap="none" spc="0" normalizeH="0" baseline="0" noProof="0" dirty="0">
                <a:ln>
                  <a:noFill/>
                </a:ln>
                <a:effectLst/>
                <a:uLnTx/>
                <a:uFillTx/>
                <a:latin typeface="+mn-lt"/>
                <a:ea typeface="+mn-ea"/>
                <a:cs typeface="+mn-cs"/>
              </a:rPr>
              <a:t>Lower clock frequency </a:t>
            </a:r>
          </a:p>
          <a:p>
            <a:pPr marL="1143000" marR="0" lvl="2" indent="-228600" algn="l" defTabSz="914400" rtl="0" eaLnBrk="1" fontAlgn="auto" latinLnBrk="0" hangingPunct="1">
              <a:lnSpc>
                <a:spcPct val="100000"/>
              </a:lnSpc>
              <a:spcBef>
                <a:spcPct val="20000"/>
              </a:spcBef>
              <a:spcAft>
                <a:spcPts val="0"/>
              </a:spcAft>
              <a:buClr>
                <a:schemeClr val="accent3"/>
              </a:buClr>
              <a:buSzPct val="75000"/>
              <a:buFont typeface="Wingdings 2"/>
              <a:buChar char=""/>
              <a:tabLst/>
              <a:defRPr/>
            </a:pPr>
            <a:r>
              <a:rPr kumimoji="0" lang="en-US" sz="1600" b="0" i="0" u="none" strike="noStrike" kern="1200" cap="none" spc="0" normalizeH="0" baseline="0" noProof="0" dirty="0">
                <a:ln>
                  <a:noFill/>
                </a:ln>
                <a:effectLst/>
                <a:uLnTx/>
                <a:uFillTx/>
                <a:latin typeface="+mn-lt"/>
                <a:ea typeface="+mn-ea"/>
                <a:cs typeface="+mn-cs"/>
              </a:rPr>
              <a:t>Lower signal activity (alpha)</a:t>
            </a:r>
          </a:p>
        </p:txBody>
      </p:sp>
      <p:sp>
        <p:nvSpPr>
          <p:cNvPr id="6" name="Rectangle 3"/>
          <p:cNvSpPr txBox="1">
            <a:spLocks noChangeArrowheads="1"/>
          </p:cNvSpPr>
          <p:nvPr/>
        </p:nvSpPr>
        <p:spPr>
          <a:xfrm>
            <a:off x="4800600" y="1479550"/>
            <a:ext cx="3665538" cy="5046663"/>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a:ln>
                  <a:noFill/>
                </a:ln>
                <a:effectLst/>
                <a:uLnTx/>
                <a:uFillTx/>
                <a:latin typeface="+mn-lt"/>
                <a:ea typeface="+mn-ea"/>
                <a:cs typeface="+mn-cs"/>
              </a:rPr>
              <a:t>Reducing short-circuit current:</a:t>
            </a:r>
          </a:p>
          <a:p>
            <a:pPr marL="742950" marR="0" lvl="1" indent="-287338"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1600" b="0" i="0" u="none" strike="noStrike" kern="1200" cap="none" spc="0" normalizeH="0" baseline="0" noProof="0" dirty="0">
                <a:ln>
                  <a:noFill/>
                </a:ln>
                <a:effectLst/>
                <a:uLnTx/>
                <a:uFillTx/>
                <a:latin typeface="+mn-lt"/>
                <a:ea typeface="+mn-ea"/>
                <a:cs typeface="+mn-cs"/>
              </a:rPr>
              <a:t>Fast rise/fall times on input signal</a:t>
            </a:r>
          </a:p>
          <a:p>
            <a:pPr marL="742950" marR="0" lvl="1" indent="-287338"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1600" b="0" i="0" u="none" strike="noStrike" kern="1200" cap="none" spc="0" normalizeH="0" baseline="0" noProof="0" dirty="0">
                <a:ln>
                  <a:noFill/>
                </a:ln>
                <a:effectLst/>
                <a:uLnTx/>
                <a:uFillTx/>
                <a:latin typeface="+mn-lt"/>
                <a:ea typeface="+mn-ea"/>
                <a:cs typeface="+mn-cs"/>
              </a:rPr>
              <a:t>Reduce input capacitance</a:t>
            </a:r>
          </a:p>
          <a:p>
            <a:pPr marL="742950" marR="0" lvl="1" indent="-287338"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1600" b="0" i="0" u="none" strike="noStrike" kern="1200" cap="none" spc="0" normalizeH="0" baseline="0" noProof="0" dirty="0">
                <a:ln>
                  <a:noFill/>
                </a:ln>
                <a:effectLst/>
                <a:uLnTx/>
                <a:uFillTx/>
                <a:latin typeface="+mn-lt"/>
                <a:ea typeface="+mn-ea"/>
                <a:cs typeface="+mn-cs"/>
              </a:rPr>
              <a:t>Insert small buffers to “clean up” slow input signals before sending to large gate</a:t>
            </a:r>
          </a:p>
          <a:p>
            <a:pPr marL="342900" marR="0" lvl="0" indent="-3429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a:ln>
                  <a:noFill/>
                </a:ln>
                <a:effectLst/>
                <a:uLnTx/>
                <a:uFillTx/>
                <a:latin typeface="+mn-lt"/>
                <a:ea typeface="+mn-ea"/>
                <a:cs typeface="+mn-cs"/>
              </a:rPr>
              <a:t>Reducing leakage current:</a:t>
            </a:r>
          </a:p>
          <a:p>
            <a:pPr marL="742950" marR="0" lvl="1" indent="-287338"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1600" b="0" i="0" u="none" strike="noStrike" kern="1200" cap="none" spc="0" normalizeH="0" baseline="0" noProof="0" dirty="0">
                <a:ln>
                  <a:noFill/>
                </a:ln>
                <a:effectLst/>
                <a:uLnTx/>
                <a:uFillTx/>
                <a:latin typeface="+mn-lt"/>
                <a:ea typeface="+mn-ea"/>
                <a:cs typeface="+mn-cs"/>
              </a:rPr>
              <a:t>Small transistors (leakage proportional to width)</a:t>
            </a:r>
          </a:p>
          <a:p>
            <a:pPr marL="742950" marR="0" lvl="1" indent="-287338"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1600" b="0" i="0" u="none" strike="noStrike" kern="1200" cap="none" spc="0" normalizeH="0" baseline="0" noProof="0" dirty="0">
                <a:ln>
                  <a:noFill/>
                </a:ln>
                <a:effectLst/>
                <a:uLnTx/>
                <a:uFillTx/>
                <a:latin typeface="+mn-lt"/>
                <a:ea typeface="+mn-ea"/>
                <a:cs typeface="+mn-cs"/>
              </a:rPr>
              <a:t>Lower voltage</a:t>
            </a:r>
          </a:p>
        </p:txBody>
      </p:sp>
    </p:spTree>
    <p:extLst>
      <p:ext uri="{BB962C8B-B14F-4D97-AF65-F5344CB8AC3E}">
        <p14:creationId xmlns:p14="http://schemas.microsoft.com/office/powerpoint/2010/main" val="188204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a:t>
            </a:r>
            <a:r>
              <a:rPr lang="el-GR" dirty="0"/>
              <a:t>α</a:t>
            </a:r>
            <a:r>
              <a:rPr lang="en-US" dirty="0"/>
              <a:t>(activity factor)</a:t>
            </a:r>
          </a:p>
        </p:txBody>
      </p:sp>
      <p:sp>
        <p:nvSpPr>
          <p:cNvPr id="3" name="Content Placeholder 2"/>
          <p:cNvSpPr>
            <a:spLocks noGrp="1"/>
          </p:cNvSpPr>
          <p:nvPr>
            <p:ph sz="quarter" idx="1"/>
          </p:nvPr>
        </p:nvSpPr>
        <p:spPr/>
        <p:txBody>
          <a:bodyPr>
            <a:normAutofit fontScale="92500" lnSpcReduction="10000"/>
          </a:bodyPr>
          <a:lstStyle/>
          <a:p>
            <a:r>
              <a:rPr lang="en-US" dirty="0"/>
              <a:t>If a circuit can be turning off entirely, the activity factor and the dynamic power </a:t>
            </a:r>
            <a:r>
              <a:rPr lang="en-US" dirty="0">
                <a:sym typeface="Wingdings" pitchFamily="2" charset="2"/>
              </a:rPr>
              <a:t> 0</a:t>
            </a:r>
          </a:p>
          <a:p>
            <a:r>
              <a:rPr lang="en-US" dirty="0">
                <a:sym typeface="Wingdings" pitchFamily="2" charset="2"/>
              </a:rPr>
              <a:t>Blocks are typically turned off by stopping the clock which is called </a:t>
            </a:r>
            <a:r>
              <a:rPr lang="en-US" u="sng" dirty="0">
                <a:sym typeface="Wingdings" pitchFamily="2" charset="2"/>
              </a:rPr>
              <a:t>clock gating </a:t>
            </a:r>
            <a:endParaRPr lang="en-US" dirty="0">
              <a:sym typeface="Wingdings" pitchFamily="2" charset="2"/>
            </a:endParaRPr>
          </a:p>
          <a:p>
            <a:r>
              <a:rPr lang="en-US" dirty="0">
                <a:sym typeface="Wingdings" pitchFamily="2" charset="2"/>
              </a:rPr>
              <a:t>When a component is on, the activity factor is 1 for clocks and substantially lower for nodes in logic circuits</a:t>
            </a:r>
          </a:p>
          <a:p>
            <a:pPr lvl="1"/>
            <a:r>
              <a:rPr lang="en-US" dirty="0">
                <a:sym typeface="Wingdings" pitchFamily="2" charset="2"/>
              </a:rPr>
              <a:t>If the signal switches once per cycle, </a:t>
            </a:r>
            <a:r>
              <a:rPr lang="el-GR" dirty="0"/>
              <a:t>α</a:t>
            </a:r>
            <a:r>
              <a:rPr lang="en-US" dirty="0"/>
              <a:t>=1/2 </a:t>
            </a:r>
          </a:p>
          <a:p>
            <a:pPr lvl="1"/>
            <a:r>
              <a:rPr lang="en-US" dirty="0"/>
              <a:t>Dynamic gates switch either zero or twice per cycle: </a:t>
            </a:r>
            <a:r>
              <a:rPr lang="el-GR" dirty="0"/>
              <a:t>α</a:t>
            </a:r>
            <a:r>
              <a:rPr lang="en-US" dirty="0"/>
              <a:t>=1/2</a:t>
            </a:r>
          </a:p>
          <a:p>
            <a:pPr lvl="1"/>
            <a:r>
              <a:rPr lang="en-US" dirty="0"/>
              <a:t>Static gates switch depending on their design, but typically </a:t>
            </a:r>
            <a:r>
              <a:rPr lang="el-GR" dirty="0"/>
              <a:t>α</a:t>
            </a:r>
            <a:r>
              <a:rPr lang="en-US" dirty="0"/>
              <a:t>=0.1</a:t>
            </a:r>
          </a:p>
        </p:txBody>
      </p:sp>
    </p:spTree>
    <p:extLst>
      <p:ext uri="{BB962C8B-B14F-4D97-AF65-F5344CB8AC3E}">
        <p14:creationId xmlns:p14="http://schemas.microsoft.com/office/powerpoint/2010/main" val="196815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How to reduce  dynamic power consumption?</a:t>
            </a:r>
          </a:p>
        </p:txBody>
      </p:sp>
      <p:sp>
        <p:nvSpPr>
          <p:cNvPr id="4" name="Content Placeholder 3"/>
          <p:cNvSpPr>
            <a:spLocks noGrp="1"/>
          </p:cNvSpPr>
          <p:nvPr>
            <p:ph idx="1"/>
          </p:nvPr>
        </p:nvSpPr>
        <p:spPr/>
        <p:txBody>
          <a:bodyPr>
            <a:normAutofit fontScale="62500" lnSpcReduction="20000"/>
          </a:bodyPr>
          <a:lstStyle/>
          <a:p>
            <a:r>
              <a:rPr lang="en-US" dirty="0"/>
              <a:t>Voltage is the most significant factor in dynamic power consumption because the voltage term is squared. Reducing the system operating voltage will have a significant impact on power consumption. </a:t>
            </a:r>
          </a:p>
          <a:p>
            <a:r>
              <a:rPr lang="en-US" dirty="0"/>
              <a:t>Another major consideration is which of these components can be modified in a system. Every embedded system has different requirements which will limit the ability of a designer to adjust the voltage, frequency or load capacitance.</a:t>
            </a:r>
          </a:p>
          <a:p>
            <a:r>
              <a:rPr lang="en-US" dirty="0"/>
              <a:t>For example, the embedded system designer has limited control over C, the internal load capacitance. The capacitance is a function of the internal MCU lay-out and design. It is up to the MCU manufacturer to limit the switching of load capacitance by utilizing proper low-power IC design techniques. The only control the system designer has over internal load capacitance is the ability to enable and disable MCU features individually. </a:t>
            </a:r>
          </a:p>
          <a:p>
            <a:r>
              <a:rPr lang="en-US" dirty="0"/>
              <a:t>A savvy low-power designer should ensure that, at any point in a program, only the currently needed features of the MCU are enabled and all others are turned off</a:t>
            </a:r>
          </a:p>
        </p:txBody>
      </p:sp>
    </p:spTree>
    <p:extLst>
      <p:ext uri="{BB962C8B-B14F-4D97-AF65-F5344CB8AC3E}">
        <p14:creationId xmlns:p14="http://schemas.microsoft.com/office/powerpoint/2010/main" val="90356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to reduce dynamic power?</a:t>
            </a:r>
          </a:p>
        </p:txBody>
      </p:sp>
      <p:sp>
        <p:nvSpPr>
          <p:cNvPr id="4" name="Content Placeholder 3"/>
          <p:cNvSpPr>
            <a:spLocks noGrp="1"/>
          </p:cNvSpPr>
          <p:nvPr>
            <p:ph idx="1"/>
          </p:nvPr>
        </p:nvSpPr>
        <p:spPr/>
        <p:txBody>
          <a:bodyPr>
            <a:normAutofit fontScale="70000" lnSpcReduction="20000"/>
          </a:bodyPr>
          <a:lstStyle/>
          <a:p>
            <a:r>
              <a:rPr lang="en-US" dirty="0"/>
              <a:t>A designer does have control over the external load capacitance of a signal that is routed to an I/O pin. These capacitances can be much larger than the internal capacitance of the device and can cause significant losses. For this reason, it is important for a designer to review a design for stray capacitance on digital switching</a:t>
            </a:r>
          </a:p>
          <a:p>
            <a:r>
              <a:rPr lang="en-US" dirty="0"/>
              <a:t>Operating voltage is primarily defined by the process technology used in the manufacture of the MCU. As process geometries shrink, the operating voltage decreases and the device consumes lower dynamic power. An embedded system designer can utilize this knowledge by selecting MCUs which are capable of operating at lower voltages. However, if the minimum system voltage is defined by some other component of the system, such as a sensor or communications interface, this will require a cost versus power trade-off. This would require an additional voltage regulator for the MCU power, which would increase system cost.</a:t>
            </a:r>
          </a:p>
        </p:txBody>
      </p:sp>
    </p:spTree>
    <p:extLst>
      <p:ext uri="{BB962C8B-B14F-4D97-AF65-F5344CB8AC3E}">
        <p14:creationId xmlns:p14="http://schemas.microsoft.com/office/powerpoint/2010/main" val="10123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Capacitance</a:t>
            </a:r>
          </a:p>
        </p:txBody>
      </p:sp>
      <p:sp>
        <p:nvSpPr>
          <p:cNvPr id="3" name="Content Placeholder 2"/>
          <p:cNvSpPr>
            <a:spLocks noGrp="1"/>
          </p:cNvSpPr>
          <p:nvPr>
            <p:ph sz="quarter" idx="1"/>
          </p:nvPr>
        </p:nvSpPr>
        <p:spPr/>
        <p:txBody>
          <a:bodyPr/>
          <a:lstStyle/>
          <a:p>
            <a:r>
              <a:rPr lang="en-US" dirty="0"/>
              <a:t>Capacitance from switching is a result of wire lengths and transistors in a circuit.</a:t>
            </a:r>
          </a:p>
          <a:p>
            <a:r>
              <a:rPr lang="en-US" dirty="0"/>
              <a:t>Wire capacitance can be minimized through component floor planning and placement (locality of a structured design)</a:t>
            </a:r>
          </a:p>
          <a:p>
            <a:r>
              <a:rPr lang="en-US" dirty="0"/>
              <a:t>Units who exchange large amounts of data should be placed next to one another to reduce wire lengths</a:t>
            </a:r>
          </a:p>
          <a:p>
            <a:r>
              <a:rPr lang="en-US" dirty="0"/>
              <a:t>Device level switching is reduced by choosing fewer stages of logic and smaller transistors.  </a:t>
            </a:r>
          </a:p>
        </p:txBody>
      </p:sp>
    </p:spTree>
    <p:extLst>
      <p:ext uri="{BB962C8B-B14F-4D97-AF65-F5344CB8AC3E}">
        <p14:creationId xmlns:p14="http://schemas.microsoft.com/office/powerpoint/2010/main" val="328601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Capacitance</a:t>
            </a:r>
          </a:p>
        </p:txBody>
      </p:sp>
      <p:sp>
        <p:nvSpPr>
          <p:cNvPr id="3" name="Content Placeholder 2"/>
          <p:cNvSpPr>
            <a:spLocks noGrp="1"/>
          </p:cNvSpPr>
          <p:nvPr>
            <p:ph sz="quarter" idx="1"/>
          </p:nvPr>
        </p:nvSpPr>
        <p:spPr/>
        <p:txBody>
          <a:bodyPr/>
          <a:lstStyle/>
          <a:p>
            <a:r>
              <a:rPr lang="en-US" dirty="0"/>
              <a:t>Gates that are large and/or have a high activity factor have a large amount of power consumption, can be downsized with only a small performance impact . </a:t>
            </a:r>
          </a:p>
          <a:p>
            <a:r>
              <a:rPr lang="en-US" dirty="0"/>
              <a:t>Example: Buffers driving I/O or long wires may use 8-12 stages to reduce the buffer size.</a:t>
            </a:r>
          </a:p>
          <a:p>
            <a:r>
              <a:rPr lang="en-US" dirty="0"/>
              <a:t>Wire capacitance dominates many circuits</a:t>
            </a:r>
          </a:p>
          <a:p>
            <a:r>
              <a:rPr lang="en-US" dirty="0"/>
              <a:t>There are no closed form methods to determine gate sizes that minimize energy under a delay constraint.</a:t>
            </a:r>
          </a:p>
        </p:txBody>
      </p:sp>
    </p:spTree>
    <p:extLst>
      <p:ext uri="{BB962C8B-B14F-4D97-AF65-F5344CB8AC3E}">
        <p14:creationId xmlns:p14="http://schemas.microsoft.com/office/powerpoint/2010/main" val="282298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a:t>
            </a:r>
          </a:p>
        </p:txBody>
      </p:sp>
      <p:sp>
        <p:nvSpPr>
          <p:cNvPr id="3" name="Content Placeholder 2"/>
          <p:cNvSpPr>
            <a:spLocks noGrp="1"/>
          </p:cNvSpPr>
          <p:nvPr>
            <p:ph sz="quarter" idx="1"/>
          </p:nvPr>
        </p:nvSpPr>
        <p:spPr/>
        <p:txBody>
          <a:bodyPr>
            <a:noAutofit/>
          </a:bodyPr>
          <a:lstStyle/>
          <a:p>
            <a:r>
              <a:rPr lang="en-US" sz="2200" dirty="0"/>
              <a:t>Voltage has a quadratic effect on dynamic power, therefore choosing a lower supply significantly reduce power consumption (lowering </a:t>
            </a:r>
            <a:r>
              <a:rPr lang="en-US" sz="2200" dirty="0" err="1"/>
              <a:t>vdd</a:t>
            </a:r>
            <a:r>
              <a:rPr lang="en-US" sz="2200" dirty="0"/>
              <a:t> by ½ can lead to a savings of ¼ dynamic power)</a:t>
            </a:r>
          </a:p>
          <a:p>
            <a:r>
              <a:rPr lang="en-US" sz="2200" dirty="0"/>
              <a:t>Chip can be partitioned into multiple voltage domains optimized for a specific needs. (memory cells can use high voltage for stability, medium voltage for processors, and low voltage for I/O peripherals)</a:t>
            </a:r>
          </a:p>
          <a:p>
            <a:r>
              <a:rPr lang="en-US" sz="2200" dirty="0"/>
              <a:t>Sleep mode turns off voltage domains entirely saving leakage power</a:t>
            </a:r>
          </a:p>
          <a:p>
            <a:r>
              <a:rPr lang="en-US" sz="2200" dirty="0"/>
              <a:t>Different operating modes can adjust voltage operation (laptop operating on AC adapter vs. battery)</a:t>
            </a:r>
          </a:p>
          <a:p>
            <a:r>
              <a:rPr lang="en-US" sz="2200" dirty="0"/>
              <a:t>If frequency  and voltage scale down in proportion, a cubic power reduction can be achieved. </a:t>
            </a:r>
          </a:p>
        </p:txBody>
      </p:sp>
    </p:spTree>
    <p:extLst>
      <p:ext uri="{BB962C8B-B14F-4D97-AF65-F5344CB8AC3E}">
        <p14:creationId xmlns:p14="http://schemas.microsoft.com/office/powerpoint/2010/main" val="127159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and Short-Circuit Current</a:t>
            </a:r>
          </a:p>
        </p:txBody>
      </p:sp>
      <p:sp>
        <p:nvSpPr>
          <p:cNvPr id="3" name="Content Placeholder 2"/>
          <p:cNvSpPr>
            <a:spLocks noGrp="1"/>
          </p:cNvSpPr>
          <p:nvPr>
            <p:ph sz="quarter" idx="1"/>
          </p:nvPr>
        </p:nvSpPr>
        <p:spPr/>
        <p:txBody>
          <a:bodyPr>
            <a:normAutofit lnSpcReduction="10000"/>
          </a:bodyPr>
          <a:lstStyle/>
          <a:p>
            <a:r>
              <a:rPr lang="en-US" sz="2400" dirty="0"/>
              <a:t>Dynamic power is directly proportional to frequency, so a chip should not run faster than necessary</a:t>
            </a:r>
          </a:p>
          <a:p>
            <a:r>
              <a:rPr lang="en-US" sz="2400" dirty="0"/>
              <a:t>Reducing the frequency also allows downsizing transistors or using a lower supply voltage</a:t>
            </a:r>
          </a:p>
          <a:p>
            <a:r>
              <a:rPr lang="en-US" sz="2400" dirty="0"/>
              <a:t>Larger output load capacitance reduces short-circuit power dissipation because with a larger load, the output switches a small amount during the input transition (gate output transition should not be faster than the input transition). The larger capacitor takes most of the current.</a:t>
            </a:r>
          </a:p>
          <a:p>
            <a:r>
              <a:rPr lang="en-US" sz="2400" dirty="0"/>
              <a:t>Short circuit power is about 5-10% of dynamic power and can be ignored in hand calculations</a:t>
            </a:r>
          </a:p>
        </p:txBody>
      </p:sp>
    </p:spTree>
    <p:extLst>
      <p:ext uri="{BB962C8B-B14F-4D97-AF65-F5344CB8AC3E}">
        <p14:creationId xmlns:p14="http://schemas.microsoft.com/office/powerpoint/2010/main" val="2072983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a:t>Reducing Standby Current</a:t>
            </a:r>
          </a:p>
        </p:txBody>
      </p:sp>
      <p:sp>
        <p:nvSpPr>
          <p:cNvPr id="5" name="Content Placeholder 4"/>
          <p:cNvSpPr>
            <a:spLocks noGrp="1"/>
          </p:cNvSpPr>
          <p:nvPr>
            <p:ph sz="quarter" idx="1"/>
          </p:nvPr>
        </p:nvSpPr>
        <p:spPr/>
        <p:txBody>
          <a:bodyPr>
            <a:normAutofit fontScale="92500" lnSpcReduction="10000"/>
          </a:bodyPr>
          <a:lstStyle/>
          <a:p>
            <a:pPr lvl="0"/>
            <a:r>
              <a:rPr lang="en-US" dirty="0"/>
              <a:t>Because RAM is usually preserved in sleep mode, a processor with a smaller RAM may be more power friendly than a larger one. Thus turn off RAM hungry components if you don’t need them</a:t>
            </a:r>
          </a:p>
          <a:p>
            <a:pPr lvl="0"/>
            <a:r>
              <a:rPr lang="en-US" dirty="0"/>
              <a:t>Use a zero standby power, which usually means a small mechanical on/off switch. That’s a very good solution, but users hate it since they will need to turn on and off a device manually before use.</a:t>
            </a:r>
          </a:p>
          <a:p>
            <a:pPr lvl="0"/>
            <a:r>
              <a:rPr lang="en-US" dirty="0"/>
              <a:t>The best way to implement a real “zero-power” mode is using one of the device’s buttons as a hard-wired power on. </a:t>
            </a:r>
          </a:p>
          <a:p>
            <a:pPr marL="0" indent="0">
              <a:buNone/>
            </a:pPr>
            <a:endParaRPr lang="en-US" dirty="0"/>
          </a:p>
          <a:p>
            <a:endParaRPr lang="en-US" dirty="0"/>
          </a:p>
        </p:txBody>
      </p:sp>
    </p:spTree>
    <p:extLst>
      <p:ext uri="{BB962C8B-B14F-4D97-AF65-F5344CB8AC3E}">
        <p14:creationId xmlns:p14="http://schemas.microsoft.com/office/powerpoint/2010/main" val="330287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HOW TO REDUCE POWER?</a:t>
            </a:r>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
            </a:pPr>
            <a:r>
              <a:rPr lang="en-US" sz="2000" dirty="0"/>
              <a:t>Turn off components that are not needed. The downside is that those components won't be ready when you need them, and bringing them back will add both some power usage and some latency in responding to events. </a:t>
            </a:r>
          </a:p>
          <a:p>
            <a:pPr>
              <a:buFont typeface="Wingdings" panose="05000000000000000000" pitchFamily="2" charset="2"/>
              <a:buChar char="§"/>
            </a:pPr>
            <a:r>
              <a:rPr lang="en-US" sz="2000" dirty="0"/>
              <a:t>Turn off peripherals (RAM, ADC, ICs…) that are not needed.</a:t>
            </a:r>
          </a:p>
          <a:p>
            <a:pPr>
              <a:buFont typeface="Wingdings" panose="05000000000000000000" pitchFamily="2" charset="2"/>
              <a:buChar char="§"/>
            </a:pPr>
            <a:r>
              <a:rPr lang="en-US" sz="2000" dirty="0"/>
              <a:t>Turn Off Unused I/O devices. If you've got spare I/O devices, you can save a little bit of current by configuring them to be inputs with internal pull-downs.</a:t>
            </a:r>
          </a:p>
          <a:p>
            <a:r>
              <a:rPr lang="en-US" sz="2000" dirty="0"/>
              <a:t>Slowing Down to Conserve Energy: Lowering your clock frequency saves power. But also the CPU is slower! In some cases, it may be optimal to run at a higher frequency and finish an operation more quickly to allow the system to return to Sleep for minimal power use</a:t>
            </a:r>
          </a:p>
          <a:p>
            <a:pPr>
              <a:buFont typeface="Wingdings" panose="05000000000000000000" pitchFamily="2" charset="2"/>
              <a:buChar char="§"/>
            </a:pPr>
            <a:r>
              <a:rPr lang="en-US" sz="2000" dirty="0"/>
              <a:t>Putting the Processor to Sleep</a:t>
            </a:r>
          </a:p>
        </p:txBody>
      </p:sp>
    </p:spTree>
    <p:extLst>
      <p:ext uri="{BB962C8B-B14F-4D97-AF65-F5344CB8AC3E}">
        <p14:creationId xmlns:p14="http://schemas.microsoft.com/office/powerpoint/2010/main" val="316680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2400" dirty="0"/>
              <a:t>Need to reduce power dissipation</a:t>
            </a:r>
          </a:p>
        </p:txBody>
      </p:sp>
      <p:sp>
        <p:nvSpPr>
          <p:cNvPr id="9219" name="Rectangle 3"/>
          <p:cNvSpPr>
            <a:spLocks noGrp="1" noChangeArrowheads="1"/>
          </p:cNvSpPr>
          <p:nvPr>
            <p:ph idx="1"/>
          </p:nvPr>
        </p:nvSpPr>
        <p:spPr>
          <a:xfrm>
            <a:off x="457200" y="1600200"/>
            <a:ext cx="8229600" cy="4525963"/>
          </a:xfrm>
          <a:prstGeom prst="rect">
            <a:avLst/>
          </a:prstGeom>
        </p:spPr>
        <p:txBody>
          <a:bodyPr/>
          <a:lstStyle/>
          <a:p>
            <a:pPr>
              <a:buFontTx/>
              <a:buNone/>
            </a:pPr>
            <a:r>
              <a:rPr lang="en-US" sz="2400" dirty="0"/>
              <a:t>Power dissipation affects:</a:t>
            </a:r>
          </a:p>
          <a:p>
            <a:r>
              <a:rPr lang="en-US" sz="2400" dirty="0"/>
              <a:t>Performance </a:t>
            </a:r>
          </a:p>
          <a:p>
            <a:r>
              <a:rPr lang="en-US" sz="2400" dirty="0"/>
              <a:t>Reliability</a:t>
            </a:r>
          </a:p>
          <a:p>
            <a:r>
              <a:rPr lang="en-US" sz="2400" dirty="0"/>
              <a:t>Packaging</a:t>
            </a:r>
          </a:p>
          <a:p>
            <a:r>
              <a:rPr lang="en-US" sz="2400" dirty="0"/>
              <a:t>Cost</a:t>
            </a:r>
          </a:p>
          <a:p>
            <a:r>
              <a:rPr lang="en-US" sz="2400" dirty="0"/>
              <a:t>Portability</a:t>
            </a:r>
          </a:p>
          <a:p>
            <a:endParaRPr lang="en-US" sz="2400" dirty="0"/>
          </a:p>
        </p:txBody>
      </p:sp>
    </p:spTree>
    <p:extLst>
      <p:ext uri="{BB962C8B-B14F-4D97-AF65-F5344CB8AC3E}">
        <p14:creationId xmlns:p14="http://schemas.microsoft.com/office/powerpoint/2010/main" val="13361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HOW TO REDUCE POWER?</a:t>
            </a:r>
          </a:p>
        </p:txBody>
      </p:sp>
      <p:sp>
        <p:nvSpPr>
          <p:cNvPr id="3" name="Content Placeholder 2"/>
          <p:cNvSpPr>
            <a:spLocks noGrp="1"/>
          </p:cNvSpPr>
          <p:nvPr>
            <p:ph sz="quarter" idx="1"/>
          </p:nvPr>
        </p:nvSpPr>
        <p:spPr/>
        <p:txBody>
          <a:bodyPr>
            <a:normAutofit fontScale="92500" lnSpcReduction="20000"/>
          </a:bodyPr>
          <a:lstStyle/>
          <a:p>
            <a:r>
              <a:rPr lang="en-US" sz="2000" dirty="0"/>
              <a:t>Putting the Processor to Sleep: On your computer, </a:t>
            </a:r>
            <a:r>
              <a:rPr lang="en-US" sz="2000" i="1" dirty="0"/>
              <a:t>sleep </a:t>
            </a:r>
            <a:r>
              <a:rPr lang="en-US" sz="2000" dirty="0"/>
              <a:t>is a standby mode where processing is off but the memory is still powered:</a:t>
            </a:r>
          </a:p>
          <a:p>
            <a:pPr marL="617220" lvl="1" indent="-342900">
              <a:buFont typeface="+mj-lt"/>
              <a:buAutoNum type="arabicPeriod"/>
            </a:pPr>
            <a:r>
              <a:rPr lang="en-US" sz="2000" dirty="0"/>
              <a:t>Slow down: Going beyond frequency scaling, some processors allow you to slow the clock down to hundreds of hertz.</a:t>
            </a:r>
          </a:p>
          <a:p>
            <a:pPr marL="617220" lvl="1" indent="-342900">
              <a:buFont typeface="+mj-lt"/>
              <a:buAutoNum type="arabicPeriod"/>
            </a:pPr>
            <a:r>
              <a:rPr lang="en-US" sz="2000" dirty="0"/>
              <a:t>Idle or sleep: This turns off the processor core but keeps enabled timers, peripherals and RAM alive. Any interrupt can return the processor to normal running</a:t>
            </a:r>
          </a:p>
          <a:p>
            <a:pPr marL="617220" lvl="1" indent="-342900">
              <a:buFont typeface="+mj-lt"/>
              <a:buAutoNum type="arabicPeriod"/>
            </a:pPr>
            <a:r>
              <a:rPr lang="en-US" sz="2000" dirty="0"/>
              <a:t>Deep sleep or light hibernation: In addition to the processor core being disabled, some (possibly all) peripherals can be configured to turn off. Be careful not to turn off the subsystem that generates the interrupt that will wake up the processor.</a:t>
            </a:r>
          </a:p>
          <a:p>
            <a:pPr marL="617220" lvl="1" indent="-342900">
              <a:buFont typeface="+mj-lt"/>
              <a:buAutoNum type="arabicPeriod"/>
            </a:pPr>
            <a:r>
              <a:rPr lang="en-US" sz="2000" dirty="0"/>
              <a:t>Deep hibernation or power down: The processor chooses which peripherals to be turned off (usually almost all of them). RAM is usually left in an unstable state, but the processor registers are retained, so the system doesn't need initialization on boot. Usually, only a wakeup pin or a small subset of interrupts can restart the processor.</a:t>
            </a:r>
          </a:p>
        </p:txBody>
      </p:sp>
    </p:spTree>
    <p:extLst>
      <p:ext uri="{BB962C8B-B14F-4D97-AF65-F5344CB8AC3E}">
        <p14:creationId xmlns:p14="http://schemas.microsoft.com/office/powerpoint/2010/main" val="107875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HARDWARE DESIGN CONSIDERATIONS</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Board Level Considerations</a:t>
            </a:r>
          </a:p>
          <a:p>
            <a:pPr lvl="1"/>
            <a:r>
              <a:rPr lang="en-US" dirty="0"/>
              <a:t>Maximize impedance in current paths</a:t>
            </a:r>
          </a:p>
          <a:p>
            <a:pPr lvl="1"/>
            <a:r>
              <a:rPr lang="en-US" dirty="0"/>
              <a:t>Minimize impedance in high-speed switching paths</a:t>
            </a:r>
          </a:p>
          <a:p>
            <a:pPr lvl="1"/>
            <a:r>
              <a:rPr lang="en-US" dirty="0"/>
              <a:t>Minimize leakage currents</a:t>
            </a:r>
          </a:p>
          <a:p>
            <a:pPr lvl="1"/>
            <a:r>
              <a:rPr lang="en-US" dirty="0"/>
              <a:t>Minimize operating duty cycles</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02865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HARDWARE DESIGN CONSIDERATIONS</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dirty="0"/>
              <a:t>PUSH BUTTON</a:t>
            </a:r>
          </a:p>
          <a:p>
            <a:pPr lvl="1">
              <a:buFont typeface="Courier New" panose="02070309020205020404" pitchFamily="49" charset="0"/>
              <a:buChar char="o"/>
            </a:pPr>
            <a:r>
              <a:rPr lang="en-US" dirty="0"/>
              <a:t>Increasing the value of the pull-up can help to reduce power, but at high resistances, may reduce noise immunity. Additionally, increasing the size of the pull-up increases the time constant of the signal, which increases the rise time before high voltage is detected.</a:t>
            </a:r>
          </a:p>
          <a:p>
            <a:pPr lvl="1">
              <a:buFont typeface="Courier New" panose="02070309020205020404" pitchFamily="49" charset="0"/>
              <a:buChar char="o"/>
            </a:pPr>
            <a:r>
              <a:rPr lang="en-US" dirty="0"/>
              <a:t>A better method is to use the MCU’s internal pull-up resistors as the voltage source for a push button. Because the internal pull-up can be enabled and disabled, dynamically in code, as soon as the button press is detected, the MCU can disable the pull-up, removing the current path to ground.</a:t>
            </a:r>
          </a:p>
        </p:txBody>
      </p:sp>
    </p:spTree>
    <p:extLst>
      <p:ext uri="{BB962C8B-B14F-4D97-AF65-F5344CB8AC3E}">
        <p14:creationId xmlns:p14="http://schemas.microsoft.com/office/powerpoint/2010/main" val="176009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HARDWARE DESIGN CONSIDERATIONS</a:t>
            </a:r>
            <a:endParaRPr lang="en-US" dirty="0"/>
          </a:p>
        </p:txBody>
      </p:sp>
      <p:sp>
        <p:nvSpPr>
          <p:cNvPr id="3" name="Content Placeholder 2"/>
          <p:cNvSpPr>
            <a:spLocks noGrp="1"/>
          </p:cNvSpPr>
          <p:nvPr>
            <p:ph sz="quarter" idx="1"/>
          </p:nvPr>
        </p:nvSpPr>
        <p:spPr/>
        <p:txBody>
          <a:bodyPr/>
          <a:lstStyle/>
          <a:p>
            <a:pPr marL="0" indent="0">
              <a:buNone/>
            </a:pPr>
            <a:r>
              <a:rPr lang="en-US" dirty="0"/>
              <a:t>LEDs: </a:t>
            </a:r>
          </a:p>
          <a:p>
            <a:pPr lvl="1"/>
            <a:r>
              <a:rPr lang="en-US" dirty="0"/>
              <a:t>Drive the LED at a lower duty cycle using a PWM. This gives the code some degree of control over the LED power consumption by being able to dynamically reduce the brightness, if necessary.</a:t>
            </a:r>
          </a:p>
          <a:p>
            <a:pPr lvl="1"/>
            <a:r>
              <a:rPr lang="en-US" sz="2400" dirty="0"/>
              <a:t>Drive the LED at lower current levels by increasing the size of the current-limiting resistor.</a:t>
            </a:r>
            <a:endParaRPr lang="en-US" sz="2000" dirty="0"/>
          </a:p>
        </p:txBody>
      </p:sp>
    </p:spTree>
    <p:extLst>
      <p:ext uri="{BB962C8B-B14F-4D97-AF65-F5344CB8AC3E}">
        <p14:creationId xmlns:p14="http://schemas.microsoft.com/office/powerpoint/2010/main" val="362430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15962"/>
          </a:xfrm>
        </p:spPr>
        <p:txBody>
          <a:bodyPr/>
          <a:lstStyle/>
          <a:p>
            <a:pPr algn="ctr"/>
            <a:r>
              <a:rPr lang="en-US" dirty="0"/>
              <a:t>Dynamic power</a:t>
            </a:r>
          </a:p>
        </p:txBody>
      </p:sp>
      <p:sp>
        <p:nvSpPr>
          <p:cNvPr id="4" name="Content Placeholder 3"/>
          <p:cNvSpPr>
            <a:spLocks noGrp="1"/>
          </p:cNvSpPr>
          <p:nvPr>
            <p:ph idx="1"/>
          </p:nvPr>
        </p:nvSpPr>
        <p:spPr>
          <a:xfrm>
            <a:off x="609600" y="1600200"/>
            <a:ext cx="7924800" cy="5257800"/>
          </a:xfrm>
        </p:spPr>
        <p:txBody>
          <a:bodyPr/>
          <a:lstStyle/>
          <a:p>
            <a:endParaRPr lang="en-US" sz="2000" dirty="0"/>
          </a:p>
          <a:p>
            <a:pPr marL="0" indent="0">
              <a:buNone/>
            </a:pPr>
            <a:r>
              <a:rPr lang="en-US" sz="2000" dirty="0"/>
              <a:t>Today’s most microcontroller are fabricated using CMOS technology. For example, consider a simple CMOS inverter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644079"/>
            <a:ext cx="7773516" cy="3909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93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CMOS inverter example</a:t>
            </a:r>
          </a:p>
        </p:txBody>
      </p:sp>
      <p:sp>
        <p:nvSpPr>
          <p:cNvPr id="4" name="Content Placeholder 3"/>
          <p:cNvSpPr>
            <a:spLocks noGrp="1"/>
          </p:cNvSpPr>
          <p:nvPr>
            <p:ph idx="1"/>
          </p:nvPr>
        </p:nvSpPr>
        <p:spPr/>
        <p:txBody>
          <a:bodyPr>
            <a:normAutofit fontScale="92500" lnSpcReduction="10000"/>
          </a:bodyPr>
          <a:lstStyle/>
          <a:p>
            <a:r>
              <a:rPr lang="en-US" dirty="0"/>
              <a:t>It consumes little to no power when the input is at VDD or VSS (i.e. when it off or on)</a:t>
            </a:r>
          </a:p>
          <a:p>
            <a:r>
              <a:rPr lang="en-US" dirty="0"/>
              <a:t>However, when there is a transition from VDD to VSS, there is the CMOS transistor is shortly biased in a linear mode. In this case, the current IC is substantial and the power loss is high.</a:t>
            </a:r>
          </a:p>
          <a:p>
            <a:r>
              <a:rPr lang="en-US" dirty="0"/>
              <a:t>Additionally, in real system, there is a load capacitor on the output bus. This capacitor requires additional current (hence additional power consumption) associated with charging and discharging of capacitor when the logic level changes.</a:t>
            </a:r>
          </a:p>
        </p:txBody>
      </p:sp>
    </p:spTree>
    <p:extLst>
      <p:ext uri="{BB962C8B-B14F-4D97-AF65-F5344CB8AC3E}">
        <p14:creationId xmlns:p14="http://schemas.microsoft.com/office/powerpoint/2010/main" val="427477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Power Dissipation Components</a:t>
            </a:r>
            <a:br>
              <a:rPr lang="en-US" dirty="0"/>
            </a:br>
            <a:r>
              <a:rPr lang="en-US" dirty="0"/>
              <a:t> in CMOS Circuits</a:t>
            </a:r>
          </a:p>
        </p:txBody>
      </p:sp>
      <p:sp>
        <p:nvSpPr>
          <p:cNvPr id="4" name="Rectangle 3"/>
          <p:cNvSpPr txBox="1">
            <a:spLocks noChangeArrowheads="1"/>
          </p:cNvSpPr>
          <p:nvPr/>
        </p:nvSpPr>
        <p:spPr>
          <a:xfrm>
            <a:off x="304800" y="1905000"/>
            <a:ext cx="4495800" cy="3992563"/>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700" b="0" i="0" u="none" strike="noStrike" kern="1200" cap="none" spc="0" normalizeH="0" baseline="0" noProof="0" dirty="0">
                <a:ln>
                  <a:noFill/>
                </a:ln>
                <a:effectLst/>
                <a:uLnTx/>
                <a:uFillTx/>
                <a:latin typeface="+mn-lt"/>
                <a:ea typeface="+mn-ea"/>
                <a:cs typeface="+mn-cs"/>
              </a:rPr>
              <a:t>Dynamic</a:t>
            </a: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2200" b="0" i="0" u="none" strike="noStrike" kern="1200" cap="none" spc="0" normalizeH="0" baseline="0" noProof="0" dirty="0">
                <a:ln>
                  <a:noFill/>
                </a:ln>
                <a:effectLst/>
                <a:uLnTx/>
                <a:uFillTx/>
                <a:latin typeface="+mn-lt"/>
                <a:ea typeface="+mn-ea"/>
                <a:cs typeface="+mn-cs"/>
              </a:rPr>
              <a:t>Signal transitions (charging</a:t>
            </a:r>
            <a:r>
              <a:rPr kumimoji="0" lang="en-US" sz="2200" b="0" i="0" u="none" strike="noStrike" kern="1200" cap="none" spc="0" normalizeH="0" noProof="0" dirty="0">
                <a:ln>
                  <a:noFill/>
                </a:ln>
                <a:effectLst/>
                <a:uLnTx/>
                <a:uFillTx/>
                <a:latin typeface="+mn-lt"/>
                <a:ea typeface="+mn-ea"/>
                <a:cs typeface="+mn-cs"/>
              </a:rPr>
              <a:t> and discharging of load capacitance)</a:t>
            </a:r>
            <a:endParaRPr kumimoji="0" lang="en-US" sz="2200" b="0" i="0" u="none" strike="noStrike" kern="1200" cap="none" spc="0" normalizeH="0" baseline="0" noProof="0" dirty="0">
              <a:ln>
                <a:noFill/>
              </a:ln>
              <a:effectLst/>
              <a:uLnTx/>
              <a:uFillTx/>
              <a:latin typeface="+mn-lt"/>
              <a:ea typeface="+mn-ea"/>
              <a:cs typeface="+mn-cs"/>
            </a:endParaRPr>
          </a:p>
          <a:p>
            <a:pPr marL="822960" marR="0" lvl="2" indent="-228600" algn="l" defTabSz="914400" rtl="0" eaLnBrk="1" fontAlgn="auto" latinLnBrk="0" hangingPunct="1">
              <a:lnSpc>
                <a:spcPct val="100000"/>
              </a:lnSpc>
              <a:spcBef>
                <a:spcPct val="20000"/>
              </a:spcBef>
              <a:spcAft>
                <a:spcPts val="0"/>
              </a:spcAft>
              <a:buClr>
                <a:schemeClr val="accent3"/>
              </a:buClr>
              <a:buSzPct val="75000"/>
              <a:buFont typeface="Wingdings 2"/>
              <a:buChar char=""/>
              <a:tabLst/>
              <a:defRPr/>
            </a:pPr>
            <a:r>
              <a:rPr kumimoji="0" lang="en-US" sz="2000" b="0" i="0" u="none" strike="noStrike" kern="1200" cap="none" spc="0" normalizeH="0" baseline="0" noProof="0" dirty="0">
                <a:ln>
                  <a:noFill/>
                </a:ln>
                <a:effectLst/>
                <a:uLnTx/>
                <a:uFillTx/>
                <a:latin typeface="+mn-lt"/>
                <a:ea typeface="+mn-ea"/>
                <a:cs typeface="+mn-cs"/>
              </a:rPr>
              <a:t>Logic activity</a:t>
            </a:r>
          </a:p>
          <a:p>
            <a:pPr marL="822960" marR="0" lvl="2" indent="-228600" algn="l" defTabSz="914400" rtl="0" eaLnBrk="1" fontAlgn="auto" latinLnBrk="0" hangingPunct="1">
              <a:lnSpc>
                <a:spcPct val="100000"/>
              </a:lnSpc>
              <a:spcBef>
                <a:spcPct val="20000"/>
              </a:spcBef>
              <a:spcAft>
                <a:spcPts val="0"/>
              </a:spcAft>
              <a:buClr>
                <a:schemeClr val="accent3"/>
              </a:buClr>
              <a:buSzPct val="75000"/>
              <a:buFont typeface="Wingdings 2"/>
              <a:buChar char=""/>
              <a:tabLst/>
              <a:defRPr/>
            </a:pPr>
            <a:r>
              <a:rPr kumimoji="0" lang="en-US" sz="2000" b="0" i="0" u="none" strike="noStrike" kern="1200" cap="none" spc="0" normalizeH="0" baseline="0" noProof="0" dirty="0">
                <a:ln>
                  <a:noFill/>
                </a:ln>
                <a:effectLst/>
                <a:uLnTx/>
                <a:uFillTx/>
                <a:latin typeface="+mn-lt"/>
                <a:ea typeface="+mn-ea"/>
                <a:cs typeface="+mn-cs"/>
              </a:rPr>
              <a:t>Glitches</a:t>
            </a: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2200" b="0" i="0" u="none" strike="noStrike" kern="1200" cap="none" spc="0" normalizeH="0" baseline="0" noProof="0" dirty="0">
                <a:ln>
                  <a:noFill/>
                </a:ln>
                <a:effectLst>
                  <a:outerShdw blurRad="38100" dist="38100" dir="2700000" algn="tl">
                    <a:srgbClr val="FFFFFF"/>
                  </a:outerShdw>
                </a:effectLst>
                <a:uLnTx/>
                <a:uFillTx/>
                <a:latin typeface="+mn-lt"/>
                <a:ea typeface="+mn-ea"/>
                <a:cs typeface="+mn-cs"/>
              </a:rPr>
              <a:t>Short-circuit (</a:t>
            </a:r>
            <a:r>
              <a:rPr lang="en-US" sz="2200" dirty="0">
                <a:effectLst>
                  <a:outerShdw blurRad="38100" dist="38100" dir="2700000" algn="tl">
                    <a:srgbClr val="FFFFFF"/>
                  </a:outerShdw>
                </a:effectLst>
              </a:rPr>
              <a:t>direct current from </a:t>
            </a:r>
            <a:r>
              <a:rPr lang="en-US" sz="2200" dirty="0" err="1">
                <a:effectLst>
                  <a:outerShdw blurRad="38100" dist="38100" dir="2700000" algn="tl">
                    <a:srgbClr val="FFFFFF"/>
                  </a:outerShdw>
                </a:effectLst>
              </a:rPr>
              <a:t>Vdd</a:t>
            </a:r>
            <a:r>
              <a:rPr lang="en-US" sz="2200" dirty="0">
                <a:effectLst>
                  <a:outerShdw blurRad="38100" dist="38100" dir="2700000" algn="tl">
                    <a:srgbClr val="FFFFFF"/>
                  </a:outerShdw>
                </a:effectLst>
              </a:rPr>
              <a:t> to GND when both PMOS and NMOS networks are on</a:t>
            </a:r>
            <a:r>
              <a:rPr kumimoji="0" lang="en-US" sz="2200" b="0" i="0" u="none" strike="noStrike" kern="1200" cap="none" spc="0" normalizeH="0" baseline="0" noProof="0" dirty="0">
                <a:ln>
                  <a:noFill/>
                </a:ln>
                <a:effectLst>
                  <a:outerShdw blurRad="38100" dist="38100" dir="2700000" algn="tl">
                    <a:srgbClr val="FFFFFF"/>
                  </a:outerShdw>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700" b="0" i="0" u="none" strike="noStrike" kern="1200" cap="none" spc="0" normalizeH="0" baseline="0" noProof="0" dirty="0">
                <a:ln>
                  <a:noFill/>
                </a:ln>
                <a:effectLst>
                  <a:outerShdw blurRad="38100" dist="38100" dir="2700000" algn="tl">
                    <a:srgbClr val="FFFFFF"/>
                  </a:outerShdw>
                </a:effectLst>
                <a:uLnTx/>
                <a:uFillTx/>
                <a:latin typeface="+mn-lt"/>
                <a:ea typeface="+mn-ea"/>
                <a:cs typeface="+mn-cs"/>
              </a:rPr>
              <a:t>Static</a:t>
            </a: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kumimoji="0" lang="en-US" sz="2200" b="0" i="0" u="none" strike="noStrike" kern="1200" cap="none" spc="0" normalizeH="0" baseline="0" noProof="0" dirty="0">
                <a:ln>
                  <a:noFill/>
                </a:ln>
                <a:effectLst>
                  <a:outerShdw blurRad="38100" dist="38100" dir="2700000" algn="tl">
                    <a:srgbClr val="FFFFFF"/>
                  </a:outerShdw>
                </a:effectLst>
                <a:uLnTx/>
                <a:uFillTx/>
                <a:latin typeface="+mn-lt"/>
                <a:ea typeface="+mn-ea"/>
                <a:cs typeface="+mn-cs"/>
              </a:rPr>
              <a:t>Leakage: when input  is not switching.</a:t>
            </a:r>
          </a:p>
        </p:txBody>
      </p:sp>
      <p:sp>
        <p:nvSpPr>
          <p:cNvPr id="5" name="Text Box 4"/>
          <p:cNvSpPr txBox="1">
            <a:spLocks noChangeArrowheads="1"/>
          </p:cNvSpPr>
          <p:nvPr/>
        </p:nvSpPr>
        <p:spPr bwMode="auto">
          <a:xfrm>
            <a:off x="5105400" y="3124200"/>
            <a:ext cx="4395755" cy="1077218"/>
          </a:xfrm>
          <a:prstGeom prst="rect">
            <a:avLst/>
          </a:prstGeom>
          <a:noFill/>
          <a:ln w="9525">
            <a:noFill/>
            <a:miter lim="800000"/>
            <a:headEnd/>
            <a:tailEnd/>
          </a:ln>
        </p:spPr>
        <p:txBody>
          <a:bodyPr wrap="none">
            <a:spAutoFit/>
          </a:bodyPr>
          <a:lstStyle/>
          <a:p>
            <a:pPr eaLnBrk="1" hangingPunct="1"/>
            <a:r>
              <a:rPr lang="en-US" sz="3200" i="1" dirty="0" err="1">
                <a:cs typeface="Arial" pitchFamily="34" charset="0"/>
              </a:rPr>
              <a:t>P</a:t>
            </a:r>
            <a:r>
              <a:rPr lang="en-US" sz="3200" i="1" baseline="-25000" dirty="0" err="1">
                <a:cs typeface="Arial" pitchFamily="34" charset="0"/>
              </a:rPr>
              <a:t>total</a:t>
            </a:r>
            <a:r>
              <a:rPr lang="en-US" sz="3200" i="1" dirty="0">
                <a:cs typeface="Arial" pitchFamily="34" charset="0"/>
              </a:rPr>
              <a:t> = </a:t>
            </a:r>
            <a:r>
              <a:rPr lang="en-US" sz="3200" i="1" dirty="0" err="1">
                <a:cs typeface="Arial" pitchFamily="34" charset="0"/>
              </a:rPr>
              <a:t>P</a:t>
            </a:r>
            <a:r>
              <a:rPr lang="en-US" sz="3200" i="1" baseline="-25000" dirty="0" err="1">
                <a:cs typeface="Arial" pitchFamily="34" charset="0"/>
              </a:rPr>
              <a:t>dyn</a:t>
            </a:r>
            <a:r>
              <a:rPr lang="en-US" sz="3200" i="1" dirty="0">
                <a:cs typeface="Arial" pitchFamily="34" charset="0"/>
              </a:rPr>
              <a:t> + </a:t>
            </a:r>
            <a:r>
              <a:rPr lang="en-US" sz="3200" i="1" dirty="0" err="1">
                <a:cs typeface="Arial" pitchFamily="34" charset="0"/>
              </a:rPr>
              <a:t>P</a:t>
            </a:r>
            <a:r>
              <a:rPr lang="en-US" sz="3200" i="1" baseline="-25000" dirty="0" err="1">
                <a:cs typeface="Arial" pitchFamily="34" charset="0"/>
              </a:rPr>
              <a:t>stat</a:t>
            </a:r>
            <a:endParaRPr lang="en-US" sz="3200" i="1" baseline="-25000" dirty="0">
              <a:cs typeface="Arial" pitchFamily="34" charset="0"/>
            </a:endParaRPr>
          </a:p>
          <a:p>
            <a:pPr eaLnBrk="1" hangingPunct="1"/>
            <a:r>
              <a:rPr lang="en-US" sz="3200" i="1" dirty="0">
                <a:cs typeface="Arial" pitchFamily="34" charset="0"/>
              </a:rPr>
              <a:t>	= </a:t>
            </a:r>
            <a:r>
              <a:rPr lang="en-US" sz="3200" i="1" dirty="0" err="1">
                <a:cs typeface="Arial" pitchFamily="34" charset="0"/>
              </a:rPr>
              <a:t>P</a:t>
            </a:r>
            <a:r>
              <a:rPr lang="en-US" sz="3200" i="1" baseline="-25000" dirty="0" err="1">
                <a:cs typeface="Arial" pitchFamily="34" charset="0"/>
              </a:rPr>
              <a:t>tran</a:t>
            </a:r>
            <a:r>
              <a:rPr lang="en-US" sz="3200" i="1" dirty="0">
                <a:cs typeface="Arial" pitchFamily="34" charset="0"/>
              </a:rPr>
              <a:t> + </a:t>
            </a:r>
            <a:r>
              <a:rPr lang="en-US" sz="3200" i="1" dirty="0" err="1">
                <a:cs typeface="Arial" pitchFamily="34" charset="0"/>
              </a:rPr>
              <a:t>P</a:t>
            </a:r>
            <a:r>
              <a:rPr lang="en-US" sz="3200" i="1" baseline="-25000" dirty="0" err="1">
                <a:cs typeface="Arial" pitchFamily="34" charset="0"/>
              </a:rPr>
              <a:t>sc</a:t>
            </a:r>
            <a:r>
              <a:rPr lang="en-US" sz="3200" i="1" dirty="0">
                <a:cs typeface="Arial" pitchFamily="34" charset="0"/>
              </a:rPr>
              <a:t> + </a:t>
            </a:r>
            <a:r>
              <a:rPr lang="en-US" sz="3200" i="1" dirty="0" err="1">
                <a:cs typeface="Arial" pitchFamily="34" charset="0"/>
              </a:rPr>
              <a:t>P</a:t>
            </a:r>
            <a:r>
              <a:rPr lang="en-US" sz="3200" i="1" baseline="-25000" dirty="0" err="1">
                <a:cs typeface="Arial" pitchFamily="34" charset="0"/>
              </a:rPr>
              <a:t>stat</a:t>
            </a:r>
            <a:endParaRPr lang="en-US" sz="3200" i="1" baseline="-25000" dirty="0">
              <a:cs typeface="Arial" pitchFamily="34" charset="0"/>
            </a:endParaRPr>
          </a:p>
        </p:txBody>
      </p:sp>
    </p:spTree>
    <p:extLst>
      <p:ext uri="{BB962C8B-B14F-4D97-AF65-F5344CB8AC3E}">
        <p14:creationId xmlns:p14="http://schemas.microsoft.com/office/powerpoint/2010/main" val="308484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Power</a:t>
            </a:r>
          </a:p>
        </p:txBody>
      </p:sp>
      <p:sp>
        <p:nvSpPr>
          <p:cNvPr id="3" name="Content Placeholder 2"/>
          <p:cNvSpPr>
            <a:spLocks noGrp="1"/>
          </p:cNvSpPr>
          <p:nvPr>
            <p:ph sz="quarter" idx="1"/>
          </p:nvPr>
        </p:nvSpPr>
        <p:spPr>
          <a:xfrm>
            <a:off x="301752" y="1527048"/>
            <a:ext cx="8842248" cy="4572000"/>
          </a:xfrm>
        </p:spPr>
        <p:txBody>
          <a:bodyPr/>
          <a:lstStyle/>
          <a:p>
            <a:r>
              <a:rPr lang="en-US" sz="2400" dirty="0"/>
              <a:t>Static Power Consumption</a:t>
            </a:r>
          </a:p>
          <a:p>
            <a:pPr lvl="1"/>
            <a:r>
              <a:rPr lang="en-US" sz="1800" dirty="0"/>
              <a:t>Static current does exist in CMOS as long at input voltage is less than the threshold of the NMOS transistor (V</a:t>
            </a:r>
            <a:r>
              <a:rPr lang="en-US" sz="1800" baseline="-25000" dirty="0"/>
              <a:t>in</a:t>
            </a:r>
            <a:r>
              <a:rPr lang="en-US" sz="1800" dirty="0"/>
              <a:t> &lt; V</a:t>
            </a:r>
            <a:r>
              <a:rPr lang="en-US" sz="1800" baseline="-25000" dirty="0"/>
              <a:t>TN</a:t>
            </a:r>
            <a:r>
              <a:rPr lang="en-US" sz="1800" dirty="0"/>
              <a:t> ) or greater than the threshold voltage of the PMOS added to the power supply voltage (V</a:t>
            </a:r>
            <a:r>
              <a:rPr lang="en-US" sz="1800" baseline="-25000" dirty="0"/>
              <a:t>in</a:t>
            </a:r>
            <a:r>
              <a:rPr lang="en-US" sz="1800" dirty="0"/>
              <a:t> &gt; V</a:t>
            </a:r>
            <a:r>
              <a:rPr lang="en-US" sz="1800" baseline="-25000" dirty="0"/>
              <a:t>DD</a:t>
            </a:r>
            <a:r>
              <a:rPr lang="en-US" sz="1800" dirty="0"/>
              <a:t>+V</a:t>
            </a:r>
            <a:r>
              <a:rPr lang="en-US" sz="1800" baseline="-25000" dirty="0"/>
              <a:t>TP</a:t>
            </a:r>
            <a:r>
              <a:rPr lang="en-US" sz="1800" dirty="0"/>
              <a:t>)</a:t>
            </a:r>
          </a:p>
          <a:p>
            <a:pPr lvl="1"/>
            <a:r>
              <a:rPr lang="en-US" sz="1800" dirty="0"/>
              <a:t>Leakage current is determined by the transistor which is cut-off</a:t>
            </a:r>
          </a:p>
          <a:p>
            <a:pPr lvl="1"/>
            <a:r>
              <a:rPr lang="en-US" sz="1800" dirty="0"/>
              <a:t>Determined by the W/L values of the transistor, supply voltage, and threshold voltages</a:t>
            </a:r>
          </a:p>
          <a:p>
            <a:pPr lvl="2"/>
            <a:endParaRPr lang="en-US" dirty="0"/>
          </a:p>
        </p:txBody>
      </p:sp>
      <p:grpSp>
        <p:nvGrpSpPr>
          <p:cNvPr id="58" name="Group 4"/>
          <p:cNvGrpSpPr>
            <a:grpSpLocks/>
          </p:cNvGrpSpPr>
          <p:nvPr/>
        </p:nvGrpSpPr>
        <p:grpSpPr bwMode="auto">
          <a:xfrm>
            <a:off x="2346325" y="5141913"/>
            <a:ext cx="222250" cy="704850"/>
            <a:chOff x="4271" y="1722"/>
            <a:chExt cx="140" cy="444"/>
          </a:xfrm>
        </p:grpSpPr>
        <p:sp>
          <p:nvSpPr>
            <p:cNvPr id="59" name="Freeform 5"/>
            <p:cNvSpPr>
              <a:spLocks/>
            </p:cNvSpPr>
            <p:nvPr/>
          </p:nvSpPr>
          <p:spPr bwMode="auto">
            <a:xfrm>
              <a:off x="4333" y="1722"/>
              <a:ext cx="78" cy="444"/>
            </a:xfrm>
            <a:custGeom>
              <a:avLst/>
              <a:gdLst/>
              <a:ahLst/>
              <a:cxnLst>
                <a:cxn ang="0">
                  <a:pos x="78" y="0"/>
                </a:cxn>
                <a:cxn ang="0">
                  <a:pos x="78" y="117"/>
                </a:cxn>
                <a:cxn ang="0">
                  <a:pos x="0" y="117"/>
                </a:cxn>
                <a:cxn ang="0">
                  <a:pos x="0" y="320"/>
                </a:cxn>
                <a:cxn ang="0">
                  <a:pos x="78" y="320"/>
                </a:cxn>
                <a:cxn ang="0">
                  <a:pos x="78" y="444"/>
                </a:cxn>
              </a:cxnLst>
              <a:rect l="0" t="0" r="r" b="b"/>
              <a:pathLst>
                <a:path w="78" h="444">
                  <a:moveTo>
                    <a:pt x="78" y="0"/>
                  </a:moveTo>
                  <a:lnTo>
                    <a:pt x="78" y="117"/>
                  </a:lnTo>
                  <a:lnTo>
                    <a:pt x="0" y="117"/>
                  </a:lnTo>
                  <a:lnTo>
                    <a:pt x="0" y="320"/>
                  </a:lnTo>
                  <a:lnTo>
                    <a:pt x="78" y="320"/>
                  </a:lnTo>
                  <a:lnTo>
                    <a:pt x="78" y="444"/>
                  </a:lnTo>
                </a:path>
              </a:pathLst>
            </a:custGeom>
            <a:noFill/>
            <a:ln w="25400" cap="flat" cmpd="sng">
              <a:solidFill>
                <a:schemeClr val="tx1"/>
              </a:solidFill>
              <a:prstDash val="solid"/>
              <a:round/>
              <a:headEnd type="none" w="med" len="med"/>
              <a:tailEnd type="none" w="med" len="med"/>
            </a:ln>
            <a:effectLst/>
          </p:spPr>
          <p:txBody>
            <a:bodyPr wrap="none" anchor="ctr"/>
            <a:lstStyle/>
            <a:p>
              <a:endParaRPr lang="en-US"/>
            </a:p>
          </p:txBody>
        </p:sp>
        <p:sp>
          <p:nvSpPr>
            <p:cNvPr id="60" name="Line 6"/>
            <p:cNvSpPr>
              <a:spLocks noChangeShapeType="1"/>
            </p:cNvSpPr>
            <p:nvPr/>
          </p:nvSpPr>
          <p:spPr bwMode="auto">
            <a:xfrm>
              <a:off x="4271" y="1839"/>
              <a:ext cx="1" cy="203"/>
            </a:xfrm>
            <a:prstGeom prst="line">
              <a:avLst/>
            </a:prstGeom>
            <a:noFill/>
            <a:ln w="25400">
              <a:solidFill>
                <a:schemeClr val="tx1"/>
              </a:solidFill>
              <a:round/>
              <a:headEnd/>
              <a:tailEnd/>
            </a:ln>
            <a:effectLst/>
          </p:spPr>
          <p:txBody>
            <a:bodyPr wrap="none" anchor="ctr"/>
            <a:lstStyle/>
            <a:p>
              <a:endParaRPr lang="en-US"/>
            </a:p>
          </p:txBody>
        </p:sp>
      </p:grpSp>
      <p:sp>
        <p:nvSpPr>
          <p:cNvPr id="61" name="Line 7"/>
          <p:cNvSpPr>
            <a:spLocks noChangeShapeType="1"/>
          </p:cNvSpPr>
          <p:nvPr/>
        </p:nvSpPr>
        <p:spPr bwMode="auto">
          <a:xfrm>
            <a:off x="2568575" y="5773738"/>
            <a:ext cx="0" cy="290512"/>
          </a:xfrm>
          <a:prstGeom prst="line">
            <a:avLst/>
          </a:prstGeom>
          <a:noFill/>
          <a:ln w="25400">
            <a:solidFill>
              <a:schemeClr val="tx1"/>
            </a:solidFill>
            <a:round/>
            <a:headEnd/>
            <a:tailEnd/>
          </a:ln>
          <a:effectLst/>
        </p:spPr>
        <p:txBody>
          <a:bodyPr wrap="none" anchor="ctr"/>
          <a:lstStyle/>
          <a:p>
            <a:endParaRPr lang="en-US"/>
          </a:p>
        </p:txBody>
      </p:sp>
      <p:sp>
        <p:nvSpPr>
          <p:cNvPr id="62" name="AutoShape 8"/>
          <p:cNvSpPr>
            <a:spLocks noChangeArrowheads="1"/>
          </p:cNvSpPr>
          <p:nvPr/>
        </p:nvSpPr>
        <p:spPr bwMode="auto">
          <a:xfrm>
            <a:off x="2482850" y="3967163"/>
            <a:ext cx="160338" cy="160337"/>
          </a:xfrm>
          <a:prstGeom prst="triangle">
            <a:avLst>
              <a:gd name="adj" fmla="val 50000"/>
            </a:avLst>
          </a:prstGeom>
          <a:solidFill>
            <a:srgbClr val="FFFFFF"/>
          </a:solidFill>
          <a:ln w="25400">
            <a:solidFill>
              <a:schemeClr val="tx1"/>
            </a:solidFill>
            <a:miter lim="800000"/>
            <a:headEnd/>
            <a:tailEnd/>
          </a:ln>
          <a:effectLst/>
        </p:spPr>
        <p:txBody>
          <a:bodyPr wrap="none" anchor="ctr"/>
          <a:lstStyle/>
          <a:p>
            <a:endParaRPr lang="en-US"/>
          </a:p>
        </p:txBody>
      </p:sp>
      <p:sp>
        <p:nvSpPr>
          <p:cNvPr id="63" name="Line 9"/>
          <p:cNvSpPr>
            <a:spLocks noChangeShapeType="1"/>
          </p:cNvSpPr>
          <p:nvPr/>
        </p:nvSpPr>
        <p:spPr bwMode="auto">
          <a:xfrm>
            <a:off x="2432050" y="6048375"/>
            <a:ext cx="260350" cy="0"/>
          </a:xfrm>
          <a:prstGeom prst="line">
            <a:avLst/>
          </a:prstGeom>
          <a:noFill/>
          <a:ln w="25400">
            <a:solidFill>
              <a:schemeClr val="tx1"/>
            </a:solidFill>
            <a:round/>
            <a:headEnd/>
            <a:tailEnd/>
          </a:ln>
          <a:effectLst/>
        </p:spPr>
        <p:txBody>
          <a:bodyPr wrap="none" anchor="ctr"/>
          <a:lstStyle/>
          <a:p>
            <a:endParaRPr lang="en-US"/>
          </a:p>
        </p:txBody>
      </p:sp>
      <p:sp>
        <p:nvSpPr>
          <p:cNvPr id="64" name="Line 10"/>
          <p:cNvSpPr>
            <a:spLocks noChangeShapeType="1"/>
          </p:cNvSpPr>
          <p:nvPr/>
        </p:nvSpPr>
        <p:spPr bwMode="auto">
          <a:xfrm>
            <a:off x="2482850" y="6108700"/>
            <a:ext cx="161925" cy="0"/>
          </a:xfrm>
          <a:prstGeom prst="line">
            <a:avLst/>
          </a:prstGeom>
          <a:noFill/>
          <a:ln w="25400">
            <a:solidFill>
              <a:schemeClr val="tx1"/>
            </a:solidFill>
            <a:round/>
            <a:headEnd/>
            <a:tailEnd/>
          </a:ln>
          <a:effectLst/>
        </p:spPr>
        <p:txBody>
          <a:bodyPr wrap="none" anchor="ctr"/>
          <a:lstStyle/>
          <a:p>
            <a:endParaRPr lang="en-US"/>
          </a:p>
        </p:txBody>
      </p:sp>
      <p:sp>
        <p:nvSpPr>
          <p:cNvPr id="65" name="Line 11"/>
          <p:cNvSpPr>
            <a:spLocks noChangeShapeType="1"/>
          </p:cNvSpPr>
          <p:nvPr/>
        </p:nvSpPr>
        <p:spPr bwMode="auto">
          <a:xfrm>
            <a:off x="2520950" y="6170613"/>
            <a:ext cx="100013" cy="0"/>
          </a:xfrm>
          <a:prstGeom prst="line">
            <a:avLst/>
          </a:prstGeom>
          <a:noFill/>
          <a:ln w="25400">
            <a:solidFill>
              <a:schemeClr val="tx1"/>
            </a:solidFill>
            <a:round/>
            <a:headEnd/>
            <a:tailEnd/>
          </a:ln>
          <a:effectLst/>
        </p:spPr>
        <p:txBody>
          <a:bodyPr wrap="none" anchor="ctr"/>
          <a:lstStyle/>
          <a:p>
            <a:endParaRPr lang="en-US"/>
          </a:p>
        </p:txBody>
      </p:sp>
      <p:sp>
        <p:nvSpPr>
          <p:cNvPr id="66" name="Line 12"/>
          <p:cNvSpPr>
            <a:spLocks noChangeShapeType="1"/>
          </p:cNvSpPr>
          <p:nvPr/>
        </p:nvSpPr>
        <p:spPr bwMode="auto">
          <a:xfrm flipH="1">
            <a:off x="2555875" y="5041900"/>
            <a:ext cx="488950" cy="0"/>
          </a:xfrm>
          <a:prstGeom prst="line">
            <a:avLst/>
          </a:prstGeom>
          <a:noFill/>
          <a:ln w="25400">
            <a:solidFill>
              <a:schemeClr val="tx1"/>
            </a:solidFill>
            <a:round/>
            <a:headEnd/>
            <a:tailEnd/>
          </a:ln>
          <a:effectLst/>
        </p:spPr>
        <p:txBody>
          <a:bodyPr wrap="none" anchor="ctr"/>
          <a:lstStyle/>
          <a:p>
            <a:endParaRPr lang="en-US"/>
          </a:p>
        </p:txBody>
      </p:sp>
      <p:sp>
        <p:nvSpPr>
          <p:cNvPr id="67" name="Oval 13"/>
          <p:cNvSpPr>
            <a:spLocks noChangeArrowheads="1"/>
          </p:cNvSpPr>
          <p:nvPr/>
        </p:nvSpPr>
        <p:spPr bwMode="auto">
          <a:xfrm>
            <a:off x="1516063" y="4983163"/>
            <a:ext cx="123825" cy="123825"/>
          </a:xfrm>
          <a:prstGeom prst="ellipse">
            <a:avLst/>
          </a:prstGeom>
          <a:solidFill>
            <a:srgbClr val="FFFFFF"/>
          </a:solidFill>
          <a:ln w="25400">
            <a:solidFill>
              <a:schemeClr val="tx1"/>
            </a:solidFill>
            <a:round/>
            <a:headEnd/>
            <a:tailEnd/>
          </a:ln>
          <a:effectLst/>
        </p:spPr>
        <p:txBody>
          <a:bodyPr wrap="none" anchor="ctr"/>
          <a:lstStyle/>
          <a:p>
            <a:endParaRPr lang="en-US"/>
          </a:p>
        </p:txBody>
      </p:sp>
      <p:sp>
        <p:nvSpPr>
          <p:cNvPr id="68" name="Oval 14"/>
          <p:cNvSpPr>
            <a:spLocks noChangeArrowheads="1"/>
          </p:cNvSpPr>
          <p:nvPr/>
        </p:nvSpPr>
        <p:spPr bwMode="auto">
          <a:xfrm>
            <a:off x="3028950" y="4981575"/>
            <a:ext cx="123825" cy="123825"/>
          </a:xfrm>
          <a:prstGeom prst="ellipse">
            <a:avLst/>
          </a:prstGeom>
          <a:solidFill>
            <a:srgbClr val="FFFFFF"/>
          </a:solidFill>
          <a:ln w="25400">
            <a:solidFill>
              <a:schemeClr val="tx1"/>
            </a:solidFill>
            <a:round/>
            <a:headEnd/>
            <a:tailEnd/>
          </a:ln>
          <a:effectLst/>
        </p:spPr>
        <p:txBody>
          <a:bodyPr wrap="none" anchor="ctr"/>
          <a:lstStyle/>
          <a:p>
            <a:endParaRPr lang="en-US"/>
          </a:p>
        </p:txBody>
      </p:sp>
      <p:sp>
        <p:nvSpPr>
          <p:cNvPr id="69" name="Oval 15"/>
          <p:cNvSpPr>
            <a:spLocks noChangeArrowheads="1"/>
          </p:cNvSpPr>
          <p:nvPr/>
        </p:nvSpPr>
        <p:spPr bwMode="auto">
          <a:xfrm>
            <a:off x="2532063" y="5005388"/>
            <a:ext cx="74612" cy="746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70" name="Text Box 16"/>
          <p:cNvSpPr txBox="1">
            <a:spLocks noChangeArrowheads="1"/>
          </p:cNvSpPr>
          <p:nvPr/>
        </p:nvSpPr>
        <p:spPr bwMode="auto">
          <a:xfrm>
            <a:off x="2286000" y="3563938"/>
            <a:ext cx="619125" cy="384175"/>
          </a:xfrm>
          <a:prstGeom prst="rect">
            <a:avLst/>
          </a:prstGeom>
          <a:noFill/>
          <a:ln w="25400">
            <a:noFill/>
            <a:miter lim="800000"/>
            <a:headEnd/>
            <a:tailEnd/>
          </a:ln>
          <a:effectLst/>
        </p:spPr>
        <p:txBody>
          <a:bodyPr wrap="none" lIns="91418" tIns="45709" rIns="91418" bIns="45709" anchor="ctr">
            <a:spAutoFit/>
          </a:bodyPr>
          <a:lstStyle/>
          <a:p>
            <a:pPr algn="ctr"/>
            <a:r>
              <a:rPr lang="en-US" sz="2000">
                <a:solidFill>
                  <a:schemeClr val="tx1"/>
                </a:solidFill>
                <a:latin typeface="Times New Roman" pitchFamily="18" charset="0"/>
              </a:rPr>
              <a:t>V</a:t>
            </a:r>
            <a:r>
              <a:rPr lang="en-US" sz="2000" baseline="-25000">
                <a:solidFill>
                  <a:schemeClr val="tx1"/>
                </a:solidFill>
                <a:latin typeface="Times New Roman" pitchFamily="18" charset="0"/>
              </a:rPr>
              <a:t>DD</a:t>
            </a:r>
          </a:p>
        </p:txBody>
      </p:sp>
      <p:grpSp>
        <p:nvGrpSpPr>
          <p:cNvPr id="71" name="Group 17"/>
          <p:cNvGrpSpPr>
            <a:grpSpLocks/>
          </p:cNvGrpSpPr>
          <p:nvPr/>
        </p:nvGrpSpPr>
        <p:grpSpPr bwMode="auto">
          <a:xfrm>
            <a:off x="2209800" y="4289425"/>
            <a:ext cx="358775" cy="704850"/>
            <a:chOff x="4302" y="1356"/>
            <a:chExt cx="226" cy="444"/>
          </a:xfrm>
        </p:grpSpPr>
        <p:grpSp>
          <p:nvGrpSpPr>
            <p:cNvPr id="72" name="Group 18"/>
            <p:cNvGrpSpPr>
              <a:grpSpLocks/>
            </p:cNvGrpSpPr>
            <p:nvPr/>
          </p:nvGrpSpPr>
          <p:grpSpPr bwMode="auto">
            <a:xfrm>
              <a:off x="4388" y="1356"/>
              <a:ext cx="140" cy="444"/>
              <a:chOff x="4271" y="1722"/>
              <a:chExt cx="140" cy="444"/>
            </a:xfrm>
          </p:grpSpPr>
          <p:sp>
            <p:nvSpPr>
              <p:cNvPr id="74" name="Freeform 19"/>
              <p:cNvSpPr>
                <a:spLocks/>
              </p:cNvSpPr>
              <p:nvPr/>
            </p:nvSpPr>
            <p:spPr bwMode="auto">
              <a:xfrm>
                <a:off x="4333" y="1722"/>
                <a:ext cx="78" cy="444"/>
              </a:xfrm>
              <a:custGeom>
                <a:avLst/>
                <a:gdLst/>
                <a:ahLst/>
                <a:cxnLst>
                  <a:cxn ang="0">
                    <a:pos x="78" y="0"/>
                  </a:cxn>
                  <a:cxn ang="0">
                    <a:pos x="78" y="117"/>
                  </a:cxn>
                  <a:cxn ang="0">
                    <a:pos x="0" y="117"/>
                  </a:cxn>
                  <a:cxn ang="0">
                    <a:pos x="0" y="320"/>
                  </a:cxn>
                  <a:cxn ang="0">
                    <a:pos x="78" y="320"/>
                  </a:cxn>
                  <a:cxn ang="0">
                    <a:pos x="78" y="444"/>
                  </a:cxn>
                </a:cxnLst>
                <a:rect l="0" t="0" r="r" b="b"/>
                <a:pathLst>
                  <a:path w="78" h="444">
                    <a:moveTo>
                      <a:pt x="78" y="0"/>
                    </a:moveTo>
                    <a:lnTo>
                      <a:pt x="78" y="117"/>
                    </a:lnTo>
                    <a:lnTo>
                      <a:pt x="0" y="117"/>
                    </a:lnTo>
                    <a:lnTo>
                      <a:pt x="0" y="320"/>
                    </a:lnTo>
                    <a:lnTo>
                      <a:pt x="78" y="320"/>
                    </a:lnTo>
                    <a:lnTo>
                      <a:pt x="78" y="444"/>
                    </a:lnTo>
                  </a:path>
                </a:pathLst>
              </a:custGeom>
              <a:noFill/>
              <a:ln w="2540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20"/>
              <p:cNvSpPr>
                <a:spLocks noChangeShapeType="1"/>
              </p:cNvSpPr>
              <p:nvPr/>
            </p:nvSpPr>
            <p:spPr bwMode="auto">
              <a:xfrm>
                <a:off x="4271" y="1839"/>
                <a:ext cx="1" cy="203"/>
              </a:xfrm>
              <a:prstGeom prst="line">
                <a:avLst/>
              </a:prstGeom>
              <a:noFill/>
              <a:ln w="25400">
                <a:solidFill>
                  <a:schemeClr val="tx1"/>
                </a:solidFill>
                <a:round/>
                <a:headEnd/>
                <a:tailEnd/>
              </a:ln>
              <a:effectLst/>
            </p:spPr>
            <p:txBody>
              <a:bodyPr wrap="none" anchor="ctr"/>
              <a:lstStyle/>
              <a:p>
                <a:endParaRPr lang="en-US"/>
              </a:p>
            </p:txBody>
          </p:sp>
        </p:grpSp>
        <p:sp>
          <p:nvSpPr>
            <p:cNvPr id="73" name="Oval 21"/>
            <p:cNvSpPr>
              <a:spLocks noChangeArrowheads="1"/>
            </p:cNvSpPr>
            <p:nvPr/>
          </p:nvSpPr>
          <p:spPr bwMode="auto">
            <a:xfrm>
              <a:off x="4302" y="1544"/>
              <a:ext cx="71" cy="71"/>
            </a:xfrm>
            <a:prstGeom prst="ellipse">
              <a:avLst/>
            </a:prstGeom>
            <a:solidFill>
              <a:srgbClr val="FFFFFF"/>
            </a:solidFill>
            <a:ln w="25400">
              <a:solidFill>
                <a:schemeClr val="tx1"/>
              </a:solidFill>
              <a:round/>
              <a:headEnd/>
              <a:tailEnd/>
            </a:ln>
            <a:effectLst/>
          </p:spPr>
          <p:txBody>
            <a:bodyPr wrap="none" anchor="ctr"/>
            <a:lstStyle/>
            <a:p>
              <a:endParaRPr lang="en-US"/>
            </a:p>
          </p:txBody>
        </p:sp>
      </p:grpSp>
      <p:sp>
        <p:nvSpPr>
          <p:cNvPr id="76" name="Line 22"/>
          <p:cNvSpPr>
            <a:spLocks noChangeShapeType="1"/>
          </p:cNvSpPr>
          <p:nvPr/>
        </p:nvSpPr>
        <p:spPr bwMode="auto">
          <a:xfrm flipV="1">
            <a:off x="2566988" y="4116388"/>
            <a:ext cx="0" cy="222250"/>
          </a:xfrm>
          <a:prstGeom prst="line">
            <a:avLst/>
          </a:prstGeom>
          <a:noFill/>
          <a:ln w="25400">
            <a:solidFill>
              <a:schemeClr val="tx1"/>
            </a:solidFill>
            <a:round/>
            <a:headEnd/>
            <a:tailEnd/>
          </a:ln>
          <a:effectLst/>
        </p:spPr>
        <p:txBody>
          <a:bodyPr wrap="none" anchor="ctr"/>
          <a:lstStyle/>
          <a:p>
            <a:endParaRPr lang="en-US"/>
          </a:p>
        </p:txBody>
      </p:sp>
      <p:sp>
        <p:nvSpPr>
          <p:cNvPr id="77" name="Line 23"/>
          <p:cNvSpPr>
            <a:spLocks noChangeShapeType="1"/>
          </p:cNvSpPr>
          <p:nvPr/>
        </p:nvSpPr>
        <p:spPr bwMode="auto">
          <a:xfrm flipV="1">
            <a:off x="2566988" y="4895850"/>
            <a:ext cx="0" cy="320675"/>
          </a:xfrm>
          <a:prstGeom prst="line">
            <a:avLst/>
          </a:prstGeom>
          <a:noFill/>
          <a:ln w="25400">
            <a:solidFill>
              <a:schemeClr val="tx1"/>
            </a:solidFill>
            <a:round/>
            <a:headEnd/>
            <a:tailEnd/>
          </a:ln>
          <a:effectLst/>
        </p:spPr>
        <p:txBody>
          <a:bodyPr wrap="none" anchor="ctr"/>
          <a:lstStyle/>
          <a:p>
            <a:endParaRPr lang="en-US"/>
          </a:p>
        </p:txBody>
      </p:sp>
      <p:sp>
        <p:nvSpPr>
          <p:cNvPr id="78" name="Freeform 24"/>
          <p:cNvSpPr>
            <a:spLocks/>
          </p:cNvSpPr>
          <p:nvPr/>
        </p:nvSpPr>
        <p:spPr bwMode="auto">
          <a:xfrm>
            <a:off x="2060575" y="4635500"/>
            <a:ext cx="284163" cy="841375"/>
          </a:xfrm>
          <a:custGeom>
            <a:avLst/>
            <a:gdLst/>
            <a:ahLst/>
            <a:cxnLst>
              <a:cxn ang="0">
                <a:pos x="179" y="530"/>
              </a:cxn>
              <a:cxn ang="0">
                <a:pos x="0" y="530"/>
              </a:cxn>
              <a:cxn ang="0">
                <a:pos x="0" y="0"/>
              </a:cxn>
              <a:cxn ang="0">
                <a:pos x="93" y="0"/>
              </a:cxn>
            </a:cxnLst>
            <a:rect l="0" t="0" r="r" b="b"/>
            <a:pathLst>
              <a:path w="179" h="530">
                <a:moveTo>
                  <a:pt x="179" y="530"/>
                </a:moveTo>
                <a:lnTo>
                  <a:pt x="0" y="530"/>
                </a:lnTo>
                <a:lnTo>
                  <a:pt x="0" y="0"/>
                </a:lnTo>
                <a:lnTo>
                  <a:pt x="93" y="0"/>
                </a:lnTo>
              </a:path>
            </a:pathLst>
          </a:custGeom>
          <a:noFill/>
          <a:ln w="25400" cap="flat" cmpd="sng">
            <a:solidFill>
              <a:schemeClr val="tx1"/>
            </a:solidFill>
            <a:prstDash val="solid"/>
            <a:round/>
            <a:headEnd type="none" w="med" len="med"/>
            <a:tailEnd type="none" w="med" len="med"/>
          </a:ln>
          <a:effectLst/>
        </p:spPr>
        <p:txBody>
          <a:bodyPr wrap="none" anchor="ctr"/>
          <a:lstStyle/>
          <a:p>
            <a:endParaRPr lang="en-US"/>
          </a:p>
        </p:txBody>
      </p:sp>
      <p:sp>
        <p:nvSpPr>
          <p:cNvPr id="79" name="Line 25"/>
          <p:cNvSpPr>
            <a:spLocks noChangeShapeType="1"/>
          </p:cNvSpPr>
          <p:nvPr/>
        </p:nvSpPr>
        <p:spPr bwMode="auto">
          <a:xfrm flipH="1">
            <a:off x="1627188" y="5043488"/>
            <a:ext cx="433387" cy="0"/>
          </a:xfrm>
          <a:prstGeom prst="line">
            <a:avLst/>
          </a:prstGeom>
          <a:noFill/>
          <a:ln w="25400">
            <a:solidFill>
              <a:schemeClr val="tx1"/>
            </a:solidFill>
            <a:round/>
            <a:headEnd/>
            <a:tailEnd/>
          </a:ln>
          <a:effectLst/>
        </p:spPr>
        <p:txBody>
          <a:bodyPr wrap="none" anchor="ctr"/>
          <a:lstStyle/>
          <a:p>
            <a:endParaRPr lang="en-US"/>
          </a:p>
        </p:txBody>
      </p:sp>
      <p:sp>
        <p:nvSpPr>
          <p:cNvPr id="80" name="Oval 26"/>
          <p:cNvSpPr>
            <a:spLocks noChangeArrowheads="1"/>
          </p:cNvSpPr>
          <p:nvPr/>
        </p:nvSpPr>
        <p:spPr bwMode="auto">
          <a:xfrm>
            <a:off x="2012950" y="5005388"/>
            <a:ext cx="74613" cy="746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81" name="Text Box 27"/>
          <p:cNvSpPr txBox="1">
            <a:spLocks noChangeArrowheads="1"/>
          </p:cNvSpPr>
          <p:nvPr/>
        </p:nvSpPr>
        <p:spPr bwMode="auto">
          <a:xfrm>
            <a:off x="498475" y="4840288"/>
            <a:ext cx="982663" cy="385762"/>
          </a:xfrm>
          <a:prstGeom prst="rect">
            <a:avLst/>
          </a:prstGeom>
          <a:noFill/>
          <a:ln w="25400">
            <a:noFill/>
            <a:miter lim="800000"/>
            <a:headEnd/>
            <a:tailEnd/>
          </a:ln>
          <a:effectLst/>
        </p:spPr>
        <p:txBody>
          <a:bodyPr wrap="none" lIns="91418" tIns="45709" rIns="91418" bIns="45709" anchor="ctr">
            <a:spAutoFit/>
          </a:bodyPr>
          <a:lstStyle/>
          <a:p>
            <a:pPr algn="ctr"/>
            <a:r>
              <a:rPr lang="en-US" sz="2000">
                <a:solidFill>
                  <a:schemeClr val="tx1"/>
                </a:solidFill>
                <a:latin typeface="Times New Roman" pitchFamily="18" charset="0"/>
              </a:rPr>
              <a:t>V</a:t>
            </a:r>
            <a:r>
              <a:rPr lang="en-US" sz="2000" baseline="-25000">
                <a:solidFill>
                  <a:schemeClr val="tx1"/>
                </a:solidFill>
                <a:latin typeface="Times New Roman" pitchFamily="18" charset="0"/>
              </a:rPr>
              <a:t>I</a:t>
            </a:r>
            <a:r>
              <a:rPr lang="en-US" sz="2000">
                <a:solidFill>
                  <a:schemeClr val="tx1"/>
                </a:solidFill>
                <a:latin typeface="Times New Roman" pitchFamily="18" charset="0"/>
              </a:rPr>
              <a:t>&lt;V</a:t>
            </a:r>
            <a:r>
              <a:rPr lang="en-US" sz="2000" baseline="-25000">
                <a:solidFill>
                  <a:schemeClr val="tx1"/>
                </a:solidFill>
                <a:latin typeface="Times New Roman" pitchFamily="18" charset="0"/>
              </a:rPr>
              <a:t>TN</a:t>
            </a:r>
          </a:p>
        </p:txBody>
      </p:sp>
      <p:sp>
        <p:nvSpPr>
          <p:cNvPr id="82" name="Line 28"/>
          <p:cNvSpPr>
            <a:spLocks noChangeShapeType="1"/>
          </p:cNvSpPr>
          <p:nvPr/>
        </p:nvSpPr>
        <p:spPr bwMode="auto">
          <a:xfrm>
            <a:off x="2743200" y="5280025"/>
            <a:ext cx="0" cy="549275"/>
          </a:xfrm>
          <a:prstGeom prst="line">
            <a:avLst/>
          </a:prstGeom>
          <a:noFill/>
          <a:ln w="50800">
            <a:solidFill>
              <a:schemeClr val="accent2"/>
            </a:solidFill>
            <a:round/>
            <a:headEnd/>
            <a:tailEnd type="triangle" w="med" len="med"/>
          </a:ln>
          <a:effectLst/>
        </p:spPr>
        <p:txBody>
          <a:bodyPr wrap="none" anchor="ctr"/>
          <a:lstStyle/>
          <a:p>
            <a:endParaRPr lang="en-US"/>
          </a:p>
        </p:txBody>
      </p:sp>
      <p:sp>
        <p:nvSpPr>
          <p:cNvPr id="83" name="Text Box 29"/>
          <p:cNvSpPr txBox="1">
            <a:spLocks noChangeArrowheads="1"/>
          </p:cNvSpPr>
          <p:nvPr/>
        </p:nvSpPr>
        <p:spPr bwMode="auto">
          <a:xfrm>
            <a:off x="2813050" y="5257800"/>
            <a:ext cx="790575" cy="452438"/>
          </a:xfrm>
          <a:prstGeom prst="rect">
            <a:avLst/>
          </a:prstGeom>
          <a:noFill/>
          <a:ln w="25400">
            <a:noFill/>
            <a:miter lim="800000"/>
            <a:headEnd/>
            <a:tailEnd/>
          </a:ln>
          <a:effectLst/>
        </p:spPr>
        <p:txBody>
          <a:bodyPr wrap="none" lIns="91418" tIns="45709" rIns="91418" bIns="45709">
            <a:spAutoFit/>
          </a:bodyPr>
          <a:lstStyle/>
          <a:p>
            <a:pPr algn="ctr"/>
            <a:r>
              <a:rPr lang="en-US" sz="2400">
                <a:solidFill>
                  <a:schemeClr val="accent2"/>
                </a:solidFill>
                <a:latin typeface="Times New Roman" pitchFamily="18" charset="0"/>
              </a:rPr>
              <a:t>I</a:t>
            </a:r>
            <a:r>
              <a:rPr lang="en-US" sz="2400" baseline="-25000">
                <a:solidFill>
                  <a:schemeClr val="accent2"/>
                </a:solidFill>
                <a:latin typeface="Times New Roman" pitchFamily="18" charset="0"/>
              </a:rPr>
              <a:t>leak,n</a:t>
            </a:r>
          </a:p>
        </p:txBody>
      </p:sp>
      <p:sp>
        <p:nvSpPr>
          <p:cNvPr id="84" name="Text Box 30"/>
          <p:cNvSpPr txBox="1">
            <a:spLocks noChangeArrowheads="1"/>
          </p:cNvSpPr>
          <p:nvPr/>
        </p:nvSpPr>
        <p:spPr bwMode="auto">
          <a:xfrm>
            <a:off x="3205163" y="4856163"/>
            <a:ext cx="593725" cy="385762"/>
          </a:xfrm>
          <a:prstGeom prst="rect">
            <a:avLst/>
          </a:prstGeom>
          <a:noFill/>
          <a:ln w="25400">
            <a:noFill/>
            <a:miter lim="800000"/>
            <a:headEnd/>
            <a:tailEnd/>
          </a:ln>
          <a:effectLst/>
        </p:spPr>
        <p:txBody>
          <a:bodyPr wrap="none" lIns="91418" tIns="45709" rIns="91418" bIns="45709" anchor="ctr">
            <a:spAutoFit/>
          </a:bodyPr>
          <a:lstStyle/>
          <a:p>
            <a:pPr algn="ctr"/>
            <a:r>
              <a:rPr lang="en-US" sz="2000">
                <a:solidFill>
                  <a:schemeClr val="tx1"/>
                </a:solidFill>
                <a:latin typeface="Times New Roman" pitchFamily="18" charset="0"/>
              </a:rPr>
              <a:t>Vcc</a:t>
            </a:r>
          </a:p>
        </p:txBody>
      </p:sp>
      <p:grpSp>
        <p:nvGrpSpPr>
          <p:cNvPr id="85" name="Group 31"/>
          <p:cNvGrpSpPr>
            <a:grpSpLocks/>
          </p:cNvGrpSpPr>
          <p:nvPr/>
        </p:nvGrpSpPr>
        <p:grpSpPr bwMode="auto">
          <a:xfrm>
            <a:off x="5907088" y="5141913"/>
            <a:ext cx="222250" cy="704850"/>
            <a:chOff x="4271" y="1722"/>
            <a:chExt cx="140" cy="444"/>
          </a:xfrm>
        </p:grpSpPr>
        <p:sp>
          <p:nvSpPr>
            <p:cNvPr id="86" name="Freeform 32"/>
            <p:cNvSpPr>
              <a:spLocks/>
            </p:cNvSpPr>
            <p:nvPr/>
          </p:nvSpPr>
          <p:spPr bwMode="auto">
            <a:xfrm>
              <a:off x="4333" y="1722"/>
              <a:ext cx="78" cy="444"/>
            </a:xfrm>
            <a:custGeom>
              <a:avLst/>
              <a:gdLst/>
              <a:ahLst/>
              <a:cxnLst>
                <a:cxn ang="0">
                  <a:pos x="78" y="0"/>
                </a:cxn>
                <a:cxn ang="0">
                  <a:pos x="78" y="117"/>
                </a:cxn>
                <a:cxn ang="0">
                  <a:pos x="0" y="117"/>
                </a:cxn>
                <a:cxn ang="0">
                  <a:pos x="0" y="320"/>
                </a:cxn>
                <a:cxn ang="0">
                  <a:pos x="78" y="320"/>
                </a:cxn>
                <a:cxn ang="0">
                  <a:pos x="78" y="444"/>
                </a:cxn>
              </a:cxnLst>
              <a:rect l="0" t="0" r="r" b="b"/>
              <a:pathLst>
                <a:path w="78" h="444">
                  <a:moveTo>
                    <a:pt x="78" y="0"/>
                  </a:moveTo>
                  <a:lnTo>
                    <a:pt x="78" y="117"/>
                  </a:lnTo>
                  <a:lnTo>
                    <a:pt x="0" y="117"/>
                  </a:lnTo>
                  <a:lnTo>
                    <a:pt x="0" y="320"/>
                  </a:lnTo>
                  <a:lnTo>
                    <a:pt x="78" y="320"/>
                  </a:lnTo>
                  <a:lnTo>
                    <a:pt x="78" y="444"/>
                  </a:lnTo>
                </a:path>
              </a:pathLst>
            </a:custGeom>
            <a:noFill/>
            <a:ln w="25400" cap="flat" cmpd="sng">
              <a:solidFill>
                <a:schemeClr val="tx1"/>
              </a:solidFill>
              <a:prstDash val="solid"/>
              <a:round/>
              <a:headEnd type="none" w="med" len="med"/>
              <a:tailEnd type="none" w="med" len="med"/>
            </a:ln>
            <a:effectLst/>
          </p:spPr>
          <p:txBody>
            <a:bodyPr wrap="none" anchor="ctr"/>
            <a:lstStyle/>
            <a:p>
              <a:endParaRPr lang="en-US"/>
            </a:p>
          </p:txBody>
        </p:sp>
        <p:sp>
          <p:nvSpPr>
            <p:cNvPr id="87" name="Line 33"/>
            <p:cNvSpPr>
              <a:spLocks noChangeShapeType="1"/>
            </p:cNvSpPr>
            <p:nvPr/>
          </p:nvSpPr>
          <p:spPr bwMode="auto">
            <a:xfrm>
              <a:off x="4271" y="1839"/>
              <a:ext cx="1" cy="203"/>
            </a:xfrm>
            <a:prstGeom prst="line">
              <a:avLst/>
            </a:prstGeom>
            <a:noFill/>
            <a:ln w="25400">
              <a:solidFill>
                <a:schemeClr val="tx1"/>
              </a:solidFill>
              <a:round/>
              <a:headEnd/>
              <a:tailEnd/>
            </a:ln>
            <a:effectLst/>
          </p:spPr>
          <p:txBody>
            <a:bodyPr wrap="none" anchor="ctr"/>
            <a:lstStyle/>
            <a:p>
              <a:endParaRPr lang="en-US"/>
            </a:p>
          </p:txBody>
        </p:sp>
      </p:grpSp>
      <p:sp>
        <p:nvSpPr>
          <p:cNvPr id="88" name="Line 34"/>
          <p:cNvSpPr>
            <a:spLocks noChangeShapeType="1"/>
          </p:cNvSpPr>
          <p:nvPr/>
        </p:nvSpPr>
        <p:spPr bwMode="auto">
          <a:xfrm>
            <a:off x="6129338" y="5773738"/>
            <a:ext cx="0" cy="290512"/>
          </a:xfrm>
          <a:prstGeom prst="line">
            <a:avLst/>
          </a:prstGeom>
          <a:noFill/>
          <a:ln w="25400">
            <a:solidFill>
              <a:schemeClr val="tx1"/>
            </a:solidFill>
            <a:round/>
            <a:headEnd/>
            <a:tailEnd/>
          </a:ln>
          <a:effectLst/>
        </p:spPr>
        <p:txBody>
          <a:bodyPr wrap="none" anchor="ctr"/>
          <a:lstStyle/>
          <a:p>
            <a:endParaRPr lang="en-US"/>
          </a:p>
        </p:txBody>
      </p:sp>
      <p:sp>
        <p:nvSpPr>
          <p:cNvPr id="89" name="AutoShape 35"/>
          <p:cNvSpPr>
            <a:spLocks noChangeArrowheads="1"/>
          </p:cNvSpPr>
          <p:nvPr/>
        </p:nvSpPr>
        <p:spPr bwMode="auto">
          <a:xfrm>
            <a:off x="6043613" y="3967163"/>
            <a:ext cx="160337" cy="160337"/>
          </a:xfrm>
          <a:prstGeom prst="triangle">
            <a:avLst>
              <a:gd name="adj" fmla="val 50000"/>
            </a:avLst>
          </a:prstGeom>
          <a:solidFill>
            <a:srgbClr val="FFFFFF"/>
          </a:solidFill>
          <a:ln w="25400">
            <a:solidFill>
              <a:schemeClr val="tx1"/>
            </a:solidFill>
            <a:miter lim="800000"/>
            <a:headEnd/>
            <a:tailEnd/>
          </a:ln>
          <a:effectLst/>
        </p:spPr>
        <p:txBody>
          <a:bodyPr wrap="none" anchor="ctr"/>
          <a:lstStyle/>
          <a:p>
            <a:endParaRPr lang="en-US"/>
          </a:p>
        </p:txBody>
      </p:sp>
      <p:sp>
        <p:nvSpPr>
          <p:cNvPr id="90" name="Line 36"/>
          <p:cNvSpPr>
            <a:spLocks noChangeShapeType="1"/>
          </p:cNvSpPr>
          <p:nvPr/>
        </p:nvSpPr>
        <p:spPr bwMode="auto">
          <a:xfrm>
            <a:off x="5992813" y="6048375"/>
            <a:ext cx="260350" cy="0"/>
          </a:xfrm>
          <a:prstGeom prst="line">
            <a:avLst/>
          </a:prstGeom>
          <a:noFill/>
          <a:ln w="25400">
            <a:solidFill>
              <a:schemeClr val="tx1"/>
            </a:solidFill>
            <a:round/>
            <a:headEnd/>
            <a:tailEnd/>
          </a:ln>
          <a:effectLst/>
        </p:spPr>
        <p:txBody>
          <a:bodyPr wrap="none" anchor="ctr"/>
          <a:lstStyle/>
          <a:p>
            <a:endParaRPr lang="en-US"/>
          </a:p>
        </p:txBody>
      </p:sp>
      <p:sp>
        <p:nvSpPr>
          <p:cNvPr id="91" name="Line 37"/>
          <p:cNvSpPr>
            <a:spLocks noChangeShapeType="1"/>
          </p:cNvSpPr>
          <p:nvPr/>
        </p:nvSpPr>
        <p:spPr bwMode="auto">
          <a:xfrm>
            <a:off x="6043613" y="6108700"/>
            <a:ext cx="161925" cy="0"/>
          </a:xfrm>
          <a:prstGeom prst="line">
            <a:avLst/>
          </a:prstGeom>
          <a:noFill/>
          <a:ln w="25400">
            <a:solidFill>
              <a:schemeClr val="tx1"/>
            </a:solidFill>
            <a:round/>
            <a:headEnd/>
            <a:tailEnd/>
          </a:ln>
          <a:effectLst/>
        </p:spPr>
        <p:txBody>
          <a:bodyPr wrap="none" anchor="ctr"/>
          <a:lstStyle/>
          <a:p>
            <a:endParaRPr lang="en-US"/>
          </a:p>
        </p:txBody>
      </p:sp>
      <p:sp>
        <p:nvSpPr>
          <p:cNvPr id="92" name="Line 38"/>
          <p:cNvSpPr>
            <a:spLocks noChangeShapeType="1"/>
          </p:cNvSpPr>
          <p:nvPr/>
        </p:nvSpPr>
        <p:spPr bwMode="auto">
          <a:xfrm>
            <a:off x="6081713" y="6170613"/>
            <a:ext cx="100012" cy="0"/>
          </a:xfrm>
          <a:prstGeom prst="line">
            <a:avLst/>
          </a:prstGeom>
          <a:noFill/>
          <a:ln w="25400">
            <a:solidFill>
              <a:schemeClr val="tx1"/>
            </a:solidFill>
            <a:round/>
            <a:headEnd/>
            <a:tailEnd/>
          </a:ln>
          <a:effectLst/>
        </p:spPr>
        <p:txBody>
          <a:bodyPr wrap="none" anchor="ctr"/>
          <a:lstStyle/>
          <a:p>
            <a:endParaRPr lang="en-US"/>
          </a:p>
        </p:txBody>
      </p:sp>
      <p:sp>
        <p:nvSpPr>
          <p:cNvPr id="93" name="Line 39"/>
          <p:cNvSpPr>
            <a:spLocks noChangeShapeType="1"/>
          </p:cNvSpPr>
          <p:nvPr/>
        </p:nvSpPr>
        <p:spPr bwMode="auto">
          <a:xfrm flipH="1">
            <a:off x="6116638" y="5041900"/>
            <a:ext cx="488950" cy="0"/>
          </a:xfrm>
          <a:prstGeom prst="line">
            <a:avLst/>
          </a:prstGeom>
          <a:noFill/>
          <a:ln w="25400">
            <a:solidFill>
              <a:schemeClr val="tx1"/>
            </a:solidFill>
            <a:round/>
            <a:headEnd/>
            <a:tailEnd/>
          </a:ln>
          <a:effectLst/>
        </p:spPr>
        <p:txBody>
          <a:bodyPr wrap="none" anchor="ctr"/>
          <a:lstStyle/>
          <a:p>
            <a:endParaRPr lang="en-US"/>
          </a:p>
        </p:txBody>
      </p:sp>
      <p:sp>
        <p:nvSpPr>
          <p:cNvPr id="94" name="Oval 40"/>
          <p:cNvSpPr>
            <a:spLocks noChangeArrowheads="1"/>
          </p:cNvSpPr>
          <p:nvPr/>
        </p:nvSpPr>
        <p:spPr bwMode="auto">
          <a:xfrm>
            <a:off x="5076825" y="4983163"/>
            <a:ext cx="123825" cy="123825"/>
          </a:xfrm>
          <a:prstGeom prst="ellipse">
            <a:avLst/>
          </a:prstGeom>
          <a:solidFill>
            <a:srgbClr val="FFFFFF"/>
          </a:solidFill>
          <a:ln w="25400">
            <a:solidFill>
              <a:schemeClr val="tx1"/>
            </a:solidFill>
            <a:round/>
            <a:headEnd/>
            <a:tailEnd/>
          </a:ln>
          <a:effectLst/>
        </p:spPr>
        <p:txBody>
          <a:bodyPr wrap="none" anchor="ctr"/>
          <a:lstStyle/>
          <a:p>
            <a:endParaRPr lang="en-US"/>
          </a:p>
        </p:txBody>
      </p:sp>
      <p:sp>
        <p:nvSpPr>
          <p:cNvPr id="95" name="Oval 41"/>
          <p:cNvSpPr>
            <a:spLocks noChangeArrowheads="1"/>
          </p:cNvSpPr>
          <p:nvPr/>
        </p:nvSpPr>
        <p:spPr bwMode="auto">
          <a:xfrm>
            <a:off x="6589713" y="4981575"/>
            <a:ext cx="123825" cy="123825"/>
          </a:xfrm>
          <a:prstGeom prst="ellipse">
            <a:avLst/>
          </a:prstGeom>
          <a:solidFill>
            <a:srgbClr val="FFFFFF"/>
          </a:solidFill>
          <a:ln w="25400">
            <a:solidFill>
              <a:schemeClr val="tx1"/>
            </a:solidFill>
            <a:round/>
            <a:headEnd/>
            <a:tailEnd/>
          </a:ln>
          <a:effectLst/>
        </p:spPr>
        <p:txBody>
          <a:bodyPr wrap="none" anchor="ctr"/>
          <a:lstStyle/>
          <a:p>
            <a:endParaRPr lang="en-US"/>
          </a:p>
        </p:txBody>
      </p:sp>
      <p:sp>
        <p:nvSpPr>
          <p:cNvPr id="96" name="Oval 42"/>
          <p:cNvSpPr>
            <a:spLocks noChangeArrowheads="1"/>
          </p:cNvSpPr>
          <p:nvPr/>
        </p:nvSpPr>
        <p:spPr bwMode="auto">
          <a:xfrm>
            <a:off x="6092825" y="5005388"/>
            <a:ext cx="74613" cy="74612"/>
          </a:xfrm>
          <a:prstGeom prst="ellipse">
            <a:avLst/>
          </a:prstGeom>
          <a:solidFill>
            <a:schemeClr val="tx1"/>
          </a:solidFill>
          <a:ln w="25400">
            <a:solidFill>
              <a:schemeClr val="tx1"/>
            </a:solidFill>
            <a:round/>
            <a:headEnd/>
            <a:tailEnd/>
          </a:ln>
          <a:effectLst/>
        </p:spPr>
        <p:txBody>
          <a:bodyPr wrap="none" anchor="ctr"/>
          <a:lstStyle/>
          <a:p>
            <a:endParaRPr lang="en-US"/>
          </a:p>
        </p:txBody>
      </p:sp>
      <p:grpSp>
        <p:nvGrpSpPr>
          <p:cNvPr id="97" name="Group 43"/>
          <p:cNvGrpSpPr>
            <a:grpSpLocks/>
          </p:cNvGrpSpPr>
          <p:nvPr/>
        </p:nvGrpSpPr>
        <p:grpSpPr bwMode="auto">
          <a:xfrm>
            <a:off x="5770563" y="4289425"/>
            <a:ext cx="358775" cy="704850"/>
            <a:chOff x="4302" y="1356"/>
            <a:chExt cx="226" cy="444"/>
          </a:xfrm>
        </p:grpSpPr>
        <p:grpSp>
          <p:nvGrpSpPr>
            <p:cNvPr id="98" name="Group 44"/>
            <p:cNvGrpSpPr>
              <a:grpSpLocks/>
            </p:cNvGrpSpPr>
            <p:nvPr/>
          </p:nvGrpSpPr>
          <p:grpSpPr bwMode="auto">
            <a:xfrm>
              <a:off x="4388" y="1356"/>
              <a:ext cx="140" cy="444"/>
              <a:chOff x="4271" y="1722"/>
              <a:chExt cx="140" cy="444"/>
            </a:xfrm>
          </p:grpSpPr>
          <p:sp>
            <p:nvSpPr>
              <p:cNvPr id="100" name="Freeform 45"/>
              <p:cNvSpPr>
                <a:spLocks/>
              </p:cNvSpPr>
              <p:nvPr/>
            </p:nvSpPr>
            <p:spPr bwMode="auto">
              <a:xfrm>
                <a:off x="4333" y="1722"/>
                <a:ext cx="78" cy="444"/>
              </a:xfrm>
              <a:custGeom>
                <a:avLst/>
                <a:gdLst/>
                <a:ahLst/>
                <a:cxnLst>
                  <a:cxn ang="0">
                    <a:pos x="78" y="0"/>
                  </a:cxn>
                  <a:cxn ang="0">
                    <a:pos x="78" y="117"/>
                  </a:cxn>
                  <a:cxn ang="0">
                    <a:pos x="0" y="117"/>
                  </a:cxn>
                  <a:cxn ang="0">
                    <a:pos x="0" y="320"/>
                  </a:cxn>
                  <a:cxn ang="0">
                    <a:pos x="78" y="320"/>
                  </a:cxn>
                  <a:cxn ang="0">
                    <a:pos x="78" y="444"/>
                  </a:cxn>
                </a:cxnLst>
                <a:rect l="0" t="0" r="r" b="b"/>
                <a:pathLst>
                  <a:path w="78" h="444">
                    <a:moveTo>
                      <a:pt x="78" y="0"/>
                    </a:moveTo>
                    <a:lnTo>
                      <a:pt x="78" y="117"/>
                    </a:lnTo>
                    <a:lnTo>
                      <a:pt x="0" y="117"/>
                    </a:lnTo>
                    <a:lnTo>
                      <a:pt x="0" y="320"/>
                    </a:lnTo>
                    <a:lnTo>
                      <a:pt x="78" y="320"/>
                    </a:lnTo>
                    <a:lnTo>
                      <a:pt x="78" y="444"/>
                    </a:lnTo>
                  </a:path>
                </a:pathLst>
              </a:custGeom>
              <a:noFill/>
              <a:ln w="25400" cap="flat" cmpd="sng">
                <a:solidFill>
                  <a:schemeClr val="tx1"/>
                </a:solidFill>
                <a:prstDash val="solid"/>
                <a:round/>
                <a:headEnd type="none" w="med" len="med"/>
                <a:tailEnd type="none" w="med" len="med"/>
              </a:ln>
              <a:effectLst/>
            </p:spPr>
            <p:txBody>
              <a:bodyPr wrap="none" anchor="ctr"/>
              <a:lstStyle/>
              <a:p>
                <a:endParaRPr lang="en-US"/>
              </a:p>
            </p:txBody>
          </p:sp>
          <p:sp>
            <p:nvSpPr>
              <p:cNvPr id="101" name="Line 46"/>
              <p:cNvSpPr>
                <a:spLocks noChangeShapeType="1"/>
              </p:cNvSpPr>
              <p:nvPr/>
            </p:nvSpPr>
            <p:spPr bwMode="auto">
              <a:xfrm>
                <a:off x="4271" y="1839"/>
                <a:ext cx="1" cy="203"/>
              </a:xfrm>
              <a:prstGeom prst="line">
                <a:avLst/>
              </a:prstGeom>
              <a:noFill/>
              <a:ln w="25400">
                <a:solidFill>
                  <a:schemeClr val="tx1"/>
                </a:solidFill>
                <a:round/>
                <a:headEnd/>
                <a:tailEnd/>
              </a:ln>
              <a:effectLst/>
            </p:spPr>
            <p:txBody>
              <a:bodyPr wrap="none" anchor="ctr"/>
              <a:lstStyle/>
              <a:p>
                <a:endParaRPr lang="en-US"/>
              </a:p>
            </p:txBody>
          </p:sp>
        </p:grpSp>
        <p:sp>
          <p:nvSpPr>
            <p:cNvPr id="99" name="Oval 47"/>
            <p:cNvSpPr>
              <a:spLocks noChangeArrowheads="1"/>
            </p:cNvSpPr>
            <p:nvPr/>
          </p:nvSpPr>
          <p:spPr bwMode="auto">
            <a:xfrm>
              <a:off x="4302" y="1544"/>
              <a:ext cx="71" cy="71"/>
            </a:xfrm>
            <a:prstGeom prst="ellipse">
              <a:avLst/>
            </a:prstGeom>
            <a:solidFill>
              <a:srgbClr val="FFFFFF"/>
            </a:solidFill>
            <a:ln w="25400">
              <a:solidFill>
                <a:schemeClr val="tx1"/>
              </a:solidFill>
              <a:round/>
              <a:headEnd/>
              <a:tailEnd/>
            </a:ln>
            <a:effectLst/>
          </p:spPr>
          <p:txBody>
            <a:bodyPr wrap="none" anchor="ctr"/>
            <a:lstStyle/>
            <a:p>
              <a:endParaRPr lang="en-US"/>
            </a:p>
          </p:txBody>
        </p:sp>
      </p:grpSp>
      <p:sp>
        <p:nvSpPr>
          <p:cNvPr id="102" name="Line 48"/>
          <p:cNvSpPr>
            <a:spLocks noChangeShapeType="1"/>
          </p:cNvSpPr>
          <p:nvPr/>
        </p:nvSpPr>
        <p:spPr bwMode="auto">
          <a:xfrm flipV="1">
            <a:off x="6127750" y="4116388"/>
            <a:ext cx="0" cy="222250"/>
          </a:xfrm>
          <a:prstGeom prst="line">
            <a:avLst/>
          </a:prstGeom>
          <a:noFill/>
          <a:ln w="25400">
            <a:solidFill>
              <a:schemeClr val="tx1"/>
            </a:solidFill>
            <a:round/>
            <a:headEnd/>
            <a:tailEnd/>
          </a:ln>
          <a:effectLst/>
        </p:spPr>
        <p:txBody>
          <a:bodyPr wrap="none" anchor="ctr"/>
          <a:lstStyle/>
          <a:p>
            <a:endParaRPr lang="en-US"/>
          </a:p>
        </p:txBody>
      </p:sp>
      <p:sp>
        <p:nvSpPr>
          <p:cNvPr id="103" name="Line 49"/>
          <p:cNvSpPr>
            <a:spLocks noChangeShapeType="1"/>
          </p:cNvSpPr>
          <p:nvPr/>
        </p:nvSpPr>
        <p:spPr bwMode="auto">
          <a:xfrm flipV="1">
            <a:off x="6127750" y="4895850"/>
            <a:ext cx="0" cy="320675"/>
          </a:xfrm>
          <a:prstGeom prst="line">
            <a:avLst/>
          </a:prstGeom>
          <a:noFill/>
          <a:ln w="25400">
            <a:solidFill>
              <a:schemeClr val="tx1"/>
            </a:solidFill>
            <a:round/>
            <a:headEnd/>
            <a:tailEnd/>
          </a:ln>
          <a:effectLst/>
        </p:spPr>
        <p:txBody>
          <a:bodyPr wrap="none" anchor="ctr"/>
          <a:lstStyle/>
          <a:p>
            <a:endParaRPr lang="en-US"/>
          </a:p>
        </p:txBody>
      </p:sp>
      <p:sp>
        <p:nvSpPr>
          <p:cNvPr id="104" name="Freeform 50"/>
          <p:cNvSpPr>
            <a:spLocks/>
          </p:cNvSpPr>
          <p:nvPr/>
        </p:nvSpPr>
        <p:spPr bwMode="auto">
          <a:xfrm>
            <a:off x="5621338" y="4635500"/>
            <a:ext cx="284162" cy="841375"/>
          </a:xfrm>
          <a:custGeom>
            <a:avLst/>
            <a:gdLst/>
            <a:ahLst/>
            <a:cxnLst>
              <a:cxn ang="0">
                <a:pos x="179" y="530"/>
              </a:cxn>
              <a:cxn ang="0">
                <a:pos x="0" y="530"/>
              </a:cxn>
              <a:cxn ang="0">
                <a:pos x="0" y="0"/>
              </a:cxn>
              <a:cxn ang="0">
                <a:pos x="93" y="0"/>
              </a:cxn>
            </a:cxnLst>
            <a:rect l="0" t="0" r="r" b="b"/>
            <a:pathLst>
              <a:path w="179" h="530">
                <a:moveTo>
                  <a:pt x="179" y="530"/>
                </a:moveTo>
                <a:lnTo>
                  <a:pt x="0" y="530"/>
                </a:lnTo>
                <a:lnTo>
                  <a:pt x="0" y="0"/>
                </a:lnTo>
                <a:lnTo>
                  <a:pt x="93" y="0"/>
                </a:lnTo>
              </a:path>
            </a:pathLst>
          </a:custGeom>
          <a:noFill/>
          <a:ln w="25400" cap="flat" cmpd="sng">
            <a:solidFill>
              <a:schemeClr val="tx1"/>
            </a:solidFill>
            <a:prstDash val="solid"/>
            <a:round/>
            <a:headEnd type="none" w="med" len="med"/>
            <a:tailEnd type="none" w="med" len="med"/>
          </a:ln>
          <a:effectLst/>
        </p:spPr>
        <p:txBody>
          <a:bodyPr wrap="none" anchor="ctr"/>
          <a:lstStyle/>
          <a:p>
            <a:endParaRPr lang="en-US"/>
          </a:p>
        </p:txBody>
      </p:sp>
      <p:sp>
        <p:nvSpPr>
          <p:cNvPr id="105" name="Line 51"/>
          <p:cNvSpPr>
            <a:spLocks noChangeShapeType="1"/>
          </p:cNvSpPr>
          <p:nvPr/>
        </p:nvSpPr>
        <p:spPr bwMode="auto">
          <a:xfrm flipH="1">
            <a:off x="5187950" y="5043488"/>
            <a:ext cx="433388" cy="0"/>
          </a:xfrm>
          <a:prstGeom prst="line">
            <a:avLst/>
          </a:prstGeom>
          <a:noFill/>
          <a:ln w="25400">
            <a:solidFill>
              <a:schemeClr val="tx1"/>
            </a:solidFill>
            <a:round/>
            <a:headEnd/>
            <a:tailEnd/>
          </a:ln>
          <a:effectLst/>
        </p:spPr>
        <p:txBody>
          <a:bodyPr wrap="none" anchor="ctr"/>
          <a:lstStyle/>
          <a:p>
            <a:endParaRPr lang="en-US"/>
          </a:p>
        </p:txBody>
      </p:sp>
      <p:sp>
        <p:nvSpPr>
          <p:cNvPr id="106" name="Oval 52"/>
          <p:cNvSpPr>
            <a:spLocks noChangeArrowheads="1"/>
          </p:cNvSpPr>
          <p:nvPr/>
        </p:nvSpPr>
        <p:spPr bwMode="auto">
          <a:xfrm>
            <a:off x="5573713" y="5005388"/>
            <a:ext cx="74612" cy="746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07" name="Text Box 53"/>
          <p:cNvSpPr txBox="1">
            <a:spLocks noChangeArrowheads="1"/>
          </p:cNvSpPr>
          <p:nvPr/>
        </p:nvSpPr>
        <p:spPr bwMode="auto">
          <a:xfrm>
            <a:off x="4449763" y="4832350"/>
            <a:ext cx="619125" cy="385763"/>
          </a:xfrm>
          <a:prstGeom prst="rect">
            <a:avLst/>
          </a:prstGeom>
          <a:noFill/>
          <a:ln w="25400">
            <a:noFill/>
            <a:miter lim="800000"/>
            <a:headEnd/>
            <a:tailEnd/>
          </a:ln>
          <a:effectLst/>
        </p:spPr>
        <p:txBody>
          <a:bodyPr wrap="none" lIns="91418" tIns="45709" rIns="91418" bIns="45709" anchor="ctr">
            <a:spAutoFit/>
          </a:bodyPr>
          <a:lstStyle/>
          <a:p>
            <a:pPr algn="ctr"/>
            <a:r>
              <a:rPr lang="en-US" sz="2000">
                <a:solidFill>
                  <a:schemeClr val="tx1"/>
                </a:solidFill>
                <a:latin typeface="Times New Roman" pitchFamily="18" charset="0"/>
              </a:rPr>
              <a:t>V</a:t>
            </a:r>
            <a:r>
              <a:rPr lang="en-US" sz="2000" baseline="-25000">
                <a:solidFill>
                  <a:schemeClr val="tx1"/>
                </a:solidFill>
                <a:latin typeface="Times New Roman" pitchFamily="18" charset="0"/>
              </a:rPr>
              <a:t>DD</a:t>
            </a:r>
          </a:p>
        </p:txBody>
      </p:sp>
      <p:sp>
        <p:nvSpPr>
          <p:cNvPr id="108" name="Line 54"/>
          <p:cNvSpPr>
            <a:spLocks noChangeShapeType="1"/>
          </p:cNvSpPr>
          <p:nvPr/>
        </p:nvSpPr>
        <p:spPr bwMode="auto">
          <a:xfrm>
            <a:off x="6303963" y="4413250"/>
            <a:ext cx="0" cy="549275"/>
          </a:xfrm>
          <a:prstGeom prst="line">
            <a:avLst/>
          </a:prstGeom>
          <a:noFill/>
          <a:ln w="50800">
            <a:solidFill>
              <a:schemeClr val="accent2"/>
            </a:solidFill>
            <a:round/>
            <a:headEnd/>
            <a:tailEnd type="triangle" w="med" len="med"/>
          </a:ln>
          <a:effectLst/>
        </p:spPr>
        <p:txBody>
          <a:bodyPr wrap="none" anchor="ctr"/>
          <a:lstStyle/>
          <a:p>
            <a:endParaRPr lang="en-US"/>
          </a:p>
        </p:txBody>
      </p:sp>
      <p:sp>
        <p:nvSpPr>
          <p:cNvPr id="109" name="Text Box 55"/>
          <p:cNvSpPr txBox="1">
            <a:spLocks noChangeArrowheads="1"/>
          </p:cNvSpPr>
          <p:nvPr/>
        </p:nvSpPr>
        <p:spPr bwMode="auto">
          <a:xfrm>
            <a:off x="6373813" y="4391025"/>
            <a:ext cx="790575" cy="452438"/>
          </a:xfrm>
          <a:prstGeom prst="rect">
            <a:avLst/>
          </a:prstGeom>
          <a:noFill/>
          <a:ln w="25400">
            <a:noFill/>
            <a:miter lim="800000"/>
            <a:headEnd/>
            <a:tailEnd/>
          </a:ln>
          <a:effectLst/>
        </p:spPr>
        <p:txBody>
          <a:bodyPr wrap="none" lIns="91418" tIns="45709" rIns="91418" bIns="45709">
            <a:spAutoFit/>
          </a:bodyPr>
          <a:lstStyle/>
          <a:p>
            <a:pPr algn="ctr"/>
            <a:r>
              <a:rPr lang="en-US" sz="2400">
                <a:solidFill>
                  <a:schemeClr val="accent2"/>
                </a:solidFill>
                <a:latin typeface="Times New Roman" pitchFamily="18" charset="0"/>
              </a:rPr>
              <a:t>I</a:t>
            </a:r>
            <a:r>
              <a:rPr lang="en-US" sz="2400" baseline="-25000">
                <a:solidFill>
                  <a:schemeClr val="accent2"/>
                </a:solidFill>
                <a:latin typeface="Times New Roman" pitchFamily="18" charset="0"/>
              </a:rPr>
              <a:t>leak,p</a:t>
            </a:r>
          </a:p>
        </p:txBody>
      </p:sp>
      <p:sp>
        <p:nvSpPr>
          <p:cNvPr id="110" name="Text Box 56"/>
          <p:cNvSpPr txBox="1">
            <a:spLocks noChangeArrowheads="1"/>
          </p:cNvSpPr>
          <p:nvPr/>
        </p:nvSpPr>
        <p:spPr bwMode="auto">
          <a:xfrm>
            <a:off x="6792913" y="4840288"/>
            <a:ext cx="1046162" cy="385762"/>
          </a:xfrm>
          <a:prstGeom prst="rect">
            <a:avLst/>
          </a:prstGeom>
          <a:noFill/>
          <a:ln w="25400">
            <a:noFill/>
            <a:miter lim="800000"/>
            <a:headEnd/>
            <a:tailEnd/>
          </a:ln>
          <a:effectLst/>
        </p:spPr>
        <p:txBody>
          <a:bodyPr wrap="none" lIns="91418" tIns="45709" rIns="91418" bIns="45709" anchor="ctr">
            <a:spAutoFit/>
          </a:bodyPr>
          <a:lstStyle/>
          <a:p>
            <a:pPr algn="ctr"/>
            <a:r>
              <a:rPr lang="en-US" sz="2000">
                <a:solidFill>
                  <a:schemeClr val="tx1"/>
                </a:solidFill>
                <a:latin typeface="Times New Roman" pitchFamily="18" charset="0"/>
              </a:rPr>
              <a:t>Vo(low)</a:t>
            </a:r>
            <a:endParaRPr lang="en-US" sz="2000" baseline="-25000">
              <a:solidFill>
                <a:schemeClr val="tx1"/>
              </a:solidFill>
              <a:latin typeface="Times New Roman" pitchFamily="18" charset="0"/>
            </a:endParaRPr>
          </a:p>
        </p:txBody>
      </p:sp>
      <p:sp>
        <p:nvSpPr>
          <p:cNvPr id="111" name="Text Box 57"/>
          <p:cNvSpPr txBox="1">
            <a:spLocks noChangeArrowheads="1"/>
          </p:cNvSpPr>
          <p:nvPr/>
        </p:nvSpPr>
        <p:spPr bwMode="auto">
          <a:xfrm>
            <a:off x="5818188" y="3563938"/>
            <a:ext cx="619125" cy="384175"/>
          </a:xfrm>
          <a:prstGeom prst="rect">
            <a:avLst/>
          </a:prstGeom>
          <a:noFill/>
          <a:ln w="25400">
            <a:noFill/>
            <a:miter lim="800000"/>
            <a:headEnd/>
            <a:tailEnd/>
          </a:ln>
          <a:effectLst/>
        </p:spPr>
        <p:txBody>
          <a:bodyPr wrap="none" lIns="91418" tIns="45709" rIns="91418" bIns="45709" anchor="ctr">
            <a:spAutoFit/>
          </a:bodyPr>
          <a:lstStyle/>
          <a:p>
            <a:pPr algn="ctr"/>
            <a:r>
              <a:rPr lang="en-US" sz="2000">
                <a:solidFill>
                  <a:schemeClr val="tx1"/>
                </a:solidFill>
                <a:latin typeface="Times New Roman" pitchFamily="18" charset="0"/>
              </a:rPr>
              <a:t>V</a:t>
            </a:r>
            <a:r>
              <a:rPr lang="en-US" sz="2000" baseline="-25000">
                <a:solidFill>
                  <a:schemeClr val="tx1"/>
                </a:solidFill>
                <a:latin typeface="Times New Roman" pitchFamily="18" charset="0"/>
              </a:rPr>
              <a:t>DD</a:t>
            </a:r>
          </a:p>
        </p:txBody>
      </p:sp>
    </p:spTree>
    <p:extLst>
      <p:ext uri="{BB962C8B-B14F-4D97-AF65-F5344CB8AC3E}">
        <p14:creationId xmlns:p14="http://schemas.microsoft.com/office/powerpoint/2010/main" val="408857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DYNAMIC POWER CONSUMPTION</a:t>
            </a:r>
          </a:p>
        </p:txBody>
      </p:sp>
      <p:sp>
        <p:nvSpPr>
          <p:cNvPr id="4" name="Content Placeholder 3"/>
          <p:cNvSpPr>
            <a:spLocks noGrp="1"/>
          </p:cNvSpPr>
          <p:nvPr>
            <p:ph sz="quarter" idx="1"/>
          </p:nvPr>
        </p:nvSpPr>
        <p:spPr/>
        <p:txBody>
          <a:bodyPr>
            <a:normAutofit/>
          </a:bodyPr>
          <a:lstStyle/>
          <a:p>
            <a:r>
              <a:rPr lang="en-US" sz="1600" dirty="0"/>
              <a:t>The average power consumed by dynamic switching losses of a single gate can be defined by the following equation:</a:t>
            </a:r>
          </a:p>
          <a:p>
            <a:r>
              <a:rPr lang="en-US" sz="1600" dirty="0"/>
              <a:t>Note that this equation is for a single CMOS device, not the entire MCU. When considering the entire MCU, this equation will be multiplied by a scaling factor (a), which varies depending on the switching frequency of all of the gates in the device.</a:t>
            </a:r>
          </a:p>
          <a:p>
            <a:pPr marL="0" indent="0">
              <a:buNone/>
            </a:pPr>
            <a:endParaRPr lang="en-US" sz="1600"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12" y="2923392"/>
            <a:ext cx="66294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01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Circuit Power</a:t>
            </a:r>
          </a:p>
        </p:txBody>
      </p:sp>
      <p:sp>
        <p:nvSpPr>
          <p:cNvPr id="4" name="Line 6"/>
          <p:cNvSpPr>
            <a:spLocks noChangeShapeType="1"/>
          </p:cNvSpPr>
          <p:nvPr/>
        </p:nvSpPr>
        <p:spPr bwMode="auto">
          <a:xfrm flipV="1">
            <a:off x="2468562" y="2030412"/>
            <a:ext cx="0" cy="485775"/>
          </a:xfrm>
          <a:prstGeom prst="line">
            <a:avLst/>
          </a:prstGeom>
          <a:noFill/>
          <a:ln w="25400">
            <a:solidFill>
              <a:schemeClr val="tx1"/>
            </a:solidFill>
            <a:round/>
            <a:headEnd/>
            <a:tailEnd type="triangle" w="med" len="med"/>
          </a:ln>
        </p:spPr>
        <p:txBody>
          <a:bodyPr wrap="none" anchor="ctr"/>
          <a:lstStyle/>
          <a:p>
            <a:endParaRPr lang="en-US"/>
          </a:p>
        </p:txBody>
      </p:sp>
      <p:sp>
        <p:nvSpPr>
          <p:cNvPr id="5" name="Line 7"/>
          <p:cNvSpPr>
            <a:spLocks noChangeShapeType="1"/>
          </p:cNvSpPr>
          <p:nvPr/>
        </p:nvSpPr>
        <p:spPr bwMode="auto">
          <a:xfrm flipH="1">
            <a:off x="2227262" y="2513012"/>
            <a:ext cx="241300" cy="0"/>
          </a:xfrm>
          <a:prstGeom prst="line">
            <a:avLst/>
          </a:prstGeom>
          <a:noFill/>
          <a:ln w="25400">
            <a:solidFill>
              <a:schemeClr val="tx1"/>
            </a:solidFill>
            <a:round/>
            <a:headEnd/>
            <a:tailEnd/>
          </a:ln>
        </p:spPr>
        <p:txBody>
          <a:bodyPr wrap="none" anchor="ctr"/>
          <a:lstStyle/>
          <a:p>
            <a:endParaRPr lang="en-US"/>
          </a:p>
        </p:txBody>
      </p:sp>
      <p:sp>
        <p:nvSpPr>
          <p:cNvPr id="6" name="Line 8"/>
          <p:cNvSpPr>
            <a:spLocks noChangeShapeType="1"/>
          </p:cNvSpPr>
          <p:nvPr/>
        </p:nvSpPr>
        <p:spPr bwMode="auto">
          <a:xfrm>
            <a:off x="2227262" y="2513012"/>
            <a:ext cx="0" cy="423863"/>
          </a:xfrm>
          <a:prstGeom prst="line">
            <a:avLst/>
          </a:prstGeom>
          <a:noFill/>
          <a:ln w="25400">
            <a:solidFill>
              <a:schemeClr val="tx1"/>
            </a:solidFill>
            <a:round/>
            <a:headEnd/>
            <a:tailEnd/>
          </a:ln>
        </p:spPr>
        <p:txBody>
          <a:bodyPr wrap="none" anchor="ctr"/>
          <a:lstStyle/>
          <a:p>
            <a:endParaRPr lang="en-US"/>
          </a:p>
        </p:txBody>
      </p:sp>
      <p:sp>
        <p:nvSpPr>
          <p:cNvPr id="7" name="Line 9"/>
          <p:cNvSpPr>
            <a:spLocks noChangeShapeType="1"/>
          </p:cNvSpPr>
          <p:nvPr/>
        </p:nvSpPr>
        <p:spPr bwMode="auto">
          <a:xfrm>
            <a:off x="2227262" y="2943225"/>
            <a:ext cx="241300" cy="0"/>
          </a:xfrm>
          <a:prstGeom prst="line">
            <a:avLst/>
          </a:prstGeom>
          <a:noFill/>
          <a:ln w="25400">
            <a:solidFill>
              <a:schemeClr val="tx1"/>
            </a:solidFill>
            <a:round/>
            <a:headEnd/>
            <a:tailEnd/>
          </a:ln>
        </p:spPr>
        <p:txBody>
          <a:bodyPr wrap="none" anchor="ctr"/>
          <a:lstStyle/>
          <a:p>
            <a:endParaRPr lang="en-US"/>
          </a:p>
        </p:txBody>
      </p:sp>
      <p:sp>
        <p:nvSpPr>
          <p:cNvPr id="8" name="Line 10"/>
          <p:cNvSpPr>
            <a:spLocks noChangeShapeType="1"/>
          </p:cNvSpPr>
          <p:nvPr/>
        </p:nvSpPr>
        <p:spPr bwMode="auto">
          <a:xfrm>
            <a:off x="2468562" y="2943225"/>
            <a:ext cx="0" cy="704850"/>
          </a:xfrm>
          <a:prstGeom prst="line">
            <a:avLst/>
          </a:prstGeom>
          <a:noFill/>
          <a:ln w="25400">
            <a:solidFill>
              <a:schemeClr val="tx1"/>
            </a:solidFill>
            <a:round/>
            <a:headEnd/>
            <a:tailEnd/>
          </a:ln>
        </p:spPr>
        <p:txBody>
          <a:bodyPr wrap="none" anchor="ctr"/>
          <a:lstStyle/>
          <a:p>
            <a:endParaRPr lang="en-US"/>
          </a:p>
        </p:txBody>
      </p:sp>
      <p:sp>
        <p:nvSpPr>
          <p:cNvPr id="9" name="Line 11"/>
          <p:cNvSpPr>
            <a:spLocks noChangeShapeType="1"/>
          </p:cNvSpPr>
          <p:nvPr/>
        </p:nvSpPr>
        <p:spPr bwMode="auto">
          <a:xfrm flipH="1">
            <a:off x="2227262" y="3640137"/>
            <a:ext cx="241300" cy="0"/>
          </a:xfrm>
          <a:prstGeom prst="line">
            <a:avLst/>
          </a:prstGeom>
          <a:noFill/>
          <a:ln w="25400">
            <a:solidFill>
              <a:schemeClr val="tx1"/>
            </a:solidFill>
            <a:round/>
            <a:headEnd/>
            <a:tailEnd/>
          </a:ln>
        </p:spPr>
        <p:txBody>
          <a:bodyPr wrap="none" anchor="ctr"/>
          <a:lstStyle/>
          <a:p>
            <a:endParaRPr lang="en-US"/>
          </a:p>
        </p:txBody>
      </p:sp>
      <p:sp>
        <p:nvSpPr>
          <p:cNvPr id="10" name="Line 12"/>
          <p:cNvSpPr>
            <a:spLocks noChangeShapeType="1"/>
          </p:cNvSpPr>
          <p:nvPr/>
        </p:nvSpPr>
        <p:spPr bwMode="auto">
          <a:xfrm>
            <a:off x="2227262" y="3640137"/>
            <a:ext cx="0" cy="430213"/>
          </a:xfrm>
          <a:prstGeom prst="line">
            <a:avLst/>
          </a:prstGeom>
          <a:noFill/>
          <a:ln w="25400">
            <a:solidFill>
              <a:schemeClr val="tx1"/>
            </a:solidFill>
            <a:round/>
            <a:headEnd/>
            <a:tailEnd/>
          </a:ln>
        </p:spPr>
        <p:txBody>
          <a:bodyPr wrap="none" anchor="ctr"/>
          <a:lstStyle/>
          <a:p>
            <a:endParaRPr lang="en-US"/>
          </a:p>
        </p:txBody>
      </p:sp>
      <p:sp>
        <p:nvSpPr>
          <p:cNvPr id="11" name="Line 13"/>
          <p:cNvSpPr>
            <a:spLocks noChangeShapeType="1"/>
          </p:cNvSpPr>
          <p:nvPr/>
        </p:nvSpPr>
        <p:spPr bwMode="auto">
          <a:xfrm flipV="1">
            <a:off x="2227262" y="4070350"/>
            <a:ext cx="241300" cy="0"/>
          </a:xfrm>
          <a:prstGeom prst="line">
            <a:avLst/>
          </a:prstGeom>
          <a:noFill/>
          <a:ln w="25400">
            <a:solidFill>
              <a:schemeClr val="tx1"/>
            </a:solidFill>
            <a:round/>
            <a:headEnd/>
            <a:tailEnd/>
          </a:ln>
        </p:spPr>
        <p:txBody>
          <a:bodyPr wrap="none" anchor="ctr"/>
          <a:lstStyle/>
          <a:p>
            <a:endParaRPr lang="en-US"/>
          </a:p>
        </p:txBody>
      </p:sp>
      <p:sp>
        <p:nvSpPr>
          <p:cNvPr id="12" name="Line 14"/>
          <p:cNvSpPr>
            <a:spLocks noChangeShapeType="1"/>
          </p:cNvSpPr>
          <p:nvPr/>
        </p:nvSpPr>
        <p:spPr bwMode="auto">
          <a:xfrm>
            <a:off x="2468562" y="4070350"/>
            <a:ext cx="0" cy="463550"/>
          </a:xfrm>
          <a:prstGeom prst="line">
            <a:avLst/>
          </a:prstGeom>
          <a:noFill/>
          <a:ln w="25400">
            <a:solidFill>
              <a:schemeClr val="tx1"/>
            </a:solidFill>
            <a:round/>
            <a:headEnd/>
            <a:tailEnd type="triangle" w="med" len="med"/>
          </a:ln>
        </p:spPr>
        <p:txBody>
          <a:bodyPr wrap="none" anchor="ctr"/>
          <a:lstStyle/>
          <a:p>
            <a:endParaRPr lang="en-US"/>
          </a:p>
        </p:txBody>
      </p:sp>
      <p:sp>
        <p:nvSpPr>
          <p:cNvPr id="13" name="Line 15"/>
          <p:cNvSpPr>
            <a:spLocks noChangeShapeType="1"/>
          </p:cNvSpPr>
          <p:nvPr/>
        </p:nvSpPr>
        <p:spPr bwMode="auto">
          <a:xfrm>
            <a:off x="2106612" y="2513012"/>
            <a:ext cx="0" cy="438150"/>
          </a:xfrm>
          <a:prstGeom prst="line">
            <a:avLst/>
          </a:prstGeom>
          <a:noFill/>
          <a:ln w="25400">
            <a:solidFill>
              <a:schemeClr val="tx1"/>
            </a:solidFill>
            <a:round/>
            <a:headEnd/>
            <a:tailEnd/>
          </a:ln>
        </p:spPr>
        <p:txBody>
          <a:bodyPr wrap="none" anchor="ctr"/>
          <a:lstStyle/>
          <a:p>
            <a:endParaRPr lang="en-US"/>
          </a:p>
        </p:txBody>
      </p:sp>
      <p:sp>
        <p:nvSpPr>
          <p:cNvPr id="14" name="Line 16"/>
          <p:cNvSpPr>
            <a:spLocks noChangeShapeType="1"/>
          </p:cNvSpPr>
          <p:nvPr/>
        </p:nvSpPr>
        <p:spPr bwMode="auto">
          <a:xfrm>
            <a:off x="2106612" y="3640137"/>
            <a:ext cx="0" cy="436563"/>
          </a:xfrm>
          <a:prstGeom prst="line">
            <a:avLst/>
          </a:prstGeom>
          <a:noFill/>
          <a:ln w="25400">
            <a:solidFill>
              <a:schemeClr val="tx1"/>
            </a:solidFill>
            <a:round/>
            <a:headEnd/>
            <a:tailEnd/>
          </a:ln>
        </p:spPr>
        <p:txBody>
          <a:bodyPr wrap="none" anchor="ctr"/>
          <a:lstStyle/>
          <a:p>
            <a:endParaRPr lang="en-US"/>
          </a:p>
        </p:txBody>
      </p:sp>
      <p:sp>
        <p:nvSpPr>
          <p:cNvPr id="15" name="Line 17"/>
          <p:cNvSpPr>
            <a:spLocks noChangeShapeType="1"/>
          </p:cNvSpPr>
          <p:nvPr/>
        </p:nvSpPr>
        <p:spPr bwMode="auto">
          <a:xfrm flipH="1">
            <a:off x="2468562" y="3317875"/>
            <a:ext cx="1343025" cy="0"/>
          </a:xfrm>
          <a:prstGeom prst="line">
            <a:avLst/>
          </a:prstGeom>
          <a:noFill/>
          <a:ln w="25400">
            <a:solidFill>
              <a:schemeClr val="tx1"/>
            </a:solidFill>
            <a:round/>
            <a:headEnd/>
            <a:tailEnd/>
          </a:ln>
        </p:spPr>
        <p:txBody>
          <a:bodyPr wrap="none" anchor="ctr"/>
          <a:lstStyle/>
          <a:p>
            <a:endParaRPr lang="en-US"/>
          </a:p>
        </p:txBody>
      </p:sp>
      <p:sp>
        <p:nvSpPr>
          <p:cNvPr id="16" name="Line 18"/>
          <p:cNvSpPr>
            <a:spLocks noChangeShapeType="1"/>
          </p:cNvSpPr>
          <p:nvPr/>
        </p:nvSpPr>
        <p:spPr bwMode="auto">
          <a:xfrm flipH="1">
            <a:off x="1625600" y="2727325"/>
            <a:ext cx="481012" cy="0"/>
          </a:xfrm>
          <a:prstGeom prst="line">
            <a:avLst/>
          </a:prstGeom>
          <a:noFill/>
          <a:ln w="25400">
            <a:solidFill>
              <a:schemeClr val="tx1"/>
            </a:solidFill>
            <a:round/>
            <a:headEnd/>
            <a:tailEnd/>
          </a:ln>
        </p:spPr>
        <p:txBody>
          <a:bodyPr wrap="none" anchor="ctr"/>
          <a:lstStyle/>
          <a:p>
            <a:endParaRPr lang="en-US"/>
          </a:p>
        </p:txBody>
      </p:sp>
      <p:sp>
        <p:nvSpPr>
          <p:cNvPr id="17" name="Line 19"/>
          <p:cNvSpPr>
            <a:spLocks noChangeShapeType="1"/>
          </p:cNvSpPr>
          <p:nvPr/>
        </p:nvSpPr>
        <p:spPr bwMode="auto">
          <a:xfrm flipH="1">
            <a:off x="1625600" y="3854450"/>
            <a:ext cx="481012" cy="0"/>
          </a:xfrm>
          <a:prstGeom prst="line">
            <a:avLst/>
          </a:prstGeom>
          <a:noFill/>
          <a:ln w="25400">
            <a:solidFill>
              <a:schemeClr val="tx1"/>
            </a:solidFill>
            <a:round/>
            <a:headEnd/>
            <a:tailEnd/>
          </a:ln>
        </p:spPr>
        <p:txBody>
          <a:bodyPr wrap="none" anchor="ctr"/>
          <a:lstStyle/>
          <a:p>
            <a:endParaRPr lang="en-US"/>
          </a:p>
        </p:txBody>
      </p:sp>
      <p:sp>
        <p:nvSpPr>
          <p:cNvPr id="18" name="Line 20"/>
          <p:cNvSpPr>
            <a:spLocks noChangeShapeType="1"/>
          </p:cNvSpPr>
          <p:nvPr/>
        </p:nvSpPr>
        <p:spPr bwMode="auto">
          <a:xfrm>
            <a:off x="1625600" y="2727325"/>
            <a:ext cx="0" cy="1127125"/>
          </a:xfrm>
          <a:prstGeom prst="line">
            <a:avLst/>
          </a:prstGeom>
          <a:noFill/>
          <a:ln w="25400">
            <a:solidFill>
              <a:schemeClr val="tx1"/>
            </a:solidFill>
            <a:round/>
            <a:headEnd/>
            <a:tailEnd/>
          </a:ln>
        </p:spPr>
        <p:txBody>
          <a:bodyPr wrap="none" anchor="ctr"/>
          <a:lstStyle/>
          <a:p>
            <a:endParaRPr lang="en-US"/>
          </a:p>
        </p:txBody>
      </p:sp>
      <p:sp>
        <p:nvSpPr>
          <p:cNvPr id="19" name="Line 21"/>
          <p:cNvSpPr>
            <a:spLocks noChangeShapeType="1"/>
          </p:cNvSpPr>
          <p:nvPr/>
        </p:nvSpPr>
        <p:spPr bwMode="auto">
          <a:xfrm flipH="1">
            <a:off x="1023937" y="3317875"/>
            <a:ext cx="601663" cy="0"/>
          </a:xfrm>
          <a:prstGeom prst="line">
            <a:avLst/>
          </a:prstGeom>
          <a:noFill/>
          <a:ln w="25400">
            <a:solidFill>
              <a:schemeClr val="tx1"/>
            </a:solidFill>
            <a:round/>
            <a:headEnd/>
            <a:tailEnd/>
          </a:ln>
        </p:spPr>
        <p:txBody>
          <a:bodyPr wrap="none" anchor="ctr"/>
          <a:lstStyle/>
          <a:p>
            <a:endParaRPr lang="en-US"/>
          </a:p>
        </p:txBody>
      </p:sp>
      <p:sp>
        <p:nvSpPr>
          <p:cNvPr id="20" name="Line 22"/>
          <p:cNvSpPr>
            <a:spLocks noChangeShapeType="1"/>
          </p:cNvSpPr>
          <p:nvPr/>
        </p:nvSpPr>
        <p:spPr bwMode="auto">
          <a:xfrm>
            <a:off x="3009900" y="3854450"/>
            <a:ext cx="385762" cy="0"/>
          </a:xfrm>
          <a:prstGeom prst="line">
            <a:avLst/>
          </a:prstGeom>
          <a:noFill/>
          <a:ln w="25400">
            <a:solidFill>
              <a:schemeClr val="tx1"/>
            </a:solidFill>
            <a:round/>
            <a:headEnd/>
            <a:tailEnd/>
          </a:ln>
        </p:spPr>
        <p:txBody>
          <a:bodyPr wrap="none" anchor="ctr"/>
          <a:lstStyle/>
          <a:p>
            <a:endParaRPr lang="en-US"/>
          </a:p>
        </p:txBody>
      </p:sp>
      <p:sp>
        <p:nvSpPr>
          <p:cNvPr id="21" name="Line 23"/>
          <p:cNvSpPr>
            <a:spLocks noChangeShapeType="1"/>
          </p:cNvSpPr>
          <p:nvPr/>
        </p:nvSpPr>
        <p:spPr bwMode="auto">
          <a:xfrm>
            <a:off x="3009900" y="3962400"/>
            <a:ext cx="385762" cy="0"/>
          </a:xfrm>
          <a:prstGeom prst="line">
            <a:avLst/>
          </a:prstGeom>
          <a:noFill/>
          <a:ln w="25400">
            <a:solidFill>
              <a:schemeClr val="tx1"/>
            </a:solidFill>
            <a:round/>
            <a:headEnd/>
            <a:tailEnd/>
          </a:ln>
        </p:spPr>
        <p:txBody>
          <a:bodyPr wrap="none" anchor="ctr"/>
          <a:lstStyle/>
          <a:p>
            <a:endParaRPr lang="en-US"/>
          </a:p>
        </p:txBody>
      </p:sp>
      <p:sp>
        <p:nvSpPr>
          <p:cNvPr id="22" name="Line 24"/>
          <p:cNvSpPr>
            <a:spLocks noChangeShapeType="1"/>
          </p:cNvSpPr>
          <p:nvPr/>
        </p:nvSpPr>
        <p:spPr bwMode="auto">
          <a:xfrm flipV="1">
            <a:off x="3190875" y="3317875"/>
            <a:ext cx="0" cy="527050"/>
          </a:xfrm>
          <a:prstGeom prst="line">
            <a:avLst/>
          </a:prstGeom>
          <a:noFill/>
          <a:ln w="25400">
            <a:solidFill>
              <a:schemeClr val="tx1"/>
            </a:solidFill>
            <a:round/>
            <a:headEnd/>
            <a:tailEnd/>
          </a:ln>
        </p:spPr>
        <p:txBody>
          <a:bodyPr wrap="none" anchor="ctr"/>
          <a:lstStyle/>
          <a:p>
            <a:endParaRPr lang="en-US"/>
          </a:p>
        </p:txBody>
      </p:sp>
      <p:sp>
        <p:nvSpPr>
          <p:cNvPr id="23" name="Line 25"/>
          <p:cNvSpPr>
            <a:spLocks noChangeShapeType="1"/>
          </p:cNvSpPr>
          <p:nvPr/>
        </p:nvSpPr>
        <p:spPr bwMode="auto">
          <a:xfrm>
            <a:off x="3190875" y="3962400"/>
            <a:ext cx="0" cy="584200"/>
          </a:xfrm>
          <a:prstGeom prst="line">
            <a:avLst/>
          </a:prstGeom>
          <a:noFill/>
          <a:ln w="25400">
            <a:solidFill>
              <a:schemeClr val="tx1"/>
            </a:solidFill>
            <a:round/>
            <a:headEnd/>
            <a:tailEnd type="triangle" w="med" len="med"/>
          </a:ln>
        </p:spPr>
        <p:txBody>
          <a:bodyPr wrap="none" anchor="ctr"/>
          <a:lstStyle/>
          <a:p>
            <a:endParaRPr lang="en-US"/>
          </a:p>
        </p:txBody>
      </p:sp>
      <p:sp>
        <p:nvSpPr>
          <p:cNvPr id="24" name="Line 26"/>
          <p:cNvSpPr>
            <a:spLocks noChangeShapeType="1"/>
          </p:cNvSpPr>
          <p:nvPr/>
        </p:nvSpPr>
        <p:spPr bwMode="auto">
          <a:xfrm flipV="1">
            <a:off x="311150" y="3354387"/>
            <a:ext cx="420687" cy="0"/>
          </a:xfrm>
          <a:prstGeom prst="line">
            <a:avLst/>
          </a:prstGeom>
          <a:noFill/>
          <a:ln w="25400">
            <a:solidFill>
              <a:schemeClr val="tx1"/>
            </a:solidFill>
            <a:round/>
            <a:headEnd/>
            <a:tailEnd/>
          </a:ln>
        </p:spPr>
        <p:txBody>
          <a:bodyPr wrap="none" anchor="ctr"/>
          <a:lstStyle/>
          <a:p>
            <a:endParaRPr lang="en-US"/>
          </a:p>
        </p:txBody>
      </p:sp>
      <p:sp>
        <p:nvSpPr>
          <p:cNvPr id="25" name="Line 27"/>
          <p:cNvSpPr>
            <a:spLocks noChangeShapeType="1"/>
          </p:cNvSpPr>
          <p:nvPr/>
        </p:nvSpPr>
        <p:spPr bwMode="auto">
          <a:xfrm>
            <a:off x="731837" y="3354387"/>
            <a:ext cx="241300" cy="430213"/>
          </a:xfrm>
          <a:prstGeom prst="line">
            <a:avLst/>
          </a:prstGeom>
          <a:noFill/>
          <a:ln w="25400">
            <a:solidFill>
              <a:schemeClr val="tx1"/>
            </a:solidFill>
            <a:round/>
            <a:headEnd/>
            <a:tailEnd/>
          </a:ln>
        </p:spPr>
        <p:txBody>
          <a:bodyPr wrap="none" anchor="ctr"/>
          <a:lstStyle/>
          <a:p>
            <a:endParaRPr lang="en-US"/>
          </a:p>
        </p:txBody>
      </p:sp>
      <p:sp>
        <p:nvSpPr>
          <p:cNvPr id="26" name="Line 28"/>
          <p:cNvSpPr>
            <a:spLocks noChangeShapeType="1"/>
          </p:cNvSpPr>
          <p:nvPr/>
        </p:nvSpPr>
        <p:spPr bwMode="auto">
          <a:xfrm>
            <a:off x="973137" y="3784600"/>
            <a:ext cx="422275" cy="0"/>
          </a:xfrm>
          <a:prstGeom prst="line">
            <a:avLst/>
          </a:prstGeom>
          <a:noFill/>
          <a:ln w="25400">
            <a:solidFill>
              <a:schemeClr val="tx1"/>
            </a:solidFill>
            <a:round/>
            <a:headEnd/>
            <a:tailEnd/>
          </a:ln>
        </p:spPr>
        <p:txBody>
          <a:bodyPr wrap="none" anchor="ctr"/>
          <a:lstStyle/>
          <a:p>
            <a:endParaRPr lang="en-US"/>
          </a:p>
        </p:txBody>
      </p:sp>
      <p:sp>
        <p:nvSpPr>
          <p:cNvPr id="30" name="Line 32"/>
          <p:cNvSpPr>
            <a:spLocks noChangeShapeType="1"/>
          </p:cNvSpPr>
          <p:nvPr/>
        </p:nvSpPr>
        <p:spPr bwMode="auto">
          <a:xfrm flipV="1">
            <a:off x="2227262" y="2727325"/>
            <a:ext cx="241300" cy="0"/>
          </a:xfrm>
          <a:prstGeom prst="line">
            <a:avLst/>
          </a:prstGeom>
          <a:noFill/>
          <a:ln w="25400">
            <a:solidFill>
              <a:schemeClr val="tx1"/>
            </a:solidFill>
            <a:round/>
            <a:headEnd/>
            <a:tailEnd type="triangle" w="med" len="med"/>
          </a:ln>
        </p:spPr>
        <p:txBody>
          <a:bodyPr wrap="none" anchor="ctr"/>
          <a:lstStyle/>
          <a:p>
            <a:endParaRPr lang="en-US"/>
          </a:p>
        </p:txBody>
      </p:sp>
      <p:sp>
        <p:nvSpPr>
          <p:cNvPr id="31" name="Line 33"/>
          <p:cNvSpPr>
            <a:spLocks noChangeShapeType="1"/>
          </p:cNvSpPr>
          <p:nvPr/>
        </p:nvSpPr>
        <p:spPr bwMode="auto">
          <a:xfrm flipH="1">
            <a:off x="2227262" y="3854450"/>
            <a:ext cx="241300" cy="0"/>
          </a:xfrm>
          <a:prstGeom prst="line">
            <a:avLst/>
          </a:prstGeom>
          <a:noFill/>
          <a:ln w="25400">
            <a:solidFill>
              <a:schemeClr val="tx1"/>
            </a:solidFill>
            <a:round/>
            <a:headEnd/>
            <a:tailEnd type="triangle" w="med" len="med"/>
          </a:ln>
        </p:spPr>
        <p:txBody>
          <a:bodyPr wrap="none" anchor="ctr"/>
          <a:lstStyle/>
          <a:p>
            <a:endParaRPr lang="en-US"/>
          </a:p>
        </p:txBody>
      </p:sp>
      <p:sp>
        <p:nvSpPr>
          <p:cNvPr id="32" name="Rectangle 34"/>
          <p:cNvSpPr>
            <a:spLocks noChangeArrowheads="1"/>
          </p:cNvSpPr>
          <p:nvPr/>
        </p:nvSpPr>
        <p:spPr bwMode="auto">
          <a:xfrm>
            <a:off x="2519362" y="1855787"/>
            <a:ext cx="676275" cy="454025"/>
          </a:xfrm>
          <a:prstGeom prst="rect">
            <a:avLst/>
          </a:prstGeom>
          <a:noFill/>
          <a:ln w="12700">
            <a:noFill/>
            <a:miter lim="800000"/>
            <a:headEnd/>
            <a:tailEnd/>
          </a:ln>
          <a:effectLst/>
        </p:spPr>
        <p:txBody>
          <a:bodyPr wrap="none" lIns="90488" tIns="44450" rIns="90488" bIns="44450" anchor="ctr">
            <a:spAutoFit/>
          </a:bodyPr>
          <a:lstStyle/>
          <a:p>
            <a:pPr algn="ctr">
              <a:spcBef>
                <a:spcPct val="50000"/>
              </a:spcBef>
              <a:defRPr/>
            </a:pPr>
            <a:r>
              <a:rPr lang="en-US" sz="2400" b="1" i="1">
                <a:effectLst>
                  <a:outerShdw blurRad="38100" dist="38100" dir="2700000" algn="tl">
                    <a:srgbClr val="010199"/>
                  </a:outerShdw>
                </a:effectLst>
                <a:latin typeface="Helvetica" charset="0"/>
                <a:cs typeface="Arial" pitchFamily="34" charset="0"/>
              </a:rPr>
              <a:t>V</a:t>
            </a:r>
            <a:r>
              <a:rPr lang="en-US" sz="2400" b="1" i="1" baseline="-25000">
                <a:effectLst>
                  <a:outerShdw blurRad="38100" dist="38100" dir="2700000" algn="tl">
                    <a:srgbClr val="010199"/>
                  </a:outerShdw>
                </a:effectLst>
                <a:latin typeface="Helvetica" charset="0"/>
                <a:cs typeface="Arial" pitchFamily="34" charset="0"/>
              </a:rPr>
              <a:t>DD</a:t>
            </a:r>
            <a:endParaRPr lang="en-US" sz="2400" b="1" i="1">
              <a:effectLst>
                <a:outerShdw blurRad="38100" dist="38100" dir="2700000" algn="tl">
                  <a:srgbClr val="010199"/>
                </a:outerShdw>
              </a:effectLst>
              <a:latin typeface="Helvetica" charset="0"/>
              <a:cs typeface="Arial" pitchFamily="34" charset="0"/>
            </a:endParaRPr>
          </a:p>
        </p:txBody>
      </p:sp>
      <p:sp>
        <p:nvSpPr>
          <p:cNvPr id="33" name="Rectangle 35"/>
          <p:cNvSpPr>
            <a:spLocks noChangeArrowheads="1"/>
          </p:cNvSpPr>
          <p:nvPr/>
        </p:nvSpPr>
        <p:spPr bwMode="auto">
          <a:xfrm>
            <a:off x="2209800" y="4540250"/>
            <a:ext cx="1279525" cy="454025"/>
          </a:xfrm>
          <a:prstGeom prst="rect">
            <a:avLst/>
          </a:prstGeom>
          <a:noFill/>
          <a:ln w="12700">
            <a:noFill/>
            <a:miter lim="800000"/>
            <a:headEnd/>
            <a:tailEnd/>
          </a:ln>
          <a:effectLst/>
        </p:spPr>
        <p:txBody>
          <a:bodyPr wrap="none" lIns="90488" tIns="44450" rIns="90488" bIns="44450" anchor="ctr">
            <a:spAutoFit/>
          </a:bodyPr>
          <a:lstStyle/>
          <a:p>
            <a:pPr algn="ctr">
              <a:defRPr/>
            </a:pPr>
            <a:r>
              <a:rPr lang="en-US" sz="2400" b="1" i="1">
                <a:effectLst>
                  <a:outerShdw blurRad="38100" dist="38100" dir="2700000" algn="tl">
                    <a:srgbClr val="010199"/>
                  </a:outerShdw>
                </a:effectLst>
                <a:latin typeface="Helvetica" charset="0"/>
                <a:cs typeface="Arial" pitchFamily="34" charset="0"/>
              </a:rPr>
              <a:t>Ground</a:t>
            </a:r>
          </a:p>
        </p:txBody>
      </p:sp>
      <p:sp>
        <p:nvSpPr>
          <p:cNvPr id="34" name="Oval 36"/>
          <p:cNvSpPr>
            <a:spLocks noChangeArrowheads="1"/>
          </p:cNvSpPr>
          <p:nvPr/>
        </p:nvSpPr>
        <p:spPr bwMode="auto">
          <a:xfrm>
            <a:off x="3130550" y="3263900"/>
            <a:ext cx="117475" cy="106362"/>
          </a:xfrm>
          <a:prstGeom prst="ellipse">
            <a:avLst/>
          </a:prstGeom>
          <a:solidFill>
            <a:schemeClr val="tx1"/>
          </a:solidFill>
          <a:ln w="12700">
            <a:solidFill>
              <a:schemeClr val="tx1"/>
            </a:solidFill>
            <a:round/>
            <a:headEnd/>
            <a:tailEnd/>
          </a:ln>
        </p:spPr>
        <p:txBody>
          <a:bodyPr wrap="none" anchor="ctr"/>
          <a:lstStyle/>
          <a:p>
            <a:endParaRPr lang="en-US"/>
          </a:p>
        </p:txBody>
      </p:sp>
      <p:sp>
        <p:nvSpPr>
          <p:cNvPr id="35" name="Oval 37"/>
          <p:cNvSpPr>
            <a:spLocks noChangeArrowheads="1"/>
          </p:cNvSpPr>
          <p:nvPr/>
        </p:nvSpPr>
        <p:spPr bwMode="auto">
          <a:xfrm>
            <a:off x="2408237" y="3263900"/>
            <a:ext cx="117475" cy="106362"/>
          </a:xfrm>
          <a:prstGeom prst="ellipse">
            <a:avLst/>
          </a:prstGeom>
          <a:solidFill>
            <a:schemeClr val="tx1"/>
          </a:solidFill>
          <a:ln w="12700">
            <a:solidFill>
              <a:schemeClr val="tx1"/>
            </a:solidFill>
            <a:round/>
            <a:headEnd/>
            <a:tailEnd/>
          </a:ln>
        </p:spPr>
        <p:txBody>
          <a:bodyPr wrap="none" anchor="ctr"/>
          <a:lstStyle/>
          <a:p>
            <a:endParaRPr lang="en-US"/>
          </a:p>
        </p:txBody>
      </p:sp>
      <p:sp>
        <p:nvSpPr>
          <p:cNvPr id="36" name="Oval 38"/>
          <p:cNvSpPr>
            <a:spLocks noChangeArrowheads="1"/>
          </p:cNvSpPr>
          <p:nvPr/>
        </p:nvSpPr>
        <p:spPr bwMode="auto">
          <a:xfrm>
            <a:off x="1565275" y="3263900"/>
            <a:ext cx="117475" cy="106362"/>
          </a:xfrm>
          <a:prstGeom prst="ellipse">
            <a:avLst/>
          </a:prstGeom>
          <a:solidFill>
            <a:schemeClr val="tx1"/>
          </a:solidFill>
          <a:ln w="12700">
            <a:solidFill>
              <a:schemeClr val="tx1"/>
            </a:solidFill>
            <a:round/>
            <a:headEnd/>
            <a:tailEnd/>
          </a:ln>
        </p:spPr>
        <p:txBody>
          <a:bodyPr wrap="none" anchor="ctr"/>
          <a:lstStyle/>
          <a:p>
            <a:endParaRPr lang="en-US"/>
          </a:p>
        </p:txBody>
      </p:sp>
      <p:sp>
        <p:nvSpPr>
          <p:cNvPr id="37" name="Text Box 39"/>
          <p:cNvSpPr txBox="1">
            <a:spLocks noChangeArrowheads="1"/>
          </p:cNvSpPr>
          <p:nvPr/>
        </p:nvSpPr>
        <p:spPr bwMode="auto">
          <a:xfrm>
            <a:off x="3505200" y="3733800"/>
            <a:ext cx="552450" cy="457200"/>
          </a:xfrm>
          <a:prstGeom prst="rect">
            <a:avLst/>
          </a:prstGeom>
          <a:noFill/>
          <a:ln w="9525">
            <a:noFill/>
            <a:miter lim="800000"/>
            <a:headEnd/>
            <a:tailEnd/>
          </a:ln>
        </p:spPr>
        <p:txBody>
          <a:bodyPr wrap="none">
            <a:spAutoFit/>
          </a:bodyPr>
          <a:lstStyle/>
          <a:p>
            <a:pPr eaLnBrk="1" hangingPunct="1"/>
            <a:r>
              <a:rPr lang="en-US" sz="2400" b="1" i="1" dirty="0">
                <a:cs typeface="Arial" pitchFamily="34" charset="0"/>
              </a:rPr>
              <a:t>C</a:t>
            </a:r>
            <a:r>
              <a:rPr lang="en-US" sz="2800" b="1" i="1" baseline="-25000" dirty="0">
                <a:cs typeface="Arial" pitchFamily="34" charset="0"/>
              </a:rPr>
              <a:t>L</a:t>
            </a:r>
          </a:p>
        </p:txBody>
      </p:sp>
      <p:sp>
        <p:nvSpPr>
          <p:cNvPr id="38" name="Text Box 40"/>
          <p:cNvSpPr txBox="1">
            <a:spLocks noChangeArrowheads="1"/>
          </p:cNvSpPr>
          <p:nvPr/>
        </p:nvSpPr>
        <p:spPr bwMode="auto">
          <a:xfrm>
            <a:off x="349250" y="2684462"/>
            <a:ext cx="885825" cy="579438"/>
          </a:xfrm>
          <a:prstGeom prst="rect">
            <a:avLst/>
          </a:prstGeom>
          <a:noFill/>
          <a:ln w="9525">
            <a:noFill/>
            <a:miter lim="800000"/>
            <a:headEnd/>
            <a:tailEnd/>
          </a:ln>
        </p:spPr>
        <p:txBody>
          <a:bodyPr wrap="none">
            <a:spAutoFit/>
          </a:bodyPr>
          <a:lstStyle/>
          <a:p>
            <a:pPr eaLnBrk="1" hangingPunct="1"/>
            <a:r>
              <a:rPr lang="en-US" sz="3200" b="1" i="1">
                <a:cs typeface="Arial" pitchFamily="34" charset="0"/>
              </a:rPr>
              <a:t> </a:t>
            </a:r>
            <a:r>
              <a:rPr lang="en-US" sz="2400" b="1" i="1">
                <a:cs typeface="Arial" pitchFamily="34" charset="0"/>
              </a:rPr>
              <a:t>v</a:t>
            </a:r>
            <a:r>
              <a:rPr lang="en-US" sz="2400" b="1" i="1" baseline="-25000">
                <a:cs typeface="Arial" pitchFamily="34" charset="0"/>
              </a:rPr>
              <a:t>i </a:t>
            </a:r>
            <a:r>
              <a:rPr lang="en-US" sz="2400" b="1" i="1">
                <a:cs typeface="Arial" pitchFamily="34" charset="0"/>
              </a:rPr>
              <a:t>(t)</a:t>
            </a:r>
          </a:p>
        </p:txBody>
      </p:sp>
      <p:sp>
        <p:nvSpPr>
          <p:cNvPr id="39" name="Text Box 41"/>
          <p:cNvSpPr txBox="1">
            <a:spLocks noChangeArrowheads="1"/>
          </p:cNvSpPr>
          <p:nvPr/>
        </p:nvSpPr>
        <p:spPr bwMode="auto">
          <a:xfrm>
            <a:off x="3392487" y="2684462"/>
            <a:ext cx="895350" cy="579438"/>
          </a:xfrm>
          <a:prstGeom prst="rect">
            <a:avLst/>
          </a:prstGeom>
          <a:noFill/>
          <a:ln w="9525">
            <a:noFill/>
            <a:miter lim="800000"/>
            <a:headEnd/>
            <a:tailEnd/>
          </a:ln>
        </p:spPr>
        <p:txBody>
          <a:bodyPr wrap="none">
            <a:spAutoFit/>
          </a:bodyPr>
          <a:lstStyle/>
          <a:p>
            <a:pPr eaLnBrk="1" hangingPunct="1"/>
            <a:r>
              <a:rPr lang="en-US" sz="3200" b="1" i="1" dirty="0">
                <a:cs typeface="Arial" pitchFamily="34" charset="0"/>
              </a:rPr>
              <a:t> </a:t>
            </a:r>
            <a:r>
              <a:rPr lang="en-US" sz="2400" b="1" i="1" dirty="0" err="1">
                <a:solidFill>
                  <a:srgbClr val="FF6600"/>
                </a:solidFill>
                <a:cs typeface="Arial" pitchFamily="34" charset="0"/>
              </a:rPr>
              <a:t>v</a:t>
            </a:r>
            <a:r>
              <a:rPr lang="en-US" sz="2400" b="1" i="1" baseline="-25000" dirty="0" err="1">
                <a:solidFill>
                  <a:srgbClr val="FF6600"/>
                </a:solidFill>
                <a:cs typeface="Arial" pitchFamily="34" charset="0"/>
              </a:rPr>
              <a:t>o</a:t>
            </a:r>
            <a:r>
              <a:rPr lang="en-US" sz="2400" b="1" i="1" dirty="0">
                <a:solidFill>
                  <a:srgbClr val="FF6600"/>
                </a:solidFill>
                <a:cs typeface="Arial" pitchFamily="34" charset="0"/>
              </a:rPr>
              <a:t>(t)</a:t>
            </a:r>
          </a:p>
        </p:txBody>
      </p:sp>
      <p:sp>
        <p:nvSpPr>
          <p:cNvPr id="40" name="Text Box 42"/>
          <p:cNvSpPr txBox="1">
            <a:spLocks noChangeArrowheads="1"/>
          </p:cNvSpPr>
          <p:nvPr/>
        </p:nvSpPr>
        <p:spPr bwMode="auto">
          <a:xfrm>
            <a:off x="2519362" y="2516187"/>
            <a:ext cx="911225" cy="579438"/>
          </a:xfrm>
          <a:prstGeom prst="rect">
            <a:avLst/>
          </a:prstGeom>
          <a:noFill/>
          <a:ln w="9525">
            <a:noFill/>
            <a:miter lim="800000"/>
            <a:headEnd/>
            <a:tailEnd/>
          </a:ln>
        </p:spPr>
        <p:txBody>
          <a:bodyPr wrap="none">
            <a:spAutoFit/>
          </a:bodyPr>
          <a:lstStyle/>
          <a:p>
            <a:pPr eaLnBrk="1" hangingPunct="1"/>
            <a:r>
              <a:rPr lang="en-US" sz="3200" b="1" i="1">
                <a:cs typeface="Arial" pitchFamily="34" charset="0"/>
              </a:rPr>
              <a:t> </a:t>
            </a:r>
            <a:r>
              <a:rPr lang="en-US" sz="2400" b="1" i="1">
                <a:solidFill>
                  <a:srgbClr val="E1EE38"/>
                </a:solidFill>
                <a:cs typeface="Arial" pitchFamily="34" charset="0"/>
              </a:rPr>
              <a:t>i</a:t>
            </a:r>
            <a:r>
              <a:rPr lang="en-US" sz="2400" b="1" i="1" baseline="-25000">
                <a:solidFill>
                  <a:srgbClr val="E1EE38"/>
                </a:solidFill>
                <a:cs typeface="Arial" pitchFamily="34" charset="0"/>
              </a:rPr>
              <a:t>sc</a:t>
            </a:r>
            <a:r>
              <a:rPr lang="en-US" sz="2400" b="1" i="1">
                <a:solidFill>
                  <a:srgbClr val="E1EE38"/>
                </a:solidFill>
                <a:cs typeface="Arial" pitchFamily="34" charset="0"/>
              </a:rPr>
              <a:t>(t)</a:t>
            </a:r>
          </a:p>
        </p:txBody>
      </p:sp>
      <p:sp>
        <p:nvSpPr>
          <p:cNvPr id="41" name="Line 43"/>
          <p:cNvSpPr>
            <a:spLocks noChangeShapeType="1"/>
          </p:cNvSpPr>
          <p:nvPr/>
        </p:nvSpPr>
        <p:spPr bwMode="auto">
          <a:xfrm>
            <a:off x="2681287" y="2379662"/>
            <a:ext cx="0" cy="1766888"/>
          </a:xfrm>
          <a:prstGeom prst="line">
            <a:avLst/>
          </a:prstGeom>
          <a:noFill/>
          <a:ln w="28575">
            <a:solidFill>
              <a:srgbClr val="E1EE38"/>
            </a:solidFill>
            <a:round/>
            <a:headEnd/>
            <a:tailEnd type="triangle" w="med" len="med"/>
          </a:ln>
        </p:spPr>
        <p:txBody>
          <a:bodyPr/>
          <a:lstStyle/>
          <a:p>
            <a:endParaRPr lang="en-US"/>
          </a:p>
        </p:txBody>
      </p:sp>
      <p:sp>
        <p:nvSpPr>
          <p:cNvPr id="42" name="TextBox 41"/>
          <p:cNvSpPr txBox="1"/>
          <p:nvPr/>
        </p:nvSpPr>
        <p:spPr>
          <a:xfrm>
            <a:off x="381000" y="5486400"/>
            <a:ext cx="8153400" cy="1200329"/>
          </a:xfrm>
          <a:prstGeom prst="rect">
            <a:avLst/>
          </a:prstGeom>
          <a:noFill/>
        </p:spPr>
        <p:txBody>
          <a:bodyPr wrap="square" rtlCol="0">
            <a:spAutoFit/>
          </a:bodyPr>
          <a:lstStyle/>
          <a:p>
            <a:r>
              <a:rPr lang="en-US" dirty="0"/>
              <a:t>Short circuit current flows during the brief transient when the pull down and pull up devices both conduct at the same time where one (or both) of the devices are in saturation</a:t>
            </a:r>
          </a:p>
          <a:p>
            <a:endParaRPr lang="en-US" dirty="0"/>
          </a:p>
        </p:txBody>
      </p:sp>
      <p:sp>
        <p:nvSpPr>
          <p:cNvPr id="43" name="Rectangle 4"/>
          <p:cNvSpPr>
            <a:spLocks noChangeArrowheads="1"/>
          </p:cNvSpPr>
          <p:nvPr/>
        </p:nvSpPr>
        <p:spPr bwMode="auto">
          <a:xfrm>
            <a:off x="4724400" y="1600200"/>
            <a:ext cx="4079875" cy="3629025"/>
          </a:xfrm>
          <a:prstGeom prst="rect">
            <a:avLst/>
          </a:prstGeom>
          <a:noFill/>
          <a:ln w="25400">
            <a:solidFill>
              <a:schemeClr val="tx1"/>
            </a:solidFill>
            <a:miter lim="800000"/>
            <a:headEnd/>
            <a:tailEnd/>
          </a:ln>
          <a:effectLst/>
        </p:spPr>
        <p:txBody>
          <a:bodyPr wrap="none" anchor="ctr"/>
          <a:lstStyle/>
          <a:p>
            <a:endParaRPr lang="en-US"/>
          </a:p>
        </p:txBody>
      </p:sp>
      <p:sp>
        <p:nvSpPr>
          <p:cNvPr id="54" name="Line 5"/>
          <p:cNvSpPr>
            <a:spLocks noChangeShapeType="1"/>
          </p:cNvSpPr>
          <p:nvPr/>
        </p:nvSpPr>
        <p:spPr bwMode="auto">
          <a:xfrm>
            <a:off x="8658225" y="5097462"/>
            <a:ext cx="0" cy="184150"/>
          </a:xfrm>
          <a:prstGeom prst="line">
            <a:avLst/>
          </a:prstGeom>
          <a:noFill/>
          <a:ln w="25400">
            <a:solidFill>
              <a:schemeClr val="tx1"/>
            </a:solidFill>
            <a:round/>
            <a:headEnd/>
            <a:tailEnd/>
          </a:ln>
          <a:effectLst/>
        </p:spPr>
        <p:txBody>
          <a:bodyPr wrap="none" anchor="ctr"/>
          <a:lstStyle/>
          <a:p>
            <a:endParaRPr lang="en-US"/>
          </a:p>
        </p:txBody>
      </p:sp>
      <p:sp>
        <p:nvSpPr>
          <p:cNvPr id="55" name="Freeform 6"/>
          <p:cNvSpPr>
            <a:spLocks/>
          </p:cNvSpPr>
          <p:nvPr/>
        </p:nvSpPr>
        <p:spPr bwMode="auto">
          <a:xfrm>
            <a:off x="5105400" y="1981200"/>
            <a:ext cx="3589337" cy="3309937"/>
          </a:xfrm>
          <a:custGeom>
            <a:avLst/>
            <a:gdLst/>
            <a:ahLst/>
            <a:cxnLst>
              <a:cxn ang="0">
                <a:pos x="0" y="85"/>
              </a:cxn>
              <a:cxn ang="0">
                <a:pos x="981" y="285"/>
              </a:cxn>
              <a:cxn ang="0">
                <a:pos x="1301" y="1797"/>
              </a:cxn>
              <a:cxn ang="0">
                <a:pos x="2261" y="2015"/>
              </a:cxn>
            </a:cxnLst>
            <a:rect l="0" t="0" r="r" b="b"/>
            <a:pathLst>
              <a:path w="2261" h="2085">
                <a:moveTo>
                  <a:pt x="0" y="85"/>
                </a:moveTo>
                <a:cubicBezTo>
                  <a:pt x="163" y="118"/>
                  <a:pt x="764" y="0"/>
                  <a:pt x="981" y="285"/>
                </a:cubicBezTo>
                <a:cubicBezTo>
                  <a:pt x="1198" y="570"/>
                  <a:pt x="1088" y="1509"/>
                  <a:pt x="1301" y="1797"/>
                </a:cubicBezTo>
                <a:cubicBezTo>
                  <a:pt x="1514" y="2085"/>
                  <a:pt x="2061" y="1970"/>
                  <a:pt x="2261" y="2015"/>
                </a:cubicBezTo>
              </a:path>
            </a:pathLst>
          </a:custGeom>
          <a:noFill/>
          <a:ln w="25400" cap="flat" cmpd="sng">
            <a:solidFill>
              <a:schemeClr val="tx1"/>
            </a:solidFill>
            <a:prstDash val="solid"/>
            <a:round/>
            <a:headEnd type="none" w="med" len="med"/>
            <a:tailEnd type="none" w="med" len="med"/>
          </a:ln>
          <a:effectLst/>
        </p:spPr>
        <p:txBody>
          <a:bodyPr wrap="none" anchor="ctr"/>
          <a:lstStyle/>
          <a:p>
            <a:endParaRPr lang="en-US"/>
          </a:p>
        </p:txBody>
      </p:sp>
      <p:sp>
        <p:nvSpPr>
          <p:cNvPr id="56" name="Text Box 7"/>
          <p:cNvSpPr txBox="1">
            <a:spLocks noChangeArrowheads="1"/>
          </p:cNvSpPr>
          <p:nvPr/>
        </p:nvSpPr>
        <p:spPr bwMode="auto">
          <a:xfrm>
            <a:off x="4114800" y="1828800"/>
            <a:ext cx="617433" cy="400087"/>
          </a:xfrm>
          <a:prstGeom prst="rect">
            <a:avLst/>
          </a:prstGeom>
          <a:noFill/>
          <a:ln w="25400">
            <a:noFill/>
            <a:miter lim="800000"/>
            <a:headEnd/>
            <a:tailEnd/>
          </a:ln>
          <a:effectLst/>
        </p:spPr>
        <p:txBody>
          <a:bodyPr wrap="none" lIns="91418" tIns="45709" rIns="91418" bIns="45709" anchor="ctr">
            <a:spAutoFit/>
          </a:bodyPr>
          <a:lstStyle/>
          <a:p>
            <a:pPr algn="ctr"/>
            <a:r>
              <a:rPr lang="en-US" sz="2000" dirty="0">
                <a:solidFill>
                  <a:schemeClr val="tx1"/>
                </a:solidFill>
                <a:latin typeface="Times New Roman" pitchFamily="18" charset="0"/>
              </a:rPr>
              <a:t>V</a:t>
            </a:r>
            <a:r>
              <a:rPr lang="en-US" sz="2000" baseline="-25000" dirty="0">
                <a:latin typeface="Times New Roman" pitchFamily="18" charset="0"/>
              </a:rPr>
              <a:t>DD</a:t>
            </a:r>
            <a:endParaRPr lang="en-US" sz="2000" dirty="0">
              <a:solidFill>
                <a:schemeClr val="tx1"/>
              </a:solidFill>
              <a:latin typeface="Times New Roman" pitchFamily="18" charset="0"/>
            </a:endParaRPr>
          </a:p>
        </p:txBody>
      </p:sp>
      <p:sp>
        <p:nvSpPr>
          <p:cNvPr id="57" name="Text Box 8"/>
          <p:cNvSpPr txBox="1">
            <a:spLocks noChangeArrowheads="1"/>
          </p:cNvSpPr>
          <p:nvPr/>
        </p:nvSpPr>
        <p:spPr bwMode="auto">
          <a:xfrm>
            <a:off x="8401102" y="5219681"/>
            <a:ext cx="617433" cy="400087"/>
          </a:xfrm>
          <a:prstGeom prst="rect">
            <a:avLst/>
          </a:prstGeom>
          <a:noFill/>
          <a:ln w="25400">
            <a:noFill/>
            <a:miter lim="800000"/>
            <a:headEnd/>
            <a:tailEnd/>
          </a:ln>
          <a:effectLst/>
        </p:spPr>
        <p:txBody>
          <a:bodyPr wrap="none" lIns="91418" tIns="45709" rIns="91418" bIns="45709" anchor="ctr">
            <a:spAutoFit/>
          </a:bodyPr>
          <a:lstStyle/>
          <a:p>
            <a:pPr algn="ctr"/>
            <a:r>
              <a:rPr lang="en-US" sz="2000" dirty="0">
                <a:solidFill>
                  <a:schemeClr val="tx1"/>
                </a:solidFill>
                <a:latin typeface="Times New Roman" pitchFamily="18" charset="0"/>
              </a:rPr>
              <a:t>V</a:t>
            </a:r>
            <a:r>
              <a:rPr lang="en-US" sz="2000" baseline="-25000" dirty="0">
                <a:latin typeface="Times New Roman" pitchFamily="18" charset="0"/>
              </a:rPr>
              <a:t>DD</a:t>
            </a:r>
            <a:endParaRPr lang="en-US" sz="2000" dirty="0">
              <a:solidFill>
                <a:schemeClr val="tx1"/>
              </a:solidFill>
              <a:latin typeface="Times New Roman" pitchFamily="18" charset="0"/>
            </a:endParaRPr>
          </a:p>
        </p:txBody>
      </p:sp>
      <p:sp>
        <p:nvSpPr>
          <p:cNvPr id="58" name="Text Box 9"/>
          <p:cNvSpPr txBox="1">
            <a:spLocks noChangeArrowheads="1"/>
          </p:cNvSpPr>
          <p:nvPr/>
        </p:nvSpPr>
        <p:spPr bwMode="auto">
          <a:xfrm>
            <a:off x="5376608" y="5166955"/>
            <a:ext cx="403271" cy="400087"/>
          </a:xfrm>
          <a:prstGeom prst="rect">
            <a:avLst/>
          </a:prstGeom>
          <a:noFill/>
          <a:ln w="25400">
            <a:noFill/>
            <a:miter lim="800000"/>
            <a:headEnd/>
            <a:tailEnd/>
          </a:ln>
          <a:effectLst/>
        </p:spPr>
        <p:txBody>
          <a:bodyPr wrap="none" lIns="91418" tIns="45709" rIns="91418" bIns="45709" anchor="ctr">
            <a:spAutoFit/>
          </a:bodyPr>
          <a:lstStyle/>
          <a:p>
            <a:pPr algn="ctr"/>
            <a:r>
              <a:rPr lang="en-US" sz="2000" dirty="0">
                <a:solidFill>
                  <a:schemeClr val="tx1"/>
                </a:solidFill>
                <a:latin typeface="Times New Roman" pitchFamily="18" charset="0"/>
              </a:rPr>
              <a:t>V</a:t>
            </a:r>
            <a:r>
              <a:rPr lang="en-US" sz="2000" baseline="-25000" dirty="0">
                <a:solidFill>
                  <a:schemeClr val="tx1"/>
                </a:solidFill>
                <a:latin typeface="Times New Roman" pitchFamily="18" charset="0"/>
              </a:rPr>
              <a:t>i</a:t>
            </a:r>
            <a:endParaRPr lang="en-US" sz="2000" dirty="0">
              <a:solidFill>
                <a:schemeClr val="tx1"/>
              </a:solidFill>
              <a:latin typeface="Times New Roman" pitchFamily="18" charset="0"/>
            </a:endParaRPr>
          </a:p>
        </p:txBody>
      </p:sp>
      <p:sp>
        <p:nvSpPr>
          <p:cNvPr id="59" name="Text Box 10"/>
          <p:cNvSpPr txBox="1">
            <a:spLocks noChangeArrowheads="1"/>
          </p:cNvSpPr>
          <p:nvPr/>
        </p:nvSpPr>
        <p:spPr bwMode="auto">
          <a:xfrm>
            <a:off x="4321090" y="3533756"/>
            <a:ext cx="422443" cy="400087"/>
          </a:xfrm>
          <a:prstGeom prst="rect">
            <a:avLst/>
          </a:prstGeom>
          <a:noFill/>
          <a:ln w="25400">
            <a:noFill/>
            <a:miter lim="800000"/>
            <a:headEnd/>
            <a:tailEnd/>
          </a:ln>
          <a:effectLst/>
        </p:spPr>
        <p:txBody>
          <a:bodyPr wrap="none" lIns="91418" tIns="45709" rIns="91418" bIns="45709" anchor="ctr">
            <a:spAutoFit/>
          </a:bodyPr>
          <a:lstStyle/>
          <a:p>
            <a:pPr algn="ctr"/>
            <a:r>
              <a:rPr lang="en-US" sz="2000" dirty="0">
                <a:solidFill>
                  <a:schemeClr val="tx1"/>
                </a:solidFill>
                <a:latin typeface="Times New Roman" pitchFamily="18" charset="0"/>
              </a:rPr>
              <a:t>V</a:t>
            </a:r>
            <a:r>
              <a:rPr lang="en-US" sz="2000" baseline="-25000" dirty="0">
                <a:solidFill>
                  <a:schemeClr val="tx1"/>
                </a:solidFill>
                <a:latin typeface="Times New Roman" pitchFamily="18" charset="0"/>
              </a:rPr>
              <a:t>o</a:t>
            </a:r>
            <a:endParaRPr lang="en-US" sz="2000" dirty="0">
              <a:solidFill>
                <a:schemeClr val="tx1"/>
              </a:solidFill>
              <a:latin typeface="Times New Roman" pitchFamily="18" charset="0"/>
            </a:endParaRPr>
          </a:p>
        </p:txBody>
      </p:sp>
      <p:sp>
        <p:nvSpPr>
          <p:cNvPr id="60" name="Freeform 11"/>
          <p:cNvSpPr>
            <a:spLocks/>
          </p:cNvSpPr>
          <p:nvPr/>
        </p:nvSpPr>
        <p:spPr bwMode="auto">
          <a:xfrm>
            <a:off x="5070475" y="2870200"/>
            <a:ext cx="3597275" cy="2435225"/>
          </a:xfrm>
          <a:custGeom>
            <a:avLst/>
            <a:gdLst/>
            <a:ahLst/>
            <a:cxnLst>
              <a:cxn ang="0">
                <a:pos x="0" y="1453"/>
              </a:cxn>
              <a:cxn ang="0">
                <a:pos x="730" y="1292"/>
              </a:cxn>
              <a:cxn ang="0">
                <a:pos x="1145" y="2"/>
              </a:cxn>
              <a:cxn ang="0">
                <a:pos x="1582" y="1277"/>
              </a:cxn>
              <a:cxn ang="0">
                <a:pos x="2266" y="1438"/>
              </a:cxn>
            </a:cxnLst>
            <a:rect l="0" t="0" r="r" b="b"/>
            <a:pathLst>
              <a:path w="2266" h="1534">
                <a:moveTo>
                  <a:pt x="0" y="1453"/>
                </a:moveTo>
                <a:cubicBezTo>
                  <a:pt x="122" y="1426"/>
                  <a:pt x="539" y="1534"/>
                  <a:pt x="730" y="1292"/>
                </a:cubicBezTo>
                <a:cubicBezTo>
                  <a:pt x="921" y="1050"/>
                  <a:pt x="1003" y="4"/>
                  <a:pt x="1145" y="2"/>
                </a:cubicBezTo>
                <a:cubicBezTo>
                  <a:pt x="1287" y="0"/>
                  <a:pt x="1395" y="1038"/>
                  <a:pt x="1582" y="1277"/>
                </a:cubicBezTo>
                <a:cubicBezTo>
                  <a:pt x="1769" y="1516"/>
                  <a:pt x="2124" y="1404"/>
                  <a:pt x="2266" y="1438"/>
                </a:cubicBezTo>
              </a:path>
            </a:pathLst>
          </a:custGeom>
          <a:noFill/>
          <a:ln w="25400" cap="flat" cmpd="sng">
            <a:solidFill>
              <a:srgbClr val="FF00FF"/>
            </a:solidFill>
            <a:prstDash val="solid"/>
            <a:round/>
            <a:headEnd type="none" w="med" len="med"/>
            <a:tailEnd type="none" w="med" len="med"/>
          </a:ln>
          <a:effectLst/>
        </p:spPr>
        <p:txBody>
          <a:bodyPr wrap="none" anchor="ctr"/>
          <a:lstStyle/>
          <a:p>
            <a:endParaRPr lang="en-US"/>
          </a:p>
        </p:txBody>
      </p:sp>
      <p:sp>
        <p:nvSpPr>
          <p:cNvPr id="61" name="Line 12"/>
          <p:cNvSpPr>
            <a:spLocks noChangeShapeType="1"/>
          </p:cNvSpPr>
          <p:nvPr/>
        </p:nvSpPr>
        <p:spPr bwMode="auto">
          <a:xfrm flipV="1">
            <a:off x="6886575" y="2055812"/>
            <a:ext cx="0" cy="3109913"/>
          </a:xfrm>
          <a:prstGeom prst="line">
            <a:avLst/>
          </a:prstGeom>
          <a:noFill/>
          <a:ln w="25400">
            <a:solidFill>
              <a:schemeClr val="tx1"/>
            </a:solidFill>
            <a:prstDash val="sysDot"/>
            <a:round/>
            <a:headEnd/>
            <a:tailEnd/>
          </a:ln>
          <a:effectLst/>
        </p:spPr>
        <p:txBody>
          <a:bodyPr wrap="none" anchor="ctr"/>
          <a:lstStyle/>
          <a:p>
            <a:endParaRPr lang="en-US"/>
          </a:p>
        </p:txBody>
      </p:sp>
      <p:sp>
        <p:nvSpPr>
          <p:cNvPr id="62" name="Text Box 13"/>
          <p:cNvSpPr txBox="1">
            <a:spLocks noChangeArrowheads="1"/>
          </p:cNvSpPr>
          <p:nvPr/>
        </p:nvSpPr>
        <p:spPr bwMode="auto">
          <a:xfrm>
            <a:off x="8270875" y="3327400"/>
            <a:ext cx="479425" cy="508000"/>
          </a:xfrm>
          <a:prstGeom prst="rect">
            <a:avLst/>
          </a:prstGeom>
          <a:noFill/>
          <a:ln w="25400">
            <a:noFill/>
            <a:miter lim="800000"/>
            <a:headEnd/>
            <a:tailEnd/>
          </a:ln>
          <a:effectLst/>
        </p:spPr>
        <p:txBody>
          <a:bodyPr wrap="none" lIns="91418" tIns="45709" rIns="91418" bIns="45709" anchor="ctr">
            <a:spAutoFit/>
          </a:bodyPr>
          <a:lstStyle/>
          <a:p>
            <a:pPr algn="ctr"/>
            <a:r>
              <a:rPr lang="en-US" sz="2800" dirty="0">
                <a:solidFill>
                  <a:srgbClr val="FF33CC"/>
                </a:solidFill>
                <a:latin typeface="Times New Roman" pitchFamily="18" charset="0"/>
              </a:rPr>
              <a:t>I</a:t>
            </a:r>
            <a:r>
              <a:rPr lang="en-US" sz="2800" baseline="-25000" dirty="0">
                <a:solidFill>
                  <a:srgbClr val="FF33CC"/>
                </a:solidFill>
                <a:latin typeface="Times New Roman" pitchFamily="18" charset="0"/>
              </a:rPr>
              <a:t>D</a:t>
            </a:r>
            <a:endParaRPr lang="en-US" sz="2800" dirty="0">
              <a:solidFill>
                <a:srgbClr val="FF33CC"/>
              </a:solidFill>
              <a:latin typeface="Times New Roman" pitchFamily="18" charset="0"/>
            </a:endParaRPr>
          </a:p>
        </p:txBody>
      </p:sp>
      <p:sp>
        <p:nvSpPr>
          <p:cNvPr id="63" name="Text Box 14"/>
          <p:cNvSpPr txBox="1">
            <a:spLocks noChangeArrowheads="1"/>
          </p:cNvSpPr>
          <p:nvPr/>
        </p:nvSpPr>
        <p:spPr bwMode="auto">
          <a:xfrm>
            <a:off x="6858000" y="2362200"/>
            <a:ext cx="722313" cy="506413"/>
          </a:xfrm>
          <a:prstGeom prst="rect">
            <a:avLst/>
          </a:prstGeom>
          <a:noFill/>
          <a:ln w="25400">
            <a:noFill/>
            <a:miter lim="800000"/>
            <a:headEnd/>
            <a:tailEnd/>
          </a:ln>
          <a:effectLst/>
        </p:spPr>
        <p:txBody>
          <a:bodyPr wrap="none" lIns="91418" tIns="45709" rIns="91418" bIns="45709" anchor="ctr">
            <a:spAutoFit/>
          </a:bodyPr>
          <a:lstStyle/>
          <a:p>
            <a:pPr algn="ctr"/>
            <a:r>
              <a:rPr lang="en-US" sz="2800">
                <a:solidFill>
                  <a:srgbClr val="FF33CC"/>
                </a:solidFill>
                <a:latin typeface="Times New Roman" pitchFamily="18" charset="0"/>
              </a:rPr>
              <a:t>I</a:t>
            </a:r>
            <a:r>
              <a:rPr lang="en-US" sz="2800" baseline="-25000">
                <a:solidFill>
                  <a:srgbClr val="FF33CC"/>
                </a:solidFill>
                <a:latin typeface="Times New Roman" pitchFamily="18" charset="0"/>
              </a:rPr>
              <a:t>max</a:t>
            </a:r>
            <a:endParaRPr lang="en-US" sz="2800">
              <a:solidFill>
                <a:srgbClr val="FF33CC"/>
              </a:solidFill>
              <a:latin typeface="Times New Roman" pitchFamily="18" charset="0"/>
            </a:endParaRPr>
          </a:p>
        </p:txBody>
      </p:sp>
      <p:sp>
        <p:nvSpPr>
          <p:cNvPr id="64" name="Line 29"/>
          <p:cNvSpPr>
            <a:spLocks noChangeShapeType="1"/>
          </p:cNvSpPr>
          <p:nvPr/>
        </p:nvSpPr>
        <p:spPr bwMode="auto">
          <a:xfrm>
            <a:off x="3465513" y="2867025"/>
            <a:ext cx="420687" cy="0"/>
          </a:xfrm>
          <a:prstGeom prst="line">
            <a:avLst/>
          </a:prstGeom>
          <a:noFill/>
          <a:ln w="25400">
            <a:solidFill>
              <a:srgbClr val="FF6600"/>
            </a:solidFill>
            <a:round/>
            <a:headEnd/>
            <a:tailEnd/>
          </a:ln>
        </p:spPr>
        <p:txBody>
          <a:bodyPr wrap="none" anchor="ctr"/>
          <a:lstStyle/>
          <a:p>
            <a:endParaRPr lang="en-US"/>
          </a:p>
        </p:txBody>
      </p:sp>
      <p:sp>
        <p:nvSpPr>
          <p:cNvPr id="65" name="Line 30"/>
          <p:cNvSpPr>
            <a:spLocks noChangeShapeType="1"/>
          </p:cNvSpPr>
          <p:nvPr/>
        </p:nvSpPr>
        <p:spPr bwMode="auto">
          <a:xfrm flipV="1">
            <a:off x="3886200" y="2438400"/>
            <a:ext cx="250825" cy="428625"/>
          </a:xfrm>
          <a:prstGeom prst="line">
            <a:avLst/>
          </a:prstGeom>
          <a:noFill/>
          <a:ln w="25400">
            <a:solidFill>
              <a:srgbClr val="FF6600"/>
            </a:solidFill>
            <a:round/>
            <a:headEnd/>
            <a:tailEnd/>
          </a:ln>
        </p:spPr>
        <p:txBody>
          <a:bodyPr wrap="none" anchor="ctr"/>
          <a:lstStyle/>
          <a:p>
            <a:endParaRPr lang="en-US"/>
          </a:p>
        </p:txBody>
      </p:sp>
      <p:sp>
        <p:nvSpPr>
          <p:cNvPr id="66" name="Line 31"/>
          <p:cNvSpPr>
            <a:spLocks noChangeShapeType="1"/>
          </p:cNvSpPr>
          <p:nvPr/>
        </p:nvSpPr>
        <p:spPr bwMode="auto">
          <a:xfrm>
            <a:off x="4137025" y="2438400"/>
            <a:ext cx="422275" cy="0"/>
          </a:xfrm>
          <a:prstGeom prst="line">
            <a:avLst/>
          </a:prstGeom>
          <a:noFill/>
          <a:ln w="25400">
            <a:solidFill>
              <a:srgbClr val="FF6600"/>
            </a:solidFill>
            <a:round/>
            <a:headEnd/>
            <a:tailEnd/>
          </a:ln>
        </p:spPr>
        <p:txBody>
          <a:bodyPr wrap="none" anchor="ctr"/>
          <a:lstStyle/>
          <a:p>
            <a:endParaRPr lang="en-US"/>
          </a:p>
        </p:txBody>
      </p:sp>
    </p:spTree>
    <p:extLst>
      <p:ext uri="{BB962C8B-B14F-4D97-AF65-F5344CB8AC3E}">
        <p14:creationId xmlns:p14="http://schemas.microsoft.com/office/powerpoint/2010/main" val="177806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Dissipation in CMOS Circuits</a:t>
            </a:r>
          </a:p>
        </p:txBody>
      </p:sp>
      <p:sp>
        <p:nvSpPr>
          <p:cNvPr id="4" name="Rectangle 3"/>
          <p:cNvSpPr txBox="1">
            <a:spLocks noChangeArrowheads="1"/>
          </p:cNvSpPr>
          <p:nvPr/>
        </p:nvSpPr>
        <p:spPr>
          <a:xfrm>
            <a:off x="682752" y="1447800"/>
            <a:ext cx="7772400" cy="2743200"/>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Total power consumption</a:t>
            </a:r>
          </a:p>
          <a:p>
            <a:pPr>
              <a:spcBef>
                <a:spcPct val="20000"/>
              </a:spcBef>
              <a:buClr>
                <a:schemeClr val="accent1"/>
              </a:buClr>
              <a:buSzPct val="85000"/>
              <a:defRPr/>
            </a:pPr>
            <a:r>
              <a:rPr lang="en-US" sz="2800" b="1" dirty="0"/>
              <a:t>	</a:t>
            </a:r>
            <a:r>
              <a:rPr lang="en-US" sz="2800" b="1" dirty="0" err="1"/>
              <a:t>P</a:t>
            </a:r>
            <a:r>
              <a:rPr lang="en-US" sz="2800" b="1" baseline="-25000" dirty="0" err="1"/>
              <a:t>tot</a:t>
            </a:r>
            <a:r>
              <a:rPr lang="en-US" sz="2800" b="1" dirty="0"/>
              <a:t>=</a:t>
            </a:r>
            <a:r>
              <a:rPr lang="en-US" sz="2800" b="1" dirty="0" err="1"/>
              <a:t>P</a:t>
            </a:r>
            <a:r>
              <a:rPr lang="en-US" sz="2800" b="1" baseline="-25000" dirty="0" err="1"/>
              <a:t>dynamic</a:t>
            </a:r>
            <a:r>
              <a:rPr lang="en-US" sz="2800" b="1" dirty="0" err="1"/>
              <a:t>+P</a:t>
            </a:r>
            <a:r>
              <a:rPr lang="en-US" sz="2800" b="1" baseline="-25000" dirty="0" err="1"/>
              <a:t>Short</a:t>
            </a:r>
            <a:r>
              <a:rPr lang="en-US" sz="2800" b="1" dirty="0" err="1"/>
              <a:t>+P</a:t>
            </a:r>
            <a:r>
              <a:rPr lang="en-US" sz="2800" b="1" baseline="-25000" dirty="0" err="1"/>
              <a:t>stat</a:t>
            </a:r>
            <a:endParaRPr lang="en-US" sz="2800" dirty="0"/>
          </a:p>
          <a:p>
            <a:pPr marR="0" lvl="0" algn="l" defTabSz="914400" rtl="0" eaLnBrk="1" fontAlgn="auto" latinLnBrk="0" hangingPunct="1">
              <a:lnSpc>
                <a:spcPct val="100000"/>
              </a:lnSpc>
              <a:spcBef>
                <a:spcPct val="20000"/>
              </a:spcBef>
              <a:spcAft>
                <a:spcPts val="0"/>
              </a:spcAft>
              <a:buClr>
                <a:schemeClr val="accent1"/>
              </a:buClr>
              <a:buSzPct val="85000"/>
              <a:tabLst/>
              <a:defRPr/>
            </a:pPr>
            <a:endParaRPr lang="en-US" sz="2700" dirty="0"/>
          </a:p>
          <a:p>
            <a:pPr marL="342900" marR="0" lvl="0" indent="-34290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
                <a:schemeClr val="accent1"/>
              </a:buClr>
              <a:buSzPct val="85000"/>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4"/>
          <p:cNvSpPr>
            <a:spLocks noChangeArrowheads="1"/>
          </p:cNvSpPr>
          <p:nvPr/>
        </p:nvSpPr>
        <p:spPr bwMode="auto">
          <a:xfrm>
            <a:off x="1295400" y="3027474"/>
            <a:ext cx="2659063" cy="830997"/>
          </a:xfrm>
          <a:prstGeom prst="rect">
            <a:avLst/>
          </a:prstGeom>
          <a:noFill/>
          <a:ln w="12700">
            <a:noFill/>
            <a:miter lim="800000"/>
            <a:headEnd/>
            <a:tailEnd/>
          </a:ln>
          <a:effectLst/>
        </p:spPr>
        <p:txBody>
          <a:bodyPr>
            <a:spAutoFit/>
          </a:bodyPr>
          <a:lstStyle/>
          <a:p>
            <a:pPr algn="ctr" eaLnBrk="0" hangingPunct="0"/>
            <a:r>
              <a:rPr lang="en-US" sz="1600" dirty="0"/>
              <a:t>Dynamic power</a:t>
            </a:r>
          </a:p>
          <a:p>
            <a:pPr algn="ctr" eaLnBrk="0" hangingPunct="0"/>
            <a:r>
              <a:rPr lang="en-US" sz="1600" dirty="0"/>
              <a:t>(</a:t>
            </a:r>
            <a:r>
              <a:rPr lang="en-US" sz="1600" dirty="0">
                <a:cs typeface="Arial" charset="0"/>
              </a:rPr>
              <a:t>≈ </a:t>
            </a:r>
            <a:r>
              <a:rPr lang="en-US" sz="1600" dirty="0">
                <a:solidFill>
                  <a:schemeClr val="hlink"/>
                </a:solidFill>
              </a:rPr>
              <a:t>40 - 70%</a:t>
            </a:r>
            <a:r>
              <a:rPr lang="en-US" sz="1600" dirty="0"/>
              <a:t> today and decreasing relatively)</a:t>
            </a:r>
            <a:endParaRPr lang="en-US" sz="1600" dirty="0">
              <a:latin typeface="Times New Roman" pitchFamily="18" charset="0"/>
            </a:endParaRPr>
          </a:p>
        </p:txBody>
      </p:sp>
      <p:sp>
        <p:nvSpPr>
          <p:cNvPr id="8" name="Rectangle 5"/>
          <p:cNvSpPr>
            <a:spLocks noChangeArrowheads="1"/>
          </p:cNvSpPr>
          <p:nvPr/>
        </p:nvSpPr>
        <p:spPr bwMode="auto">
          <a:xfrm>
            <a:off x="3657600" y="2978426"/>
            <a:ext cx="2952750" cy="923330"/>
          </a:xfrm>
          <a:prstGeom prst="rect">
            <a:avLst/>
          </a:prstGeom>
          <a:noFill/>
          <a:ln w="12700">
            <a:noFill/>
            <a:miter lim="800000"/>
            <a:headEnd/>
            <a:tailEnd/>
          </a:ln>
          <a:effectLst/>
        </p:spPr>
        <p:txBody>
          <a:bodyPr>
            <a:spAutoFit/>
          </a:bodyPr>
          <a:lstStyle/>
          <a:p>
            <a:pPr algn="ctr" eaLnBrk="0" hangingPunct="0"/>
            <a:r>
              <a:rPr lang="en-US" dirty="0"/>
              <a:t>Short-circuit power</a:t>
            </a:r>
          </a:p>
          <a:p>
            <a:pPr algn="ctr" eaLnBrk="0" hangingPunct="0"/>
            <a:r>
              <a:rPr lang="en-US" dirty="0"/>
              <a:t>(≈ </a:t>
            </a:r>
            <a:r>
              <a:rPr lang="en-US" dirty="0">
                <a:solidFill>
                  <a:schemeClr val="hlink"/>
                </a:solidFill>
              </a:rPr>
              <a:t>10 %</a:t>
            </a:r>
            <a:r>
              <a:rPr lang="en-US" dirty="0"/>
              <a:t> today and decreasing absolutely)</a:t>
            </a:r>
          </a:p>
        </p:txBody>
      </p:sp>
      <p:sp>
        <p:nvSpPr>
          <p:cNvPr id="9" name="Rectangle 6"/>
          <p:cNvSpPr>
            <a:spLocks noChangeArrowheads="1"/>
          </p:cNvSpPr>
          <p:nvPr/>
        </p:nvSpPr>
        <p:spPr bwMode="auto">
          <a:xfrm>
            <a:off x="6347653" y="2935141"/>
            <a:ext cx="2644775" cy="923330"/>
          </a:xfrm>
          <a:prstGeom prst="rect">
            <a:avLst/>
          </a:prstGeom>
          <a:noFill/>
          <a:ln w="12700">
            <a:noFill/>
            <a:miter lim="800000"/>
            <a:headEnd/>
            <a:tailEnd/>
          </a:ln>
          <a:effectLst/>
        </p:spPr>
        <p:txBody>
          <a:bodyPr>
            <a:spAutoFit/>
          </a:bodyPr>
          <a:lstStyle/>
          <a:p>
            <a:pPr algn="ctr" eaLnBrk="0" hangingPunct="0"/>
            <a:r>
              <a:rPr lang="en-US" dirty="0"/>
              <a:t>Leakage power</a:t>
            </a:r>
          </a:p>
          <a:p>
            <a:pPr algn="ctr" eaLnBrk="0" hangingPunct="0"/>
            <a:r>
              <a:rPr lang="en-US" dirty="0"/>
              <a:t>(≈ </a:t>
            </a:r>
            <a:r>
              <a:rPr lang="en-US" dirty="0">
                <a:solidFill>
                  <a:schemeClr val="hlink"/>
                </a:solidFill>
              </a:rPr>
              <a:t>20 – 50 %</a:t>
            </a:r>
            <a:r>
              <a:rPr lang="en-US" dirty="0"/>
              <a:t> today and increasing)</a:t>
            </a:r>
          </a:p>
        </p:txBody>
      </p:sp>
    </p:spTree>
    <p:extLst>
      <p:ext uri="{BB962C8B-B14F-4D97-AF65-F5344CB8AC3E}">
        <p14:creationId xmlns:p14="http://schemas.microsoft.com/office/powerpoint/2010/main" val="211052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9" presetClass="emph" presetSubtype="0" grpId="1" nodeType="withEffect">
                                  <p:stCondLst>
                                    <p:cond delay="0"/>
                                  </p:stCondLst>
                                  <p:childTnLst>
                                    <p:set>
                                      <p:cBhvr rctx="PPT">
                                        <p:cTn id="8" dur="indefinite"/>
                                        <p:tgtEl>
                                          <p:spTgt spid="7"/>
                                        </p:tgtEl>
                                        <p:attrNameLst>
                                          <p:attrName>style.opacity</p:attrName>
                                        </p:attrNameLst>
                                      </p:cBhvr>
                                      <p:to>
                                        <p:strVal val="0.5"/>
                                      </p:to>
                                    </p:set>
                                    <p:animEffect filter="image" prLst="opacity: 0.5">
                                      <p:cBhvr rctx="IE">
                                        <p:cTn id="9" dur="indefinite"/>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9" presetClass="emph" presetSubtype="0" grpId="1" nodeType="withEffect">
                                  <p:stCondLst>
                                    <p:cond delay="0"/>
                                  </p:stCondLst>
                                  <p:childTnLst>
                                    <p:set>
                                      <p:cBhvr rctx="PPT">
                                        <p:cTn id="15" dur="indefinite"/>
                                        <p:tgtEl>
                                          <p:spTgt spid="8"/>
                                        </p:tgtEl>
                                        <p:attrNameLst>
                                          <p:attrName>style.opacity</p:attrName>
                                        </p:attrNameLst>
                                      </p:cBhvr>
                                      <p:to>
                                        <p:strVal val="0.5"/>
                                      </p:to>
                                    </p:set>
                                    <p:animEffect filter="image" prLst="opacity: 0.5">
                                      <p:cBhvr rctx="IE">
                                        <p:cTn id="16" dur="indefinite"/>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Lst>
  </p:timing>
</p:sld>
</file>

<file path=ppt/theme/theme1.xml><?xml version="1.0" encoding="utf-8"?>
<a:theme xmlns:a="http://schemas.openxmlformats.org/drawingml/2006/main" name="Lecture Theme">
  <a:themeElements>
    <a:clrScheme name="Custom 279">
      <a:dk1>
        <a:sysClr val="windowText" lastClr="000000"/>
      </a:dk1>
      <a:lt1>
        <a:srgbClr val="FFFFFF"/>
      </a:lt1>
      <a:dk2>
        <a:srgbClr val="000000"/>
      </a:dk2>
      <a:lt2>
        <a:srgbClr val="FFFFFF"/>
      </a:lt2>
      <a:accent1>
        <a:srgbClr val="134F1B"/>
      </a:accent1>
      <a:accent2>
        <a:srgbClr val="6BA7F8"/>
      </a:accent2>
      <a:accent3>
        <a:srgbClr val="C3DBFC"/>
      </a:accent3>
      <a:accent4>
        <a:srgbClr val="0A2793"/>
      </a:accent4>
      <a:accent5>
        <a:srgbClr val="C0E8FD"/>
      </a:accent5>
      <a:accent6>
        <a:srgbClr val="6097E1"/>
      </a:accent6>
      <a:hlink>
        <a:srgbClr val="0B6DEF"/>
      </a:hlink>
      <a:folHlink>
        <a:srgbClr val="237DF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Theme" id="{46C3E69E-A612-42CE-89FA-8BD29CD31B56}" vid="{B6888121-407D-403C-9671-7D5307047A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Theme</Template>
  <TotalTime>1520</TotalTime>
  <Words>2034</Words>
  <Application>Microsoft Macintosh PowerPoint</Application>
  <PresentationFormat>On-screen Show (4:3)</PresentationFormat>
  <Paragraphs>150</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Helvetica</vt:lpstr>
      <vt:lpstr>Times New Roman</vt:lpstr>
      <vt:lpstr>Wingdings</vt:lpstr>
      <vt:lpstr>Wingdings 2</vt:lpstr>
      <vt:lpstr>Lecture Theme</vt:lpstr>
      <vt:lpstr>LOW POWER EMBEDDED SYSTEMS</vt:lpstr>
      <vt:lpstr>Need to reduce power dissipation</vt:lpstr>
      <vt:lpstr>Dynamic power</vt:lpstr>
      <vt:lpstr>CMOS inverter example</vt:lpstr>
      <vt:lpstr>Power Dissipation Components  in CMOS Circuits</vt:lpstr>
      <vt:lpstr>Static Power</vt:lpstr>
      <vt:lpstr>DYNAMIC POWER CONSUMPTION</vt:lpstr>
      <vt:lpstr>Short Circuit Power</vt:lpstr>
      <vt:lpstr>Power Dissipation in CMOS Circuits</vt:lpstr>
      <vt:lpstr>Reducing Power</vt:lpstr>
      <vt:lpstr>Reducing the α(activity factor)</vt:lpstr>
      <vt:lpstr>How to reduce  dynamic power consumption?</vt:lpstr>
      <vt:lpstr>How to reduce dynamic power?</vt:lpstr>
      <vt:lpstr>Reducing Capacitance</vt:lpstr>
      <vt:lpstr>Reducing Capacitance</vt:lpstr>
      <vt:lpstr>Voltage</vt:lpstr>
      <vt:lpstr>Frequency and Short-Circuit Current</vt:lpstr>
      <vt:lpstr>Reducing Standby Current</vt:lpstr>
      <vt:lpstr>SUMMARY – HOW TO REDUCE POWER?</vt:lpstr>
      <vt:lpstr>SUMMARY – HOW TO REDUCE POWER?</vt:lpstr>
      <vt:lpstr>HARDWARE DESIGN CONSIDERATIONS</vt:lpstr>
      <vt:lpstr>HARDWARE DESIGN CONSIDERATIONS</vt:lpstr>
      <vt:lpstr>HARDWARE DESIGN CONSIDERATIONS</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Kizito Nkurikiyeyezu</dc:creator>
  <cp:lastModifiedBy>Kizito  Nku</cp:lastModifiedBy>
  <cp:revision>149</cp:revision>
  <dcterms:created xsi:type="dcterms:W3CDTF">2000-07-09T10:33:27Z</dcterms:created>
  <dcterms:modified xsi:type="dcterms:W3CDTF">2022-11-28T06:28:26Z</dcterms:modified>
</cp:coreProperties>
</file>