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27"/>
  </p:notesMasterIdLst>
  <p:sldIdLst>
    <p:sldId id="295" r:id="rId2"/>
    <p:sldId id="317" r:id="rId3"/>
    <p:sldId id="318" r:id="rId4"/>
    <p:sldId id="319" r:id="rId5"/>
    <p:sldId id="322" r:id="rId6"/>
    <p:sldId id="320" r:id="rId7"/>
    <p:sldId id="321" r:id="rId8"/>
    <p:sldId id="274" r:id="rId9"/>
    <p:sldId id="275" r:id="rId10"/>
    <p:sldId id="276" r:id="rId11"/>
    <p:sldId id="277" r:id="rId12"/>
    <p:sldId id="278" r:id="rId13"/>
    <p:sldId id="325" r:id="rId14"/>
    <p:sldId id="326" r:id="rId15"/>
    <p:sldId id="324" r:id="rId16"/>
    <p:sldId id="327" r:id="rId17"/>
    <p:sldId id="328" r:id="rId18"/>
    <p:sldId id="329" r:id="rId19"/>
    <p:sldId id="330" r:id="rId20"/>
    <p:sldId id="331" r:id="rId21"/>
    <p:sldId id="332" r:id="rId22"/>
    <p:sldId id="333" r:id="rId23"/>
    <p:sldId id="334" r:id="rId24"/>
    <p:sldId id="335" r:id="rId25"/>
    <p:sldId id="31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CCFF"/>
    <a:srgbClr val="99FF66"/>
    <a:srgbClr val="99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p:cViewPr varScale="1">
        <p:scale>
          <a:sx n="117" d="100"/>
          <a:sy n="117" d="100"/>
        </p:scale>
        <p:origin x="14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7C388-D798-4A30-AEC5-7770776BC968}" type="datetimeFigureOut">
              <a:rPr lang="en-US" smtClean="0"/>
              <a:t>11/28/22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D1409-1D81-451F-9887-C538BB5BD09C}" type="slidenum">
              <a:rPr lang="en-US" smtClean="0"/>
              <a:t>‹#›</a:t>
            </a:fld>
            <a:endParaRPr lang="en-US"/>
          </a:p>
        </p:txBody>
      </p:sp>
    </p:spTree>
    <p:extLst>
      <p:ext uri="{BB962C8B-B14F-4D97-AF65-F5344CB8AC3E}">
        <p14:creationId xmlns:p14="http://schemas.microsoft.com/office/powerpoint/2010/main" val="395953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 y="2304527"/>
            <a:ext cx="8569325" cy="1368425"/>
          </a:xfrm>
          <a:prstGeom prst="rect">
            <a:avLst/>
          </a:prstGeom>
          <a:gradFill>
            <a:gsLst>
              <a:gs pos="0">
                <a:schemeClr val="accent1">
                  <a:alpha val="80000"/>
                </a:schemeClr>
              </a:gs>
              <a:gs pos="64000">
                <a:schemeClr val="accent1"/>
              </a:gs>
              <a:gs pos="100000">
                <a:schemeClr val="accent1">
                  <a:alpha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398"/>
          </a:p>
        </p:txBody>
      </p:sp>
      <p:sp>
        <p:nvSpPr>
          <p:cNvPr id="2" name="Title 1"/>
          <p:cNvSpPr>
            <a:spLocks noGrp="1"/>
          </p:cNvSpPr>
          <p:nvPr>
            <p:ph type="ctrTitle"/>
          </p:nvPr>
        </p:nvSpPr>
        <p:spPr>
          <a:xfrm>
            <a:off x="457200" y="2304526"/>
            <a:ext cx="7772400" cy="1178245"/>
          </a:xfrm>
        </p:spPr>
        <p:txBody>
          <a:bodyPr>
            <a:normAutofit/>
          </a:bodyPr>
          <a:lstStyle>
            <a:lvl1pPr algn="ctr">
              <a:defRPr sz="3596" b="1"/>
            </a:lvl1pPr>
          </a:lstStyle>
          <a:p>
            <a:r>
              <a:rPr lang="en-US"/>
              <a:t>Click to edit Master title style</a:t>
            </a:r>
            <a:endParaRPr lang="en-GB" dirty="0"/>
          </a:p>
        </p:txBody>
      </p:sp>
    </p:spTree>
    <p:extLst>
      <p:ext uri="{BB962C8B-B14F-4D97-AF65-F5344CB8AC3E}">
        <p14:creationId xmlns:p14="http://schemas.microsoft.com/office/powerpoint/2010/main" val="35495247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58A61BD-6C10-4311-B0D1-3C02FE55B344}" type="slidenum">
              <a:rPr lang="en-US" altLang="en-US" smtClean="0"/>
              <a:pPr/>
              <a:t>‹#›</a:t>
            </a:fld>
            <a:endParaRPr lang="en-US" altLang="en-US"/>
          </a:p>
        </p:txBody>
      </p:sp>
    </p:spTree>
    <p:extLst>
      <p:ext uri="{BB962C8B-B14F-4D97-AF65-F5344CB8AC3E}">
        <p14:creationId xmlns:p14="http://schemas.microsoft.com/office/powerpoint/2010/main" val="26801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1"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1EAC7-63B8-4BFA-802F-1C56BF44AA4C}" type="slidenum">
              <a:rPr lang="en-US" altLang="en-US" smtClean="0"/>
              <a:pPr/>
              <a:t>‹#›</a:t>
            </a:fld>
            <a:endParaRPr lang="en-US" altLang="en-US"/>
          </a:p>
        </p:txBody>
      </p:sp>
    </p:spTree>
    <p:extLst>
      <p:ext uri="{BB962C8B-B14F-4D97-AF65-F5344CB8AC3E}">
        <p14:creationId xmlns:p14="http://schemas.microsoft.com/office/powerpoint/2010/main" val="287938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740353" y="6356351"/>
            <a:ext cx="946448" cy="365125"/>
          </a:xfrm>
        </p:spPr>
        <p:txBody>
          <a:bodyPr/>
          <a:lstStyle>
            <a:lvl1pPr>
              <a:defRPr/>
            </a:lvl1pPr>
          </a:lstStyle>
          <a:p>
            <a:fld id="{4FBDF70B-B23E-4F00-BA31-45AB70F30CEA}" type="slidenum">
              <a:rPr lang="en-US" altLang="en-US" smtClean="0"/>
              <a:pPr/>
              <a:t>‹#›</a:t>
            </a:fld>
            <a:endParaRPr lang="en-US" altLang="en-US"/>
          </a:p>
        </p:txBody>
      </p:sp>
    </p:spTree>
    <p:extLst>
      <p:ext uri="{BB962C8B-B14F-4D97-AF65-F5344CB8AC3E}">
        <p14:creationId xmlns:p14="http://schemas.microsoft.com/office/powerpoint/2010/main" val="27212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996" b="1" cap="all"/>
            </a:lvl1pPr>
          </a:lstStyle>
          <a:p>
            <a:r>
              <a:rPr lang="en-US"/>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lgn="ctr">
              <a:buNone/>
              <a:defRPr sz="3264">
                <a:solidFill>
                  <a:schemeClr val="tx1">
                    <a:tint val="75000"/>
                  </a:schemeClr>
                </a:solidFill>
              </a:defRPr>
            </a:lvl1pPr>
            <a:lvl2pPr marL="456773" indent="0">
              <a:buNone/>
              <a:defRPr sz="1798">
                <a:solidFill>
                  <a:schemeClr val="tx1">
                    <a:tint val="75000"/>
                  </a:schemeClr>
                </a:solidFill>
              </a:defRPr>
            </a:lvl2pPr>
            <a:lvl3pPr marL="913546" indent="0">
              <a:buNone/>
              <a:defRPr sz="1599">
                <a:solidFill>
                  <a:schemeClr val="tx1">
                    <a:tint val="75000"/>
                  </a:schemeClr>
                </a:solidFill>
              </a:defRPr>
            </a:lvl3pPr>
            <a:lvl4pPr marL="1370319" indent="0">
              <a:buNone/>
              <a:defRPr sz="1398">
                <a:solidFill>
                  <a:schemeClr val="tx1">
                    <a:tint val="75000"/>
                  </a:schemeClr>
                </a:solidFill>
              </a:defRPr>
            </a:lvl4pPr>
            <a:lvl5pPr marL="1827091" indent="0">
              <a:buNone/>
              <a:defRPr sz="1398">
                <a:solidFill>
                  <a:schemeClr val="tx1">
                    <a:tint val="75000"/>
                  </a:schemeClr>
                </a:solidFill>
              </a:defRPr>
            </a:lvl5pPr>
            <a:lvl6pPr marL="2283865" indent="0">
              <a:buNone/>
              <a:defRPr sz="1398">
                <a:solidFill>
                  <a:schemeClr val="tx1">
                    <a:tint val="75000"/>
                  </a:schemeClr>
                </a:solidFill>
              </a:defRPr>
            </a:lvl6pPr>
            <a:lvl7pPr marL="2740637" indent="0">
              <a:buNone/>
              <a:defRPr sz="1398">
                <a:solidFill>
                  <a:schemeClr val="tx1">
                    <a:tint val="75000"/>
                  </a:schemeClr>
                </a:solidFill>
              </a:defRPr>
            </a:lvl7pPr>
            <a:lvl8pPr marL="3197410" indent="0">
              <a:buNone/>
              <a:defRPr sz="1398">
                <a:solidFill>
                  <a:schemeClr val="tx1">
                    <a:tint val="75000"/>
                  </a:schemeClr>
                </a:solidFill>
              </a:defRPr>
            </a:lvl8pPr>
            <a:lvl9pPr marL="3654183" indent="0">
              <a:buNone/>
              <a:defRPr sz="13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F72F859-F892-4D5F-A56C-78B8B67BEEA6}" type="slidenum">
              <a:rPr lang="en-US" altLang="en-US" smtClean="0"/>
              <a:pPr/>
              <a:t>‹#›</a:t>
            </a:fld>
            <a:endParaRPr lang="en-US" altLang="en-US"/>
          </a:p>
        </p:txBody>
      </p:sp>
    </p:spTree>
    <p:extLst>
      <p:ext uri="{BB962C8B-B14F-4D97-AF65-F5344CB8AC3E}">
        <p14:creationId xmlns:p14="http://schemas.microsoft.com/office/powerpoint/2010/main" val="240172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1"/>
            <a:ext cx="4038600" cy="4525963"/>
          </a:xfrm>
        </p:spPr>
        <p:txBody>
          <a:bodyPr/>
          <a:lstStyle>
            <a:lvl1pPr>
              <a:defRPr sz="2797"/>
            </a:lvl1pPr>
            <a:lvl2pPr>
              <a:defRPr sz="2398"/>
            </a:lvl2pPr>
            <a:lvl3pPr>
              <a:defRPr sz="1999"/>
            </a:lvl3pPr>
            <a:lvl4pPr>
              <a:defRPr sz="1798"/>
            </a:lvl4pPr>
            <a:lvl5pPr>
              <a:defRPr sz="1798"/>
            </a:lvl5pPr>
            <a:lvl6pPr>
              <a:defRPr sz="1798"/>
            </a:lvl6pPr>
            <a:lvl7pPr>
              <a:defRPr sz="1798"/>
            </a:lvl7pPr>
            <a:lvl8pPr>
              <a:defRPr sz="1798"/>
            </a:lvl8pPr>
            <a:lvl9pPr>
              <a:defRPr sz="17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1" y="1600201"/>
            <a:ext cx="4038600" cy="4525963"/>
          </a:xfrm>
        </p:spPr>
        <p:txBody>
          <a:bodyPr/>
          <a:lstStyle>
            <a:lvl1pPr>
              <a:defRPr sz="2797"/>
            </a:lvl1pPr>
            <a:lvl2pPr>
              <a:defRPr sz="2398"/>
            </a:lvl2pPr>
            <a:lvl3pPr>
              <a:defRPr sz="1999"/>
            </a:lvl3pPr>
            <a:lvl4pPr>
              <a:defRPr sz="1798"/>
            </a:lvl4pPr>
            <a:lvl5pPr>
              <a:defRPr sz="1798"/>
            </a:lvl5pPr>
            <a:lvl6pPr>
              <a:defRPr sz="1798"/>
            </a:lvl6pPr>
            <a:lvl7pPr>
              <a:defRPr sz="1798"/>
            </a:lvl7pPr>
            <a:lvl8pPr>
              <a:defRPr sz="1798"/>
            </a:lvl8pPr>
            <a:lvl9pPr>
              <a:defRPr sz="17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28BCA16-6D01-4A8F-98F6-79F6AB413C11}" type="slidenum">
              <a:rPr lang="en-US" altLang="en-US" smtClean="0"/>
              <a:pPr/>
              <a:t>‹#›</a:t>
            </a:fld>
            <a:endParaRPr lang="en-US" altLang="en-US"/>
          </a:p>
        </p:txBody>
      </p:sp>
    </p:spTree>
    <p:extLst>
      <p:ext uri="{BB962C8B-B14F-4D97-AF65-F5344CB8AC3E}">
        <p14:creationId xmlns:p14="http://schemas.microsoft.com/office/powerpoint/2010/main" val="329169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398" b="1"/>
            </a:lvl1pPr>
            <a:lvl2pPr marL="456773" indent="0">
              <a:buNone/>
              <a:defRPr sz="1999" b="1"/>
            </a:lvl2pPr>
            <a:lvl3pPr marL="913546" indent="0">
              <a:buNone/>
              <a:defRPr sz="1798" b="1"/>
            </a:lvl3pPr>
            <a:lvl4pPr marL="1370319" indent="0">
              <a:buNone/>
              <a:defRPr sz="1599" b="1"/>
            </a:lvl4pPr>
            <a:lvl5pPr marL="1827091" indent="0">
              <a:buNone/>
              <a:defRPr sz="1599" b="1"/>
            </a:lvl5pPr>
            <a:lvl6pPr marL="2283865" indent="0">
              <a:buNone/>
              <a:defRPr sz="1599" b="1"/>
            </a:lvl6pPr>
            <a:lvl7pPr marL="2740637" indent="0">
              <a:buNone/>
              <a:defRPr sz="1599" b="1"/>
            </a:lvl7pPr>
            <a:lvl8pPr marL="3197410" indent="0">
              <a:buNone/>
              <a:defRPr sz="1599" b="1"/>
            </a:lvl8pPr>
            <a:lvl9pPr marL="3654183" indent="0">
              <a:buNone/>
              <a:defRPr sz="1599" b="1"/>
            </a:lvl9pPr>
          </a:lstStyle>
          <a:p>
            <a:pPr lvl="0"/>
            <a:r>
              <a:rPr lang="en-US"/>
              <a:t>Edit Master text styles</a:t>
            </a:r>
          </a:p>
        </p:txBody>
      </p:sp>
      <p:sp>
        <p:nvSpPr>
          <p:cNvPr id="4" name="Content Placeholder 3"/>
          <p:cNvSpPr>
            <a:spLocks noGrp="1"/>
          </p:cNvSpPr>
          <p:nvPr>
            <p:ph sz="half" idx="2"/>
          </p:nvPr>
        </p:nvSpPr>
        <p:spPr>
          <a:xfrm>
            <a:off x="457200" y="2174876"/>
            <a:ext cx="4040188" cy="3951287"/>
          </a:xfrm>
        </p:spPr>
        <p:txBody>
          <a:bodyPr/>
          <a:lstStyle>
            <a:lvl1pPr>
              <a:defRPr sz="2398"/>
            </a:lvl1pPr>
            <a:lvl2pPr>
              <a:defRPr sz="1999"/>
            </a:lvl2pPr>
            <a:lvl3pPr>
              <a:defRPr sz="1798"/>
            </a:lvl3pPr>
            <a:lvl4pPr>
              <a:defRPr sz="1599"/>
            </a:lvl4pPr>
            <a:lvl5pPr>
              <a:defRPr sz="1599"/>
            </a:lvl5pPr>
            <a:lvl6pPr>
              <a:defRPr sz="1599"/>
            </a:lvl6pPr>
            <a:lvl7pPr>
              <a:defRPr sz="1599"/>
            </a:lvl7pPr>
            <a:lvl8pPr>
              <a:defRPr sz="1599"/>
            </a:lvl8pPr>
            <a:lvl9pPr>
              <a:defRPr sz="15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2398" b="1"/>
            </a:lvl1pPr>
            <a:lvl2pPr marL="456773" indent="0">
              <a:buNone/>
              <a:defRPr sz="1999" b="1"/>
            </a:lvl2pPr>
            <a:lvl3pPr marL="913546" indent="0">
              <a:buNone/>
              <a:defRPr sz="1798" b="1"/>
            </a:lvl3pPr>
            <a:lvl4pPr marL="1370319" indent="0">
              <a:buNone/>
              <a:defRPr sz="1599" b="1"/>
            </a:lvl4pPr>
            <a:lvl5pPr marL="1827091" indent="0">
              <a:buNone/>
              <a:defRPr sz="1599" b="1"/>
            </a:lvl5pPr>
            <a:lvl6pPr marL="2283865" indent="0">
              <a:buNone/>
              <a:defRPr sz="1599" b="1"/>
            </a:lvl6pPr>
            <a:lvl7pPr marL="2740637" indent="0">
              <a:buNone/>
              <a:defRPr sz="1599" b="1"/>
            </a:lvl7pPr>
            <a:lvl8pPr marL="3197410" indent="0">
              <a:buNone/>
              <a:defRPr sz="1599" b="1"/>
            </a:lvl8pPr>
            <a:lvl9pPr marL="3654183" indent="0">
              <a:buNone/>
              <a:defRPr sz="1599" b="1"/>
            </a:lvl9pPr>
          </a:lstStyle>
          <a:p>
            <a:pPr lvl="0"/>
            <a:r>
              <a:rPr lang="en-US"/>
              <a:t>Edit Master text styles</a:t>
            </a:r>
          </a:p>
        </p:txBody>
      </p:sp>
      <p:sp>
        <p:nvSpPr>
          <p:cNvPr id="6" name="Content Placeholder 5"/>
          <p:cNvSpPr>
            <a:spLocks noGrp="1"/>
          </p:cNvSpPr>
          <p:nvPr>
            <p:ph sz="quarter" idx="4"/>
          </p:nvPr>
        </p:nvSpPr>
        <p:spPr>
          <a:xfrm>
            <a:off x="4645026" y="2174876"/>
            <a:ext cx="4041775" cy="3951287"/>
          </a:xfrm>
        </p:spPr>
        <p:txBody>
          <a:bodyPr/>
          <a:lstStyle>
            <a:lvl1pPr>
              <a:defRPr sz="2398"/>
            </a:lvl1pPr>
            <a:lvl2pPr>
              <a:defRPr sz="1999"/>
            </a:lvl2pPr>
            <a:lvl3pPr>
              <a:defRPr sz="1798"/>
            </a:lvl3pPr>
            <a:lvl4pPr>
              <a:defRPr sz="1599"/>
            </a:lvl4pPr>
            <a:lvl5pPr>
              <a:defRPr sz="1599"/>
            </a:lvl5pPr>
            <a:lvl6pPr>
              <a:defRPr sz="1599"/>
            </a:lvl6pPr>
            <a:lvl7pPr>
              <a:defRPr sz="1599"/>
            </a:lvl7pPr>
            <a:lvl8pPr>
              <a:defRPr sz="1599"/>
            </a:lvl8pPr>
            <a:lvl9pPr>
              <a:defRPr sz="15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2D2DE41-BA48-4679-9835-6AC151824D69}" type="slidenum">
              <a:rPr lang="en-US" altLang="en-US" smtClean="0"/>
              <a:pPr/>
              <a:t>‹#›</a:t>
            </a:fld>
            <a:endParaRPr lang="en-US" altLang="en-US"/>
          </a:p>
        </p:txBody>
      </p:sp>
    </p:spTree>
    <p:extLst>
      <p:ext uri="{BB962C8B-B14F-4D97-AF65-F5344CB8AC3E}">
        <p14:creationId xmlns:p14="http://schemas.microsoft.com/office/powerpoint/2010/main" val="116630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GB"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79550B6-DEFF-4425-870B-41DFA4DB713C}" type="slidenum">
              <a:rPr lang="en-US" altLang="en-US" smtClean="0"/>
              <a:pPr/>
              <a:t>‹#›</a:t>
            </a:fld>
            <a:endParaRPr lang="en-US" altLang="en-US"/>
          </a:p>
        </p:txBody>
      </p:sp>
    </p:spTree>
    <p:extLst>
      <p:ext uri="{BB962C8B-B14F-4D97-AF65-F5344CB8AC3E}">
        <p14:creationId xmlns:p14="http://schemas.microsoft.com/office/powerpoint/2010/main" val="352674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8BAA88A-3B90-4CCA-9EA1-4F5DEF7FE54F}" type="slidenum">
              <a:rPr lang="en-US" altLang="en-US" smtClean="0"/>
              <a:pPr/>
              <a:t>‹#›</a:t>
            </a:fld>
            <a:endParaRPr lang="en-US" altLang="en-US"/>
          </a:p>
        </p:txBody>
      </p:sp>
    </p:spTree>
    <p:extLst>
      <p:ext uri="{BB962C8B-B14F-4D97-AF65-F5344CB8AC3E}">
        <p14:creationId xmlns:p14="http://schemas.microsoft.com/office/powerpoint/2010/main" val="153628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ctr">
              <a:defRPr sz="1999" b="1"/>
            </a:lvl1pPr>
          </a:lstStyle>
          <a:p>
            <a:r>
              <a:rPr lang="en-US"/>
              <a:t>Click to edit Master title style</a:t>
            </a:r>
            <a:endParaRPr lang="en-GB" dirty="0"/>
          </a:p>
        </p:txBody>
      </p:sp>
      <p:sp>
        <p:nvSpPr>
          <p:cNvPr id="3" name="Content Placeholder 2"/>
          <p:cNvSpPr>
            <a:spLocks noGrp="1"/>
          </p:cNvSpPr>
          <p:nvPr>
            <p:ph idx="1"/>
          </p:nvPr>
        </p:nvSpPr>
        <p:spPr>
          <a:xfrm>
            <a:off x="3575052" y="273052"/>
            <a:ext cx="5111750" cy="5853113"/>
          </a:xfrm>
        </p:spPr>
        <p:txBody>
          <a:bodyPr/>
          <a:lstStyle>
            <a:lvl1pPr>
              <a:defRPr sz="3196"/>
            </a:lvl1pPr>
            <a:lvl2pPr>
              <a:defRPr sz="2797"/>
            </a:lvl2pPr>
            <a:lvl3pPr>
              <a:defRPr sz="2398"/>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98"/>
            </a:lvl1pPr>
            <a:lvl2pPr marL="456773" indent="0">
              <a:buNone/>
              <a:defRPr sz="1199"/>
            </a:lvl2pPr>
            <a:lvl3pPr marL="913546" indent="0">
              <a:buNone/>
              <a:defRPr sz="998"/>
            </a:lvl3pPr>
            <a:lvl4pPr marL="1370319" indent="0">
              <a:buNone/>
              <a:defRPr sz="900"/>
            </a:lvl4pPr>
            <a:lvl5pPr marL="1827091" indent="0">
              <a:buNone/>
              <a:defRPr sz="900"/>
            </a:lvl5pPr>
            <a:lvl6pPr marL="2283865" indent="0">
              <a:buNone/>
              <a:defRPr sz="900"/>
            </a:lvl6pPr>
            <a:lvl7pPr marL="2740637" indent="0">
              <a:buNone/>
              <a:defRPr sz="900"/>
            </a:lvl7pPr>
            <a:lvl8pPr marL="3197410" indent="0">
              <a:buNone/>
              <a:defRPr sz="900"/>
            </a:lvl8pPr>
            <a:lvl9pPr marL="3654183"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38A801-E48A-49D5-9E2E-76D9AAEAA3A4}" type="slidenum">
              <a:rPr lang="en-US" altLang="en-US" smtClean="0"/>
              <a:pPr/>
              <a:t>‹#›</a:t>
            </a:fld>
            <a:endParaRPr lang="en-US" altLang="en-US"/>
          </a:p>
        </p:txBody>
      </p:sp>
    </p:spTree>
    <p:extLst>
      <p:ext uri="{BB962C8B-B14F-4D97-AF65-F5344CB8AC3E}">
        <p14:creationId xmlns:p14="http://schemas.microsoft.com/office/powerpoint/2010/main" val="288356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999" b="1"/>
            </a:lvl1pPr>
          </a:lstStyle>
          <a:p>
            <a:r>
              <a:rPr lang="en-US"/>
              <a:t>Click to edit Master title style</a:t>
            </a:r>
            <a:endParaRPr lang="en-GB"/>
          </a:p>
        </p:txBody>
      </p:sp>
      <p:sp>
        <p:nvSpPr>
          <p:cNvPr id="3" name="Picture Placeholder 2"/>
          <p:cNvSpPr>
            <a:spLocks noGrp="1"/>
          </p:cNvSpPr>
          <p:nvPr>
            <p:ph type="pic" idx="1"/>
          </p:nvPr>
        </p:nvSpPr>
        <p:spPr>
          <a:xfrm>
            <a:off x="1792288" y="1451063"/>
            <a:ext cx="5486400" cy="3276512"/>
          </a:xfrm>
        </p:spPr>
        <p:txBody>
          <a:bodyPr rtlCol="0">
            <a:normAutofit/>
          </a:bodyPr>
          <a:lstStyle>
            <a:lvl1pPr marL="0" indent="0">
              <a:buNone/>
              <a:defRPr sz="3196"/>
            </a:lvl1pPr>
            <a:lvl2pPr marL="456773" indent="0">
              <a:buNone/>
              <a:defRPr sz="2797"/>
            </a:lvl2pPr>
            <a:lvl3pPr marL="913546" indent="0">
              <a:buNone/>
              <a:defRPr sz="2398"/>
            </a:lvl3pPr>
            <a:lvl4pPr marL="1370319" indent="0">
              <a:buNone/>
              <a:defRPr sz="1999"/>
            </a:lvl4pPr>
            <a:lvl5pPr marL="1827091" indent="0">
              <a:buNone/>
              <a:defRPr sz="1999"/>
            </a:lvl5pPr>
            <a:lvl6pPr marL="2283865" indent="0">
              <a:buNone/>
              <a:defRPr sz="1999"/>
            </a:lvl6pPr>
            <a:lvl7pPr marL="2740637" indent="0">
              <a:buNone/>
              <a:defRPr sz="1999"/>
            </a:lvl7pPr>
            <a:lvl8pPr marL="3197410" indent="0">
              <a:buNone/>
              <a:defRPr sz="1999"/>
            </a:lvl8pPr>
            <a:lvl9pPr marL="3654183" indent="0">
              <a:buNone/>
              <a:defRPr sz="1999"/>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398"/>
            </a:lvl1pPr>
            <a:lvl2pPr marL="456773" indent="0">
              <a:buNone/>
              <a:defRPr sz="1199"/>
            </a:lvl2pPr>
            <a:lvl3pPr marL="913546" indent="0">
              <a:buNone/>
              <a:defRPr sz="998"/>
            </a:lvl3pPr>
            <a:lvl4pPr marL="1370319" indent="0">
              <a:buNone/>
              <a:defRPr sz="900"/>
            </a:lvl4pPr>
            <a:lvl5pPr marL="1827091" indent="0">
              <a:buNone/>
              <a:defRPr sz="900"/>
            </a:lvl5pPr>
            <a:lvl6pPr marL="2283865" indent="0">
              <a:buNone/>
              <a:defRPr sz="900"/>
            </a:lvl6pPr>
            <a:lvl7pPr marL="2740637" indent="0">
              <a:buNone/>
              <a:defRPr sz="900"/>
            </a:lvl7pPr>
            <a:lvl8pPr marL="3197410" indent="0">
              <a:buNone/>
              <a:defRPr sz="900"/>
            </a:lvl8pPr>
            <a:lvl9pPr marL="3654183"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FCD2FF5-7BB9-40A9-92F2-792E7F2EC696}" type="slidenum">
              <a:rPr lang="en-US" altLang="en-US" smtClean="0"/>
              <a:pPr/>
              <a:t>‹#›</a:t>
            </a:fld>
            <a:endParaRPr lang="en-US" altLang="en-US"/>
          </a:p>
        </p:txBody>
      </p:sp>
    </p:spTree>
    <p:extLst>
      <p:ext uri="{BB962C8B-B14F-4D97-AF65-F5344CB8AC3E}">
        <p14:creationId xmlns:p14="http://schemas.microsoft.com/office/powerpoint/2010/main" val="415214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7235826" cy="1439863"/>
          </a:xfrm>
          <a:prstGeom prst="rect">
            <a:avLst/>
          </a:prstGeom>
          <a:gradFill>
            <a:gsLst>
              <a:gs pos="0">
                <a:schemeClr val="accent1">
                  <a:alpha val="80000"/>
                </a:schemeClr>
              </a:gs>
              <a:gs pos="0">
                <a:schemeClr val="accent1"/>
              </a:gs>
              <a:gs pos="100000">
                <a:schemeClr val="accent1">
                  <a:alpha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398"/>
          </a:p>
        </p:txBody>
      </p:sp>
      <p:sp>
        <p:nvSpPr>
          <p:cNvPr id="1027" name="Title Placeholder 1"/>
          <p:cNvSpPr>
            <a:spLocks noGrp="1"/>
          </p:cNvSpPr>
          <p:nvPr>
            <p:ph type="title"/>
          </p:nvPr>
        </p:nvSpPr>
        <p:spPr bwMode="auto">
          <a:xfrm>
            <a:off x="250826" y="274639"/>
            <a:ext cx="6842126"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8" name="Text Placeholder 2"/>
          <p:cNvSpPr>
            <a:spLocks noGrp="1"/>
          </p:cNvSpPr>
          <p:nvPr>
            <p:ph type="body" idx="1"/>
          </p:nvPr>
        </p:nvSpPr>
        <p:spPr bwMode="auto">
          <a:xfrm>
            <a:off x="250826"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199">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199">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99" smtClean="0">
                <a:solidFill>
                  <a:srgbClr val="898989"/>
                </a:solidFill>
              </a:defRPr>
            </a:lvl1pPr>
          </a:lstStyle>
          <a:p>
            <a:fld id="{63AB8066-1BAB-4C45-9AA2-C99835328C52}" type="slidenum">
              <a:rPr lang="en-US" altLang="en-US" smtClean="0"/>
              <a:pPr/>
              <a:t>‹#›</a:t>
            </a:fld>
            <a:endParaRPr lang="en-US" altLang="en-US"/>
          </a:p>
        </p:txBody>
      </p:sp>
      <p:pic>
        <p:nvPicPr>
          <p:cNvPr id="1032" name="Picture 1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224714" y="1"/>
            <a:ext cx="19192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6590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rtl="0" eaLnBrk="1" fontAlgn="base" hangingPunct="1">
        <a:spcBef>
          <a:spcPct val="0"/>
        </a:spcBef>
        <a:spcAft>
          <a:spcPct val="0"/>
        </a:spcAft>
        <a:defRPr sz="3196" kern="1200">
          <a:solidFill>
            <a:schemeClr val="bg1"/>
          </a:solidFill>
          <a:latin typeface="Arial" pitchFamily="34" charset="0"/>
          <a:ea typeface="+mj-ea"/>
          <a:cs typeface="Arial" pitchFamily="34" charset="0"/>
        </a:defRPr>
      </a:lvl1pPr>
      <a:lvl2pPr algn="l" rtl="0" eaLnBrk="1" fontAlgn="base" hangingPunct="1">
        <a:spcBef>
          <a:spcPct val="0"/>
        </a:spcBef>
        <a:spcAft>
          <a:spcPct val="0"/>
        </a:spcAft>
        <a:defRPr sz="3196">
          <a:solidFill>
            <a:schemeClr val="bg1"/>
          </a:solidFill>
          <a:latin typeface="Arial" charset="0"/>
          <a:cs typeface="Arial" charset="0"/>
        </a:defRPr>
      </a:lvl2pPr>
      <a:lvl3pPr algn="l" rtl="0" eaLnBrk="1" fontAlgn="base" hangingPunct="1">
        <a:spcBef>
          <a:spcPct val="0"/>
        </a:spcBef>
        <a:spcAft>
          <a:spcPct val="0"/>
        </a:spcAft>
        <a:defRPr sz="3196">
          <a:solidFill>
            <a:schemeClr val="bg1"/>
          </a:solidFill>
          <a:latin typeface="Arial" charset="0"/>
          <a:cs typeface="Arial" charset="0"/>
        </a:defRPr>
      </a:lvl3pPr>
      <a:lvl4pPr algn="l" rtl="0" eaLnBrk="1" fontAlgn="base" hangingPunct="1">
        <a:spcBef>
          <a:spcPct val="0"/>
        </a:spcBef>
        <a:spcAft>
          <a:spcPct val="0"/>
        </a:spcAft>
        <a:defRPr sz="3196">
          <a:solidFill>
            <a:schemeClr val="bg1"/>
          </a:solidFill>
          <a:latin typeface="Arial" charset="0"/>
          <a:cs typeface="Arial" charset="0"/>
        </a:defRPr>
      </a:lvl4pPr>
      <a:lvl5pPr algn="l" rtl="0" eaLnBrk="1" fontAlgn="base" hangingPunct="1">
        <a:spcBef>
          <a:spcPct val="0"/>
        </a:spcBef>
        <a:spcAft>
          <a:spcPct val="0"/>
        </a:spcAft>
        <a:defRPr sz="3196">
          <a:solidFill>
            <a:schemeClr val="bg1"/>
          </a:solidFill>
          <a:latin typeface="Arial" charset="0"/>
          <a:cs typeface="Arial" charset="0"/>
        </a:defRPr>
      </a:lvl5pPr>
      <a:lvl6pPr marL="456773" algn="l" rtl="0" eaLnBrk="1" fontAlgn="base" hangingPunct="1">
        <a:spcBef>
          <a:spcPct val="0"/>
        </a:spcBef>
        <a:spcAft>
          <a:spcPct val="0"/>
        </a:spcAft>
        <a:defRPr sz="3196">
          <a:solidFill>
            <a:schemeClr val="tx1"/>
          </a:solidFill>
          <a:latin typeface="Calibri" pitchFamily="34" charset="0"/>
        </a:defRPr>
      </a:lvl6pPr>
      <a:lvl7pPr marL="913546" algn="l" rtl="0" eaLnBrk="1" fontAlgn="base" hangingPunct="1">
        <a:spcBef>
          <a:spcPct val="0"/>
        </a:spcBef>
        <a:spcAft>
          <a:spcPct val="0"/>
        </a:spcAft>
        <a:defRPr sz="3196">
          <a:solidFill>
            <a:schemeClr val="tx1"/>
          </a:solidFill>
          <a:latin typeface="Calibri" pitchFamily="34" charset="0"/>
        </a:defRPr>
      </a:lvl7pPr>
      <a:lvl8pPr marL="1370319" algn="l" rtl="0" eaLnBrk="1" fontAlgn="base" hangingPunct="1">
        <a:spcBef>
          <a:spcPct val="0"/>
        </a:spcBef>
        <a:spcAft>
          <a:spcPct val="0"/>
        </a:spcAft>
        <a:defRPr sz="3196">
          <a:solidFill>
            <a:schemeClr val="tx1"/>
          </a:solidFill>
          <a:latin typeface="Calibri" pitchFamily="34" charset="0"/>
        </a:defRPr>
      </a:lvl8pPr>
      <a:lvl9pPr marL="1827091" algn="l" rtl="0" eaLnBrk="1" fontAlgn="base" hangingPunct="1">
        <a:spcBef>
          <a:spcPct val="0"/>
        </a:spcBef>
        <a:spcAft>
          <a:spcPct val="0"/>
        </a:spcAft>
        <a:defRPr sz="3196">
          <a:solidFill>
            <a:schemeClr val="tx1"/>
          </a:solidFill>
          <a:latin typeface="Calibri" pitchFamily="34" charset="0"/>
        </a:defRPr>
      </a:lvl9pPr>
    </p:titleStyle>
    <p:bodyStyle>
      <a:lvl1pPr marL="342580" indent="-342580" algn="l" rtl="0" eaLnBrk="1" fontAlgn="base" hangingPunct="1">
        <a:spcBef>
          <a:spcPct val="20000"/>
        </a:spcBef>
        <a:spcAft>
          <a:spcPct val="0"/>
        </a:spcAft>
        <a:buFont typeface="Arial" panose="020B0604020202020204" pitchFamily="34" charset="0"/>
        <a:buChar char="•"/>
        <a:defRPr sz="2797" kern="1200">
          <a:solidFill>
            <a:schemeClr val="tx1"/>
          </a:solidFill>
          <a:latin typeface="Arial" pitchFamily="34" charset="0"/>
          <a:ea typeface="+mn-ea"/>
          <a:cs typeface="Arial" pitchFamily="34" charset="0"/>
        </a:defRPr>
      </a:lvl1pPr>
      <a:lvl2pPr marL="742257" indent="-285483" algn="l" rtl="0" eaLnBrk="1" fontAlgn="base" hangingPunct="1">
        <a:spcBef>
          <a:spcPct val="20000"/>
        </a:spcBef>
        <a:spcAft>
          <a:spcPct val="0"/>
        </a:spcAft>
        <a:buFont typeface="Arial" panose="020B0604020202020204" pitchFamily="34" charset="0"/>
        <a:buChar char="–"/>
        <a:defRPr sz="2398" kern="1200">
          <a:solidFill>
            <a:schemeClr val="tx1"/>
          </a:solidFill>
          <a:latin typeface="Arial" pitchFamily="34" charset="0"/>
          <a:ea typeface="+mn-ea"/>
          <a:cs typeface="Arial" pitchFamily="34" charset="0"/>
        </a:defRPr>
      </a:lvl2pPr>
      <a:lvl3pPr marL="1141932" indent="-228387" algn="l" rtl="0" eaLnBrk="1" fontAlgn="base" hangingPunct="1">
        <a:spcBef>
          <a:spcPct val="20000"/>
        </a:spcBef>
        <a:spcAft>
          <a:spcPct val="0"/>
        </a:spcAft>
        <a:buFont typeface="Arial" panose="020B0604020202020204" pitchFamily="34" charset="0"/>
        <a:buChar char="•"/>
        <a:defRPr sz="1999" kern="1200">
          <a:solidFill>
            <a:schemeClr val="tx1"/>
          </a:solidFill>
          <a:latin typeface="Arial" pitchFamily="34" charset="0"/>
          <a:ea typeface="+mn-ea"/>
          <a:cs typeface="Arial" pitchFamily="34" charset="0"/>
        </a:defRPr>
      </a:lvl3pPr>
      <a:lvl4pPr marL="1598705" indent="-228387"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5478" indent="-228387"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2251"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024"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5797"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2569" indent="-228387" algn="l" defTabSz="91354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546" rtl="0" eaLnBrk="1" latinLnBrk="0" hangingPunct="1">
        <a:defRPr sz="1798" kern="1200">
          <a:solidFill>
            <a:schemeClr val="tx1"/>
          </a:solidFill>
          <a:latin typeface="+mn-lt"/>
          <a:ea typeface="+mn-ea"/>
          <a:cs typeface="+mn-cs"/>
        </a:defRPr>
      </a:lvl1pPr>
      <a:lvl2pPr marL="456773" algn="l" defTabSz="913546" rtl="0" eaLnBrk="1" latinLnBrk="0" hangingPunct="1">
        <a:defRPr sz="1798" kern="1200">
          <a:solidFill>
            <a:schemeClr val="tx1"/>
          </a:solidFill>
          <a:latin typeface="+mn-lt"/>
          <a:ea typeface="+mn-ea"/>
          <a:cs typeface="+mn-cs"/>
        </a:defRPr>
      </a:lvl2pPr>
      <a:lvl3pPr marL="913546" algn="l" defTabSz="913546" rtl="0" eaLnBrk="1" latinLnBrk="0" hangingPunct="1">
        <a:defRPr sz="1798" kern="1200">
          <a:solidFill>
            <a:schemeClr val="tx1"/>
          </a:solidFill>
          <a:latin typeface="+mn-lt"/>
          <a:ea typeface="+mn-ea"/>
          <a:cs typeface="+mn-cs"/>
        </a:defRPr>
      </a:lvl3pPr>
      <a:lvl4pPr marL="1370319" algn="l" defTabSz="913546" rtl="0" eaLnBrk="1" latinLnBrk="0" hangingPunct="1">
        <a:defRPr sz="1798" kern="1200">
          <a:solidFill>
            <a:schemeClr val="tx1"/>
          </a:solidFill>
          <a:latin typeface="+mn-lt"/>
          <a:ea typeface="+mn-ea"/>
          <a:cs typeface="+mn-cs"/>
        </a:defRPr>
      </a:lvl4pPr>
      <a:lvl5pPr marL="1827091" algn="l" defTabSz="913546" rtl="0" eaLnBrk="1" latinLnBrk="0" hangingPunct="1">
        <a:defRPr sz="1798" kern="1200">
          <a:solidFill>
            <a:schemeClr val="tx1"/>
          </a:solidFill>
          <a:latin typeface="+mn-lt"/>
          <a:ea typeface="+mn-ea"/>
          <a:cs typeface="+mn-cs"/>
        </a:defRPr>
      </a:lvl5pPr>
      <a:lvl6pPr marL="2283865" algn="l" defTabSz="913546" rtl="0" eaLnBrk="1" latinLnBrk="0" hangingPunct="1">
        <a:defRPr sz="1798" kern="1200">
          <a:solidFill>
            <a:schemeClr val="tx1"/>
          </a:solidFill>
          <a:latin typeface="+mn-lt"/>
          <a:ea typeface="+mn-ea"/>
          <a:cs typeface="+mn-cs"/>
        </a:defRPr>
      </a:lvl6pPr>
      <a:lvl7pPr marL="2740637" algn="l" defTabSz="913546" rtl="0" eaLnBrk="1" latinLnBrk="0" hangingPunct="1">
        <a:defRPr sz="1798" kern="1200">
          <a:solidFill>
            <a:schemeClr val="tx1"/>
          </a:solidFill>
          <a:latin typeface="+mn-lt"/>
          <a:ea typeface="+mn-ea"/>
          <a:cs typeface="+mn-cs"/>
        </a:defRPr>
      </a:lvl7pPr>
      <a:lvl8pPr marL="3197410" algn="l" defTabSz="913546" rtl="0" eaLnBrk="1" latinLnBrk="0" hangingPunct="1">
        <a:defRPr sz="1798" kern="1200">
          <a:solidFill>
            <a:schemeClr val="tx1"/>
          </a:solidFill>
          <a:latin typeface="+mn-lt"/>
          <a:ea typeface="+mn-ea"/>
          <a:cs typeface="+mn-cs"/>
        </a:defRPr>
      </a:lvl8pPr>
      <a:lvl9pPr marL="3654183" algn="l" defTabSz="91354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EMBEDDED SYSTEMS DESIGN PROCESS</a:t>
            </a:r>
          </a:p>
        </p:txBody>
      </p:sp>
    </p:spTree>
    <p:extLst>
      <p:ext uri="{BB962C8B-B14F-4D97-AF65-F5344CB8AC3E}">
        <p14:creationId xmlns:p14="http://schemas.microsoft.com/office/powerpoint/2010/main" val="109581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a:t>Good requirements</a:t>
            </a:r>
          </a:p>
        </p:txBody>
      </p:sp>
      <p:sp>
        <p:nvSpPr>
          <p:cNvPr id="24581" name="Rectangle 3"/>
          <p:cNvSpPr>
            <a:spLocks noGrp="1" noChangeArrowheads="1"/>
          </p:cNvSpPr>
          <p:nvPr>
            <p:ph idx="1"/>
          </p:nvPr>
        </p:nvSpPr>
        <p:spPr/>
        <p:txBody>
          <a:bodyPr/>
          <a:lstStyle/>
          <a:p>
            <a:r>
              <a:rPr lang="en-US" altLang="en-US" dirty="0"/>
              <a:t>Correct.</a:t>
            </a:r>
          </a:p>
          <a:p>
            <a:r>
              <a:rPr lang="en-US" altLang="en-US" dirty="0"/>
              <a:t>Unambiguous.</a:t>
            </a:r>
          </a:p>
          <a:p>
            <a:r>
              <a:rPr lang="en-US" altLang="en-US" dirty="0"/>
              <a:t>Complete.</a:t>
            </a:r>
          </a:p>
          <a:p>
            <a:r>
              <a:rPr lang="en-US" altLang="en-US" dirty="0"/>
              <a:t>Verifiable: is each requirement satisfied in the final system?</a:t>
            </a:r>
          </a:p>
          <a:p>
            <a:r>
              <a:rPr lang="en-US" altLang="en-US" dirty="0"/>
              <a:t>Consistent: requirements do not contradict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altLang="en-US" dirty="0"/>
              <a:t>Good requirements, cont’d.</a:t>
            </a:r>
          </a:p>
        </p:txBody>
      </p:sp>
      <p:sp>
        <p:nvSpPr>
          <p:cNvPr id="25605" name="Rectangle 3"/>
          <p:cNvSpPr>
            <a:spLocks noGrp="1" noChangeArrowheads="1"/>
          </p:cNvSpPr>
          <p:nvPr>
            <p:ph idx="1"/>
          </p:nvPr>
        </p:nvSpPr>
        <p:spPr/>
        <p:txBody>
          <a:bodyPr/>
          <a:lstStyle/>
          <a:p>
            <a:r>
              <a:rPr lang="en-US" altLang="en-US"/>
              <a:t>Modifiable: can update requirements easily.</a:t>
            </a:r>
          </a:p>
          <a:p>
            <a:r>
              <a:rPr lang="en-US" altLang="en-US"/>
              <a:t>Traceable:</a:t>
            </a:r>
          </a:p>
          <a:p>
            <a:pPr lvl="1"/>
            <a:r>
              <a:rPr lang="en-US" altLang="en-US"/>
              <a:t>know why each requirement exists;</a:t>
            </a:r>
          </a:p>
          <a:p>
            <a:pPr lvl="1"/>
            <a:r>
              <a:rPr lang="en-US" altLang="en-US"/>
              <a:t>go from source documents to requirements;</a:t>
            </a:r>
          </a:p>
          <a:p>
            <a:pPr lvl="1"/>
            <a:r>
              <a:rPr lang="en-US" altLang="en-US"/>
              <a:t>go from requirement to implementation;</a:t>
            </a:r>
          </a:p>
          <a:p>
            <a:pPr lvl="1"/>
            <a:r>
              <a:rPr lang="en-US" altLang="en-US"/>
              <a:t>back from implementation to requirement.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ltLang="en-US"/>
              <a:t>Setting requirements</a:t>
            </a:r>
          </a:p>
        </p:txBody>
      </p:sp>
      <p:sp>
        <p:nvSpPr>
          <p:cNvPr id="26629" name="Rectangle 3"/>
          <p:cNvSpPr>
            <a:spLocks noGrp="1" noChangeArrowheads="1"/>
          </p:cNvSpPr>
          <p:nvPr>
            <p:ph idx="1"/>
          </p:nvPr>
        </p:nvSpPr>
        <p:spPr/>
        <p:txBody>
          <a:bodyPr/>
          <a:lstStyle/>
          <a:p>
            <a:r>
              <a:rPr lang="en-US" altLang="en-US" dirty="0"/>
              <a:t>Customer interviews.</a:t>
            </a:r>
          </a:p>
          <a:p>
            <a:r>
              <a:rPr lang="en-US" altLang="en-US" dirty="0"/>
              <a:t>Comparison with competitors.</a:t>
            </a:r>
          </a:p>
          <a:p>
            <a:r>
              <a:rPr lang="en-US" altLang="en-US" dirty="0"/>
              <a:t>Sales feedback.</a:t>
            </a:r>
          </a:p>
          <a:p>
            <a:r>
              <a:rPr lang="en-US" altLang="en-US" dirty="0"/>
              <a:t>Mock-ups, prototypes.</a:t>
            </a:r>
          </a:p>
          <a:p>
            <a:r>
              <a:rPr lang="en-US" altLang="en-US" dirty="0"/>
              <a:t>Next-bench syndrome (HP): design a product for someone like you – very bad </a:t>
            </a:r>
            <a:r>
              <a:rPr lang="en-US" altLang="en-US" dirty="0">
                <a:sym typeface="Wingdings" panose="05000000000000000000" pitchFamily="2" charset="2"/>
              </a:rPr>
              <a:t></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6842125" cy="922337"/>
          </a:xfrm>
        </p:spPr>
        <p:txBody>
          <a:bodyPr/>
          <a:lstStyle/>
          <a:p>
            <a:pPr algn="ctr"/>
            <a:r>
              <a:rPr lang="en-US" dirty="0"/>
              <a:t>PROJECT PROPOSAL OUTLINE</a:t>
            </a:r>
          </a:p>
        </p:txBody>
      </p:sp>
      <p:pic>
        <p:nvPicPr>
          <p:cNvPr id="4" name="Picture 3"/>
          <p:cNvPicPr>
            <a:picLocks noChangeAspect="1"/>
          </p:cNvPicPr>
          <p:nvPr/>
        </p:nvPicPr>
        <p:blipFill>
          <a:blip r:embed="rId2"/>
          <a:stretch>
            <a:fillRect/>
          </a:stretch>
        </p:blipFill>
        <p:spPr>
          <a:xfrm>
            <a:off x="685800" y="1524000"/>
            <a:ext cx="7467658" cy="5250188"/>
          </a:xfrm>
          <a:prstGeom prst="rect">
            <a:avLst/>
          </a:prstGeom>
        </p:spPr>
      </p:pic>
    </p:spTree>
    <p:extLst>
      <p:ext uri="{BB962C8B-B14F-4D97-AF65-F5344CB8AC3E}">
        <p14:creationId xmlns:p14="http://schemas.microsoft.com/office/powerpoint/2010/main" val="309598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PROPOSAL OUTLINE</a:t>
            </a:r>
          </a:p>
        </p:txBody>
      </p:sp>
      <p:pic>
        <p:nvPicPr>
          <p:cNvPr id="3" name="Picture 2"/>
          <p:cNvPicPr>
            <a:picLocks noChangeAspect="1"/>
          </p:cNvPicPr>
          <p:nvPr/>
        </p:nvPicPr>
        <p:blipFill>
          <a:blip r:embed="rId2"/>
          <a:stretch>
            <a:fillRect/>
          </a:stretch>
        </p:blipFill>
        <p:spPr>
          <a:xfrm>
            <a:off x="250826" y="1676400"/>
            <a:ext cx="8543754" cy="4876800"/>
          </a:xfrm>
          <a:prstGeom prst="rect">
            <a:avLst/>
          </a:prstGeom>
        </p:spPr>
      </p:pic>
    </p:spTree>
    <p:extLst>
      <p:ext uri="{BB962C8B-B14F-4D97-AF65-F5344CB8AC3E}">
        <p14:creationId xmlns:p14="http://schemas.microsoft.com/office/powerpoint/2010/main" val="105091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1"/>
                </a:solidFill>
              </a:rPr>
              <a:t>Design phase</a:t>
            </a:r>
          </a:p>
        </p:txBody>
      </p:sp>
      <p:sp>
        <p:nvSpPr>
          <p:cNvPr id="5" name="Text Placeholder 4"/>
          <p:cNvSpPr>
            <a:spLocks noGrp="1"/>
          </p:cNvSpPr>
          <p:nvPr>
            <p:ph type="body" idx="1"/>
          </p:nvPr>
        </p:nvSpPr>
        <p:spPr/>
        <p:txBody>
          <a:bodyPr/>
          <a:lstStyle/>
          <a:p>
            <a:r>
              <a:rPr lang="en-US" dirty="0"/>
              <a:t>PROJECT DEVELOPMENT STEP</a:t>
            </a:r>
          </a:p>
        </p:txBody>
      </p:sp>
    </p:spTree>
    <p:extLst>
      <p:ext uri="{BB962C8B-B14F-4D97-AF65-F5344CB8AC3E}">
        <p14:creationId xmlns:p14="http://schemas.microsoft.com/office/powerpoint/2010/main" val="273983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PHASE</a:t>
            </a:r>
          </a:p>
        </p:txBody>
      </p:sp>
      <p:sp>
        <p:nvSpPr>
          <p:cNvPr id="5" name="Content Placeholder 4"/>
          <p:cNvSpPr>
            <a:spLocks noGrp="1"/>
          </p:cNvSpPr>
          <p:nvPr>
            <p:ph idx="1"/>
          </p:nvPr>
        </p:nvSpPr>
        <p:spPr/>
        <p:txBody>
          <a:bodyPr/>
          <a:lstStyle/>
          <a:p>
            <a:r>
              <a:rPr lang="en-US" sz="2000" b="1" dirty="0"/>
              <a:t>Goal: </a:t>
            </a:r>
            <a:r>
              <a:rPr lang="en-US" sz="2000" dirty="0"/>
              <a:t>Translate the definition phase into actual circuitry and plan out, in flowchart form, the project firmware</a:t>
            </a:r>
          </a:p>
          <a:p>
            <a:r>
              <a:rPr lang="en-US" sz="2000" dirty="0"/>
              <a:t>This phase takes 40-50% of the total project time</a:t>
            </a:r>
          </a:p>
          <a:p>
            <a:r>
              <a:rPr lang="en-US" sz="2000" dirty="0"/>
              <a:t>The design phase of the project does not involve any prototyping of hardware or writing of any software. </a:t>
            </a:r>
          </a:p>
        </p:txBody>
      </p:sp>
    </p:spTree>
    <p:extLst>
      <p:ext uri="{BB962C8B-B14F-4D97-AF65-F5344CB8AC3E}">
        <p14:creationId xmlns:p14="http://schemas.microsoft.com/office/powerpoint/2010/main" val="222357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DEVELOPMENT STEPS</a:t>
            </a:r>
          </a:p>
        </p:txBody>
      </p:sp>
      <p:sp>
        <p:nvSpPr>
          <p:cNvPr id="3" name="Content Placeholder 2"/>
          <p:cNvSpPr>
            <a:spLocks noGrp="1"/>
          </p:cNvSpPr>
          <p:nvPr>
            <p:ph idx="1"/>
          </p:nvPr>
        </p:nvSpPr>
        <p:spPr/>
        <p:txBody>
          <a:bodyPr/>
          <a:lstStyle/>
          <a:p>
            <a:r>
              <a:rPr lang="en-US" sz="2000" b="1" dirty="0"/>
              <a:t>STEP #1 </a:t>
            </a:r>
            <a:r>
              <a:rPr lang="en-US" sz="2000" dirty="0"/>
              <a:t>- Start with the basic block diagram developed during the definition phase. The objective of this step is to provide a starting point in the form of blocks that you know will</a:t>
            </a:r>
            <a:br>
              <a:rPr lang="en-US" sz="2000" dirty="0"/>
            </a:br>
            <a:r>
              <a:rPr lang="en-US" sz="2000" dirty="0"/>
              <a:t>provide the desired results if you can fill in the blocks with appropriate circuitry.</a:t>
            </a:r>
          </a:p>
          <a:p>
            <a:r>
              <a:rPr lang="en-US" sz="2000" b="1" dirty="0"/>
              <a:t>STEP #2 - </a:t>
            </a:r>
            <a:r>
              <a:rPr lang="en-US" sz="2000" dirty="0"/>
              <a:t>Thoroughly research both relevant components and circuits to determine what sort of circuitry and components could be used to fill each block. </a:t>
            </a:r>
          </a:p>
          <a:p>
            <a:pPr lvl="1"/>
            <a:r>
              <a:rPr lang="en-US" sz="1601" dirty="0"/>
              <a:t>The objective is to break each block into the smallest pieces that you plan to </a:t>
            </a:r>
            <a:r>
              <a:rPr lang="en-US" sz="1601" i="1" dirty="0"/>
              <a:t>individually test</a:t>
            </a:r>
            <a:r>
              <a:rPr lang="en-US" sz="1601" dirty="0"/>
              <a:t>.</a:t>
            </a:r>
          </a:p>
          <a:p>
            <a:pPr lvl="1"/>
            <a:r>
              <a:rPr lang="en-US" sz="1601" dirty="0"/>
              <a:t>When complete, each block should be labeled with its input and output voltage levels and/or signals. </a:t>
            </a:r>
            <a:endParaRPr lang="en-US" dirty="0"/>
          </a:p>
        </p:txBody>
      </p:sp>
    </p:spTree>
    <p:extLst>
      <p:ext uri="{BB962C8B-B14F-4D97-AF65-F5344CB8AC3E}">
        <p14:creationId xmlns:p14="http://schemas.microsoft.com/office/powerpoint/2010/main" val="289165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STEP #2 - EXAMPLE</a:t>
            </a:r>
          </a:p>
        </p:txBody>
      </p:sp>
      <p:pic>
        <p:nvPicPr>
          <p:cNvPr id="4" name="Content Placeholder 3"/>
          <p:cNvPicPr>
            <a:picLocks noGrp="1" noChangeAspect="1"/>
          </p:cNvPicPr>
          <p:nvPr>
            <p:ph idx="1"/>
          </p:nvPr>
        </p:nvPicPr>
        <p:blipFill>
          <a:blip r:embed="rId2"/>
          <a:stretch>
            <a:fillRect/>
          </a:stretch>
        </p:blipFill>
        <p:spPr>
          <a:xfrm>
            <a:off x="722504" y="3505200"/>
            <a:ext cx="7735695" cy="2666999"/>
          </a:xfrm>
          <a:prstGeom prst="rect">
            <a:avLst/>
          </a:prstGeom>
        </p:spPr>
      </p:pic>
      <p:sp>
        <p:nvSpPr>
          <p:cNvPr id="8" name="Content Placeholder 7"/>
          <p:cNvSpPr>
            <a:spLocks noGrp="1"/>
          </p:cNvSpPr>
          <p:nvPr>
            <p:ph sz="half" idx="4294967295"/>
          </p:nvPr>
        </p:nvSpPr>
        <p:spPr>
          <a:xfrm>
            <a:off x="609600" y="1828801"/>
            <a:ext cx="7315200" cy="1676400"/>
          </a:xfrm>
        </p:spPr>
        <p:txBody>
          <a:bodyPr/>
          <a:lstStyle/>
          <a:p>
            <a:pPr marL="0" indent="0">
              <a:buNone/>
            </a:pPr>
            <a:r>
              <a:rPr lang="en-US" sz="2000" dirty="0"/>
              <a:t>If you were developing a device to record automobile parameters such as speed of</a:t>
            </a:r>
            <a:br>
              <a:rPr lang="en-US" sz="2000" dirty="0"/>
            </a:br>
            <a:r>
              <a:rPr lang="en-US" sz="2000" dirty="0"/>
              <a:t>the vehicle, gasoline consumption, and the deflection of the springs, </a:t>
            </a:r>
            <a:endParaRPr lang="en-US" dirty="0"/>
          </a:p>
        </p:txBody>
      </p:sp>
    </p:spTree>
    <p:extLst>
      <p:ext uri="{BB962C8B-B14F-4D97-AF65-F5344CB8AC3E}">
        <p14:creationId xmlns:p14="http://schemas.microsoft.com/office/powerpoint/2010/main" val="186343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DEVELOPMENT STEPS</a:t>
            </a:r>
          </a:p>
        </p:txBody>
      </p:sp>
      <p:sp>
        <p:nvSpPr>
          <p:cNvPr id="3" name="Content Placeholder 2"/>
          <p:cNvSpPr>
            <a:spLocks noGrp="1"/>
          </p:cNvSpPr>
          <p:nvPr>
            <p:ph idx="1"/>
          </p:nvPr>
        </p:nvSpPr>
        <p:spPr/>
        <p:txBody>
          <a:bodyPr/>
          <a:lstStyle/>
          <a:p>
            <a:r>
              <a:rPr lang="en-US" sz="2400" b="1" dirty="0"/>
              <a:t>STEP #3 – </a:t>
            </a:r>
            <a:r>
              <a:rPr lang="en-US" sz="2400" dirty="0"/>
              <a:t>Using your research as a basis, develop a tentative circuit schematic for each of the blocks that contain electronic circuitry. </a:t>
            </a:r>
          </a:p>
          <a:p>
            <a:pPr lvl="1"/>
            <a:r>
              <a:rPr lang="en-US" sz="1800" dirty="0"/>
              <a:t>Use a circuit simulator such as Spice or Proteus to simulate the operation of your circuitry. </a:t>
            </a:r>
          </a:p>
          <a:p>
            <a:pPr lvl="1"/>
            <a:r>
              <a:rPr lang="en-US" sz="1800" dirty="0"/>
              <a:t>Modify your circuitry as required until the simulator says it works correctly to fulfill the purpose of the block</a:t>
            </a:r>
            <a:br>
              <a:rPr lang="en-US" sz="1800" dirty="0"/>
            </a:br>
            <a:endParaRPr lang="en-US" sz="1800" dirty="0"/>
          </a:p>
          <a:p>
            <a:r>
              <a:rPr lang="en-US" sz="2199" b="1" dirty="0"/>
              <a:t>STEP #4 </a:t>
            </a:r>
            <a:r>
              <a:rPr lang="en-US" sz="2199" dirty="0"/>
              <a:t>- Use the individual block circuits to create an overall schematic for the project.</a:t>
            </a:r>
          </a:p>
        </p:txBody>
      </p:sp>
    </p:spTree>
    <p:extLst>
      <p:ext uri="{BB962C8B-B14F-4D97-AF65-F5344CB8AC3E}">
        <p14:creationId xmlns:p14="http://schemas.microsoft.com/office/powerpoint/2010/main" val="296663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Electronic products involving microcontrollers are most efficiently developed using an orderly approach to the process, using a progression of steps, from conception through accomplishment, that virtually always results in success. </a:t>
            </a:r>
          </a:p>
        </p:txBody>
      </p:sp>
    </p:spTree>
    <p:extLst>
      <p:ext uri="{BB962C8B-B14F-4D97-AF65-F5344CB8AC3E}">
        <p14:creationId xmlns:p14="http://schemas.microsoft.com/office/powerpoint/2010/main" val="1231021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STEPS</a:t>
            </a:r>
          </a:p>
        </p:txBody>
      </p:sp>
      <p:sp>
        <p:nvSpPr>
          <p:cNvPr id="3" name="Content Placeholder 2"/>
          <p:cNvSpPr>
            <a:spLocks noGrp="1"/>
          </p:cNvSpPr>
          <p:nvPr>
            <p:ph idx="1"/>
          </p:nvPr>
        </p:nvSpPr>
        <p:spPr/>
        <p:txBody>
          <a:bodyPr/>
          <a:lstStyle/>
          <a:p>
            <a:pPr marL="457200" indent="-457200">
              <a:buFont typeface="+mj-lt"/>
              <a:buAutoNum type="arabicPeriod"/>
            </a:pPr>
            <a:r>
              <a:rPr lang="en-US" sz="2000" dirty="0"/>
              <a:t>List the tasks to be completed by the software.</a:t>
            </a:r>
          </a:p>
          <a:p>
            <a:pPr marL="457200" indent="-457200">
              <a:buFont typeface="+mj-lt"/>
              <a:buAutoNum type="arabicPeriod"/>
            </a:pPr>
            <a:r>
              <a:rPr lang="en-US" sz="2000" dirty="0"/>
              <a:t>Prioritize the tasks and determine which are critical and will need to be handled on an interrupt basis and which are less critical. </a:t>
            </a:r>
          </a:p>
          <a:p>
            <a:pPr marL="457200" indent="-457200">
              <a:buFont typeface="+mj-lt"/>
              <a:buAutoNum type="arabicPeriod"/>
            </a:pPr>
            <a:r>
              <a:rPr lang="en-US" sz="2000" dirty="0"/>
              <a:t>Create a software flowchart or outline for each interrupt function.</a:t>
            </a:r>
          </a:p>
          <a:p>
            <a:pPr marL="457200" indent="-457200">
              <a:buFont typeface="+mj-lt"/>
              <a:buAutoNum type="arabicPeriod"/>
            </a:pPr>
            <a:r>
              <a:rPr lang="en-US" sz="2000" dirty="0"/>
              <a:t>Create a software flowchart or outline of the program code to complete the project’s entire task.</a:t>
            </a:r>
            <a:br>
              <a:rPr lang="en-US" dirty="0"/>
            </a:br>
            <a:endParaRPr lang="en-US" dirty="0"/>
          </a:p>
        </p:txBody>
      </p:sp>
    </p:spTree>
    <p:extLst>
      <p:ext uri="{BB962C8B-B14F-4D97-AF65-F5344CB8AC3E}">
        <p14:creationId xmlns:p14="http://schemas.microsoft.com/office/powerpoint/2010/main" val="193358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DEFINITION PHASE</a:t>
            </a:r>
          </a:p>
        </p:txBody>
      </p:sp>
      <p:sp>
        <p:nvSpPr>
          <p:cNvPr id="3" name="Content Placeholder 2"/>
          <p:cNvSpPr>
            <a:spLocks noGrp="1"/>
          </p:cNvSpPr>
          <p:nvPr>
            <p:ph idx="1"/>
          </p:nvPr>
        </p:nvSpPr>
        <p:spPr/>
        <p:txBody>
          <a:bodyPr/>
          <a:lstStyle/>
          <a:p>
            <a:r>
              <a:rPr lang="en-US" sz="2400" dirty="0"/>
              <a:t>The test definition phase of the project has the goal of ensuring that the project meets all of its specifications and goals (determined in the project definition phase) through the development of a test specification for the project. </a:t>
            </a:r>
          </a:p>
          <a:p>
            <a:r>
              <a:rPr lang="en-US" sz="2400" dirty="0"/>
              <a:t>The test specification is divided into two parts: </a:t>
            </a:r>
          </a:p>
          <a:p>
            <a:pPr lvl="1"/>
            <a:r>
              <a:rPr lang="en-US" sz="1800" dirty="0"/>
              <a:t>intermediate tests </a:t>
            </a:r>
          </a:p>
          <a:p>
            <a:pPr lvl="1"/>
            <a:r>
              <a:rPr lang="en-US" sz="1800" dirty="0"/>
              <a:t>final, or system, tests.</a:t>
            </a:r>
            <a:br>
              <a:rPr lang="en-US" sz="1601" dirty="0"/>
            </a:br>
            <a:endParaRPr lang="en-US" sz="1601" dirty="0"/>
          </a:p>
        </p:txBody>
      </p:sp>
    </p:spTree>
    <p:extLst>
      <p:ext uri="{BB962C8B-B14F-4D97-AF65-F5344CB8AC3E}">
        <p14:creationId xmlns:p14="http://schemas.microsoft.com/office/powerpoint/2010/main" val="48627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TEST THE PROTOTYPE HARDWARE PHASE</a:t>
            </a:r>
            <a:br>
              <a:rPr lang="en-US" dirty="0"/>
            </a:br>
            <a:endParaRPr lang="en-US" dirty="0"/>
          </a:p>
        </p:txBody>
      </p:sp>
      <p:sp>
        <p:nvSpPr>
          <p:cNvPr id="3" name="Content Placeholder 2"/>
          <p:cNvSpPr>
            <a:spLocks noGrp="1"/>
          </p:cNvSpPr>
          <p:nvPr>
            <p:ph idx="1"/>
          </p:nvPr>
        </p:nvSpPr>
        <p:spPr/>
        <p:txBody>
          <a:bodyPr/>
          <a:lstStyle/>
          <a:p>
            <a:r>
              <a:rPr lang="en-US" sz="2000" dirty="0"/>
              <a:t>In this step, you should construct and thoroughly test the hardware for the prototype project. </a:t>
            </a:r>
          </a:p>
          <a:p>
            <a:r>
              <a:rPr lang="en-US" sz="2000" dirty="0"/>
              <a:t>At the completion of this step, you should be absolutely sure that the correct input signals are being applied to the microcontroller from each sensor and that the correct output signals from the microcontroller will drive the output circuitry in the expected manner. </a:t>
            </a:r>
          </a:p>
        </p:txBody>
      </p:sp>
    </p:spTree>
    <p:extLst>
      <p:ext uri="{BB962C8B-B14F-4D97-AF65-F5344CB8AC3E}">
        <p14:creationId xmlns:p14="http://schemas.microsoft.com/office/powerpoint/2010/main" val="302714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SYSTEM INTEGRATION AND SOFTWARE DEVELOPMENT PHASE</a:t>
            </a:r>
            <a:br>
              <a:rPr lang="en-US" dirty="0"/>
            </a:br>
            <a:endParaRPr lang="en-US" dirty="0"/>
          </a:p>
        </p:txBody>
      </p:sp>
      <p:sp>
        <p:nvSpPr>
          <p:cNvPr id="3" name="Content Placeholder 2"/>
          <p:cNvSpPr>
            <a:spLocks noGrp="1"/>
          </p:cNvSpPr>
          <p:nvPr>
            <p:ph idx="1"/>
          </p:nvPr>
        </p:nvSpPr>
        <p:spPr/>
        <p:txBody>
          <a:bodyPr/>
          <a:lstStyle/>
          <a:p>
            <a:r>
              <a:rPr lang="en-US" sz="2000" dirty="0"/>
              <a:t>This step is the software corollary to the hardware step above.</a:t>
            </a:r>
          </a:p>
          <a:p>
            <a:r>
              <a:rPr lang="en-US" sz="2000" dirty="0"/>
              <a:t>In this step, you are to write and test of each of the functions that you flowcharted or outlined when you designed the project. </a:t>
            </a:r>
          </a:p>
          <a:p>
            <a:r>
              <a:rPr lang="en-US" sz="2000" dirty="0"/>
              <a:t>Use a simple main() function to exercise each of the individual input device functions and output device functions so that, as with the hardware steps above, you are absolutely sure that each of the individual input and output functions works correctly. </a:t>
            </a:r>
          </a:p>
          <a:p>
            <a:r>
              <a:rPr lang="en-US" sz="2000" dirty="0"/>
              <a:t>Again, this step is to remove the uncertainty that will occur later when things do not work as you expect them to.</a:t>
            </a:r>
          </a:p>
          <a:p>
            <a:r>
              <a:rPr lang="en-US" sz="2000" dirty="0"/>
              <a:t>The goal of this step in the process is to have a fully working project using the real or simulated inputs and outputs. </a:t>
            </a:r>
          </a:p>
        </p:txBody>
      </p:sp>
    </p:spTree>
    <p:extLst>
      <p:ext uri="{BB962C8B-B14F-4D97-AF65-F5344CB8AC3E}">
        <p14:creationId xmlns:p14="http://schemas.microsoft.com/office/powerpoint/2010/main" val="1802775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 PHASE</a:t>
            </a:r>
          </a:p>
        </p:txBody>
      </p:sp>
      <p:sp>
        <p:nvSpPr>
          <p:cNvPr id="3" name="Content Placeholder 2"/>
          <p:cNvSpPr>
            <a:spLocks noGrp="1"/>
          </p:cNvSpPr>
          <p:nvPr>
            <p:ph idx="1"/>
          </p:nvPr>
        </p:nvSpPr>
        <p:spPr/>
        <p:txBody>
          <a:bodyPr/>
          <a:lstStyle/>
          <a:p>
            <a:r>
              <a:rPr lang="en-US" sz="2400" dirty="0"/>
              <a:t>During the system test phase, the project should be tested in accordance with the final test specification developed earlier to ensure that all of the specifications defined in the definition phase of the process</a:t>
            </a:r>
            <a:br>
              <a:rPr lang="en-US" sz="2400" dirty="0"/>
            </a:br>
            <a:r>
              <a:rPr lang="en-US" sz="2400" dirty="0"/>
              <a:t>are met.</a:t>
            </a:r>
          </a:p>
          <a:p>
            <a:r>
              <a:rPr lang="en-US" sz="2400" dirty="0"/>
              <a:t>Demonstration for the customer </a:t>
            </a:r>
            <a:r>
              <a:rPr lang="en-US" sz="2400" dirty="0">
                <a:sym typeface="Wingdings" panose="05000000000000000000" pitchFamily="2" charset="2"/>
              </a:rPr>
              <a:t></a:t>
            </a:r>
            <a:endParaRPr lang="en-US" dirty="0"/>
          </a:p>
        </p:txBody>
      </p:sp>
    </p:spTree>
    <p:extLst>
      <p:ext uri="{BB962C8B-B14F-4D97-AF65-F5344CB8AC3E}">
        <p14:creationId xmlns:p14="http://schemas.microsoft.com/office/powerpoint/2010/main" val="3495920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524000"/>
            <a:ext cx="8365992" cy="5105400"/>
          </a:xfrm>
          <a:prstGeom prst="rect">
            <a:avLst/>
          </a:prstGeom>
        </p:spPr>
      </p:pic>
      <p:sp>
        <p:nvSpPr>
          <p:cNvPr id="5" name="Title 4"/>
          <p:cNvSpPr>
            <a:spLocks noGrp="1"/>
          </p:cNvSpPr>
          <p:nvPr>
            <p:ph type="title"/>
          </p:nvPr>
        </p:nvSpPr>
        <p:spPr/>
        <p:txBody>
          <a:bodyPr/>
          <a:lstStyle/>
          <a:p>
            <a:r>
              <a:rPr lang="en-US" dirty="0"/>
              <a:t>PROJECT DEVELOPMENT SUMMARY</a:t>
            </a:r>
          </a:p>
        </p:txBody>
      </p:sp>
    </p:spTree>
    <p:extLst>
      <p:ext uri="{BB962C8B-B14F-4D97-AF65-F5344CB8AC3E}">
        <p14:creationId xmlns:p14="http://schemas.microsoft.com/office/powerpoint/2010/main" val="350738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DEVELOPMENT PHASE</a:t>
            </a:r>
          </a:p>
        </p:txBody>
      </p:sp>
      <p:sp>
        <p:nvSpPr>
          <p:cNvPr id="3" name="Content Placeholder 2"/>
          <p:cNvSpPr>
            <a:spLocks noGrp="1"/>
          </p:cNvSpPr>
          <p:nvPr>
            <p:ph idx="1"/>
          </p:nvPr>
        </p:nvSpPr>
        <p:spPr/>
        <p:txBody>
          <a:bodyPr/>
          <a:lstStyle/>
          <a:p>
            <a:r>
              <a:rPr lang="en-US" sz="2400" dirty="0"/>
              <a:t>Every project is based on an idea or concept, which comes from any need—somebody “wants one.” </a:t>
            </a:r>
          </a:p>
          <a:p>
            <a:r>
              <a:rPr lang="en-US" sz="2400" dirty="0"/>
              <a:t>The need may be to fill a gap in a product market, to improve a production process, to meet a course requirement, or simply to create something that has</a:t>
            </a:r>
            <a:br>
              <a:rPr lang="en-US" sz="2400" dirty="0"/>
            </a:br>
            <a:r>
              <a:rPr lang="en-US" sz="2400" dirty="0"/>
              <a:t>not been created before. </a:t>
            </a:r>
          </a:p>
          <a:p>
            <a:r>
              <a:rPr lang="en-US" sz="2400" dirty="0"/>
              <a:t>Because projects are often started to satisfy a need, the original description of the project is sometimes called a problem statement or a need</a:t>
            </a:r>
            <a:br>
              <a:rPr lang="en-US" sz="2400" dirty="0"/>
            </a:br>
            <a:r>
              <a:rPr lang="en-US" sz="2400" dirty="0"/>
              <a:t>statement.</a:t>
            </a:r>
            <a:br>
              <a:rPr lang="en-US" sz="2400" dirty="0"/>
            </a:br>
            <a:endParaRPr lang="en-US" sz="2400" dirty="0"/>
          </a:p>
        </p:txBody>
      </p:sp>
    </p:spTree>
    <p:extLst>
      <p:ext uri="{BB962C8B-B14F-4D97-AF65-F5344CB8AC3E}">
        <p14:creationId xmlns:p14="http://schemas.microsoft.com/office/powerpoint/2010/main" val="262888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DEVELOPMENT PROCESS STEPS</a:t>
            </a:r>
          </a:p>
        </p:txBody>
      </p:sp>
      <p:sp>
        <p:nvSpPr>
          <p:cNvPr id="3" name="Content Placeholder 2"/>
          <p:cNvSpPr>
            <a:spLocks noGrp="1"/>
          </p:cNvSpPr>
          <p:nvPr>
            <p:ph idx="1"/>
          </p:nvPr>
        </p:nvSpPr>
        <p:spPr/>
        <p:txBody>
          <a:bodyPr/>
          <a:lstStyle/>
          <a:p>
            <a:pPr marL="0" indent="0">
              <a:buNone/>
            </a:pPr>
            <a:r>
              <a:rPr lang="en-US" dirty="0"/>
              <a:t>The steps you should follow in the process of developing a project are as follows:</a:t>
            </a:r>
          </a:p>
          <a:p>
            <a:pPr marL="514350" indent="-514350">
              <a:buFont typeface="+mj-lt"/>
              <a:buAutoNum type="arabicPeriod"/>
            </a:pPr>
            <a:r>
              <a:rPr lang="en-US" sz="2400" dirty="0"/>
              <a:t>Definition phase</a:t>
            </a:r>
          </a:p>
          <a:p>
            <a:pPr marL="514350" indent="-514350">
              <a:buFont typeface="+mj-lt"/>
              <a:buAutoNum type="arabicPeriod"/>
            </a:pPr>
            <a:r>
              <a:rPr lang="en-US" sz="2400" dirty="0"/>
              <a:t>Design phase</a:t>
            </a:r>
          </a:p>
          <a:p>
            <a:pPr marL="514350" indent="-514350">
              <a:buFont typeface="+mj-lt"/>
              <a:buAutoNum type="arabicPeriod"/>
            </a:pPr>
            <a:r>
              <a:rPr lang="en-US" sz="2400" dirty="0"/>
              <a:t>Test definition phase</a:t>
            </a:r>
          </a:p>
          <a:p>
            <a:pPr marL="514350" indent="-514350">
              <a:buFont typeface="+mj-lt"/>
              <a:buAutoNum type="arabicPeriod"/>
            </a:pPr>
            <a:r>
              <a:rPr lang="en-US" sz="2400" dirty="0"/>
              <a:t>Build and test the prototype hardware phase</a:t>
            </a:r>
          </a:p>
          <a:p>
            <a:pPr marL="514350" indent="-514350">
              <a:buFont typeface="+mj-lt"/>
              <a:buAutoNum type="arabicPeriod"/>
            </a:pPr>
            <a:r>
              <a:rPr lang="en-US" sz="2400" dirty="0"/>
              <a:t>System integration and software development phase</a:t>
            </a:r>
          </a:p>
          <a:p>
            <a:pPr marL="514350" indent="-514350">
              <a:buFont typeface="+mj-lt"/>
              <a:buAutoNum type="arabicPeriod"/>
            </a:pPr>
            <a:r>
              <a:rPr lang="en-US" sz="2400" dirty="0"/>
              <a:t>System test phase</a:t>
            </a:r>
          </a:p>
          <a:p>
            <a:pPr marL="514350" indent="-514350">
              <a:buFont typeface="+mj-lt"/>
              <a:buAutoNum type="arabicPeriod"/>
            </a:pPr>
            <a:r>
              <a:rPr lang="en-US" sz="2400" dirty="0"/>
              <a:t>Celebration phase </a:t>
            </a:r>
            <a:r>
              <a:rPr lang="en-US" sz="2400" dirty="0">
                <a:sym typeface="Wingdings" panose="05000000000000000000" pitchFamily="2" charset="2"/>
              </a:rPr>
              <a:t></a:t>
            </a:r>
            <a:br>
              <a:rPr lang="en-US" dirty="0"/>
            </a:br>
            <a:endParaRPr lang="en-US" dirty="0"/>
          </a:p>
        </p:txBody>
      </p:sp>
    </p:spTree>
    <p:extLst>
      <p:ext uri="{BB962C8B-B14F-4D97-AF65-F5344CB8AC3E}">
        <p14:creationId xmlns:p14="http://schemas.microsoft.com/office/powerpoint/2010/main" val="3047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tx1"/>
                </a:solidFill>
              </a:rPr>
              <a:t>Definition phase</a:t>
            </a:r>
          </a:p>
        </p:txBody>
      </p:sp>
      <p:sp>
        <p:nvSpPr>
          <p:cNvPr id="5" name="Text Placeholder 4"/>
          <p:cNvSpPr>
            <a:spLocks noGrp="1"/>
          </p:cNvSpPr>
          <p:nvPr>
            <p:ph type="body" idx="1"/>
          </p:nvPr>
        </p:nvSpPr>
        <p:spPr/>
        <p:txBody>
          <a:bodyPr/>
          <a:lstStyle/>
          <a:p>
            <a:r>
              <a:rPr lang="en-US" dirty="0"/>
              <a:t>PROJECT DEVELOPMENT STEP</a:t>
            </a:r>
          </a:p>
        </p:txBody>
      </p:sp>
    </p:spTree>
    <p:extLst>
      <p:ext uri="{BB962C8B-B14F-4D97-AF65-F5344CB8AC3E}">
        <p14:creationId xmlns:p14="http://schemas.microsoft.com/office/powerpoint/2010/main" val="365116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PHASE - INPUTS</a:t>
            </a:r>
          </a:p>
        </p:txBody>
      </p:sp>
      <p:sp>
        <p:nvSpPr>
          <p:cNvPr id="3" name="Content Placeholder 2"/>
          <p:cNvSpPr>
            <a:spLocks noGrp="1"/>
          </p:cNvSpPr>
          <p:nvPr>
            <p:ph idx="1"/>
          </p:nvPr>
        </p:nvSpPr>
        <p:spPr>
          <a:xfrm>
            <a:off x="533400" y="1676400"/>
            <a:ext cx="8229600" cy="4525963"/>
          </a:xfrm>
        </p:spPr>
        <p:txBody>
          <a:bodyPr/>
          <a:lstStyle/>
          <a:p>
            <a:r>
              <a:rPr lang="en-US" sz="2000" dirty="0"/>
              <a:t>Objective: To clearly state what the project is to accomplish</a:t>
            </a:r>
          </a:p>
          <a:p>
            <a:r>
              <a:rPr lang="en-US" sz="2000" dirty="0"/>
              <a:t>Specify what the device is to do</a:t>
            </a:r>
          </a:p>
          <a:p>
            <a:r>
              <a:rPr lang="en-US" sz="2000" dirty="0"/>
              <a:t>Is the project feasible?</a:t>
            </a:r>
          </a:p>
          <a:p>
            <a:r>
              <a:rPr lang="en-US" sz="2000" dirty="0"/>
              <a:t>Develop a list of specifications that fully describe the function of the project</a:t>
            </a:r>
          </a:p>
          <a:p>
            <a:r>
              <a:rPr lang="en-US" sz="2000" dirty="0"/>
              <a:t>Provide a formal proposal to go ahead with the project</a:t>
            </a:r>
          </a:p>
          <a:p>
            <a:r>
              <a:rPr lang="en-US" sz="2000" dirty="0"/>
              <a:t>This step is also know as the feasibility study phase</a:t>
            </a:r>
          </a:p>
          <a:p>
            <a:r>
              <a:rPr lang="en-US" sz="2000" dirty="0"/>
              <a:t>The early portion of this research will result in a coarse or macro-level block diagram;</a:t>
            </a:r>
          </a:p>
        </p:txBody>
      </p:sp>
    </p:spTree>
    <p:extLst>
      <p:ext uri="{BB962C8B-B14F-4D97-AF65-F5344CB8AC3E}">
        <p14:creationId xmlns:p14="http://schemas.microsoft.com/office/powerpoint/2010/main" val="150564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PHASE - OUTPUTS</a:t>
            </a:r>
          </a:p>
        </p:txBody>
      </p:sp>
      <p:sp>
        <p:nvSpPr>
          <p:cNvPr id="3" name="Content Placeholder 2"/>
          <p:cNvSpPr>
            <a:spLocks noGrp="1"/>
          </p:cNvSpPr>
          <p:nvPr>
            <p:ph idx="1"/>
          </p:nvPr>
        </p:nvSpPr>
        <p:spPr/>
        <p:txBody>
          <a:bodyPr/>
          <a:lstStyle/>
          <a:p>
            <a:r>
              <a:rPr lang="en-US" sz="2000" dirty="0"/>
              <a:t>A complete set of specification is developed</a:t>
            </a:r>
          </a:p>
          <a:p>
            <a:r>
              <a:rPr lang="en-US" sz="2000" dirty="0"/>
              <a:t>Electrical specifications</a:t>
            </a:r>
          </a:p>
          <a:p>
            <a:r>
              <a:rPr lang="en-US" sz="2000" dirty="0"/>
              <a:t>Operating specification and human Interface</a:t>
            </a:r>
          </a:p>
          <a:p>
            <a:r>
              <a:rPr lang="en-US" sz="2000" dirty="0"/>
              <a:t>Function specifications</a:t>
            </a:r>
          </a:p>
          <a:p>
            <a:r>
              <a:rPr lang="en-US" sz="2000" dirty="0"/>
              <a:t>Summary of research and feasibility testing</a:t>
            </a:r>
          </a:p>
          <a:p>
            <a:r>
              <a:rPr lang="en-US" sz="2000" dirty="0"/>
              <a:t>Anticipated budget for the project</a:t>
            </a:r>
          </a:p>
          <a:p>
            <a:r>
              <a:rPr lang="en-US" sz="2000" dirty="0"/>
              <a:t>Timeline (schedule) for the completion of the project</a:t>
            </a:r>
          </a:p>
          <a:p>
            <a:r>
              <a:rPr lang="en-US" sz="2000" b="1" u="sng" dirty="0"/>
              <a:t>Bottom line : Convince the management that the project will be successful and that their money will not be lost</a:t>
            </a:r>
          </a:p>
        </p:txBody>
      </p:sp>
    </p:spTree>
    <p:extLst>
      <p:ext uri="{BB962C8B-B14F-4D97-AF65-F5344CB8AC3E}">
        <p14:creationId xmlns:p14="http://schemas.microsoft.com/office/powerpoint/2010/main" val="52266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a:t>Requirements analysis</a:t>
            </a:r>
          </a:p>
        </p:txBody>
      </p:sp>
      <p:sp>
        <p:nvSpPr>
          <p:cNvPr id="22533" name="Rectangle 3"/>
          <p:cNvSpPr>
            <a:spLocks noGrp="1" noChangeArrowheads="1"/>
          </p:cNvSpPr>
          <p:nvPr>
            <p:ph idx="1"/>
          </p:nvPr>
        </p:nvSpPr>
        <p:spPr/>
        <p:txBody>
          <a:bodyPr/>
          <a:lstStyle/>
          <a:p>
            <a:r>
              <a:rPr lang="en-US" altLang="en-US">
                <a:solidFill>
                  <a:srgbClr val="FF0000"/>
                </a:solidFill>
              </a:rPr>
              <a:t>Requirements</a:t>
            </a:r>
            <a:r>
              <a:rPr lang="en-US" altLang="en-US"/>
              <a:t>: informal description of what customer wants.</a:t>
            </a:r>
          </a:p>
          <a:p>
            <a:r>
              <a:rPr lang="en-US" altLang="en-US">
                <a:solidFill>
                  <a:srgbClr val="FF0000"/>
                </a:solidFill>
              </a:rPr>
              <a:t>Specification</a:t>
            </a:r>
            <a:r>
              <a:rPr lang="en-US" altLang="en-US"/>
              <a:t>: precise description of what design team should deliver.</a:t>
            </a:r>
          </a:p>
          <a:p>
            <a:r>
              <a:rPr lang="en-US" altLang="en-US"/>
              <a:t>Requirements phase links customers with designers.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en-US"/>
              <a:t>Types of requirements</a:t>
            </a:r>
          </a:p>
        </p:txBody>
      </p:sp>
      <p:sp>
        <p:nvSpPr>
          <p:cNvPr id="23557" name="Rectangle 3"/>
          <p:cNvSpPr>
            <a:spLocks noGrp="1" noChangeArrowheads="1"/>
          </p:cNvSpPr>
          <p:nvPr>
            <p:ph idx="1"/>
          </p:nvPr>
        </p:nvSpPr>
        <p:spPr/>
        <p:txBody>
          <a:bodyPr/>
          <a:lstStyle/>
          <a:p>
            <a:r>
              <a:rPr lang="en-US" altLang="en-US" dirty="0">
                <a:solidFill>
                  <a:srgbClr val="FF0000"/>
                </a:solidFill>
              </a:rPr>
              <a:t>Functional</a:t>
            </a:r>
            <a:r>
              <a:rPr lang="en-US" altLang="en-US" dirty="0"/>
              <a:t>: What the device will do. This include the input/output relationships.</a:t>
            </a:r>
          </a:p>
          <a:p>
            <a:r>
              <a:rPr lang="en-US" altLang="en-US" dirty="0">
                <a:solidFill>
                  <a:srgbClr val="FF0000"/>
                </a:solidFill>
              </a:rPr>
              <a:t>Non-functional</a:t>
            </a:r>
            <a:r>
              <a:rPr lang="en-US" altLang="en-US" dirty="0"/>
              <a:t>:</a:t>
            </a:r>
          </a:p>
          <a:p>
            <a:pPr lvl="1"/>
            <a:r>
              <a:rPr lang="en-US" altLang="en-US" dirty="0"/>
              <a:t>timing;</a:t>
            </a:r>
          </a:p>
          <a:p>
            <a:pPr lvl="1"/>
            <a:r>
              <a:rPr lang="en-US" altLang="en-US" dirty="0"/>
              <a:t>power consumption;</a:t>
            </a:r>
          </a:p>
          <a:p>
            <a:pPr lvl="1"/>
            <a:r>
              <a:rPr lang="en-US" altLang="en-US" dirty="0"/>
              <a:t>manufacturing cost;</a:t>
            </a:r>
          </a:p>
          <a:p>
            <a:pPr lvl="1"/>
            <a:r>
              <a:rPr lang="en-US" altLang="en-US" dirty="0"/>
              <a:t>physical size;</a:t>
            </a:r>
          </a:p>
          <a:p>
            <a:pPr lvl="1"/>
            <a:r>
              <a:rPr lang="en-US" altLang="en-US" dirty="0"/>
              <a:t>time-to-market;</a:t>
            </a:r>
          </a:p>
          <a:p>
            <a:pPr lvl="1"/>
            <a:r>
              <a:rPr lang="en-US" altLang="en-US" dirty="0"/>
              <a:t>reliability.</a:t>
            </a:r>
          </a:p>
        </p:txBody>
      </p:sp>
    </p:spTree>
  </p:cSld>
  <p:clrMapOvr>
    <a:masterClrMapping/>
  </p:clrMapOvr>
</p:sld>
</file>

<file path=ppt/theme/theme1.xml><?xml version="1.0" encoding="utf-8"?>
<a:theme xmlns:a="http://schemas.openxmlformats.org/drawingml/2006/main" name="Lecture Theme">
  <a:themeElements>
    <a:clrScheme name="Custom 279">
      <a:dk1>
        <a:sysClr val="windowText" lastClr="000000"/>
      </a:dk1>
      <a:lt1>
        <a:srgbClr val="FFFFFF"/>
      </a:lt1>
      <a:dk2>
        <a:srgbClr val="000000"/>
      </a:dk2>
      <a:lt2>
        <a:srgbClr val="FFFFFF"/>
      </a:lt2>
      <a:accent1>
        <a:srgbClr val="134F1B"/>
      </a:accent1>
      <a:accent2>
        <a:srgbClr val="6BA7F8"/>
      </a:accent2>
      <a:accent3>
        <a:srgbClr val="C3DBFC"/>
      </a:accent3>
      <a:accent4>
        <a:srgbClr val="0A2793"/>
      </a:accent4>
      <a:accent5>
        <a:srgbClr val="C0E8FD"/>
      </a:accent5>
      <a:accent6>
        <a:srgbClr val="6097E1"/>
      </a:accent6>
      <a:hlink>
        <a:srgbClr val="0B6DEF"/>
      </a:hlink>
      <a:folHlink>
        <a:srgbClr val="237DF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Theme" id="{46C3E69E-A612-42CE-89FA-8BD29CD31B56}" vid="{B6888121-407D-403C-9671-7D5307047A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Theme</Template>
  <TotalTime>1472</TotalTime>
  <Words>1169</Words>
  <Application>Microsoft Macintosh PowerPoint</Application>
  <PresentationFormat>On-screen Show (4:3)</PresentationFormat>
  <Paragraphs>110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Lecture Theme</vt:lpstr>
      <vt:lpstr>EMBEDDED SYSTEMS DESIGN PROCESS</vt:lpstr>
      <vt:lpstr>INTRODUCTION</vt:lpstr>
      <vt:lpstr>CONCEPT DEVELOPMENT PHASE</vt:lpstr>
      <vt:lpstr>PROJECT DEVELOPMENT PROCESS STEPS</vt:lpstr>
      <vt:lpstr>Definition phase</vt:lpstr>
      <vt:lpstr>DEFINITION PHASE - INPUTS</vt:lpstr>
      <vt:lpstr>DEFINITION PHASE - OUTPUTS</vt:lpstr>
      <vt:lpstr>Requirements analysis</vt:lpstr>
      <vt:lpstr>Types of requirements</vt:lpstr>
      <vt:lpstr>Good requirements</vt:lpstr>
      <vt:lpstr>Good requirements, cont’d.</vt:lpstr>
      <vt:lpstr>Setting requirements</vt:lpstr>
      <vt:lpstr>PROJECT PROPOSAL OUTLINE</vt:lpstr>
      <vt:lpstr>PROJECT PROPOSAL OUTLINE</vt:lpstr>
      <vt:lpstr>Design phase</vt:lpstr>
      <vt:lpstr>DESIGN PHASE</vt:lpstr>
      <vt:lpstr>HARDWARE DEVELOPMENT STEPS</vt:lpstr>
      <vt:lpstr>STEP #2 - EXAMPLE</vt:lpstr>
      <vt:lpstr>HARDWARE DEVELOPMENT STEPS</vt:lpstr>
      <vt:lpstr>SOFTWARE DEVELOPMENT STEPS</vt:lpstr>
      <vt:lpstr>TEST DEFINITION PHASE</vt:lpstr>
      <vt:lpstr>BUILD AND TEST THE PROTOTYPE HARDWARE PHASE </vt:lpstr>
      <vt:lpstr>SYSTEM INTEGRATION AND SOFTWARE DEVELOPMENT PHASE </vt:lpstr>
      <vt:lpstr>SYSTEM TEST PHASE</vt:lpstr>
      <vt:lpstr>PROJECT DEVELOPMENT SUMMARY</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Kizito Nkurikiyeyezu</dc:creator>
  <cp:lastModifiedBy>Kizito  Nku</cp:lastModifiedBy>
  <cp:revision>141</cp:revision>
  <dcterms:created xsi:type="dcterms:W3CDTF">2000-07-09T10:33:27Z</dcterms:created>
  <dcterms:modified xsi:type="dcterms:W3CDTF">2022-11-28T06:00:08Z</dcterms:modified>
</cp:coreProperties>
</file>