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1f7c9e2c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1f7c9e2c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1f7c9e2c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1f7c9e2c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24950" y="263775"/>
            <a:ext cx="422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Driving safety analysis</a:t>
            </a:r>
            <a:endParaRPr b="1" sz="16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782127" y="1252925"/>
            <a:ext cx="1701950" cy="275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253" y="1252925"/>
            <a:ext cx="1701948" cy="27578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241428" y="2217825"/>
            <a:ext cx="107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Customer</a:t>
            </a:r>
            <a:r>
              <a:rPr b="1" lang="en">
                <a:solidFill>
                  <a:schemeClr val="dk1"/>
                </a:solidFill>
              </a:rPr>
              <a:t> Safety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572000" y="2217825"/>
            <a:ext cx="88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Car</a:t>
            </a:r>
            <a:r>
              <a:rPr b="1" lang="en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Safety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59" name="Google Shape;59;p13"/>
          <p:cNvCxnSpPr/>
          <p:nvPr/>
        </p:nvCxnSpPr>
        <p:spPr>
          <a:xfrm>
            <a:off x="3040675" y="1450725"/>
            <a:ext cx="820500" cy="18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0" name="Google Shape;60;p13"/>
          <p:cNvSpPr txBox="1"/>
          <p:nvPr/>
        </p:nvSpPr>
        <p:spPr>
          <a:xfrm>
            <a:off x="494550" y="1252925"/>
            <a:ext cx="24936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Customer risk profiling (personas)</a:t>
            </a:r>
            <a:endParaRPr sz="12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Car crashes in rental history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Travel habits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Driving distance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Driving events</a:t>
            </a:r>
            <a:br>
              <a:rPr lang="en" sz="1000"/>
            </a:br>
            <a:r>
              <a:rPr lang="en" sz="1000"/>
              <a:t>(brake count, left/right/U turns)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Distance driven at nighttimes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Number of excessive acceleration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494550" y="3216525"/>
            <a:ext cx="2333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Driving behaviors</a:t>
            </a:r>
            <a:endParaRPr sz="12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Intensity of sudden barking/acceleration/turns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Underlying behavior patterns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000"/>
              <a:buChar char="●"/>
            </a:pPr>
            <a:r>
              <a:rPr b="1" lang="en" sz="1000">
                <a:solidFill>
                  <a:srgbClr val="F1C232"/>
                </a:solidFill>
              </a:rPr>
              <a:t>Driver identification</a:t>
            </a:r>
            <a:endParaRPr b="1" sz="1000">
              <a:solidFill>
                <a:srgbClr val="F1C232"/>
              </a:solidFill>
            </a:endParaRPr>
          </a:p>
        </p:txBody>
      </p:sp>
      <p:cxnSp>
        <p:nvCxnSpPr>
          <p:cNvPr id="62" name="Google Shape;62;p13"/>
          <p:cNvCxnSpPr/>
          <p:nvPr/>
        </p:nvCxnSpPr>
        <p:spPr>
          <a:xfrm flipH="1" rot="10800000">
            <a:off x="1948950" y="3390700"/>
            <a:ext cx="1559400" cy="90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63" name="Google Shape;63;p13"/>
          <p:cNvCxnSpPr/>
          <p:nvPr/>
        </p:nvCxnSpPr>
        <p:spPr>
          <a:xfrm flipH="1">
            <a:off x="5012025" y="1465375"/>
            <a:ext cx="1010700" cy="9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4" name="Google Shape;64;p13"/>
          <p:cNvSpPr txBox="1"/>
          <p:nvPr/>
        </p:nvSpPr>
        <p:spPr>
          <a:xfrm>
            <a:off x="6131725" y="1289556"/>
            <a:ext cx="2333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Car health monitoring</a:t>
            </a:r>
            <a:endParaRPr sz="12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Health level measurement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Anomaly signal detection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000"/>
              <a:buChar char="●"/>
            </a:pPr>
            <a:r>
              <a:rPr b="1" lang="en" sz="1000">
                <a:solidFill>
                  <a:srgbClr val="F1C232"/>
                </a:solidFill>
              </a:rPr>
              <a:t>Trouble code prediction</a:t>
            </a:r>
            <a:endParaRPr b="1" sz="1000">
              <a:solidFill>
                <a:srgbClr val="F1C23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Correlation with customer experience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65" name="Google Shape;65;p13"/>
          <p:cNvCxnSpPr/>
          <p:nvPr/>
        </p:nvCxnSpPr>
        <p:spPr>
          <a:xfrm flipH="1">
            <a:off x="5310825" y="3393550"/>
            <a:ext cx="711900" cy="33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6" name="Google Shape;66;p13"/>
          <p:cNvSpPr txBox="1"/>
          <p:nvPr/>
        </p:nvSpPr>
        <p:spPr>
          <a:xfrm>
            <a:off x="6131725" y="3216531"/>
            <a:ext cx="233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Dynamic rental pricing</a:t>
            </a:r>
            <a:endParaRPr sz="12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Customized pricing strategy for different types of customers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/>
        </p:nvSpPr>
        <p:spPr>
          <a:xfrm>
            <a:off x="424950" y="263775"/>
            <a:ext cx="422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Quick overview on telematics data</a:t>
            </a:r>
            <a:endParaRPr b="1" sz="1600"/>
          </a:p>
        </p:txBody>
      </p:sp>
      <p:grpSp>
        <p:nvGrpSpPr>
          <p:cNvPr id="72" name="Google Shape;72;p14"/>
          <p:cNvGrpSpPr/>
          <p:nvPr/>
        </p:nvGrpSpPr>
        <p:grpSpPr>
          <a:xfrm>
            <a:off x="330406" y="1231000"/>
            <a:ext cx="1817100" cy="967133"/>
            <a:chOff x="340650" y="1222200"/>
            <a:chExt cx="1817100" cy="967133"/>
          </a:xfrm>
        </p:grpSpPr>
        <p:sp>
          <p:nvSpPr>
            <p:cNvPr id="73" name="Google Shape;73;p14"/>
            <p:cNvSpPr txBox="1"/>
            <p:nvPr/>
          </p:nvSpPr>
          <p:spPr>
            <a:xfrm>
              <a:off x="424950" y="1222200"/>
              <a:ext cx="1648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1C232"/>
                  </a:solidFill>
                </a:rPr>
                <a:t>Trip information</a:t>
              </a:r>
              <a:endParaRPr b="1">
                <a:solidFill>
                  <a:srgbClr val="F1C232"/>
                </a:solidFill>
              </a:endParaRPr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340650" y="1542833"/>
              <a:ext cx="1817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Device id</a:t>
              </a:r>
              <a:endParaRPr sz="1000"/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Trip id</a:t>
              </a:r>
              <a:endParaRPr sz="1000"/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Timestamp</a:t>
              </a:r>
              <a:endParaRPr sz="1000"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3044993" y="1231437"/>
            <a:ext cx="2982088" cy="3603813"/>
            <a:chOff x="3194463" y="1222637"/>
            <a:chExt cx="2982088" cy="3603813"/>
          </a:xfrm>
        </p:grpSpPr>
        <p:sp>
          <p:nvSpPr>
            <p:cNvPr id="76" name="Google Shape;76;p14"/>
            <p:cNvSpPr txBox="1"/>
            <p:nvPr/>
          </p:nvSpPr>
          <p:spPr>
            <a:xfrm>
              <a:off x="3194463" y="1222637"/>
              <a:ext cx="2056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1C232"/>
                  </a:solidFill>
                </a:rPr>
                <a:t>OBD signals (1Hz)</a:t>
              </a:r>
              <a:endParaRPr b="1">
                <a:solidFill>
                  <a:srgbClr val="F1C232"/>
                </a:solidFill>
              </a:endParaRPr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3218550" y="1547750"/>
              <a:ext cx="2958000" cy="327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Speed related</a:t>
              </a:r>
              <a:endParaRPr b="1" sz="1000"/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GPS speed</a:t>
              </a:r>
              <a:endParaRPr sz="1000"/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Speed</a:t>
              </a:r>
              <a:endParaRPr sz="1000"/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Kpl</a:t>
              </a:r>
              <a:endParaRPr sz="1000"/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Revolutions per minute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Temperature related</a:t>
              </a:r>
              <a:endParaRPr b="1" sz="1000"/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Coolant temperature</a:t>
              </a:r>
              <a:endParaRPr sz="1000"/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Intake air temperature</a:t>
              </a:r>
              <a:endParaRPr sz="1000"/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Timing advance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Air mass flow related</a:t>
              </a:r>
              <a:endParaRPr b="1" sz="1000"/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Instantaneous manifold pressure</a:t>
              </a:r>
              <a:endParaRPr sz="1000"/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Engine load</a:t>
              </a:r>
              <a:endParaRPr sz="1000"/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Throttle position</a:t>
              </a:r>
              <a:endParaRPr sz="1000"/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Air mass rate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Others</a:t>
              </a:r>
              <a:endParaRPr b="1" sz="1000"/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Battery volt</a:t>
              </a:r>
              <a:endParaRPr sz="1000"/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n" sz="1000"/>
                <a:t>Diagnostic trouble code</a:t>
              </a:r>
              <a:r>
                <a:rPr lang="en" sz="1100"/>
                <a:t> </a:t>
              </a:r>
              <a:endParaRPr sz="1100"/>
            </a:p>
          </p:txBody>
        </p:sp>
      </p:grpSp>
      <p:grpSp>
        <p:nvGrpSpPr>
          <p:cNvPr id="78" name="Google Shape;78;p14"/>
          <p:cNvGrpSpPr/>
          <p:nvPr/>
        </p:nvGrpSpPr>
        <p:grpSpPr>
          <a:xfrm>
            <a:off x="5867396" y="1229619"/>
            <a:ext cx="2800385" cy="981702"/>
            <a:chOff x="6556115" y="1220819"/>
            <a:chExt cx="2800385" cy="981702"/>
          </a:xfrm>
        </p:grpSpPr>
        <p:sp>
          <p:nvSpPr>
            <p:cNvPr id="79" name="Google Shape;79;p14"/>
            <p:cNvSpPr txBox="1"/>
            <p:nvPr/>
          </p:nvSpPr>
          <p:spPr>
            <a:xfrm>
              <a:off x="6688000" y="1220819"/>
              <a:ext cx="2668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1C232"/>
                  </a:solidFill>
                </a:rPr>
                <a:t>Accelerometer</a:t>
              </a:r>
              <a:r>
                <a:rPr b="1" lang="en">
                  <a:solidFill>
                    <a:srgbClr val="F1C232"/>
                  </a:solidFill>
                </a:rPr>
                <a:t> signals (25Hz)</a:t>
              </a:r>
              <a:endParaRPr b="1">
                <a:solidFill>
                  <a:srgbClr val="F1C232"/>
                </a:solidFill>
              </a:endParaRPr>
            </a:p>
          </p:txBody>
        </p:sp>
        <p:sp>
          <p:nvSpPr>
            <p:cNvPr id="80" name="Google Shape;80;p14"/>
            <p:cNvSpPr txBox="1"/>
            <p:nvPr/>
          </p:nvSpPr>
          <p:spPr>
            <a:xfrm>
              <a:off x="6556115" y="1556021"/>
              <a:ext cx="2291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X (horizontal axis)</a:t>
              </a:r>
              <a:endParaRPr sz="1000"/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Y (vertical axis)</a:t>
              </a:r>
              <a:endParaRPr sz="1000"/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Z (movement direction)</a:t>
              </a:r>
              <a:endParaRPr sz="1000"/>
            </a:p>
          </p:txBody>
        </p:sp>
      </p:grpSp>
      <p:sp>
        <p:nvSpPr>
          <p:cNvPr id="81" name="Google Shape;81;p14"/>
          <p:cNvSpPr txBox="1"/>
          <p:nvPr/>
        </p:nvSpPr>
        <p:spPr>
          <a:xfrm>
            <a:off x="424950" y="694875"/>
            <a:ext cx="613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One OBD signal is collected per second.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25 accelerometer signals are encoded into 1 signal to align with OBD data. 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424950" y="263775"/>
            <a:ext cx="422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Driver identification</a:t>
            </a:r>
            <a:endParaRPr b="1" sz="1600"/>
          </a:p>
        </p:txBody>
      </p:sp>
      <p:sp>
        <p:nvSpPr>
          <p:cNvPr id="87" name="Google Shape;87;p15"/>
          <p:cNvSpPr txBox="1"/>
          <p:nvPr/>
        </p:nvSpPr>
        <p:spPr>
          <a:xfrm>
            <a:off x="307725" y="747375"/>
            <a:ext cx="4410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Car driving behaviors are stationary over a short time period.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Driving behavior patterns can be subtle. Deep learning is a good way to “aggregate” multiple signals into representative features.</a:t>
            </a:r>
            <a:endParaRPr sz="1100"/>
          </a:p>
        </p:txBody>
      </p:sp>
      <p:sp>
        <p:nvSpPr>
          <p:cNvPr id="88" name="Google Shape;88;p15"/>
          <p:cNvSpPr txBox="1"/>
          <p:nvPr/>
        </p:nvSpPr>
        <p:spPr>
          <a:xfrm>
            <a:off x="564175" y="2385913"/>
            <a:ext cx="1209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Time step 1</a:t>
            </a:r>
            <a:endParaRPr sz="900"/>
          </a:p>
        </p:txBody>
      </p:sp>
      <p:sp>
        <p:nvSpPr>
          <p:cNvPr id="89" name="Google Shape;89;p15"/>
          <p:cNvSpPr txBox="1"/>
          <p:nvPr/>
        </p:nvSpPr>
        <p:spPr>
          <a:xfrm>
            <a:off x="564175" y="2650525"/>
            <a:ext cx="1209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 …</a:t>
            </a:r>
            <a:endParaRPr sz="900"/>
          </a:p>
        </p:txBody>
      </p:sp>
      <p:sp>
        <p:nvSpPr>
          <p:cNvPr id="90" name="Google Shape;90;p15"/>
          <p:cNvSpPr txBox="1"/>
          <p:nvPr/>
        </p:nvSpPr>
        <p:spPr>
          <a:xfrm>
            <a:off x="564175" y="2881850"/>
            <a:ext cx="1209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Time step 25</a:t>
            </a:r>
            <a:endParaRPr sz="900"/>
          </a:p>
        </p:txBody>
      </p:sp>
      <p:sp>
        <p:nvSpPr>
          <p:cNvPr id="91" name="Google Shape;91;p15"/>
          <p:cNvSpPr txBox="1"/>
          <p:nvPr/>
        </p:nvSpPr>
        <p:spPr>
          <a:xfrm>
            <a:off x="564175" y="3117625"/>
            <a:ext cx="1209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 …</a:t>
            </a:r>
            <a:endParaRPr sz="900"/>
          </a:p>
        </p:txBody>
      </p:sp>
      <p:sp>
        <p:nvSpPr>
          <p:cNvPr id="92" name="Google Shape;92;p15"/>
          <p:cNvSpPr txBox="1"/>
          <p:nvPr/>
        </p:nvSpPr>
        <p:spPr>
          <a:xfrm>
            <a:off x="564175" y="3316150"/>
            <a:ext cx="1209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Time step 50</a:t>
            </a:r>
            <a:endParaRPr sz="900"/>
          </a:p>
        </p:txBody>
      </p:sp>
      <p:sp>
        <p:nvSpPr>
          <p:cNvPr id="93" name="Google Shape;93;p15"/>
          <p:cNvSpPr txBox="1"/>
          <p:nvPr/>
        </p:nvSpPr>
        <p:spPr>
          <a:xfrm>
            <a:off x="564175" y="3505150"/>
            <a:ext cx="1209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 …</a:t>
            </a:r>
            <a:endParaRPr sz="900"/>
          </a:p>
        </p:txBody>
      </p:sp>
      <p:sp>
        <p:nvSpPr>
          <p:cNvPr id="94" name="Google Shape;94;p15"/>
          <p:cNvSpPr txBox="1"/>
          <p:nvPr/>
        </p:nvSpPr>
        <p:spPr>
          <a:xfrm>
            <a:off x="564175" y="3706475"/>
            <a:ext cx="1209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Time step 75</a:t>
            </a:r>
            <a:endParaRPr sz="900"/>
          </a:p>
        </p:txBody>
      </p:sp>
      <p:cxnSp>
        <p:nvCxnSpPr>
          <p:cNvPr id="95" name="Google Shape;95;p15"/>
          <p:cNvCxnSpPr/>
          <p:nvPr/>
        </p:nvCxnSpPr>
        <p:spPr>
          <a:xfrm>
            <a:off x="1428750" y="2549563"/>
            <a:ext cx="688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5"/>
          <p:cNvCxnSpPr/>
          <p:nvPr/>
        </p:nvCxnSpPr>
        <p:spPr>
          <a:xfrm flipH="1" rot="10800000">
            <a:off x="1428750" y="3472938"/>
            <a:ext cx="6813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5"/>
          <p:cNvCxnSpPr/>
          <p:nvPr/>
        </p:nvCxnSpPr>
        <p:spPr>
          <a:xfrm>
            <a:off x="2117550" y="2546388"/>
            <a:ext cx="0" cy="9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5"/>
          <p:cNvCxnSpPr/>
          <p:nvPr/>
        </p:nvCxnSpPr>
        <p:spPr>
          <a:xfrm flipH="1" rot="10800000">
            <a:off x="2117550" y="3011400"/>
            <a:ext cx="578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9" name="Google Shape;99;p15"/>
          <p:cNvSpPr txBox="1"/>
          <p:nvPr/>
        </p:nvSpPr>
        <p:spPr>
          <a:xfrm>
            <a:off x="2110050" y="2650525"/>
            <a:ext cx="681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window 1</a:t>
            </a:r>
            <a:endParaRPr sz="900"/>
          </a:p>
        </p:txBody>
      </p:sp>
      <p:grpSp>
        <p:nvGrpSpPr>
          <p:cNvPr id="100" name="Google Shape;100;p15"/>
          <p:cNvGrpSpPr/>
          <p:nvPr/>
        </p:nvGrpSpPr>
        <p:grpSpPr>
          <a:xfrm>
            <a:off x="2853075" y="2161425"/>
            <a:ext cx="2088225" cy="1546650"/>
            <a:chOff x="3157875" y="2161425"/>
            <a:chExt cx="2088225" cy="1546650"/>
          </a:xfrm>
        </p:grpSpPr>
        <p:sp>
          <p:nvSpPr>
            <p:cNvPr id="101" name="Google Shape;101;p15"/>
            <p:cNvSpPr/>
            <p:nvPr/>
          </p:nvSpPr>
          <p:spPr>
            <a:xfrm>
              <a:off x="3157875" y="3179600"/>
              <a:ext cx="1055075" cy="528475"/>
            </a:xfrm>
            <a:prstGeom prst="flowChartInputOutpu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157875" y="3015525"/>
              <a:ext cx="1055075" cy="528475"/>
            </a:xfrm>
            <a:prstGeom prst="flowChartInputOutpu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157875" y="2836588"/>
              <a:ext cx="1055075" cy="528475"/>
            </a:xfrm>
            <a:prstGeom prst="flowChartInputOutpu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157875" y="2651113"/>
              <a:ext cx="1055075" cy="528475"/>
            </a:xfrm>
            <a:prstGeom prst="flowChartInputOutpu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157875" y="2483513"/>
              <a:ext cx="1055075" cy="528475"/>
            </a:xfrm>
            <a:prstGeom prst="flowChartInputOutpu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157875" y="2308113"/>
              <a:ext cx="1055075" cy="528475"/>
            </a:xfrm>
            <a:prstGeom prst="flowChartInputOutpu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 txBox="1"/>
            <p:nvPr/>
          </p:nvSpPr>
          <p:spPr>
            <a:xfrm>
              <a:off x="3311763" y="2295313"/>
              <a:ext cx="747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50 grids </a:t>
              </a:r>
              <a:br>
                <a:rPr lang="en" sz="800"/>
              </a:br>
              <a:r>
                <a:rPr lang="en" sz="800"/>
                <a:t>(each grid is a time step)</a:t>
              </a:r>
              <a:endParaRPr sz="800"/>
            </a:p>
          </p:txBody>
        </p:sp>
        <p:sp>
          <p:nvSpPr>
            <p:cNvPr id="108" name="Google Shape;108;p15"/>
            <p:cNvSpPr txBox="1"/>
            <p:nvPr/>
          </p:nvSpPr>
          <p:spPr>
            <a:xfrm>
              <a:off x="4142700" y="2161425"/>
              <a:ext cx="8586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Accelerometer X</a:t>
              </a:r>
              <a:endParaRPr sz="700"/>
            </a:p>
          </p:txBody>
        </p:sp>
        <p:sp>
          <p:nvSpPr>
            <p:cNvPr id="109" name="Google Shape;109;p15"/>
            <p:cNvSpPr txBox="1"/>
            <p:nvPr/>
          </p:nvSpPr>
          <p:spPr>
            <a:xfrm>
              <a:off x="4142700" y="2332925"/>
              <a:ext cx="8586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Accelerometer Y</a:t>
              </a:r>
              <a:endParaRPr sz="700"/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4142700" y="2499013"/>
              <a:ext cx="8586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Accelerometer Z</a:t>
              </a:r>
              <a:endParaRPr sz="700"/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4142700" y="2693050"/>
              <a:ext cx="11034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Accelerometer X (FTT)</a:t>
              </a:r>
              <a:endParaRPr sz="700"/>
            </a:p>
          </p:txBody>
        </p:sp>
        <p:sp>
          <p:nvSpPr>
            <p:cNvPr id="112" name="Google Shape;112;p15"/>
            <p:cNvSpPr txBox="1"/>
            <p:nvPr/>
          </p:nvSpPr>
          <p:spPr>
            <a:xfrm>
              <a:off x="4142700" y="2864550"/>
              <a:ext cx="11034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Accelerometer Y (FTT)</a:t>
              </a:r>
              <a:endParaRPr sz="700"/>
            </a:p>
          </p:txBody>
        </p:sp>
        <p:sp>
          <p:nvSpPr>
            <p:cNvPr id="113" name="Google Shape;113;p15"/>
            <p:cNvSpPr txBox="1"/>
            <p:nvPr/>
          </p:nvSpPr>
          <p:spPr>
            <a:xfrm>
              <a:off x="4142700" y="3030650"/>
              <a:ext cx="11034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Accelerometer Z (FTT)</a:t>
              </a:r>
              <a:endParaRPr sz="700"/>
            </a:p>
          </p:txBody>
        </p:sp>
      </p:grpSp>
      <p:grpSp>
        <p:nvGrpSpPr>
          <p:cNvPr id="114" name="Google Shape;114;p15"/>
          <p:cNvGrpSpPr/>
          <p:nvPr/>
        </p:nvGrpSpPr>
        <p:grpSpPr>
          <a:xfrm>
            <a:off x="2864850" y="3873459"/>
            <a:ext cx="1780650" cy="509466"/>
            <a:chOff x="2864850" y="4025859"/>
            <a:chExt cx="1780650" cy="509466"/>
          </a:xfrm>
        </p:grpSpPr>
        <p:sp>
          <p:nvSpPr>
            <p:cNvPr id="115" name="Google Shape;115;p15"/>
            <p:cNvSpPr/>
            <p:nvPr/>
          </p:nvSpPr>
          <p:spPr>
            <a:xfrm>
              <a:off x="2872177" y="4099794"/>
              <a:ext cx="446925" cy="144625"/>
            </a:xfrm>
            <a:prstGeom prst="flowChartInputOutpu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864850" y="4307873"/>
              <a:ext cx="446925" cy="144625"/>
            </a:xfrm>
            <a:prstGeom prst="flowChartInputOutpu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 txBox="1"/>
            <p:nvPr/>
          </p:nvSpPr>
          <p:spPr>
            <a:xfrm>
              <a:off x="3245827" y="4025859"/>
              <a:ext cx="12879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Signals at time domain</a:t>
              </a:r>
              <a:endParaRPr sz="700"/>
            </a:p>
          </p:txBody>
        </p:sp>
        <p:sp>
          <p:nvSpPr>
            <p:cNvPr id="118" name="Google Shape;118;p15"/>
            <p:cNvSpPr txBox="1"/>
            <p:nvPr/>
          </p:nvSpPr>
          <p:spPr>
            <a:xfrm>
              <a:off x="3238500" y="4242825"/>
              <a:ext cx="14070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Signals at frequency domain</a:t>
              </a:r>
              <a:endParaRPr sz="700"/>
            </a:p>
          </p:txBody>
        </p:sp>
      </p:grpSp>
      <p:cxnSp>
        <p:nvCxnSpPr>
          <p:cNvPr id="119" name="Google Shape;119;p15"/>
          <p:cNvCxnSpPr/>
          <p:nvPr/>
        </p:nvCxnSpPr>
        <p:spPr>
          <a:xfrm>
            <a:off x="1425000" y="3045463"/>
            <a:ext cx="4068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5"/>
          <p:cNvCxnSpPr/>
          <p:nvPr/>
        </p:nvCxnSpPr>
        <p:spPr>
          <a:xfrm>
            <a:off x="1425000" y="3858338"/>
            <a:ext cx="4068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5"/>
          <p:cNvCxnSpPr/>
          <p:nvPr/>
        </p:nvCxnSpPr>
        <p:spPr>
          <a:xfrm>
            <a:off x="1831800" y="3049710"/>
            <a:ext cx="0" cy="8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2" name="Google Shape;122;p15"/>
          <p:cNvSpPr txBox="1"/>
          <p:nvPr/>
        </p:nvSpPr>
        <p:spPr>
          <a:xfrm>
            <a:off x="1784238" y="3597517"/>
            <a:ext cx="57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window 2</a:t>
            </a:r>
            <a:endParaRPr sz="700"/>
          </a:p>
        </p:txBody>
      </p:sp>
      <p:cxnSp>
        <p:nvCxnSpPr>
          <p:cNvPr id="123" name="Google Shape;123;p15"/>
          <p:cNvCxnSpPr/>
          <p:nvPr/>
        </p:nvCxnSpPr>
        <p:spPr>
          <a:xfrm flipH="1" rot="10800000">
            <a:off x="1831800" y="3626813"/>
            <a:ext cx="3957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24" name="Google Shape;124;p15"/>
          <p:cNvCxnSpPr/>
          <p:nvPr/>
        </p:nvCxnSpPr>
        <p:spPr>
          <a:xfrm flipH="1" rot="10800000">
            <a:off x="4941300" y="3007650"/>
            <a:ext cx="578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5" name="Google Shape;125;p15"/>
          <p:cNvSpPr/>
          <p:nvPr/>
        </p:nvSpPr>
        <p:spPr>
          <a:xfrm>
            <a:off x="5619750" y="2792550"/>
            <a:ext cx="6153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endParaRPr/>
          </a:p>
        </p:txBody>
      </p:sp>
      <p:cxnSp>
        <p:nvCxnSpPr>
          <p:cNvPr id="126" name="Google Shape;126;p15"/>
          <p:cNvCxnSpPr/>
          <p:nvPr/>
        </p:nvCxnSpPr>
        <p:spPr>
          <a:xfrm flipH="1" rot="10800000">
            <a:off x="6294550" y="3007800"/>
            <a:ext cx="6975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7" name="Google Shape;127;p15"/>
          <p:cNvSpPr txBox="1"/>
          <p:nvPr/>
        </p:nvSpPr>
        <p:spPr>
          <a:xfrm>
            <a:off x="7051550" y="2846550"/>
            <a:ext cx="88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Driver labels</a:t>
            </a:r>
            <a:endParaRPr sz="900"/>
          </a:p>
        </p:txBody>
      </p:sp>
      <p:cxnSp>
        <p:nvCxnSpPr>
          <p:cNvPr id="128" name="Google Shape;128;p15"/>
          <p:cNvCxnSpPr/>
          <p:nvPr/>
        </p:nvCxnSpPr>
        <p:spPr>
          <a:xfrm>
            <a:off x="5927400" y="3344200"/>
            <a:ext cx="0" cy="5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5"/>
          <p:cNvCxnSpPr/>
          <p:nvPr/>
        </p:nvCxnSpPr>
        <p:spPr>
          <a:xfrm flipH="1" rot="10800000">
            <a:off x="5923002" y="3920031"/>
            <a:ext cx="10992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0" name="Google Shape;130;p15"/>
          <p:cNvSpPr txBox="1"/>
          <p:nvPr/>
        </p:nvSpPr>
        <p:spPr>
          <a:xfrm>
            <a:off x="5927400" y="3860813"/>
            <a:ext cx="120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Output from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last hidden layer </a:t>
            </a:r>
            <a:endParaRPr sz="900"/>
          </a:p>
        </p:txBody>
      </p:sp>
      <p:sp>
        <p:nvSpPr>
          <p:cNvPr id="131" name="Google Shape;131;p15"/>
          <p:cNvSpPr txBox="1"/>
          <p:nvPr/>
        </p:nvSpPr>
        <p:spPr>
          <a:xfrm>
            <a:off x="7051550" y="3708075"/>
            <a:ext cx="148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Driving behavior features for more complex tasks</a:t>
            </a:r>
            <a:endParaRPr sz="900"/>
          </a:p>
        </p:txBody>
      </p:sp>
      <p:sp>
        <p:nvSpPr>
          <p:cNvPr id="132" name="Google Shape;132;p15"/>
          <p:cNvSpPr txBox="1"/>
          <p:nvPr/>
        </p:nvSpPr>
        <p:spPr>
          <a:xfrm>
            <a:off x="5927400" y="3465057"/>
            <a:ext cx="1209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Feature Extraction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