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</a:t>
            </a:r>
            <a:r>
              <a:rPr b="0" lang="en-US" sz="4400" spc="-1" strike="noStrike">
                <a:latin typeface="Arial"/>
              </a:rPr>
              <a:t>edit the </a:t>
            </a:r>
            <a:r>
              <a:rPr b="0" lang="en-US" sz="4400" spc="-1" strike="noStrike">
                <a:latin typeface="Arial"/>
              </a:rPr>
              <a:t>title </a:t>
            </a:r>
            <a:r>
              <a:rPr b="0" lang="en-US" sz="4400" spc="-1" strike="noStrike">
                <a:latin typeface="Arial"/>
              </a:rPr>
              <a:t>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0" y="0"/>
            <a:ext cx="4524120" cy="31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Quantum Courses Progression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3483000" y="9864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QM for 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3483000" y="16722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9" name="CustomShape 4"/>
          <p:cNvSpPr/>
          <p:nvPr/>
        </p:nvSpPr>
        <p:spPr>
          <a:xfrm>
            <a:off x="685800" y="30780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0" name="CustomShape 5"/>
          <p:cNvSpPr/>
          <p:nvPr/>
        </p:nvSpPr>
        <p:spPr>
          <a:xfrm>
            <a:off x="685800" y="37638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1" name="CustomShape 6"/>
          <p:cNvSpPr/>
          <p:nvPr/>
        </p:nvSpPr>
        <p:spPr>
          <a:xfrm>
            <a:off x="685800" y="44496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Algos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7"/>
          <p:cNvSpPr/>
          <p:nvPr/>
        </p:nvSpPr>
        <p:spPr>
          <a:xfrm>
            <a:off x="4770000" y="30546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Crypto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8"/>
          <p:cNvSpPr/>
          <p:nvPr/>
        </p:nvSpPr>
        <p:spPr>
          <a:xfrm>
            <a:off x="4770000" y="37404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Sensing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9"/>
          <p:cNvSpPr/>
          <p:nvPr/>
        </p:nvSpPr>
        <p:spPr>
          <a:xfrm>
            <a:off x="685800" y="51354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Line 10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11"/>
          <p:cNvSpPr/>
          <p:nvPr/>
        </p:nvSpPr>
        <p:spPr>
          <a:xfrm>
            <a:off x="3254400" y="819000"/>
            <a:ext cx="2513520" cy="137052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2"/>
          <p:cNvSpPr/>
          <p:nvPr/>
        </p:nvSpPr>
        <p:spPr>
          <a:xfrm>
            <a:off x="3146400" y="433800"/>
            <a:ext cx="275220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Core 1-year Requirement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Line 13"/>
          <p:cNvSpPr/>
          <p:nvPr/>
        </p:nvSpPr>
        <p:spPr>
          <a:xfrm>
            <a:off x="1695600" y="345060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Line 14"/>
          <p:cNvSpPr/>
          <p:nvPr/>
        </p:nvSpPr>
        <p:spPr>
          <a:xfrm>
            <a:off x="1684800" y="41281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15"/>
          <p:cNvSpPr/>
          <p:nvPr/>
        </p:nvSpPr>
        <p:spPr>
          <a:xfrm>
            <a:off x="457200" y="2957400"/>
            <a:ext cx="2513520" cy="267012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6"/>
          <p:cNvSpPr/>
          <p:nvPr/>
        </p:nvSpPr>
        <p:spPr>
          <a:xfrm>
            <a:off x="95760" y="2590560"/>
            <a:ext cx="315756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Quantum Computing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2" name="Line 17"/>
          <p:cNvSpPr/>
          <p:nvPr/>
        </p:nvSpPr>
        <p:spPr>
          <a:xfrm>
            <a:off x="1684800" y="48139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8"/>
          <p:cNvSpPr/>
          <p:nvPr/>
        </p:nvSpPr>
        <p:spPr>
          <a:xfrm>
            <a:off x="4770360" y="44604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FPGA Intro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9"/>
          <p:cNvSpPr/>
          <p:nvPr/>
        </p:nvSpPr>
        <p:spPr>
          <a:xfrm>
            <a:off x="4770720" y="5144400"/>
            <a:ext cx="2056320" cy="36324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FPGA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Line 20"/>
          <p:cNvSpPr/>
          <p:nvPr/>
        </p:nvSpPr>
        <p:spPr>
          <a:xfrm>
            <a:off x="5765400" y="3438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Line 21"/>
          <p:cNvSpPr/>
          <p:nvPr/>
        </p:nvSpPr>
        <p:spPr>
          <a:xfrm>
            <a:off x="5765400" y="412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Line 22"/>
          <p:cNvSpPr/>
          <p:nvPr/>
        </p:nvSpPr>
        <p:spPr>
          <a:xfrm>
            <a:off x="5765400" y="484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Line 23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Line 24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5"/>
          <p:cNvSpPr/>
          <p:nvPr/>
        </p:nvSpPr>
        <p:spPr>
          <a:xfrm>
            <a:off x="4525200" y="2962440"/>
            <a:ext cx="2513520" cy="267012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6"/>
          <p:cNvSpPr/>
          <p:nvPr/>
        </p:nvSpPr>
        <p:spPr>
          <a:xfrm>
            <a:off x="4415760" y="2595600"/>
            <a:ext cx="281448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Applied Quantum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CustomShape 27"/>
          <p:cNvSpPr/>
          <p:nvPr/>
        </p:nvSpPr>
        <p:spPr>
          <a:xfrm>
            <a:off x="6363360" y="1670400"/>
            <a:ext cx="2056320" cy="36324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QM Labs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Line 28"/>
          <p:cNvSpPr/>
          <p:nvPr/>
        </p:nvSpPr>
        <p:spPr>
          <a:xfrm>
            <a:off x="5540400" y="186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29"/>
          <p:cNvSpPr/>
          <p:nvPr/>
        </p:nvSpPr>
        <p:spPr>
          <a:xfrm>
            <a:off x="7664400" y="3074400"/>
            <a:ext cx="2056320" cy="36324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QKD Labs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Line 30"/>
          <p:cNvSpPr/>
          <p:nvPr/>
        </p:nvSpPr>
        <p:spPr>
          <a:xfrm>
            <a:off x="6841440" y="3268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1"/>
          <p:cNvSpPr/>
          <p:nvPr/>
        </p:nvSpPr>
        <p:spPr>
          <a:xfrm>
            <a:off x="7664400" y="3758400"/>
            <a:ext cx="2056320" cy="36324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Q-Sensing Labs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7" name="Line 32"/>
          <p:cNvSpPr/>
          <p:nvPr/>
        </p:nvSpPr>
        <p:spPr>
          <a:xfrm>
            <a:off x="6841440" y="395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3"/>
          <p:cNvSpPr/>
          <p:nvPr/>
        </p:nvSpPr>
        <p:spPr>
          <a:xfrm>
            <a:off x="7664400" y="4478400"/>
            <a:ext cx="2056320" cy="36324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FPGA Labs 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Line 34"/>
          <p:cNvSpPr/>
          <p:nvPr/>
        </p:nvSpPr>
        <p:spPr>
          <a:xfrm>
            <a:off x="6841440" y="467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5"/>
          <p:cNvSpPr/>
          <p:nvPr/>
        </p:nvSpPr>
        <p:spPr>
          <a:xfrm>
            <a:off x="7664400" y="5162400"/>
            <a:ext cx="2056320" cy="36324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FPGA Labs 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Line 36"/>
          <p:cNvSpPr/>
          <p:nvPr/>
        </p:nvSpPr>
        <p:spPr>
          <a:xfrm>
            <a:off x="6841440" y="5356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7"/>
          <p:cNvSpPr/>
          <p:nvPr/>
        </p:nvSpPr>
        <p:spPr>
          <a:xfrm>
            <a:off x="6368400" y="950400"/>
            <a:ext cx="2056320" cy="36324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ff"/>
                </a:solidFill>
                <a:latin typeface="Arial"/>
                <a:ea typeface="DejaVu Sans"/>
              </a:rPr>
              <a:t>QM Labs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Line 38"/>
          <p:cNvSpPr/>
          <p:nvPr/>
        </p:nvSpPr>
        <p:spPr>
          <a:xfrm>
            <a:off x="5545440" y="114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0"/>
            <a:ext cx="9070560" cy="4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6-course quantum sequence</a:t>
            </a:r>
            <a:endParaRPr b="0" lang="en-US" sz="2400" spc="-1" strike="noStrike">
              <a:latin typeface="Arial"/>
            </a:endParaRPr>
          </a:p>
        </p:txBody>
      </p:sp>
      <p:grpSp>
        <p:nvGrpSpPr>
          <p:cNvPr id="115" name="Group 2"/>
          <p:cNvGrpSpPr/>
          <p:nvPr/>
        </p:nvGrpSpPr>
        <p:grpSpPr>
          <a:xfrm>
            <a:off x="158400" y="675000"/>
            <a:ext cx="4412880" cy="3102480"/>
            <a:chOff x="158400" y="675000"/>
            <a:chExt cx="4412880" cy="3102480"/>
          </a:xfrm>
        </p:grpSpPr>
        <p:sp>
          <p:nvSpPr>
            <p:cNvPr id="116" name="CustomShape 3"/>
            <p:cNvSpPr/>
            <p:nvPr/>
          </p:nvSpPr>
          <p:spPr>
            <a:xfrm>
              <a:off x="332280" y="824760"/>
              <a:ext cx="1846800" cy="2689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QM for Computing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7" name="CustomShape 4"/>
            <p:cNvSpPr/>
            <p:nvPr/>
          </p:nvSpPr>
          <p:spPr>
            <a:xfrm>
              <a:off x="332280" y="1330560"/>
              <a:ext cx="1846800" cy="2685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Intro to QC (QIS)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18" name="CustomShape 5"/>
            <p:cNvSpPr/>
            <p:nvPr/>
          </p:nvSpPr>
          <p:spPr>
            <a:xfrm>
              <a:off x="158400" y="675000"/>
              <a:ext cx="2217240" cy="3102480"/>
            </a:xfrm>
            <a:prstGeom prst="rect">
              <a:avLst/>
            </a:prstGeom>
            <a:noFill/>
            <a:ln w="18360">
              <a:solidFill>
                <a:srgbClr val="3465a4"/>
              </a:solidFill>
              <a:custDash>
                <a:ds d="600000" sp="300000"/>
              </a:custDash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Line 6"/>
            <p:cNvSpPr/>
            <p:nvPr/>
          </p:nvSpPr>
          <p:spPr>
            <a:xfrm>
              <a:off x="1234800" y="1093320"/>
              <a:ext cx="0" cy="23724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7"/>
            <p:cNvSpPr/>
            <p:nvPr/>
          </p:nvSpPr>
          <p:spPr>
            <a:xfrm>
              <a:off x="2871000" y="1329120"/>
              <a:ext cx="1695960" cy="26748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QM Labs 2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1" name="Line 8"/>
            <p:cNvSpPr/>
            <p:nvPr/>
          </p:nvSpPr>
          <p:spPr>
            <a:xfrm>
              <a:off x="2192400" y="147240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CustomShape 9"/>
            <p:cNvSpPr/>
            <p:nvPr/>
          </p:nvSpPr>
          <p:spPr>
            <a:xfrm>
              <a:off x="2875320" y="798480"/>
              <a:ext cx="1695960" cy="26748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QM Labs 1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3" name="Line 10"/>
            <p:cNvSpPr/>
            <p:nvPr/>
          </p:nvSpPr>
          <p:spPr>
            <a:xfrm>
              <a:off x="2196720" y="94176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CustomShape 11"/>
            <p:cNvSpPr/>
            <p:nvPr/>
          </p:nvSpPr>
          <p:spPr>
            <a:xfrm>
              <a:off x="332280" y="1836000"/>
              <a:ext cx="1846800" cy="2689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 Algos (ML)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5" name="CustomShape 12"/>
            <p:cNvSpPr/>
            <p:nvPr/>
          </p:nvSpPr>
          <p:spPr>
            <a:xfrm>
              <a:off x="332280" y="2340000"/>
              <a:ext cx="1846800" cy="2689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Applied Q (Sensing)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6" name="CustomShape 13"/>
            <p:cNvSpPr/>
            <p:nvPr/>
          </p:nvSpPr>
          <p:spPr>
            <a:xfrm>
              <a:off x="332280" y="2856240"/>
              <a:ext cx="1846800" cy="2689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Quantum Crypto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7" name="CustomShape 14"/>
            <p:cNvSpPr/>
            <p:nvPr/>
          </p:nvSpPr>
          <p:spPr>
            <a:xfrm>
              <a:off x="332280" y="3361680"/>
              <a:ext cx="1846800" cy="2689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Quantum Capstone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28" name="Line 15"/>
            <p:cNvSpPr/>
            <p:nvPr/>
          </p:nvSpPr>
          <p:spPr>
            <a:xfrm>
              <a:off x="1234800" y="159768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Line 16"/>
            <p:cNvSpPr/>
            <p:nvPr/>
          </p:nvSpPr>
          <p:spPr>
            <a:xfrm>
              <a:off x="1234800" y="210168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Line 17"/>
            <p:cNvSpPr/>
            <p:nvPr/>
          </p:nvSpPr>
          <p:spPr>
            <a:xfrm>
              <a:off x="1234800" y="260604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Line 18"/>
            <p:cNvSpPr/>
            <p:nvPr/>
          </p:nvSpPr>
          <p:spPr>
            <a:xfrm>
              <a:off x="1234800" y="3124800"/>
              <a:ext cx="0" cy="236880"/>
            </a:xfrm>
            <a:prstGeom prst="line">
              <a:avLst/>
            </a:prstGeom>
            <a:ln w="0">
              <a:solidFill>
                <a:srgbClr val="3465a4"/>
              </a:solidFill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CustomShape 19"/>
            <p:cNvSpPr/>
            <p:nvPr/>
          </p:nvSpPr>
          <p:spPr>
            <a:xfrm>
              <a:off x="2859120" y="2856240"/>
              <a:ext cx="1695960" cy="26748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QKD Labs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3" name="Line 20"/>
            <p:cNvSpPr/>
            <p:nvPr/>
          </p:nvSpPr>
          <p:spPr>
            <a:xfrm>
              <a:off x="2180160" y="2999520"/>
              <a:ext cx="67896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CustomShape 21"/>
            <p:cNvSpPr/>
            <p:nvPr/>
          </p:nvSpPr>
          <p:spPr>
            <a:xfrm>
              <a:off x="2859120" y="2356920"/>
              <a:ext cx="1695960" cy="26748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Q-Sensing Labs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5" name="Line 22"/>
            <p:cNvSpPr/>
            <p:nvPr/>
          </p:nvSpPr>
          <p:spPr>
            <a:xfrm>
              <a:off x="2180160" y="2500200"/>
              <a:ext cx="67896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23"/>
            <p:cNvSpPr/>
            <p:nvPr/>
          </p:nvSpPr>
          <p:spPr>
            <a:xfrm>
              <a:off x="2874960" y="1833120"/>
              <a:ext cx="1695960" cy="267480"/>
            </a:xfrm>
            <a:prstGeom prst="rect">
              <a:avLst/>
            </a:prstGeom>
            <a:noFill/>
            <a:ln w="18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>
              <a:noAutofit/>
            </a:bodyPr>
            <a:p>
              <a:pPr algn="ctr">
                <a:lnSpc>
                  <a:spcPct val="100000"/>
                </a:lnSpc>
              </a:pPr>
              <a:r>
                <a:rPr b="0" lang="en-US" sz="1400" spc="-1" strike="noStrike">
                  <a:solidFill>
                    <a:srgbClr val="0000ff"/>
                  </a:solidFill>
                  <a:latin typeface="Arial"/>
                  <a:ea typeface="DejaVu Sans"/>
                </a:rPr>
                <a:t>QC Programming</a:t>
              </a:r>
              <a:endParaRPr b="0" lang="en-US" sz="1400" spc="-1" strike="noStrike">
                <a:latin typeface="Arial"/>
              </a:endParaRPr>
            </a:p>
          </p:txBody>
        </p:sp>
        <p:sp>
          <p:nvSpPr>
            <p:cNvPr id="137" name="Line 24"/>
            <p:cNvSpPr/>
            <p:nvPr/>
          </p:nvSpPr>
          <p:spPr>
            <a:xfrm>
              <a:off x="2196360" y="1976400"/>
              <a:ext cx="678600" cy="0"/>
            </a:xfrm>
            <a:prstGeom prst="line">
              <a:avLst/>
            </a:prstGeom>
            <a:ln w="0">
              <a:solidFill>
                <a:srgbClr val="3465a4"/>
              </a:solidFill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4031280" y="3276360"/>
            <a:ext cx="6048720" cy="23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57200" y="0"/>
            <a:ext cx="9070200" cy="45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6-course quantum sequence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332280" y="824760"/>
            <a:ext cx="1846440" cy="2685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QM for Computing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32280" y="1330560"/>
            <a:ext cx="1846440" cy="26820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Intro to QC (QIS)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2" name="CustomShape 4"/>
          <p:cNvSpPr/>
          <p:nvPr/>
        </p:nvSpPr>
        <p:spPr>
          <a:xfrm>
            <a:off x="158400" y="675000"/>
            <a:ext cx="2216880" cy="310212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5"/>
          <p:cNvSpPr/>
          <p:nvPr/>
        </p:nvSpPr>
        <p:spPr>
          <a:xfrm>
            <a:off x="1234800" y="1093320"/>
            <a:ext cx="0" cy="23724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6"/>
          <p:cNvSpPr/>
          <p:nvPr/>
        </p:nvSpPr>
        <p:spPr>
          <a:xfrm>
            <a:off x="6172200" y="798480"/>
            <a:ext cx="2610360" cy="240156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QM Labs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Non-Classical Correlations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Bell Inequality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Wave Nature of Photons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Eraser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Two-photon Interference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Verification HOM 2-photon*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Particle Nature of Photons*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Wave-Particle Dualism*</a:t>
            </a:r>
            <a:endParaRPr b="0" lang="en-US" sz="14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* </a:t>
            </a:r>
            <a:r>
              <a:rPr b="0" lang="en-US" sz="1200" spc="-1" strike="noStrike">
                <a:solidFill>
                  <a:srgbClr val="0000ff"/>
                </a:solidFill>
                <a:latin typeface="Arial"/>
                <a:ea typeface="DejaVu Sans"/>
              </a:rPr>
              <a:t>Requires quED-HBT module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5" name="Line 7"/>
          <p:cNvSpPr/>
          <p:nvPr/>
        </p:nvSpPr>
        <p:spPr>
          <a:xfrm flipV="1">
            <a:off x="2196720" y="914400"/>
            <a:ext cx="3975480" cy="2736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8"/>
          <p:cNvSpPr/>
          <p:nvPr/>
        </p:nvSpPr>
        <p:spPr>
          <a:xfrm>
            <a:off x="332280" y="1836000"/>
            <a:ext cx="1846440" cy="2685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 Algos (ML)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7" name="CustomShape 9"/>
          <p:cNvSpPr/>
          <p:nvPr/>
        </p:nvSpPr>
        <p:spPr>
          <a:xfrm>
            <a:off x="332280" y="2340000"/>
            <a:ext cx="1846440" cy="2685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Applied Q (Sensing)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CustomShape 10"/>
          <p:cNvSpPr/>
          <p:nvPr/>
        </p:nvSpPr>
        <p:spPr>
          <a:xfrm>
            <a:off x="332280" y="2856240"/>
            <a:ext cx="1846440" cy="2685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Quantum Crypto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CustomShape 11"/>
          <p:cNvSpPr/>
          <p:nvPr/>
        </p:nvSpPr>
        <p:spPr>
          <a:xfrm>
            <a:off x="332280" y="3361680"/>
            <a:ext cx="1846440" cy="26856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DejaVu Sans"/>
              </a:rPr>
              <a:t>Quantum Capstone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0" name="Line 12"/>
          <p:cNvSpPr/>
          <p:nvPr/>
        </p:nvSpPr>
        <p:spPr>
          <a:xfrm>
            <a:off x="1234800" y="159768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13"/>
          <p:cNvSpPr/>
          <p:nvPr/>
        </p:nvSpPr>
        <p:spPr>
          <a:xfrm>
            <a:off x="1234800" y="210168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14"/>
          <p:cNvSpPr/>
          <p:nvPr/>
        </p:nvSpPr>
        <p:spPr>
          <a:xfrm>
            <a:off x="1234800" y="260604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15"/>
          <p:cNvSpPr/>
          <p:nvPr/>
        </p:nvSpPr>
        <p:spPr>
          <a:xfrm>
            <a:off x="1234800" y="3124800"/>
            <a:ext cx="0" cy="2368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16"/>
          <p:cNvSpPr/>
          <p:nvPr/>
        </p:nvSpPr>
        <p:spPr>
          <a:xfrm>
            <a:off x="2876040" y="2331720"/>
            <a:ext cx="3067200" cy="15541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 u="sng">
                <a:solidFill>
                  <a:srgbClr val="0000ff"/>
                </a:solidFill>
                <a:uFillTx/>
                <a:latin typeface="Arial"/>
                <a:ea typeface="DejaVu Sans"/>
              </a:rPr>
              <a:t>Q-Sensing Labs</a:t>
            </a: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: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Magnetometry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Ghost Imaging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Ghost Spectroscopy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Non-Line-of-Sight Imaging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Squeezing</a:t>
            </a:r>
            <a:endParaRPr b="0" lang="en-US" sz="1400" spc="-1" strike="noStrike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ff"/>
              </a:buClr>
              <a:buFont typeface="StarSymbol"/>
              <a:buAutoNum type="arabicParenR"/>
            </a:pPr>
            <a:r>
              <a:rPr b="0" lang="en-US" sz="1400" spc="-1" strike="noStrike">
                <a:solidFill>
                  <a:srgbClr val="0000ff"/>
                </a:solidFill>
                <a:latin typeface="Arial"/>
                <a:ea typeface="DejaVu Sans"/>
              </a:rPr>
              <a:t>Quantum Gravimetry Inversion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5" name="Line 17"/>
          <p:cNvSpPr/>
          <p:nvPr/>
        </p:nvSpPr>
        <p:spPr>
          <a:xfrm>
            <a:off x="2197080" y="2453760"/>
            <a:ext cx="67860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2024-03-14T10:03:28Z</dcterms:created>
  <dc:creator/>
  <dc:description/>
  <dc:language>en-US</dc:language>
  <cp:lastModifiedBy/>
  <dcterms:modified xsi:type="dcterms:W3CDTF">2024-06-14T09:00:53Z</dcterms:modified>
  <cp:revision>12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