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4523760" cy="3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Courses Progression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483000" y="986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QM for CS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83000" y="16722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 to QIS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85800" y="30780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 to QC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85800" y="37638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Applied QC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685800" y="44496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Algos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4770000" y="30546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770000" y="3740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Sensing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685800" y="5135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ML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3254400" y="819000"/>
            <a:ext cx="2513160" cy="13701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3146400" y="433800"/>
            <a:ext cx="27518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Core 1-year Requirement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5"/>
          <p:cNvSpPr/>
          <p:nvPr/>
        </p:nvSpPr>
        <p:spPr>
          <a:xfrm>
            <a:off x="457200" y="2957400"/>
            <a:ext cx="2513160" cy="2669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6"/>
          <p:cNvSpPr/>
          <p:nvPr/>
        </p:nvSpPr>
        <p:spPr>
          <a:xfrm>
            <a:off x="95760" y="2590560"/>
            <a:ext cx="315720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Computing Pipeline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8"/>
          <p:cNvSpPr/>
          <p:nvPr/>
        </p:nvSpPr>
        <p:spPr>
          <a:xfrm>
            <a:off x="4770360" y="4460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FPGA Intro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770720" y="5144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Applied FPGA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5"/>
          <p:cNvSpPr/>
          <p:nvPr/>
        </p:nvSpPr>
        <p:spPr>
          <a:xfrm>
            <a:off x="4525200" y="2962440"/>
            <a:ext cx="2513160" cy="2669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6"/>
          <p:cNvSpPr/>
          <p:nvPr/>
        </p:nvSpPr>
        <p:spPr>
          <a:xfrm>
            <a:off x="4415760" y="2595600"/>
            <a:ext cx="281412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Applied Quantum Pipeline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363360" y="1670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QM Labs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9"/>
          <p:cNvSpPr/>
          <p:nvPr/>
        </p:nvSpPr>
        <p:spPr>
          <a:xfrm>
            <a:off x="7664400" y="3074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QKD Labs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31"/>
          <p:cNvSpPr/>
          <p:nvPr/>
        </p:nvSpPr>
        <p:spPr>
          <a:xfrm>
            <a:off x="7664400" y="3758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Q-Sensing Labs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33"/>
          <p:cNvSpPr/>
          <p:nvPr/>
        </p:nvSpPr>
        <p:spPr>
          <a:xfrm>
            <a:off x="7664400" y="4478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FPGA Labs 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5"/>
          <p:cNvSpPr/>
          <p:nvPr/>
        </p:nvSpPr>
        <p:spPr>
          <a:xfrm>
            <a:off x="7664400" y="5162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FPGA Labs II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7"/>
          <p:cNvSpPr/>
          <p:nvPr/>
        </p:nvSpPr>
        <p:spPr>
          <a:xfrm>
            <a:off x="6368400" y="950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Arial"/>
                <a:ea typeface="DejaVu Sans"/>
              </a:rPr>
              <a:t>QM Labs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Line 38"/>
          <p:cNvSpPr/>
          <p:nvPr/>
        </p:nvSpPr>
        <p:spPr>
          <a:xfrm>
            <a:off x="5545440" y="114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0"/>
            <a:ext cx="90702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58400" y="675000"/>
            <a:ext cx="4412520" cy="3102120"/>
            <a:chOff x="158400" y="675000"/>
            <a:chExt cx="4412520" cy="3102120"/>
          </a:xfrm>
        </p:grpSpPr>
        <p:sp>
          <p:nvSpPr>
            <p:cNvPr id="116" name="CustomShape 3"/>
            <p:cNvSpPr/>
            <p:nvPr/>
          </p:nvSpPr>
          <p:spPr>
            <a:xfrm>
              <a:off x="332280" y="82476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QM for Computing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332280" y="1330560"/>
              <a:ext cx="1846440" cy="2682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Intro to QC (QIS)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158400" y="675000"/>
              <a:ext cx="2216880" cy="3102120"/>
            </a:xfrm>
            <a:prstGeom prst="rect">
              <a:avLst/>
            </a:prstGeom>
            <a:noFill/>
            <a:ln w="18360">
              <a:solidFill>
                <a:srgbClr val="3465A4"/>
              </a:solidFill>
              <a:custDash>
                <a:ds d="6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6"/>
            <p:cNvSpPr/>
            <p:nvPr/>
          </p:nvSpPr>
          <p:spPr>
            <a:xfrm>
              <a:off x="1234800" y="1093320"/>
              <a:ext cx="0" cy="237240"/>
            </a:xfrm>
            <a:prstGeom prst="line">
              <a:avLst/>
            </a:prstGeom>
            <a:ln w="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2871000" y="13291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QM Labs 2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1" name="Line 8"/>
            <p:cNvSpPr/>
            <p:nvPr/>
          </p:nvSpPr>
          <p:spPr>
            <a:xfrm>
              <a:off x="2192400" y="1472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2875320" y="79848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QM Labs 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3" name="Line 10"/>
            <p:cNvSpPr/>
            <p:nvPr/>
          </p:nvSpPr>
          <p:spPr>
            <a:xfrm>
              <a:off x="2196720" y="94176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332280" y="183600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Quant Algos (ML)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5" name="CustomShape 12"/>
            <p:cNvSpPr/>
            <p:nvPr/>
          </p:nvSpPr>
          <p:spPr>
            <a:xfrm>
              <a:off x="332280" y="234000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Applied Q (Sensing)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6" name="CustomShape 13"/>
            <p:cNvSpPr/>
            <p:nvPr/>
          </p:nvSpPr>
          <p:spPr>
            <a:xfrm>
              <a:off x="332280" y="285624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Quantum Crypto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7" name="CustomShape 14"/>
            <p:cNvSpPr/>
            <p:nvPr/>
          </p:nvSpPr>
          <p:spPr>
            <a:xfrm>
              <a:off x="332280" y="336168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Quantum Capstone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" name="Line 15"/>
            <p:cNvSpPr/>
            <p:nvPr/>
          </p:nvSpPr>
          <p:spPr>
            <a:xfrm>
              <a:off x="1234800" y="1597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Line 16"/>
            <p:cNvSpPr/>
            <p:nvPr/>
          </p:nvSpPr>
          <p:spPr>
            <a:xfrm>
              <a:off x="1234800" y="2101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7"/>
            <p:cNvSpPr/>
            <p:nvPr/>
          </p:nvSpPr>
          <p:spPr>
            <a:xfrm>
              <a:off x="1234800" y="260604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8"/>
            <p:cNvSpPr/>
            <p:nvPr/>
          </p:nvSpPr>
          <p:spPr>
            <a:xfrm>
              <a:off x="1234800" y="312480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9"/>
            <p:cNvSpPr/>
            <p:nvPr/>
          </p:nvSpPr>
          <p:spPr>
            <a:xfrm>
              <a:off x="2859120" y="285624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QKD Labs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3" name="Line 20"/>
            <p:cNvSpPr/>
            <p:nvPr/>
          </p:nvSpPr>
          <p:spPr>
            <a:xfrm>
              <a:off x="2180160" y="299952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21"/>
            <p:cNvSpPr/>
            <p:nvPr/>
          </p:nvSpPr>
          <p:spPr>
            <a:xfrm>
              <a:off x="2859120" y="23569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Q-Sensing Labs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5" name="Line 22"/>
            <p:cNvSpPr/>
            <p:nvPr/>
          </p:nvSpPr>
          <p:spPr>
            <a:xfrm>
              <a:off x="2180160" y="250020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23"/>
            <p:cNvSpPr/>
            <p:nvPr/>
          </p:nvSpPr>
          <p:spPr>
            <a:xfrm>
              <a:off x="2874960" y="18331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QC Programming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7" name="Line 24"/>
            <p:cNvSpPr/>
            <p:nvPr/>
          </p:nvSpPr>
          <p:spPr>
            <a:xfrm>
              <a:off x="2196360" y="1976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4031280" y="3276360"/>
            <a:ext cx="6048360" cy="239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9069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2280" y="82476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QM for Computing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32280" y="1330560"/>
            <a:ext cx="1846080" cy="2678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 to QC (QIS)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8400" y="675000"/>
            <a:ext cx="2216520" cy="3101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5"/>
          <p:cNvSpPr/>
          <p:nvPr/>
        </p:nvSpPr>
        <p:spPr>
          <a:xfrm>
            <a:off x="1234800" y="1093320"/>
            <a:ext cx="0" cy="237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6172200" y="798480"/>
            <a:ext cx="2610000" cy="24012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</a:rPr>
              <a:t>QM Labs</a:t>
            </a: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Non-Classical Correlations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Bell Inequality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Wave Nature of Photons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Quantum Eraser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Two-photon Interference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Verification HOM 2-photon*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Particle Nature of Photons*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Wave-Particle Dualism*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* </a:t>
            </a:r>
            <a:r>
              <a:rPr lang="en-US" sz="1200" b="0" strike="noStrike" spc="-1">
                <a:solidFill>
                  <a:srgbClr val="0000FF"/>
                </a:solidFill>
                <a:latin typeface="Arial"/>
                <a:ea typeface="DejaVu Sans"/>
              </a:rPr>
              <a:t>Requires quED-HBT module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 flipV="1">
            <a:off x="2196720" y="914400"/>
            <a:ext cx="3975480" cy="2736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332280" y="183600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 Algos (ML)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332280" y="234000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Applied Q (Sensing)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32280" y="285624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32280" y="336168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Quantum Capstone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0" name="Line 12"/>
          <p:cNvSpPr/>
          <p:nvPr/>
        </p:nvSpPr>
        <p:spPr>
          <a:xfrm>
            <a:off x="1234800" y="1597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13"/>
          <p:cNvSpPr/>
          <p:nvPr/>
        </p:nvSpPr>
        <p:spPr>
          <a:xfrm>
            <a:off x="1234800" y="2101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14"/>
          <p:cNvSpPr/>
          <p:nvPr/>
        </p:nvSpPr>
        <p:spPr>
          <a:xfrm>
            <a:off x="1234800" y="260604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5"/>
          <p:cNvSpPr/>
          <p:nvPr/>
        </p:nvSpPr>
        <p:spPr>
          <a:xfrm>
            <a:off x="1234800" y="312480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6"/>
          <p:cNvSpPr/>
          <p:nvPr/>
        </p:nvSpPr>
        <p:spPr>
          <a:xfrm>
            <a:off x="2876040" y="2331720"/>
            <a:ext cx="3066840" cy="155376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</a:rPr>
              <a:t>Q-Sensing Labs</a:t>
            </a: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Quantum Magnetometry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Ghost Imaging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Ghost Spectroscopy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Non-Line-of-Sight Imaging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Quantum Squeezing</a:t>
            </a:r>
            <a:endParaRPr lang="en-US" sz="14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lang="en-US" sz="1400" b="0" strike="noStrike" spc="-1">
                <a:solidFill>
                  <a:srgbClr val="0000FF"/>
                </a:solidFill>
                <a:latin typeface="Arial"/>
                <a:ea typeface="DejaVu Sans"/>
              </a:rPr>
              <a:t>Quantum Gravimetry Inversion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5" name="Line 17"/>
          <p:cNvSpPr/>
          <p:nvPr/>
        </p:nvSpPr>
        <p:spPr>
          <a:xfrm>
            <a:off x="2197080" y="2453760"/>
            <a:ext cx="6786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B99E5-E414-E983-3465-470640691EBE}"/>
              </a:ext>
            </a:extLst>
          </p:cNvPr>
          <p:cNvSpPr txBox="1"/>
          <p:nvPr/>
        </p:nvSpPr>
        <p:spPr>
          <a:xfrm>
            <a:off x="457200" y="4207153"/>
            <a:ext cx="115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COSC 210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COSC 215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COSC 310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COSC 315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COSC 410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COSC 415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174</Words>
  <Application>Microsoft Office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Paul Wang</cp:lastModifiedBy>
  <cp:revision>14</cp:revision>
  <dcterms:created xsi:type="dcterms:W3CDTF">2024-03-14T10:03:28Z</dcterms:created>
  <dcterms:modified xsi:type="dcterms:W3CDTF">2024-07-18T17:30:33Z</dcterms:modified>
  <dc:language>en-US</dc:language>
</cp:coreProperties>
</file>