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452448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Courses Progression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483000" y="9864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QM for 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83000" y="16722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85800" y="30780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85800" y="37638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685800" y="44496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Algos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4770000" y="30546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770000" y="37404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Sensing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685800" y="51354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3254400" y="819000"/>
            <a:ext cx="2513880" cy="137088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3146400" y="433800"/>
            <a:ext cx="2752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1-year 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457200" y="2957400"/>
            <a:ext cx="2513880" cy="267048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6"/>
          <p:cNvSpPr/>
          <p:nvPr/>
        </p:nvSpPr>
        <p:spPr>
          <a:xfrm>
            <a:off x="95760" y="2590560"/>
            <a:ext cx="3157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Computing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4770360" y="44604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FPGA 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770720" y="5144400"/>
            <a:ext cx="205668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FPGA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4525200" y="2962440"/>
            <a:ext cx="2513880" cy="267048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>
            <a:off x="4415760" y="2595600"/>
            <a:ext cx="28148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Quantum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363360" y="1670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9"/>
          <p:cNvSpPr/>
          <p:nvPr/>
        </p:nvSpPr>
        <p:spPr>
          <a:xfrm>
            <a:off x="7664400" y="3074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QKD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1"/>
          <p:cNvSpPr/>
          <p:nvPr/>
        </p:nvSpPr>
        <p:spPr>
          <a:xfrm>
            <a:off x="7664400" y="3758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Q-Sensing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>
            <a:off x="7664400" y="4478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5"/>
          <p:cNvSpPr/>
          <p:nvPr/>
        </p:nvSpPr>
        <p:spPr>
          <a:xfrm>
            <a:off x="7664400" y="5162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7"/>
          <p:cNvSpPr/>
          <p:nvPr/>
        </p:nvSpPr>
        <p:spPr>
          <a:xfrm>
            <a:off x="6368400" y="950400"/>
            <a:ext cx="2056680" cy="3636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38"/>
          <p:cNvSpPr/>
          <p:nvPr/>
        </p:nvSpPr>
        <p:spPr>
          <a:xfrm>
            <a:off x="5545440" y="114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0"/>
            <a:ext cx="907092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58400" y="675000"/>
            <a:ext cx="4413240" cy="3102840"/>
            <a:chOff x="158400" y="675000"/>
            <a:chExt cx="4413240" cy="3102840"/>
          </a:xfrm>
        </p:grpSpPr>
        <p:sp>
          <p:nvSpPr>
            <p:cNvPr id="116" name="CustomShape 3"/>
            <p:cNvSpPr/>
            <p:nvPr/>
          </p:nvSpPr>
          <p:spPr>
            <a:xfrm>
              <a:off x="332280" y="824760"/>
              <a:ext cx="1847160" cy="269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QM for Computing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332280" y="1330560"/>
              <a:ext cx="184716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Intro to QC (QIS)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158400" y="675000"/>
              <a:ext cx="2217600" cy="3102840"/>
            </a:xfrm>
            <a:prstGeom prst="rect">
              <a:avLst/>
            </a:prstGeom>
            <a:noFill/>
            <a:ln w="18360">
              <a:solidFill>
                <a:srgbClr val="3465a4"/>
              </a:solidFill>
              <a:custDash>
                <a:ds d="6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6"/>
            <p:cNvSpPr/>
            <p:nvPr/>
          </p:nvSpPr>
          <p:spPr>
            <a:xfrm>
              <a:off x="1234800" y="1093320"/>
              <a:ext cx="0" cy="23724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2871000" y="1329120"/>
              <a:ext cx="1696320" cy="26784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" name="Line 8"/>
            <p:cNvSpPr/>
            <p:nvPr/>
          </p:nvSpPr>
          <p:spPr>
            <a:xfrm>
              <a:off x="2192400" y="1472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2875320" y="798480"/>
              <a:ext cx="1696320" cy="26784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" name="Line 10"/>
            <p:cNvSpPr/>
            <p:nvPr/>
          </p:nvSpPr>
          <p:spPr>
            <a:xfrm>
              <a:off x="2196720" y="94176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332280" y="1836000"/>
              <a:ext cx="1847160" cy="269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 Algos (ML)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" name="CustomShape 12"/>
            <p:cNvSpPr/>
            <p:nvPr/>
          </p:nvSpPr>
          <p:spPr>
            <a:xfrm>
              <a:off x="332280" y="2340000"/>
              <a:ext cx="1847160" cy="269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Applied Q (Sensing)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6" name="CustomShape 13"/>
            <p:cNvSpPr/>
            <p:nvPr/>
          </p:nvSpPr>
          <p:spPr>
            <a:xfrm>
              <a:off x="332280" y="2856240"/>
              <a:ext cx="1847160" cy="269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Crypto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7" name="CustomShape 14"/>
            <p:cNvSpPr/>
            <p:nvPr/>
          </p:nvSpPr>
          <p:spPr>
            <a:xfrm>
              <a:off x="332280" y="3361680"/>
              <a:ext cx="1847160" cy="269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Capstone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8" name="Line 15"/>
            <p:cNvSpPr/>
            <p:nvPr/>
          </p:nvSpPr>
          <p:spPr>
            <a:xfrm>
              <a:off x="1234800" y="1597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16"/>
            <p:cNvSpPr/>
            <p:nvPr/>
          </p:nvSpPr>
          <p:spPr>
            <a:xfrm>
              <a:off x="1234800" y="2101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17"/>
            <p:cNvSpPr/>
            <p:nvPr/>
          </p:nvSpPr>
          <p:spPr>
            <a:xfrm>
              <a:off x="1234800" y="260604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18"/>
            <p:cNvSpPr/>
            <p:nvPr/>
          </p:nvSpPr>
          <p:spPr>
            <a:xfrm>
              <a:off x="1234800" y="312480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9"/>
            <p:cNvSpPr/>
            <p:nvPr/>
          </p:nvSpPr>
          <p:spPr>
            <a:xfrm>
              <a:off x="2859120" y="2856240"/>
              <a:ext cx="1696320" cy="26784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QKD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3" name="Line 20"/>
            <p:cNvSpPr/>
            <p:nvPr/>
          </p:nvSpPr>
          <p:spPr>
            <a:xfrm>
              <a:off x="2180160" y="299952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>
              <a:off x="2859120" y="2356920"/>
              <a:ext cx="1696320" cy="26784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Q-Sensing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5" name="Line 22"/>
            <p:cNvSpPr/>
            <p:nvPr/>
          </p:nvSpPr>
          <p:spPr>
            <a:xfrm>
              <a:off x="2180160" y="250020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3"/>
            <p:cNvSpPr/>
            <p:nvPr/>
          </p:nvSpPr>
          <p:spPr>
            <a:xfrm>
              <a:off x="2874960" y="1833120"/>
              <a:ext cx="1696320" cy="26784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QC Programming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7" name="Line 24"/>
            <p:cNvSpPr/>
            <p:nvPr/>
          </p:nvSpPr>
          <p:spPr>
            <a:xfrm>
              <a:off x="2196360" y="1976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031280" y="3276360"/>
            <a:ext cx="6049080" cy="23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9070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2280" y="824760"/>
            <a:ext cx="1846800" cy="26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QM for Computing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32280" y="1330560"/>
            <a:ext cx="184680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 (QIS)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8400" y="675000"/>
            <a:ext cx="2217240" cy="310248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5"/>
          <p:cNvSpPr/>
          <p:nvPr/>
        </p:nvSpPr>
        <p:spPr>
          <a:xfrm>
            <a:off x="1234800" y="1093320"/>
            <a:ext cx="0" cy="237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6172200" y="798480"/>
            <a:ext cx="2610720" cy="24019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QM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Non-Classical Correlations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Bell Inequality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 Nature of Photons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Eraser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Two-photon Interference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Verification HOM 2-photon*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Particle Nature of Photons*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Wave-Particle Dualism*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* 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  <a:ea typeface="DejaVu Sans"/>
              </a:rPr>
              <a:t>Requires quED-HBT 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 flipV="1">
            <a:off x="2196720" y="914400"/>
            <a:ext cx="3975480" cy="27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332280" y="1836000"/>
            <a:ext cx="1846800" cy="26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 Algos (ML)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332280" y="2340000"/>
            <a:ext cx="1846800" cy="26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Applied Q (Sensing)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32280" y="2856240"/>
            <a:ext cx="1846800" cy="26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32280" y="3361680"/>
            <a:ext cx="1846800" cy="26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Capstone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Line 12"/>
          <p:cNvSpPr/>
          <p:nvPr/>
        </p:nvSpPr>
        <p:spPr>
          <a:xfrm>
            <a:off x="1234800" y="1597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3"/>
          <p:cNvSpPr/>
          <p:nvPr/>
        </p:nvSpPr>
        <p:spPr>
          <a:xfrm>
            <a:off x="1234800" y="2101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4"/>
          <p:cNvSpPr/>
          <p:nvPr/>
        </p:nvSpPr>
        <p:spPr>
          <a:xfrm>
            <a:off x="1234800" y="260604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5"/>
          <p:cNvSpPr/>
          <p:nvPr/>
        </p:nvSpPr>
        <p:spPr>
          <a:xfrm>
            <a:off x="1234800" y="312480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6"/>
          <p:cNvSpPr/>
          <p:nvPr/>
        </p:nvSpPr>
        <p:spPr>
          <a:xfrm>
            <a:off x="2876040" y="2331720"/>
            <a:ext cx="3067560" cy="15544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Q-Sensing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Magnetometry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Imaging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Spectroscopy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Non-Line-of-Sight Imaging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Squeezing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Gravimetry Inversion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Line 17"/>
          <p:cNvSpPr/>
          <p:nvPr/>
        </p:nvSpPr>
        <p:spPr>
          <a:xfrm>
            <a:off x="2197080" y="2453760"/>
            <a:ext cx="678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2024-03-14T10:03:28Z</dcterms:created>
  <dc:creator/>
  <dc:description/>
  <dc:language>en-US</dc:language>
  <cp:lastModifiedBy/>
  <dcterms:modified xsi:type="dcterms:W3CDTF">2024-06-12T23:19:27Z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