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82B9-8185-CEAD-8A31-8C83F944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0FF56-6625-BED8-5416-95D34859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E2FE-2570-1737-FC7C-8152F11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98752-0D83-9EEC-B857-CFCA643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31E1-8BAE-A147-D585-8E3B1B0A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7EB0-AC01-7590-8377-687AB397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FACC-CA2A-CEB1-D5B2-3011723A3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FCD0-928C-3B07-46D5-3FA18B2A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73B0-BC89-91D6-223B-9E27E14C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5487-0AAD-280E-7F6A-0BC88D51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A5381-F4AC-F61B-490B-9C57527EC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1230E-91B3-215D-F8D3-1396BB88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E628-E41D-13DD-C560-6ADD09C7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1A9F-2281-973D-A786-4AE9F9B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F896-9314-E9BC-8440-EADE07C5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1B58-4AB8-5B7E-8EED-EEB89EC6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14A2-CFD9-246E-5FD8-AB4576FA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33D8-9960-429E-3890-592165C5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4570-F7C8-0543-B02B-43DC6EAF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29F6-023A-FBA2-FBE0-1ACA33D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0615-9FAC-B265-0CFD-7CF72905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0054-0E62-269C-291E-3CE87305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F4112-8965-6262-90C4-60593F6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B865-F1E3-E721-40C7-475A1D7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990-4EFE-4373-3DF0-3C6E1FF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9E62-C559-373B-6B69-869F287F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F479-613A-68F4-B716-1D464ED65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63C79-0A82-727C-1801-F19EB7782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7E21B-247C-D228-2E4B-5C98FA4D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E115C-6F13-EFCA-B416-19A864C3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2ADC9-5682-D48E-E311-B809ACD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8A80-8CD8-C081-08B3-902DC743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CCFD-A0AE-BAD3-BB0D-86833B5D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C3AE-E53D-3253-94BE-91ACBCA0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6F5E-BA70-95F6-5618-3671E83ED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8BA1D-4448-4389-27AA-22ECCD31D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85A3B-47D6-4A9A-60D8-27844557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47FDA-43FF-9FAF-1774-DAE4499D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57B18-B037-035C-1CC5-8DE10BEA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CAD1-1CCA-772C-3865-D7285A55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AB7E4-9015-C445-64D1-F46A230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6917F-3AD6-A147-1E16-7822667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FB6A-90A6-3D57-54CC-5998662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011D4-1958-10BF-DA64-004EB440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DF520-471E-969B-FBF1-9FF8D29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623AA-CCE3-3258-79F9-56327930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6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3E05-5531-1333-55AD-65F2ADC8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6D7E-EAE0-0D8F-CAF7-CAD2ED2F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20C92-BB96-001B-BDA4-1E825E6F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7421-45EE-FE07-183D-D85277FB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9DDE-353C-566B-8FE6-810FBC1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F1B4-6D47-F3A5-42AA-F6259BF7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E95E-BCFF-10F4-17C3-8D1F8A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24500-AEB8-0D7D-115F-87F210DC6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92BF-1675-6545-C0BA-7D59EC02B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E4309-F9C5-3285-B4E2-59B86911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0873-ECFF-FF32-BEB7-D2F5E3D2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BC08-8344-9FF1-9838-78A4E4F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E7328-AA6E-4784-BA78-70ECA13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2375-3427-C8DC-6799-5FF35523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05A2-BAC3-1AC8-78FC-CAFAF8848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D389-ECC4-43CE-86CD-E9ADB1DA843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992B-6EC2-59E6-7D03-A42721077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1DD8-DBC6-896C-BD96-D9F32F99F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1ABF-17BD-4AA5-9A9F-E5D3053B2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zcf-weiya/ESL-CN/issues/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start.com/articles/bootstrap-aggregation-random-forests-and-boosted-trees/" TargetMode="External"/><Relationship Id="rId2" Type="http://schemas.openxmlformats.org/officeDocument/2006/relationships/hyperlink" Target="https://www.quantstart.com/articles/Using-Cross-Validation-to-Optimise-a-Machine-Learning-Method-The-Regression-Set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tstart.com/articles/training-the-perceptron-with-scikit-learn-and-tensorflow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avidchudzicki.com/posts/interaction-or-n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avidchudzicki.com/posts/interaction-or-n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8E7F-A9A6-D4AB-ABA6-55E72EBE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Tutorial: Bagging and 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88B4-37E3-8AAD-ED68-930FD06A1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Zhuangzhuang</a:t>
            </a:r>
          </a:p>
        </p:txBody>
      </p:sp>
    </p:spTree>
    <p:extLst>
      <p:ext uri="{BB962C8B-B14F-4D97-AF65-F5344CB8AC3E}">
        <p14:creationId xmlns:p14="http://schemas.microsoft.com/office/powerpoint/2010/main" val="251925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8BE-03EC-30E9-A050-FA69FA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HW2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D7E-6AE0-8B11-B59A-FE4CA78F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7030A0"/>
                </a:solidFill>
                <a:effectLst/>
              </a:rPr>
              <a:t>“Show that as the number of bootstrap samples </a:t>
            </a:r>
            <a:r>
              <a:rPr lang="en-US" sz="1600" b="0" i="1" dirty="0">
                <a:solidFill>
                  <a:srgbClr val="7030A0"/>
                </a:solidFill>
                <a:effectLst/>
              </a:rPr>
              <a:t>B</a:t>
            </a:r>
            <a:r>
              <a:rPr lang="en-US" sz="1600" b="0" i="0" dirty="0">
                <a:solidFill>
                  <a:srgbClr val="7030A0"/>
                </a:solidFill>
                <a:effectLst/>
              </a:rPr>
              <a:t> gets large, the </a:t>
            </a:r>
            <a:r>
              <a:rPr lang="en-US" sz="1600" b="0" i="0" dirty="0" err="1">
                <a:solidFill>
                  <a:srgbClr val="7030A0"/>
                </a:solidFill>
                <a:effectLst/>
              </a:rPr>
              <a:t>oob</a:t>
            </a:r>
            <a:r>
              <a:rPr lang="en-US" sz="1600" b="0" i="0" dirty="0">
                <a:solidFill>
                  <a:srgbClr val="7030A0"/>
                </a:solidFill>
                <a:effectLst/>
              </a:rPr>
              <a:t> error estimate for a random forest approaches its </a:t>
            </a:r>
            <a:r>
              <a:rPr lang="en-US" sz="1600" b="0" i="1" dirty="0">
                <a:solidFill>
                  <a:srgbClr val="7030A0"/>
                </a:solidFill>
                <a:effectLst/>
              </a:rPr>
              <a:t>N-</a:t>
            </a:r>
            <a:r>
              <a:rPr lang="en-US" sz="1600" b="0" i="0" dirty="0">
                <a:solidFill>
                  <a:srgbClr val="7030A0"/>
                </a:solidFill>
                <a:effectLst/>
              </a:rPr>
              <a:t>fold CV error estimate, and that in the limit, the identity is exact.”</a:t>
            </a:r>
          </a:p>
          <a:p>
            <a:r>
              <a:rPr lang="en-US" sz="1600" dirty="0">
                <a:solidFill>
                  <a:srgbClr val="7030A0"/>
                </a:solidFill>
              </a:rPr>
              <a:t>Solution: </a:t>
            </a:r>
            <a:r>
              <a:rPr lang="en-US" sz="1600" dirty="0">
                <a:solidFill>
                  <a:srgbClr val="7030A0"/>
                </a:solidFill>
                <a:hlinkClick r:id="rId2"/>
              </a:rPr>
              <a:t>https://github.com/szcf-weiya/ESL-CN/issues/21</a:t>
            </a:r>
            <a:endParaRPr lang="en-US" sz="1600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CF09E9B-ABC3-6509-23D8-0033B9A4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45" y="2723254"/>
            <a:ext cx="4827721" cy="35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4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8BE-03EC-30E9-A050-FA69FA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HW3 (open question)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D7E-6AE0-8B11-B59A-FE4CA78F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7030A0"/>
                </a:solidFill>
                <a:effectLst/>
              </a:rPr>
              <a:t>“Design a simulation to show that bagging does not work effectively for linear models, for instance, regression.”</a:t>
            </a:r>
          </a:p>
          <a:p>
            <a:r>
              <a:rPr lang="en-US" sz="1600" dirty="0" err="1"/>
              <a:t>QuantStart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well-structured python code</a:t>
            </a:r>
            <a:r>
              <a:rPr lang="en-US" sz="1600" dirty="0"/>
              <a:t>)</a:t>
            </a:r>
          </a:p>
          <a:p>
            <a:pPr lvl="1"/>
            <a:r>
              <a:rPr lang="en-US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Cross-Validation to </a:t>
            </a:r>
            <a:r>
              <a:rPr lang="en-US" sz="14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Optimise</a:t>
            </a:r>
            <a:r>
              <a:rPr lang="en-US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Machine Learning Method - The Regression Setting | </a:t>
            </a:r>
            <a:r>
              <a:rPr lang="en-US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QuantStart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(a must-read)</a:t>
            </a:r>
          </a:p>
          <a:p>
            <a:pPr lvl="1"/>
            <a:r>
              <a:rPr lang="en-US" sz="1400" dirty="0">
                <a:hlinkClick r:id="rId3"/>
              </a:rPr>
              <a:t>Bootstrap Aggregation, Random Forests and Boosted Trees | </a:t>
            </a:r>
            <a:r>
              <a:rPr lang="en-US" sz="1400" dirty="0" err="1">
                <a:hlinkClick r:id="rId3"/>
              </a:rPr>
              <a:t>QuantStart</a:t>
            </a:r>
            <a:r>
              <a:rPr lang="en-US" sz="1400" dirty="0"/>
              <a:t> (</a:t>
            </a:r>
            <a:r>
              <a:rPr lang="en-US" sz="1400" dirty="0" err="1"/>
              <a:t>sklearn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>
                <a:hlinkClick r:id="rId4"/>
              </a:rPr>
              <a:t>Training the Perceptron with Scikit-Learn and TensorFlow | </a:t>
            </a:r>
            <a:r>
              <a:rPr lang="en-US" sz="1400" dirty="0" err="1">
                <a:hlinkClick r:id="rId4"/>
              </a:rPr>
              <a:t>QuantStart</a:t>
            </a:r>
            <a:r>
              <a:rPr lang="en-US" sz="1400" dirty="0"/>
              <a:t> </a:t>
            </a:r>
            <a:r>
              <a:rPr lang="en-US" sz="1400"/>
              <a:t>(TensorFlow</a:t>
            </a:r>
            <a:r>
              <a:rPr lang="en-US" sz="1400" dirty="0"/>
              <a:t>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3564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8BE-03EC-30E9-A050-FA69FA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Bonus: Tree Models on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D7E-6AE0-8B11-B59A-FE4CA78F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When </a:t>
            </a:r>
            <a:r>
              <a:rPr lang="en-US" sz="1400" b="1" dirty="0"/>
              <a:t>X (feature space) </a:t>
            </a:r>
            <a:r>
              <a:rPr lang="en-US" sz="1400" dirty="0"/>
              <a:t>is continuous,</a:t>
            </a:r>
          </a:p>
          <a:p>
            <a:endParaRPr lang="en-US" sz="1400" b="1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8FE1858-0D94-2AFF-AB1B-9CCFF054C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24" y="2052537"/>
            <a:ext cx="3995318" cy="3995318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8E0120DB-C90D-0A0C-1F44-34CE8999B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55" y="2275679"/>
            <a:ext cx="4585047" cy="380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8BE-03EC-30E9-A050-FA69FA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Bonus: Tree Models on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D7E-6AE0-8B11-B59A-FE4CA78F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When </a:t>
            </a:r>
            <a:r>
              <a:rPr lang="en-US" sz="1400" b="1" dirty="0"/>
              <a:t>X (feature space) </a:t>
            </a:r>
            <a:r>
              <a:rPr lang="en-US" sz="1400" dirty="0"/>
              <a:t>is categorical (reference: </a:t>
            </a:r>
            <a:r>
              <a:rPr lang="en-US" sz="1400" dirty="0">
                <a:hlinkClick r:id="rId2"/>
              </a:rPr>
              <a:t>An Interaction or Not? How a few ML Models Generalize to New Data – David </a:t>
            </a:r>
            <a:r>
              <a:rPr lang="en-US" sz="1400" dirty="0" err="1">
                <a:hlinkClick r:id="rId2"/>
              </a:rPr>
              <a:t>Chudzicki</a:t>
            </a:r>
            <a:r>
              <a:rPr lang="en-US" sz="1400" dirty="0"/>
              <a:t>)</a:t>
            </a:r>
          </a:p>
          <a:p>
            <a:endParaRPr lang="en-US" sz="1400" b="1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C279AAA-E3E5-1F3A-5D72-0FA3E7F69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34" y="2373549"/>
            <a:ext cx="4719008" cy="365395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E0AF54-1AC2-4117-EBBF-92A65836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07596"/>
            <a:ext cx="4776760" cy="36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D8BE-03EC-30E9-A050-FA69FA1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Bonus: Tree Models on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D7E-6AE0-8B11-B59A-FE4CA78F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When </a:t>
            </a:r>
            <a:r>
              <a:rPr lang="en-US" sz="1400" b="1" dirty="0"/>
              <a:t>X (feature space) </a:t>
            </a:r>
            <a:r>
              <a:rPr lang="en-US" sz="1400" dirty="0"/>
              <a:t>is categorical (reference: </a:t>
            </a:r>
            <a:r>
              <a:rPr lang="en-US" sz="1400" dirty="0">
                <a:hlinkClick r:id="rId2"/>
              </a:rPr>
              <a:t>An Interaction or Not? How a few ML Models Generalize to New Data – David </a:t>
            </a:r>
            <a:r>
              <a:rPr lang="en-US" sz="1400" dirty="0" err="1">
                <a:hlinkClick r:id="rId2"/>
              </a:rPr>
              <a:t>Chudzicki</a:t>
            </a:r>
            <a:r>
              <a:rPr lang="en-US" sz="1400" dirty="0"/>
              <a:t>)</a:t>
            </a:r>
          </a:p>
          <a:p>
            <a:endParaRPr lang="en-US" sz="1400" b="1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8E0AF54-1AC2-4117-EBBF-92A658360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05" y="2343354"/>
            <a:ext cx="4776760" cy="3698672"/>
          </a:xfrm>
          <a:prstGeom prst="rect">
            <a:avLst/>
          </a:prstGeom>
        </p:spPr>
      </p:pic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3988CC-E319-CBD3-B1D9-1D568ACF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99" y="2883002"/>
            <a:ext cx="42195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Tutorial: Bagging and RF</vt:lpstr>
      <vt:lpstr>HW2</vt:lpstr>
      <vt:lpstr>HW3 (open question)</vt:lpstr>
      <vt:lpstr>Bonus: Tree Models on Interaction</vt:lpstr>
      <vt:lpstr>Bonus: Tree Models on Interaction</vt:lpstr>
      <vt:lpstr>Bonus: Tree Models on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Bagging and RF</dc:title>
  <dc:creator>Han, Zhuangzhuang</dc:creator>
  <cp:lastModifiedBy>Han, Zhuangzhuang</cp:lastModifiedBy>
  <cp:revision>5</cp:revision>
  <dcterms:created xsi:type="dcterms:W3CDTF">2023-03-17T18:58:56Z</dcterms:created>
  <dcterms:modified xsi:type="dcterms:W3CDTF">2023-03-18T14:41:22Z</dcterms:modified>
</cp:coreProperties>
</file>