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7"/>
  </p:handoutMasterIdLst>
  <p:sldIdLst>
    <p:sldId id="278" r:id="rId3"/>
    <p:sldId id="281" r:id="rId4"/>
    <p:sldId id="282" r:id="rId5"/>
    <p:sldId id="283" r:id="rId7"/>
    <p:sldId id="287" r:id="rId8"/>
    <p:sldId id="288" r:id="rId9"/>
    <p:sldId id="286" r:id="rId10"/>
    <p:sldId id="289" r:id="rId11"/>
    <p:sldId id="290" r:id="rId12"/>
    <p:sldId id="293" r:id="rId13"/>
    <p:sldId id="294" r:id="rId14"/>
    <p:sldId id="285" r:id="rId15"/>
    <p:sldId id="295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BB4"/>
    <a:srgbClr val="7030A0"/>
    <a:srgbClr val="DC22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Three.js</a:t>
            </a:r>
            <a:r>
              <a:rPr lang="zh-CN" altLang="en-US"/>
              <a:t>初探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我是讲师董美琪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添加演员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99585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</a:pPr>
            <a:r>
              <a:rPr lang="en-US" altLang="zh-CN"/>
              <a:t>// </a:t>
            </a:r>
            <a:r>
              <a:rPr lang="zh-CN" altLang="en-US"/>
              <a:t>创建一个立方体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var geometry = new THREE.BoxGeometry( 1, 1, 1 );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// </a:t>
            </a:r>
            <a:r>
              <a:rPr lang="zh-CN" altLang="en-US"/>
              <a:t>添加材质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var material = new THREE.MeshBasicMaterial( { color: 0x00ff00 } 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// </a:t>
            </a:r>
            <a:r>
              <a:rPr lang="zh-CN" altLang="en-US"/>
              <a:t>创建</a:t>
            </a:r>
            <a:r>
              <a:rPr lang="en-US" altLang="zh-CN"/>
              <a:t>一个网孔(Mesh)。网孔是用来承载几何模型的一个对象，还可以把材料应用到它上面，然后添加到场景中完成旋转动画。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zh-CN" altLang="en-US"/>
              <a:t>var cube = new THREE.Mesh( geometry, material 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// </a:t>
            </a:r>
            <a:r>
              <a:rPr lang="zh-CN" altLang="en-US"/>
              <a:t>把网孔添加到场景中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scene.add( cube 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// </a:t>
            </a:r>
            <a:r>
              <a:t>当我们调用 scene.add() 时，对象将被添加到原点处，即坐标点(0,0,0)，这将导致相机和立方体发生空间重叠。为了避免这样，我们把相机（camera）的位置移出来一些。</a:t>
            </a:r>
          </a:p>
          <a:p>
            <a:pPr fontAlgn="auto">
              <a:lnSpc>
                <a:spcPct val="100000"/>
              </a:lnSpc>
            </a:pPr>
            <a:r>
              <a:rPr lang="zh-CN" altLang="en-US"/>
              <a:t>camera.position.z = 5;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渲染场景（拍片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47210"/>
          </a:xfrm>
        </p:spPr>
        <p:txBody>
          <a:bodyPr>
            <a:normAutofit/>
          </a:bodyPr>
          <a:p>
            <a:r>
              <a:rPr lang="zh-CN" altLang="en-US"/>
              <a:t>function render() {</a:t>
            </a:r>
            <a:endParaRPr lang="zh-CN" altLang="en-US"/>
          </a:p>
          <a:p>
            <a:r>
              <a:rPr lang="zh-CN" altLang="en-US"/>
              <a:t>	requestAnimationFrame( render );</a:t>
            </a:r>
            <a:endParaRPr lang="zh-CN" altLang="en-US"/>
          </a:p>
          <a:p>
            <a:r>
              <a:rPr lang="zh-CN" altLang="en-US"/>
              <a:t>            cube.rotation.x += 0.1;</a:t>
            </a:r>
            <a:endParaRPr lang="zh-CN" altLang="en-US"/>
          </a:p>
          <a:p>
            <a:r>
              <a:rPr lang="zh-CN" altLang="en-US"/>
              <a:t>            cube.rotation.y += 0.1;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renderer.render( scene, camera 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render();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矩阵变换，常量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矩阵变换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42011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在</a:t>
            </a:r>
            <a:r>
              <a:rPr lang="en-US" altLang="zh-CN"/>
              <a:t>webgl</a:t>
            </a:r>
            <a:r>
              <a:rPr lang="zh-CN" altLang="en-US"/>
              <a:t>中所有点是以矩阵的形式变换的，</a:t>
            </a:r>
            <a:r>
              <a:rPr lang="en-US" altLang="zh-CN"/>
              <a:t>3d</a:t>
            </a:r>
            <a:r>
              <a:rPr lang="zh-CN" altLang="en-US"/>
              <a:t>动画也是通过矩阵变换而来的，而矩阵的变换是有一定的公式的，</a:t>
            </a:r>
            <a:r>
              <a:rPr lang="en-US" altLang="zh-CN"/>
              <a:t>three.js</a:t>
            </a:r>
            <a:r>
              <a:rPr lang="zh-CN" altLang="en-US"/>
              <a:t>将这些公式封装在了方法里面，这样就方便了我们的使用，只需要调用某个方法就可以得出想要的结果，用户便不需要自己</a:t>
            </a:r>
            <a:r>
              <a:rPr lang="zh-CN" altLang="en-US"/>
              <a:t>去进行大量的计算了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概念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what is three.js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46505" y="1649095"/>
            <a:ext cx="10316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three.js</a:t>
            </a:r>
            <a:r>
              <a:rPr lang="zh-CN" altLang="en-US"/>
              <a:t>是一个基于</a:t>
            </a:r>
            <a:r>
              <a:rPr lang="en-US" altLang="zh-CN"/>
              <a:t>webgl</a:t>
            </a:r>
            <a:r>
              <a:rPr lang="zh-CN" altLang="en-US"/>
              <a:t>的</a:t>
            </a:r>
            <a:r>
              <a:rPr lang="en-US" altLang="zh-CN"/>
              <a:t>3D</a:t>
            </a:r>
            <a:r>
              <a:rPr lang="zh-CN" altLang="en-US"/>
              <a:t>图形编程框架</a:t>
            </a:r>
            <a:endParaRPr lang="zh-CN" altLang="en-US"/>
          </a:p>
          <a:p>
            <a:r>
              <a:rPr lang="en-US" altLang="zh-CN"/>
              <a:t>three.js</a:t>
            </a:r>
            <a:r>
              <a:rPr lang="zh-CN" altLang="en-US"/>
              <a:t>以简单 直观的方式封装了</a:t>
            </a:r>
            <a:r>
              <a:rPr lang="en-US" altLang="zh-CN"/>
              <a:t>3d</a:t>
            </a:r>
            <a:r>
              <a:rPr lang="zh-CN" altLang="en-US"/>
              <a:t>图形编程中常用的对象。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创建程序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创建一个程序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37615" y="1478915"/>
            <a:ext cx="10316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three.js</a:t>
            </a:r>
            <a:r>
              <a:rPr lang="zh-CN" altLang="en-US"/>
              <a:t>在创建一个程序的时候需要有三个基本对象：</a:t>
            </a:r>
            <a:endParaRPr lang="zh-CN" altLang="en-US"/>
          </a:p>
          <a:p>
            <a:r>
              <a:rPr lang="en-US" altLang="zh-CN"/>
              <a:t>	1. </a:t>
            </a:r>
            <a:r>
              <a:rPr lang="zh-CN" altLang="en-US"/>
              <a:t>场景（</a:t>
            </a:r>
            <a:r>
              <a:rPr lang="en-US" altLang="zh-CN"/>
              <a:t>screen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2. </a:t>
            </a:r>
            <a:r>
              <a:rPr lang="zh-CN" altLang="en-US"/>
              <a:t>相机 （</a:t>
            </a:r>
            <a:r>
              <a:rPr lang="en-US" altLang="zh-CN"/>
              <a:t>camera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3. </a:t>
            </a:r>
            <a:r>
              <a:rPr lang="zh-CN" altLang="en-US"/>
              <a:t>渲染器 （renderer）</a:t>
            </a:r>
            <a:endParaRPr lang="zh-CN" altLang="en-US"/>
          </a:p>
          <a:p>
            <a:r>
              <a:rPr lang="en-US" altLang="zh-CN"/>
              <a:t>	4. </a:t>
            </a:r>
            <a:r>
              <a:rPr lang="zh-CN" altLang="en-US"/>
              <a:t>几何图形（</a:t>
            </a:r>
            <a:r>
              <a:rPr lang="en-US" altLang="zh-CN"/>
              <a:t>geometry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拿电影来类比的话，场景对应于整个布景空间，相机是拍摄镜头，渲染器用来把拍摄好的场景转换成胶卷（对于网页来讲，是电脑屏幕）。 场景和相机代表了3D观察空间和数据模型，渲染器则包含了WebGL绘图上下文和着色器。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相机分类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7325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远景（透视）相机 （</a:t>
            </a:r>
            <a:r>
              <a:rPr lang="en-US" altLang="zh-CN"/>
              <a:t>PerspectiveCamera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正交（正投影）相机 （OrthographicCamera）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远景（透视）相机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840" y="1736090"/>
            <a:ext cx="5095875" cy="2914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305" y="1736090"/>
            <a:ext cx="101384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PerspectiveCamera( fov, aspect, near, far )</a:t>
            </a:r>
            <a:endParaRPr lang="zh-CN" altLang="en-US"/>
          </a:p>
          <a:p>
            <a:r>
              <a:rPr lang="zh-CN" altLang="en-US"/>
              <a:t>fov — 相机视锥体垂直视角</a:t>
            </a:r>
            <a:endParaRPr lang="zh-CN" altLang="en-US"/>
          </a:p>
          <a:p>
            <a:r>
              <a:rPr lang="zh-CN" altLang="en-US"/>
              <a:t>aspect — 相机视锥体宽高比</a:t>
            </a:r>
            <a:endParaRPr lang="zh-CN" altLang="en-US"/>
          </a:p>
          <a:p>
            <a:r>
              <a:rPr lang="zh-CN" altLang="en-US"/>
              <a:t>near — 相机视锥体近裁剪面</a:t>
            </a:r>
            <a:endParaRPr lang="zh-CN" altLang="en-US"/>
          </a:p>
          <a:p>
            <a:r>
              <a:rPr lang="zh-CN" altLang="en-US"/>
              <a:t>far — 相机视锥体远裁剪面。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camera = new THREE.PerspectiveCamera( 45, width / height, 1, 1000 );</a:t>
            </a:r>
            <a:endParaRPr lang="zh-CN" altLang="en-US"/>
          </a:p>
          <a:p>
            <a:r>
              <a:rPr lang="zh-CN" altLang="en-US"/>
              <a:t>scene.add( camera 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24705" y="175260"/>
            <a:ext cx="3817620" cy="167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90310" y="510540"/>
            <a:ext cx="1266190" cy="9315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正交相机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3125" y="1581785"/>
            <a:ext cx="9294495" cy="3694430"/>
          </a:xfrm>
        </p:spPr>
        <p:txBody>
          <a:bodyPr/>
          <a:p>
            <a:r>
              <a:rPr lang="zh-CN" altLang="en-US" sz="1400"/>
              <a:t>OrthographicCamera( left, right, top, bottom, near, far )</a:t>
            </a:r>
            <a:endParaRPr lang="zh-CN" altLang="en-US" sz="1400"/>
          </a:p>
          <a:p>
            <a:r>
              <a:rPr lang="zh-CN" altLang="en-US" sz="1400"/>
              <a:t>left — 相机视椎体（Camera frustum）左面。</a:t>
            </a:r>
            <a:endParaRPr lang="zh-CN" altLang="en-US" sz="1400"/>
          </a:p>
          <a:p>
            <a:r>
              <a:rPr lang="zh-CN" altLang="en-US" sz="1400"/>
              <a:t>right — 相机视椎体（Camera frustum）右面。</a:t>
            </a:r>
            <a:endParaRPr lang="zh-CN" altLang="en-US" sz="1400"/>
          </a:p>
          <a:p>
            <a:r>
              <a:rPr lang="zh-CN" altLang="en-US" sz="1400"/>
              <a:t>top — 相机视椎体（Camera frustum）上面。</a:t>
            </a:r>
            <a:endParaRPr lang="zh-CN" altLang="en-US" sz="1400"/>
          </a:p>
          <a:p>
            <a:r>
              <a:rPr lang="zh-CN" altLang="en-US" sz="1400"/>
              <a:t>bottom — 相机视椎体（Camera frustum）下面。</a:t>
            </a:r>
            <a:endParaRPr lang="zh-CN" altLang="en-US" sz="1400"/>
          </a:p>
          <a:p>
            <a:r>
              <a:rPr lang="zh-CN" altLang="en-US" sz="1400"/>
              <a:t>near — 相机视椎体（Camera frustum）前面（靠近相机的这一面）。</a:t>
            </a:r>
            <a:endParaRPr lang="zh-CN" altLang="en-US" sz="1400"/>
          </a:p>
          <a:p>
            <a:r>
              <a:rPr lang="zh-CN" altLang="en-US" sz="1400"/>
              <a:t>far — 相机视椎体（Camera frustum）后面（远离相机的这一面）。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例子： </a:t>
            </a:r>
            <a:endParaRPr lang="zh-CN" altLang="en-US" sz="1400"/>
          </a:p>
          <a:p>
            <a:r>
              <a:rPr lang="zh-CN" altLang="en-US" sz="1400"/>
              <a:t>var camera = new THREE.OrthographicCamera( width / - 2, width / 2, height / 2, height / - 2, 1, 1000 );</a:t>
            </a:r>
            <a:endParaRPr lang="zh-CN" altLang="en-US" sz="1400"/>
          </a:p>
          <a:p>
            <a:r>
              <a:rPr lang="zh-CN" altLang="en-US" sz="1400"/>
              <a:t>scene.add( camera );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6630" y="2207895"/>
            <a:ext cx="5166360" cy="280416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104765" y="658495"/>
            <a:ext cx="506730" cy="5848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0945" y="660400"/>
            <a:ext cx="485775" cy="582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21240000">
            <a:off x="6495415" y="929640"/>
            <a:ext cx="75565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20030" y="963295"/>
            <a:ext cx="75565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创建一个场景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38295"/>
          </a:xfrm>
        </p:spPr>
        <p:txBody>
          <a:bodyPr>
            <a:normAutofit/>
          </a:bodyPr>
          <a:p>
            <a:r>
              <a:rPr lang="zh-CN" altLang="en-US"/>
              <a:t>var scene = new THREE.Scene();</a:t>
            </a:r>
            <a:endParaRPr lang="zh-CN" altLang="en-US"/>
          </a:p>
          <a:p>
            <a:r>
              <a:rPr lang="zh-CN" altLang="en-US"/>
              <a:t>var camera = new THREE.PerspectiveCamera( 75, window.innerWidth / window.innerHeight, 0.1, 1000 );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renderer = new THREE.WebGLRenderer();</a:t>
            </a:r>
            <a:endParaRPr lang="zh-CN" altLang="en-US"/>
          </a:p>
          <a:p>
            <a:r>
              <a:rPr lang="zh-CN" altLang="en-US"/>
              <a:t>renderer.setSize( window.innerWidth, window.innerHeight );</a:t>
            </a:r>
            <a:endParaRPr lang="zh-CN" altLang="en-US"/>
          </a:p>
          <a:p>
            <a:r>
              <a:rPr lang="zh-CN" altLang="en-US"/>
              <a:t>document.body.appendChild( renderer.domElement 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演示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Three.js初探</vt:lpstr>
      <vt:lpstr>PowerPoint 演示文稿</vt:lpstr>
      <vt:lpstr>what is three.js</vt:lpstr>
      <vt:lpstr>02</vt:lpstr>
      <vt:lpstr>创建一个程序</vt:lpstr>
      <vt:lpstr>相机分类</vt:lpstr>
      <vt:lpstr>远景（透视）相机</vt:lpstr>
      <vt:lpstr>正交相机</vt:lpstr>
      <vt:lpstr>创建一个场景</vt:lpstr>
      <vt:lpstr>添加演员</vt:lpstr>
      <vt:lpstr>渲染场景（拍片）</vt:lpstr>
      <vt:lpstr>03</vt:lpstr>
      <vt:lpstr>矩阵变换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50</cp:revision>
  <dcterms:created xsi:type="dcterms:W3CDTF">2018-08-14T06:54:00Z</dcterms:created>
  <dcterms:modified xsi:type="dcterms:W3CDTF">2019-05-17T03:42:43Z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