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8"/>
  </p:handoutMasterIdLst>
  <p:sldIdLst>
    <p:sldId id="256" r:id="rId2"/>
    <p:sldId id="257" r:id="rId3"/>
    <p:sldId id="258" r:id="rId4"/>
    <p:sldId id="259" r:id="rId5"/>
    <p:sldId id="262"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h" initials="h" lastIdx="1" clrIdx="0">
    <p:extLst>
      <p:ext uri="{19B8F6BF-5375-455C-9EA6-DF929625EA0E}">
        <p15:presenceInfo xmlns="" xmlns:p15="http://schemas.microsoft.com/office/powerpoint/2012/main" userId="h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C1F00"/>
    <a:srgbClr val="800000"/>
    <a:srgbClr val="6C0000"/>
    <a:srgbClr val="663300"/>
    <a:srgbClr val="F5C000"/>
    <a:srgbClr val="ED7D31"/>
    <a:srgbClr val="EAF1A7"/>
    <a:srgbClr val="FFCC66"/>
    <a:srgbClr val="FFCC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9" autoAdjust="0"/>
    <p:restoredTop sz="94660" autoAdjust="0"/>
  </p:normalViewPr>
  <p:slideViewPr>
    <p:cSldViewPr snapToGrid="0">
      <p:cViewPr varScale="1">
        <p:scale>
          <a:sx n="65" d="100"/>
          <a:sy n="65" d="100"/>
        </p:scale>
        <p:origin x="-738" y="-96"/>
      </p:cViewPr>
      <p:guideLst>
        <p:guide orient="horz" pos="2137"/>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39" d="100"/>
          <a:sy n="39" d="100"/>
        </p:scale>
        <p:origin x="156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A53D8E-626B-4B2E-A38C-6B5B4786B76F}" type="datetimeFigureOut">
              <a:rPr lang="zh-CN" altLang="en-US" smtClean="0"/>
              <a:pPr/>
              <a:t>2015-7-12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578D73-A13B-4900-AD04-E3F8C7473353}" type="slidenum">
              <a:rPr lang="zh-CN" altLang="en-US" smtClean="0"/>
              <a:pPr/>
              <a:t>‹#›</a:t>
            </a:fld>
            <a:endParaRPr lang="zh-CN" altLang="en-US"/>
          </a:p>
        </p:txBody>
      </p:sp>
    </p:spTree>
    <p:extLst>
      <p:ext uri="{BB962C8B-B14F-4D97-AF65-F5344CB8AC3E}">
        <p14:creationId xmlns:p14="http://schemas.microsoft.com/office/powerpoint/2010/main" val="15743259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16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946539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640578"/>
      </p:ext>
    </p:extLst>
  </p:cSld>
  <p:clrMap bg1="lt1" tx1="dk1" bg2="lt2" tx2="dk2" accent1="accent1" accent2="accent2" accent3="accent3" accent4="accent4" accent5="accent5" accent6="accent6" hlink="hlink" folHlink="folHlink"/>
  <p:sldLayoutIdLst>
    <p:sldLayoutId id="2147483661" r:id="rId1"/>
    <p:sldLayoutId id="214748368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5.jpe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7.jp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449943" y="2801257"/>
            <a:ext cx="2133600" cy="369332"/>
          </a:xfrm>
          <a:prstGeom prst="rect">
            <a:avLst/>
          </a:prstGeom>
          <a:noFill/>
        </p:spPr>
        <p:txBody>
          <a:bodyPr wrap="square" rtlCol="0">
            <a:spAutoFit/>
          </a:bodyPr>
          <a:lstStyle/>
          <a:p>
            <a:r>
              <a:rPr lang="zh-CN" altLang="en-US" dirty="0" smtClean="0"/>
              <a:t>介绍公众号</a:t>
            </a:r>
            <a:endParaRPr lang="zh-CN" altLang="en-US" dirty="0"/>
          </a:p>
        </p:txBody>
      </p:sp>
      <p:pic>
        <p:nvPicPr>
          <p:cNvPr id="1026" name="Picture 2" descr="D:\极客学院授课\从PPT到动态网页，HTML5微场景实战如此简单\素材\bg1.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147" y="1067546"/>
            <a:ext cx="3276000" cy="48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极客学院授课\从PPT到动态网页，HTML5微场景实战如此简单\素材\page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863" y="1694383"/>
            <a:ext cx="2426568" cy="17346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03418" y="3476766"/>
            <a:ext cx="3082729" cy="400110"/>
          </a:xfrm>
          <a:prstGeom prst="rect">
            <a:avLst/>
          </a:prstGeom>
          <a:noFill/>
        </p:spPr>
        <p:txBody>
          <a:bodyPr wrap="square" rtlCol="0">
            <a:spAutoFit/>
          </a:bodyPr>
          <a:lstStyle/>
          <a:p>
            <a:r>
              <a:rPr lang="zh-CN" altLang="en-US" sz="2000" dirty="0">
                <a:solidFill>
                  <a:srgbClr val="5C1F00"/>
                </a:solidFill>
                <a:latin typeface="华文行楷" pitchFamily="2" charset="-122"/>
                <a:ea typeface="华文行楷" pitchFamily="2" charset="-122"/>
              </a:rPr>
              <a:t>微信公众</a:t>
            </a:r>
            <a:r>
              <a:rPr lang="zh-CN" altLang="en-US" sz="2000" dirty="0" smtClean="0">
                <a:solidFill>
                  <a:srgbClr val="5C1F00"/>
                </a:solidFill>
                <a:latin typeface="华文行楷" pitchFamily="2" charset="-122"/>
                <a:ea typeface="华文行楷" pitchFamily="2" charset="-122"/>
              </a:rPr>
              <a:t>号优秀作品展播</a:t>
            </a:r>
            <a:endParaRPr lang="zh-CN" altLang="en-US" sz="2000" dirty="0">
              <a:solidFill>
                <a:srgbClr val="5C1F00"/>
              </a:solidFill>
              <a:latin typeface="华文行楷" pitchFamily="2" charset="-122"/>
              <a:ea typeface="华文行楷" pitchFamily="2" charset="-122"/>
            </a:endParaRPr>
          </a:p>
        </p:txBody>
      </p:sp>
      <p:pic>
        <p:nvPicPr>
          <p:cNvPr id="1031" name="Picture 7" descr="D:\极客学院授课\从PPT到动态网页，HTML5微场景实战如此简单\素材\image0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7203" y="4141231"/>
            <a:ext cx="830386" cy="8303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04453" y="4127376"/>
            <a:ext cx="2002074" cy="816377"/>
          </a:xfrm>
          <a:prstGeom prst="rect">
            <a:avLst/>
          </a:prstGeom>
          <a:noFill/>
        </p:spPr>
        <p:txBody>
          <a:bodyPr wrap="square" rtlCol="0">
            <a:spAutoFit/>
          </a:bodyPr>
          <a:lstStyle/>
          <a:p>
            <a:pPr>
              <a:lnSpc>
                <a:spcPct val="160000"/>
              </a:lnSpc>
            </a:pPr>
            <a:r>
              <a:rPr lang="zh-CN" altLang="en-US" sz="1600" b="1" dirty="0" smtClean="0">
                <a:latin typeface="黑体" pitchFamily="2" charset="-122"/>
                <a:ea typeface="黑体" pitchFamily="2" charset="-122"/>
              </a:rPr>
              <a:t>扫一扫 添加关注</a:t>
            </a:r>
            <a:endParaRPr lang="en-US" altLang="zh-CN" sz="1600" b="1" dirty="0" smtClean="0">
              <a:latin typeface="黑体" pitchFamily="2" charset="-122"/>
              <a:ea typeface="黑体" pitchFamily="2" charset="-122"/>
            </a:endParaRPr>
          </a:p>
          <a:p>
            <a:pPr>
              <a:lnSpc>
                <a:spcPct val="160000"/>
              </a:lnSpc>
            </a:pPr>
            <a:r>
              <a:rPr lang="zh-CN" altLang="en-US" sz="1600" b="1" dirty="0">
                <a:latin typeface="黑体" pitchFamily="2" charset="-122"/>
                <a:ea typeface="黑体" pitchFamily="2" charset="-122"/>
              </a:rPr>
              <a:t>公众</a:t>
            </a:r>
            <a:r>
              <a:rPr lang="zh-CN" altLang="en-US" sz="1600" b="1" dirty="0" smtClean="0">
                <a:latin typeface="黑体" pitchFamily="2" charset="-122"/>
                <a:ea typeface="黑体" pitchFamily="2" charset="-122"/>
              </a:rPr>
              <a:t>号：</a:t>
            </a:r>
            <a:r>
              <a:rPr lang="en-US" altLang="zh-CN" sz="1600" b="1" dirty="0" smtClean="0">
                <a:latin typeface="黑体" pitchFamily="2" charset="-122"/>
                <a:ea typeface="黑体" pitchFamily="2" charset="-122"/>
              </a:rPr>
              <a:t>NJJQZGW</a:t>
            </a:r>
            <a:endParaRPr lang="zh-CN" altLang="en-US" sz="1600" b="1" dirty="0">
              <a:latin typeface="黑体" pitchFamily="2" charset="-122"/>
              <a:ea typeface="黑体" pitchFamily="2" charset="-122"/>
            </a:endParaRPr>
          </a:p>
        </p:txBody>
      </p:sp>
    </p:spTree>
    <p:extLst>
      <p:ext uri="{BB962C8B-B14F-4D97-AF65-F5344CB8AC3E}">
        <p14:creationId xmlns:p14="http://schemas.microsoft.com/office/powerpoint/2010/main" val="2414714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600"/>
                                  </p:stCondLst>
                                  <p:childTnLst>
                                    <p:set>
                                      <p:cBhvr>
                                        <p:cTn id="14" dur="1" fill="hold">
                                          <p:stCondLst>
                                            <p:cond delay="0"/>
                                          </p:stCondLst>
                                        </p:cTn>
                                        <p:tgtEl>
                                          <p:spTgt spid="1031"/>
                                        </p:tgtEl>
                                        <p:attrNameLst>
                                          <p:attrName>style.visibility</p:attrName>
                                        </p:attrNameLst>
                                      </p:cBhvr>
                                      <p:to>
                                        <p:strVal val="visible"/>
                                      </p:to>
                                    </p:set>
                                    <p:anim calcmode="lin" valueType="num">
                                      <p:cBhvr>
                                        <p:cTn id="15" dur="500" fill="hold"/>
                                        <p:tgtEl>
                                          <p:spTgt spid="1031"/>
                                        </p:tgtEl>
                                        <p:attrNameLst>
                                          <p:attrName>ppt_w</p:attrName>
                                        </p:attrNameLst>
                                      </p:cBhvr>
                                      <p:tavLst>
                                        <p:tav tm="0">
                                          <p:val>
                                            <p:fltVal val="0"/>
                                          </p:val>
                                        </p:tav>
                                        <p:tav tm="100000">
                                          <p:val>
                                            <p:strVal val="#ppt_w"/>
                                          </p:val>
                                        </p:tav>
                                      </p:tavLst>
                                    </p:anim>
                                    <p:anim calcmode="lin" valueType="num">
                                      <p:cBhvr>
                                        <p:cTn id="16" dur="500" fill="hold"/>
                                        <p:tgtEl>
                                          <p:spTgt spid="1031"/>
                                        </p:tgtEl>
                                        <p:attrNameLst>
                                          <p:attrName>ppt_h</p:attrName>
                                        </p:attrNameLst>
                                      </p:cBhvr>
                                      <p:tavLst>
                                        <p:tav tm="0">
                                          <p:val>
                                            <p:fltVal val="0"/>
                                          </p:val>
                                        </p:tav>
                                        <p:tav tm="100000">
                                          <p:val>
                                            <p:strVal val="#ppt_h"/>
                                          </p:val>
                                        </p:tav>
                                      </p:tavLst>
                                    </p:anim>
                                    <p:animEffect transition="in" filter="fade">
                                      <p:cBhvr>
                                        <p:cTn id="17" dur="500"/>
                                        <p:tgtEl>
                                          <p:spTgt spid="1031"/>
                                        </p:tgtEl>
                                      </p:cBhvr>
                                    </p:animEffect>
                                  </p:childTnLst>
                                </p:cTn>
                              </p:par>
                              <p:par>
                                <p:cTn id="18" presetID="2" presetClass="entr" presetSubtype="2" fill="hold" grpId="0" nodeType="withEffect">
                                  <p:stCondLst>
                                    <p:cond delay="6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449943" y="2801257"/>
            <a:ext cx="2133600" cy="369332"/>
          </a:xfrm>
          <a:prstGeom prst="rect">
            <a:avLst/>
          </a:prstGeom>
          <a:noFill/>
        </p:spPr>
        <p:txBody>
          <a:bodyPr wrap="square" rtlCol="0">
            <a:spAutoFit/>
          </a:bodyPr>
          <a:lstStyle/>
          <a:p>
            <a:r>
              <a:rPr lang="zh-CN" altLang="en-US" dirty="0" smtClean="0"/>
              <a:t>标题</a:t>
            </a:r>
            <a:endParaRPr lang="zh-CN" altLang="en-US" dirty="0"/>
          </a:p>
        </p:txBody>
      </p:sp>
      <p:pic>
        <p:nvPicPr>
          <p:cNvPr id="2050" name="Picture 2" descr="D:\极客学院授课\从PPT到动态网页，HTML5微场景实战如此简单\素材\bg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495" y="1084843"/>
            <a:ext cx="3287713" cy="4854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极客学院授课\从PPT到动态网页，HTML5微场景实战如此简单\素材\page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761" y="375557"/>
            <a:ext cx="115887" cy="2425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极客学院授课\从PPT到动态网页，HTML5微场景实战如此简单\素材\page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270" y="2987655"/>
            <a:ext cx="2425700" cy="1158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极客学院授课\从PPT到动态网页，HTML5微场景实战如此简单\素材\page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378" y="3187700"/>
            <a:ext cx="2425700" cy="1158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极客学院授课\从PPT到动态网页，HTML5微场景实战如此简单\素材\page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9578" y="3400342"/>
            <a:ext cx="2425700" cy="11588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3467704" y="1803728"/>
            <a:ext cx="2213625" cy="781945"/>
            <a:chOff x="3467704" y="1803728"/>
            <a:chExt cx="2213625" cy="781945"/>
          </a:xfrm>
        </p:grpSpPr>
        <p:sp>
          <p:nvSpPr>
            <p:cNvPr id="4" name="矩形 3"/>
            <p:cNvSpPr/>
            <p:nvPr/>
          </p:nvSpPr>
          <p:spPr>
            <a:xfrm>
              <a:off x="3467704" y="1828800"/>
              <a:ext cx="1548796" cy="393700"/>
            </a:xfrm>
            <a:prstGeom prst="rect">
              <a:avLst/>
            </a:prstGeom>
            <a:solidFill>
              <a:schemeClr val="tx1"/>
            </a:solidFill>
          </p:spPr>
          <p:txBody>
            <a:bodyPr wrap="square" rtlCol="0" anchor="ctr">
              <a:spAutoFit/>
            </a:bodyPr>
            <a:lstStyle/>
            <a:p>
              <a:pPr algn="just">
                <a:lnSpc>
                  <a:spcPct val="130000"/>
                </a:lnSpc>
              </a:pPr>
              <a:endParaRPr lang="zh-CN" altLang="en-US" sz="1200" kern="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TextBox 12"/>
            <p:cNvSpPr txBox="1"/>
            <p:nvPr/>
          </p:nvSpPr>
          <p:spPr>
            <a:xfrm>
              <a:off x="3547729" y="1803728"/>
              <a:ext cx="2133600" cy="781945"/>
            </a:xfrm>
            <a:prstGeom prst="rect">
              <a:avLst/>
            </a:prstGeom>
            <a:noFill/>
          </p:spPr>
          <p:txBody>
            <a:bodyPr wrap="square" rtlCol="0">
              <a:spAutoFit/>
            </a:bodyPr>
            <a:lstStyle/>
            <a:p>
              <a:pPr>
                <a:lnSpc>
                  <a:spcPct val="120000"/>
                </a:lnSpc>
              </a:pPr>
              <a:r>
                <a:rPr lang="zh-CN" altLang="en-US" sz="2000" dirty="0" smtClean="0">
                  <a:solidFill>
                    <a:schemeClr val="bg1"/>
                  </a:solidFill>
                  <a:latin typeface="黑体" pitchFamily="2" charset="-122"/>
                  <a:ea typeface="黑体" pitchFamily="2" charset="-122"/>
                </a:rPr>
                <a:t>好一个军范</a:t>
              </a:r>
              <a:endParaRPr lang="en-US" altLang="zh-CN" sz="2000" dirty="0" smtClean="0">
                <a:solidFill>
                  <a:schemeClr val="bg1"/>
                </a:solidFill>
                <a:latin typeface="黑体" pitchFamily="2" charset="-122"/>
                <a:ea typeface="黑体" pitchFamily="2" charset="-122"/>
              </a:endParaRPr>
            </a:p>
            <a:p>
              <a:pPr>
                <a:lnSpc>
                  <a:spcPct val="120000"/>
                </a:lnSpc>
              </a:pPr>
              <a:r>
                <a:rPr lang="zh-CN" altLang="en-US" sz="2000" dirty="0" smtClean="0">
                  <a:latin typeface="黑体" pitchFamily="2" charset="-122"/>
                  <a:ea typeface="黑体" pitchFamily="2" charset="-122"/>
                </a:rPr>
                <a:t>专题策划</a:t>
              </a:r>
              <a:endParaRPr lang="zh-CN" altLang="en-US" sz="2000" dirty="0">
                <a:latin typeface="黑体" pitchFamily="2" charset="-122"/>
                <a:ea typeface="黑体" pitchFamily="2" charset="-122"/>
              </a:endParaRPr>
            </a:p>
          </p:txBody>
        </p:sp>
      </p:grpSp>
      <p:pic>
        <p:nvPicPr>
          <p:cNvPr id="2055" name="Picture 7" descr="D:\极客学院授课\从PPT到动态网页，HTML5微场景实战如此简单\素材\page2-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610" y="3303587"/>
            <a:ext cx="2566779" cy="15375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极客学院授课\从PPT到动态网页，HTML5微场景实战如此简单\素材\page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983" y="5121198"/>
            <a:ext cx="3348000" cy="55425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a:xfrm>
            <a:off x="2902382" y="1077920"/>
            <a:ext cx="3309937" cy="609600"/>
            <a:chOff x="2902382" y="1077920"/>
            <a:chExt cx="3309937" cy="609600"/>
          </a:xfrm>
        </p:grpSpPr>
        <p:pic>
          <p:nvPicPr>
            <p:cNvPr id="2051" name="Picture 3" descr="D:\极客学院授课\从PPT到动态网页，HTML5微场景实战如此简单\素材\hea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2382" y="1077920"/>
              <a:ext cx="3309937"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25649" y="1167973"/>
              <a:ext cx="2133600" cy="307777"/>
            </a:xfrm>
            <a:prstGeom prst="rect">
              <a:avLst/>
            </a:prstGeom>
            <a:noFill/>
          </p:spPr>
          <p:txBody>
            <a:bodyPr wrap="square" rtlCol="0">
              <a:spAutoFit/>
            </a:bodyPr>
            <a:lstStyle/>
            <a:p>
              <a:r>
                <a:rPr lang="zh-CN" altLang="en-US" sz="1400" dirty="0" smtClean="0">
                  <a:solidFill>
                    <a:schemeClr val="bg1"/>
                  </a:solidFill>
                  <a:latin typeface="黑体" pitchFamily="2" charset="-122"/>
                  <a:ea typeface="黑体" pitchFamily="2" charset="-122"/>
                </a:rPr>
                <a:t>关注公众号：</a:t>
              </a:r>
              <a:r>
                <a:rPr lang="en-US" altLang="zh-CN" sz="1400" dirty="0" smtClean="0">
                  <a:solidFill>
                    <a:schemeClr val="bg1"/>
                  </a:solidFill>
                  <a:latin typeface="黑体" pitchFamily="2" charset="-122"/>
                  <a:ea typeface="黑体" pitchFamily="2" charset="-122"/>
                </a:rPr>
                <a:t>NJJQZGW</a:t>
              </a:r>
              <a:endParaRPr lang="zh-CN" altLang="en-US" sz="1400" dirty="0">
                <a:solidFill>
                  <a:schemeClr val="bg1"/>
                </a:solidFill>
                <a:latin typeface="黑体" pitchFamily="2" charset="-122"/>
                <a:ea typeface="黑体" pitchFamily="2" charset="-122"/>
              </a:endParaRPr>
            </a:p>
          </p:txBody>
        </p:sp>
      </p:grpSp>
    </p:spTree>
    <p:extLst>
      <p:ext uri="{BB962C8B-B14F-4D97-AF65-F5344CB8AC3E}">
        <p14:creationId xmlns:p14="http://schemas.microsoft.com/office/powerpoint/2010/main" val="1337374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additive="base">
                                        <p:cTn id="11" dur="500" fill="hold"/>
                                        <p:tgtEl>
                                          <p:spTgt spid="2052"/>
                                        </p:tgtEl>
                                        <p:attrNameLst>
                                          <p:attrName>ppt_x</p:attrName>
                                        </p:attrNameLst>
                                      </p:cBhvr>
                                      <p:tavLst>
                                        <p:tav tm="0">
                                          <p:val>
                                            <p:strVal val="#ppt_x"/>
                                          </p:val>
                                        </p:tav>
                                        <p:tav tm="100000">
                                          <p:val>
                                            <p:strVal val="#ppt_x"/>
                                          </p:val>
                                        </p:tav>
                                      </p:tavLst>
                                    </p:anim>
                                    <p:anim calcmode="lin" valueType="num">
                                      <p:cBhvr additive="base">
                                        <p:cTn id="12" dur="500" fill="hold"/>
                                        <p:tgtEl>
                                          <p:spTgt spid="2052"/>
                                        </p:tgtEl>
                                        <p:attrNameLst>
                                          <p:attrName>ppt_y</p:attrName>
                                        </p:attrNameLst>
                                      </p:cBhvr>
                                      <p:tavLst>
                                        <p:tav tm="0">
                                          <p:val>
                                            <p:strVal val="0-#ppt_h/2"/>
                                          </p:val>
                                        </p:tav>
                                        <p:tav tm="100000">
                                          <p:val>
                                            <p:strVal val="#ppt_y"/>
                                          </p:val>
                                        </p:tav>
                                      </p:tavLst>
                                    </p:anim>
                                  </p:childTnLst>
                                </p:cTn>
                              </p:par>
                              <p:par>
                                <p:cTn id="13" presetID="22" presetClass="entr" presetSubtype="8" fill="hold" nodeType="withEffect">
                                  <p:stCondLst>
                                    <p:cond delay="20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200"/>
                            </p:stCondLst>
                            <p:childTnLst>
                              <p:par>
                                <p:cTn id="17" presetID="2" presetClass="entr" presetSubtype="2" fill="hold" nodeType="afterEffect">
                                  <p:stCondLst>
                                    <p:cond delay="0"/>
                                  </p:stCondLst>
                                  <p:childTnLst>
                                    <p:set>
                                      <p:cBhvr>
                                        <p:cTn id="18" dur="1" fill="hold">
                                          <p:stCondLst>
                                            <p:cond delay="0"/>
                                          </p:stCondLst>
                                        </p:cTn>
                                        <p:tgtEl>
                                          <p:spTgt spid="2054"/>
                                        </p:tgtEl>
                                        <p:attrNameLst>
                                          <p:attrName>style.visibility</p:attrName>
                                        </p:attrNameLst>
                                      </p:cBhvr>
                                      <p:to>
                                        <p:strVal val="visible"/>
                                      </p:to>
                                    </p:set>
                                    <p:anim calcmode="lin" valueType="num">
                                      <p:cBhvr additive="base">
                                        <p:cTn id="19" dur="500" fill="hold"/>
                                        <p:tgtEl>
                                          <p:spTgt spid="2054"/>
                                        </p:tgtEl>
                                        <p:attrNameLst>
                                          <p:attrName>ppt_x</p:attrName>
                                        </p:attrNameLst>
                                      </p:cBhvr>
                                      <p:tavLst>
                                        <p:tav tm="0">
                                          <p:val>
                                            <p:strVal val="1+#ppt_w/2"/>
                                          </p:val>
                                        </p:tav>
                                        <p:tav tm="100000">
                                          <p:val>
                                            <p:strVal val="#ppt_x"/>
                                          </p:val>
                                        </p:tav>
                                      </p:tavLst>
                                    </p:anim>
                                    <p:anim calcmode="lin" valueType="num">
                                      <p:cBhvr additive="base">
                                        <p:cTn id="20" dur="500" fill="hold"/>
                                        <p:tgtEl>
                                          <p:spTgt spid="205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2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10" presetClass="entr" presetSubtype="0" fill="hold" nodeType="withEffect">
                                  <p:stCondLst>
                                    <p:cond delay="400"/>
                                  </p:stCondLst>
                                  <p:childTnLst>
                                    <p:set>
                                      <p:cBhvr>
                                        <p:cTn id="30" dur="1" fill="hold">
                                          <p:stCondLst>
                                            <p:cond delay="0"/>
                                          </p:stCondLst>
                                        </p:cTn>
                                        <p:tgtEl>
                                          <p:spTgt spid="2055"/>
                                        </p:tgtEl>
                                        <p:attrNameLst>
                                          <p:attrName>style.visibility</p:attrName>
                                        </p:attrNameLst>
                                      </p:cBhvr>
                                      <p:to>
                                        <p:strVal val="visible"/>
                                      </p:to>
                                    </p:set>
                                    <p:animEffect transition="in" filter="fade">
                                      <p:cBhvr>
                                        <p:cTn id="31" dur="500"/>
                                        <p:tgtEl>
                                          <p:spTgt spid="2055"/>
                                        </p:tgtEl>
                                      </p:cBhvr>
                                    </p:animEffect>
                                  </p:childTnLst>
                                </p:cTn>
                              </p:par>
                              <p:par>
                                <p:cTn id="32" presetID="2" presetClass="entr" presetSubtype="2" fill="hold" nodeType="withEffect">
                                  <p:stCondLst>
                                    <p:cond delay="400"/>
                                  </p:stCondLst>
                                  <p:childTnLst>
                                    <p:set>
                                      <p:cBhvr>
                                        <p:cTn id="33" dur="1" fill="hold">
                                          <p:stCondLst>
                                            <p:cond delay="0"/>
                                          </p:stCondLst>
                                        </p:cTn>
                                        <p:tgtEl>
                                          <p:spTgt spid="2056"/>
                                        </p:tgtEl>
                                        <p:attrNameLst>
                                          <p:attrName>style.visibility</p:attrName>
                                        </p:attrNameLst>
                                      </p:cBhvr>
                                      <p:to>
                                        <p:strVal val="visible"/>
                                      </p:to>
                                    </p:set>
                                    <p:anim calcmode="lin" valueType="num">
                                      <p:cBhvr additive="base">
                                        <p:cTn id="34" dur="500" fill="hold"/>
                                        <p:tgtEl>
                                          <p:spTgt spid="2056"/>
                                        </p:tgtEl>
                                        <p:attrNameLst>
                                          <p:attrName>ppt_x</p:attrName>
                                        </p:attrNameLst>
                                      </p:cBhvr>
                                      <p:tavLst>
                                        <p:tav tm="0">
                                          <p:val>
                                            <p:strVal val="1+#ppt_w/2"/>
                                          </p:val>
                                        </p:tav>
                                        <p:tav tm="100000">
                                          <p:val>
                                            <p:strVal val="#ppt_x"/>
                                          </p:val>
                                        </p:tav>
                                      </p:tavLst>
                                    </p:anim>
                                    <p:anim calcmode="lin" valueType="num">
                                      <p:cBhvr additive="base">
                                        <p:cTn id="35" dur="500" fill="hold"/>
                                        <p:tgtEl>
                                          <p:spTgt spid="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943" y="2801257"/>
            <a:ext cx="2133600" cy="369332"/>
          </a:xfrm>
          <a:prstGeom prst="rect">
            <a:avLst/>
          </a:prstGeom>
          <a:noFill/>
        </p:spPr>
        <p:txBody>
          <a:bodyPr wrap="square" rtlCol="0">
            <a:spAutoFit/>
          </a:bodyPr>
          <a:lstStyle/>
          <a:p>
            <a:r>
              <a:rPr lang="zh-CN" altLang="en-US" dirty="0" smtClean="0"/>
              <a:t>编者手记</a:t>
            </a:r>
            <a:endParaRPr lang="zh-CN" altLang="en-US" dirty="0"/>
          </a:p>
        </p:txBody>
      </p:sp>
      <p:pic>
        <p:nvPicPr>
          <p:cNvPr id="3074" name="Picture 2" descr="D:\极客学院授课\从PPT到动态网页，HTML5微场景实战如此简单\素材\bg3.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085" y="1063162"/>
            <a:ext cx="3276000" cy="4860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36756" y="6529322"/>
            <a:ext cx="2604655" cy="7100405"/>
          </a:xfrm>
          <a:prstGeom prst="rect">
            <a:avLst/>
          </a:prstGeom>
          <a:solidFill>
            <a:schemeClr val="bg1">
              <a:alpha val="41000"/>
            </a:schemeClr>
          </a:solidFill>
        </p:spPr>
        <p:txBody>
          <a:bodyPr wrap="square" rtlCol="0" anchor="ctr">
            <a:spAutoFit/>
          </a:bodyPr>
          <a:lstStyle/>
          <a:p>
            <a:pPr indent="457200" algn="just">
              <a:lnSpc>
                <a:spcPct val="130000"/>
              </a:lnSpc>
            </a:pPr>
            <a:r>
              <a:rPr lang="zh-CN" altLang="zh-CN" sz="1600" dirty="0">
                <a:latin typeface="仿宋_GB2312" pitchFamily="49" charset="-122"/>
                <a:ea typeface="仿宋_GB2312" pitchFamily="49" charset="-122"/>
              </a:rPr>
              <a:t>对于解放军官兵来讲，身上有一些伤疤是不可避免的，但它们往往也标志着军人的血性，象征着战士的荣誉，篆刻着成长的代价。小伙伴们在艳羡军人在各个</a:t>
            </a:r>
            <a:r>
              <a:rPr lang="en-US" altLang="zh-CN" sz="1600" dirty="0">
                <a:latin typeface="仿宋_GB2312" pitchFamily="49" charset="-122"/>
                <a:ea typeface="仿宋_GB2312" pitchFamily="49" charset="-122"/>
              </a:rPr>
              <a:t>“</a:t>
            </a:r>
            <a:r>
              <a:rPr lang="zh-CN" altLang="zh-CN" sz="1600" dirty="0">
                <a:latin typeface="仿宋_GB2312" pitchFamily="49" charset="-122"/>
                <a:ea typeface="仿宋_GB2312" pitchFamily="49" charset="-122"/>
              </a:rPr>
              <a:t>战场上</a:t>
            </a:r>
            <a:r>
              <a:rPr lang="en-US" altLang="zh-CN" sz="1600" dirty="0">
                <a:latin typeface="仿宋_GB2312" pitchFamily="49" charset="-122"/>
                <a:ea typeface="仿宋_GB2312" pitchFamily="49" charset="-122"/>
              </a:rPr>
              <a:t>”</a:t>
            </a:r>
            <a:r>
              <a:rPr lang="zh-CN" altLang="zh-CN" sz="1600" dirty="0">
                <a:latin typeface="仿宋_GB2312" pitchFamily="49" charset="-122"/>
                <a:ea typeface="仿宋_GB2312" pitchFamily="49" charset="-122"/>
              </a:rPr>
              <a:t>的飒爽英姿的同时，也请有一次把目光关注欣赏到军人的双手。正如前人对士兵双手的赞美：这双手紧握钢枪，保家卫国；这双手刻苦训练，掉皮掉肉；这双手抢险救灾，刨土刨泥，为了人民</a:t>
            </a:r>
            <a:r>
              <a:rPr lang="en-US" altLang="zh-CN" sz="1600" dirty="0">
                <a:latin typeface="仿宋_GB2312" pitchFamily="49" charset="-122"/>
                <a:ea typeface="仿宋_GB2312" pitchFamily="49" charset="-122"/>
              </a:rPr>
              <a:t>……</a:t>
            </a:r>
            <a:r>
              <a:rPr lang="zh-CN" altLang="zh-CN" sz="1600" dirty="0">
                <a:latin typeface="仿宋_GB2312" pitchFamily="49" charset="-122"/>
                <a:ea typeface="仿宋_GB2312" pitchFamily="49" charset="-122"/>
              </a:rPr>
              <a:t>他们很多人很年轻，但却拥有一双与年龄不相的苍老的手。下面这组照片是由南京军区几名战士近期拍摄和收集到的部分网络流传图片，对这一双双新时代中国军人的双手，由衷致敬！</a:t>
            </a:r>
            <a:endParaRPr lang="zh-CN" altLang="en-US" sz="1600" kern="0" dirty="0" smtClean="0">
              <a:latin typeface="仿宋_GB2312" pitchFamily="49" charset="-122"/>
              <a:ea typeface="仿宋_GB2312" pitchFamily="49" charset="-122"/>
              <a:cs typeface="宋体" panose="02010600030101010101"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51913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fill="hold" grpId="0" nodeType="clickEffect">
                                  <p:stCondLst>
                                    <p:cond delay="0"/>
                                  </p:stCondLst>
                                  <p:childTnLst>
                                    <p:animMotion origin="layout" path="M -4.16667E-6 -0.07292 L -4.16667E-6 -1.38102 " pathEditMode="relative" rAng="0" ptsTypes="AA">
                                      <p:cBhvr>
                                        <p:cTn id="6" dur="5000" fill="hold"/>
                                        <p:tgtEl>
                                          <p:spTgt spid="2"/>
                                        </p:tgtEl>
                                        <p:attrNameLst>
                                          <p:attrName>ppt_x</p:attrName>
                                          <p:attrName>ppt_y</p:attrName>
                                        </p:attrNameLst>
                                      </p:cBhvr>
                                      <p:rCtr x="0" y="-65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103" name="Picture 7" descr="D:\极客学院授课\从PPT到动态网页，HTML5微场景实战如此简单\素材\page4-t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068" y="1756954"/>
            <a:ext cx="3230563" cy="203517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a:xfrm>
            <a:off x="2902382" y="1783669"/>
            <a:ext cx="3230563" cy="2035175"/>
            <a:chOff x="2902382" y="1783669"/>
            <a:chExt cx="3230563" cy="2035175"/>
          </a:xfrm>
        </p:grpSpPr>
        <p:pic>
          <p:nvPicPr>
            <p:cNvPr id="4101" name="Picture 5" descr="D:\极客学院授课\从PPT到动态网页，HTML5微场景实战如此简单\素材\tab-arr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382" y="1783669"/>
              <a:ext cx="3230563" cy="20351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极客学院授课\从PPT到动态网页，HTML5微场景实战如此简单\素材\image00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6816" y="1967876"/>
              <a:ext cx="2314947" cy="1666762"/>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p:cNvSpPr txBox="1"/>
          <p:nvPr/>
        </p:nvSpPr>
        <p:spPr>
          <a:xfrm>
            <a:off x="449943" y="2801257"/>
            <a:ext cx="2133600" cy="369332"/>
          </a:xfrm>
          <a:prstGeom prst="rect">
            <a:avLst/>
          </a:prstGeom>
          <a:noFill/>
        </p:spPr>
        <p:txBody>
          <a:bodyPr wrap="square" rtlCol="0">
            <a:spAutoFit/>
          </a:bodyPr>
          <a:lstStyle/>
          <a:p>
            <a:r>
              <a:rPr lang="zh-CN" altLang="en-US" dirty="0" smtClean="0"/>
              <a:t>介绍内容</a:t>
            </a:r>
            <a:r>
              <a:rPr lang="en-US" altLang="zh-CN" dirty="0" smtClean="0"/>
              <a:t>1</a:t>
            </a:r>
            <a:endParaRPr lang="zh-CN" altLang="en-US" dirty="0"/>
          </a:p>
        </p:txBody>
      </p:sp>
      <p:grpSp>
        <p:nvGrpSpPr>
          <p:cNvPr id="6" name="组合 5"/>
          <p:cNvGrpSpPr/>
          <p:nvPr/>
        </p:nvGrpSpPr>
        <p:grpSpPr>
          <a:xfrm>
            <a:off x="2902382" y="1077920"/>
            <a:ext cx="3309937" cy="609600"/>
            <a:chOff x="2902382" y="1077920"/>
            <a:chExt cx="3309937" cy="609600"/>
          </a:xfrm>
        </p:grpSpPr>
        <p:pic>
          <p:nvPicPr>
            <p:cNvPr id="7" name="Picture 3" descr="D:\极客学院授课\从PPT到动态网页，HTML5微场景实战如此简单\素材\hea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2382" y="1077920"/>
              <a:ext cx="3309937"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525649" y="1167973"/>
              <a:ext cx="2133600" cy="307777"/>
            </a:xfrm>
            <a:prstGeom prst="rect">
              <a:avLst/>
            </a:prstGeom>
            <a:noFill/>
          </p:spPr>
          <p:txBody>
            <a:bodyPr wrap="square" rtlCol="0">
              <a:spAutoFit/>
            </a:bodyPr>
            <a:lstStyle/>
            <a:p>
              <a:r>
                <a:rPr lang="zh-CN" altLang="en-US" sz="1400" dirty="0" smtClean="0">
                  <a:solidFill>
                    <a:schemeClr val="bg1"/>
                  </a:solidFill>
                  <a:latin typeface="黑体" pitchFamily="2" charset="-122"/>
                  <a:ea typeface="黑体" pitchFamily="2" charset="-122"/>
                </a:rPr>
                <a:t>关注公众号：</a:t>
              </a:r>
              <a:r>
                <a:rPr lang="en-US" altLang="zh-CN" sz="1400" dirty="0" smtClean="0">
                  <a:solidFill>
                    <a:schemeClr val="bg1"/>
                  </a:solidFill>
                  <a:latin typeface="黑体" pitchFamily="2" charset="-122"/>
                  <a:ea typeface="黑体" pitchFamily="2" charset="-122"/>
                </a:rPr>
                <a:t>NJJQZGW</a:t>
              </a:r>
              <a:endParaRPr lang="zh-CN" altLang="en-US" sz="1400" dirty="0">
                <a:solidFill>
                  <a:schemeClr val="bg1"/>
                </a:solidFill>
                <a:latin typeface="黑体" pitchFamily="2" charset="-122"/>
                <a:ea typeface="黑体" pitchFamily="2" charset="-122"/>
              </a:endParaRPr>
            </a:p>
          </p:txBody>
        </p:sp>
      </p:grpSp>
      <p:sp>
        <p:nvSpPr>
          <p:cNvPr id="2" name="TextBox 1"/>
          <p:cNvSpPr txBox="1"/>
          <p:nvPr/>
        </p:nvSpPr>
        <p:spPr>
          <a:xfrm>
            <a:off x="3186545" y="3798790"/>
            <a:ext cx="2757055" cy="954107"/>
          </a:xfrm>
          <a:prstGeom prst="rect">
            <a:avLst/>
          </a:prstGeom>
          <a:noFill/>
        </p:spPr>
        <p:txBody>
          <a:bodyPr wrap="square" rtlCol="0">
            <a:spAutoFit/>
          </a:bodyPr>
          <a:lstStyle/>
          <a:p>
            <a:pPr indent="457200"/>
            <a:r>
              <a:rPr lang="zh-CN" altLang="zh-CN" sz="1400" dirty="0" smtClean="0"/>
              <a:t>新兵</a:t>
            </a:r>
            <a:r>
              <a:rPr lang="zh-CN" altLang="zh-CN" sz="1400" dirty="0"/>
              <a:t>连战术考核就留下了伤疤，如今旧伤未好又摞新伤，因为他就要跟连队最优秀的同志看齐，完全一副初生牛犊不惧虎</a:t>
            </a:r>
            <a:endParaRPr lang="zh-CN" altLang="en-US" sz="1400" dirty="0"/>
          </a:p>
        </p:txBody>
      </p:sp>
      <p:grpSp>
        <p:nvGrpSpPr>
          <p:cNvPr id="18" name="组合 17"/>
          <p:cNvGrpSpPr/>
          <p:nvPr/>
        </p:nvGrpSpPr>
        <p:grpSpPr>
          <a:xfrm>
            <a:off x="3186546" y="5124650"/>
            <a:ext cx="2743199" cy="597276"/>
            <a:chOff x="3186546" y="5124650"/>
            <a:chExt cx="2743199" cy="597276"/>
          </a:xfrm>
        </p:grpSpPr>
        <p:cxnSp>
          <p:nvCxnSpPr>
            <p:cNvPr id="13" name="直接连接符 12"/>
            <p:cNvCxnSpPr/>
            <p:nvPr/>
          </p:nvCxnSpPr>
          <p:spPr>
            <a:xfrm>
              <a:off x="3756112" y="5555673"/>
              <a:ext cx="132850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186546" y="5124650"/>
              <a:ext cx="2743199" cy="597276"/>
              <a:chOff x="3186546" y="5124650"/>
              <a:chExt cx="2743199" cy="597276"/>
            </a:xfrm>
          </p:grpSpPr>
          <p:grpSp>
            <p:nvGrpSpPr>
              <p:cNvPr id="10" name="组合 9"/>
              <p:cNvGrpSpPr/>
              <p:nvPr/>
            </p:nvGrpSpPr>
            <p:grpSpPr>
              <a:xfrm>
                <a:off x="3186546" y="5124650"/>
                <a:ext cx="597276" cy="597276"/>
                <a:chOff x="3186545" y="5056909"/>
                <a:chExt cx="692728" cy="692728"/>
              </a:xfrm>
            </p:grpSpPr>
            <p:sp>
              <p:nvSpPr>
                <p:cNvPr id="9" name="椭圆 8"/>
                <p:cNvSpPr/>
                <p:nvPr/>
              </p:nvSpPr>
              <p:spPr>
                <a:xfrm>
                  <a:off x="3186545" y="5056909"/>
                  <a:ext cx="692728" cy="692728"/>
                </a:xfrm>
                <a:prstGeom prst="ellipse">
                  <a:avLst/>
                </a:prstGeom>
                <a:solidFill>
                  <a:srgbClr val="C00000"/>
                </a:solidFill>
              </p:spPr>
              <p:txBody>
                <a:bodyPr wrap="square" rtlCol="0" anchor="ctr">
                  <a:spAutoFit/>
                </a:bodyPr>
                <a:lstStyle/>
                <a:p>
                  <a:pPr algn="just">
                    <a:lnSpc>
                      <a:spcPct val="130000"/>
                    </a:lnSpc>
                  </a:pPr>
                  <a:endParaRPr lang="zh-CN" altLang="en-US" sz="1200" kern="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TextBox 10"/>
                <p:cNvSpPr txBox="1"/>
                <p:nvPr/>
              </p:nvSpPr>
              <p:spPr>
                <a:xfrm>
                  <a:off x="3324139" y="5127808"/>
                  <a:ext cx="416588" cy="535445"/>
                </a:xfrm>
                <a:prstGeom prst="rect">
                  <a:avLst/>
                </a:prstGeom>
                <a:noFill/>
              </p:spPr>
              <p:txBody>
                <a:bodyPr wrap="square" rtlCol="0">
                  <a:spAutoFit/>
                </a:bodyPr>
                <a:lstStyle/>
                <a:p>
                  <a:r>
                    <a:rPr lang="en-US" altLang="zh-CN" sz="2400" dirty="0" smtClean="0">
                      <a:solidFill>
                        <a:schemeClr val="bg1"/>
                      </a:solidFill>
                      <a:latin typeface="Noto Sans CJK SC Black" pitchFamily="34" charset="-122"/>
                      <a:ea typeface="Noto Sans CJK SC Black" pitchFamily="34" charset="-122"/>
                    </a:rPr>
                    <a:t>1</a:t>
                  </a:r>
                  <a:endParaRPr lang="zh-CN" altLang="en-US" sz="2400" dirty="0">
                    <a:solidFill>
                      <a:schemeClr val="bg1"/>
                    </a:solidFill>
                    <a:latin typeface="Noto Sans CJK SC Black" pitchFamily="34" charset="-122"/>
                    <a:ea typeface="Noto Sans CJK SC Black" pitchFamily="34" charset="-122"/>
                  </a:endParaRPr>
                </a:p>
              </p:txBody>
            </p:sp>
          </p:grpSp>
          <p:sp>
            <p:nvSpPr>
              <p:cNvPr id="16" name="TextBox 15"/>
              <p:cNvSpPr txBox="1"/>
              <p:nvPr/>
            </p:nvSpPr>
            <p:spPr>
              <a:xfrm>
                <a:off x="3796145" y="5185780"/>
                <a:ext cx="2133600" cy="369332"/>
              </a:xfrm>
              <a:prstGeom prst="rect">
                <a:avLst/>
              </a:prstGeom>
              <a:noFill/>
            </p:spPr>
            <p:txBody>
              <a:bodyPr wrap="square" rtlCol="0">
                <a:spAutoFit/>
              </a:bodyPr>
              <a:lstStyle/>
              <a:p>
                <a:r>
                  <a:rPr lang="zh-CN" altLang="zh-CN" dirty="0">
                    <a:solidFill>
                      <a:srgbClr val="C00000"/>
                    </a:solidFill>
                    <a:latin typeface="Noto Sans CJK SC Black" pitchFamily="34" charset="-122"/>
                    <a:ea typeface="Noto Sans CJK SC Black" pitchFamily="34" charset="-122"/>
                  </a:rPr>
                  <a:t>列兵曾培</a:t>
                </a:r>
                <a:endParaRPr lang="zh-CN" altLang="en-US" dirty="0">
                  <a:solidFill>
                    <a:srgbClr val="C00000"/>
                  </a:solidFill>
                  <a:latin typeface="Noto Sans CJK SC Black" pitchFamily="34" charset="-122"/>
                  <a:ea typeface="Noto Sans CJK SC Black" pitchFamily="34" charset="-122"/>
                </a:endParaRPr>
              </a:p>
            </p:txBody>
          </p:sp>
        </p:grpSp>
      </p:grpSp>
      <p:pic>
        <p:nvPicPr>
          <p:cNvPr id="4100" name="Picture 4" descr="D:\极客学院授课\从PPT到动态网页，HTML5微场景实战如此简单\素材\nextbt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3470" y="4784870"/>
            <a:ext cx="676275" cy="15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97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fade">
                                      <p:cBhvr>
                                        <p:cTn id="7" dur="500"/>
                                        <p:tgtEl>
                                          <p:spTgt spid="4103"/>
                                        </p:tgtEl>
                                      </p:cBhvr>
                                    </p:animEffect>
                                    <p:anim calcmode="lin" valueType="num">
                                      <p:cBhvr>
                                        <p:cTn id="8" dur="500" fill="hold"/>
                                        <p:tgtEl>
                                          <p:spTgt spid="4103"/>
                                        </p:tgtEl>
                                        <p:attrNameLst>
                                          <p:attrName>ppt_x</p:attrName>
                                        </p:attrNameLst>
                                      </p:cBhvr>
                                      <p:tavLst>
                                        <p:tav tm="0">
                                          <p:val>
                                            <p:strVal val="#ppt_x"/>
                                          </p:val>
                                        </p:tav>
                                        <p:tav tm="100000">
                                          <p:val>
                                            <p:strVal val="#ppt_x"/>
                                          </p:val>
                                        </p:tav>
                                      </p:tavLst>
                                    </p:anim>
                                    <p:anim calcmode="lin" valueType="num">
                                      <p:cBhvr>
                                        <p:cTn id="9" dur="500" fill="hold"/>
                                        <p:tgtEl>
                                          <p:spTgt spid="410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outVertical)">
                                      <p:cBhvr>
                                        <p:cTn id="13" dur="500"/>
                                        <p:tgtEl>
                                          <p:spTgt spid="15"/>
                                        </p:tgtEl>
                                      </p:cBhvr>
                                    </p:animEffect>
                                  </p:childTnLst>
                                </p:cTn>
                              </p:par>
                              <p:par>
                                <p:cTn id="14" presetID="2" presetClass="entr" presetSubtype="4" fill="hold" grpId="0" nodeType="withEffect">
                                  <p:stCondLst>
                                    <p:cond delay="50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800"/>
                                  </p:stCondLst>
                                  <p:childTnLst>
                                    <p:set>
                                      <p:cBhvr>
                                        <p:cTn id="23" dur="1" fill="hold">
                                          <p:stCondLst>
                                            <p:cond delay="0"/>
                                          </p:stCondLst>
                                        </p:cTn>
                                        <p:tgtEl>
                                          <p:spTgt spid="4100"/>
                                        </p:tgtEl>
                                        <p:attrNameLst>
                                          <p:attrName>style.visibility</p:attrName>
                                        </p:attrNameLst>
                                      </p:cBhvr>
                                      <p:to>
                                        <p:strVal val="visible"/>
                                      </p:to>
                                    </p:set>
                                    <p:anim calcmode="lin" valueType="num">
                                      <p:cBhvr additive="base">
                                        <p:cTn id="24" dur="500" fill="hold"/>
                                        <p:tgtEl>
                                          <p:spTgt spid="4100"/>
                                        </p:tgtEl>
                                        <p:attrNameLst>
                                          <p:attrName>ppt_x</p:attrName>
                                        </p:attrNameLst>
                                      </p:cBhvr>
                                      <p:tavLst>
                                        <p:tav tm="0">
                                          <p:val>
                                            <p:strVal val="#ppt_x"/>
                                          </p:val>
                                        </p:tav>
                                        <p:tav tm="100000">
                                          <p:val>
                                            <p:strVal val="#ppt_x"/>
                                          </p:val>
                                        </p:tav>
                                      </p:tavLst>
                                    </p:anim>
                                    <p:anim calcmode="lin" valueType="num">
                                      <p:cBhvr additive="base">
                                        <p:cTn id="25"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103" name="Picture 7" descr="D:\极客学院授课\从PPT到动态网页，HTML5微场景实战如此简单\素材\page4-t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068" y="1756954"/>
            <a:ext cx="3230563" cy="203517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极客学院授课\从PPT到动态网页，HTML5微场景实战如此简单\素材\tab-arr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382" y="1783669"/>
            <a:ext cx="3230563" cy="20351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463981" y="1967876"/>
            <a:ext cx="2160617" cy="16667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9943" y="2801257"/>
            <a:ext cx="2133600" cy="369332"/>
          </a:xfrm>
          <a:prstGeom prst="rect">
            <a:avLst/>
          </a:prstGeom>
          <a:noFill/>
        </p:spPr>
        <p:txBody>
          <a:bodyPr wrap="square" rtlCol="0">
            <a:spAutoFit/>
          </a:bodyPr>
          <a:lstStyle/>
          <a:p>
            <a:r>
              <a:rPr lang="zh-CN" altLang="en-US" dirty="0" smtClean="0"/>
              <a:t>介绍内容</a:t>
            </a:r>
            <a:r>
              <a:rPr lang="en-US" altLang="zh-CN" dirty="0" smtClean="0"/>
              <a:t>1</a:t>
            </a:r>
            <a:endParaRPr lang="zh-CN" altLang="en-US" dirty="0"/>
          </a:p>
        </p:txBody>
      </p:sp>
      <p:grpSp>
        <p:nvGrpSpPr>
          <p:cNvPr id="6" name="组合 5"/>
          <p:cNvGrpSpPr/>
          <p:nvPr/>
        </p:nvGrpSpPr>
        <p:grpSpPr>
          <a:xfrm>
            <a:off x="2902382" y="1077920"/>
            <a:ext cx="3309937" cy="609600"/>
            <a:chOff x="2902382" y="1077920"/>
            <a:chExt cx="3309937" cy="609600"/>
          </a:xfrm>
        </p:grpSpPr>
        <p:pic>
          <p:nvPicPr>
            <p:cNvPr id="7" name="Picture 3" descr="D:\极客学院授课\从PPT到动态网页，HTML5微场景实战如此简单\素材\hea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2382" y="1077920"/>
              <a:ext cx="3309937"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525649" y="1167973"/>
              <a:ext cx="2133600" cy="307777"/>
            </a:xfrm>
            <a:prstGeom prst="rect">
              <a:avLst/>
            </a:prstGeom>
            <a:noFill/>
          </p:spPr>
          <p:txBody>
            <a:bodyPr wrap="square" rtlCol="0">
              <a:spAutoFit/>
            </a:bodyPr>
            <a:lstStyle/>
            <a:p>
              <a:r>
                <a:rPr lang="zh-CN" altLang="en-US" sz="1400" dirty="0" smtClean="0">
                  <a:solidFill>
                    <a:schemeClr val="bg1"/>
                  </a:solidFill>
                  <a:latin typeface="黑体" pitchFamily="2" charset="-122"/>
                  <a:ea typeface="黑体" pitchFamily="2" charset="-122"/>
                </a:rPr>
                <a:t>关注公众号：</a:t>
              </a:r>
              <a:r>
                <a:rPr lang="en-US" altLang="zh-CN" sz="1400" dirty="0" smtClean="0">
                  <a:solidFill>
                    <a:schemeClr val="bg1"/>
                  </a:solidFill>
                  <a:latin typeface="黑体" pitchFamily="2" charset="-122"/>
                  <a:ea typeface="黑体" pitchFamily="2" charset="-122"/>
                </a:rPr>
                <a:t>NJJQZGW</a:t>
              </a:r>
              <a:endParaRPr lang="zh-CN" altLang="en-US" sz="1400" dirty="0">
                <a:solidFill>
                  <a:schemeClr val="bg1"/>
                </a:solidFill>
                <a:latin typeface="黑体" pitchFamily="2" charset="-122"/>
                <a:ea typeface="黑体" pitchFamily="2" charset="-122"/>
              </a:endParaRPr>
            </a:p>
          </p:txBody>
        </p:sp>
      </p:grpSp>
      <p:sp>
        <p:nvSpPr>
          <p:cNvPr id="2" name="TextBox 1"/>
          <p:cNvSpPr txBox="1"/>
          <p:nvPr/>
        </p:nvSpPr>
        <p:spPr>
          <a:xfrm>
            <a:off x="3186545" y="3798790"/>
            <a:ext cx="2757055" cy="1092607"/>
          </a:xfrm>
          <a:prstGeom prst="rect">
            <a:avLst/>
          </a:prstGeom>
          <a:noFill/>
        </p:spPr>
        <p:txBody>
          <a:bodyPr wrap="square" rtlCol="0">
            <a:spAutoFit/>
          </a:bodyPr>
          <a:lstStyle/>
          <a:p>
            <a:pPr indent="457200"/>
            <a:r>
              <a:rPr lang="zh-CN" altLang="zh-CN" sz="1300" dirty="0" smtClean="0"/>
              <a:t>入伍</a:t>
            </a:r>
            <a:r>
              <a:rPr lang="zh-CN" altLang="zh-CN" sz="1300" dirty="0"/>
              <a:t>前学习武术</a:t>
            </a:r>
            <a:r>
              <a:rPr lang="en-US" altLang="zh-CN" sz="1300" dirty="0"/>
              <a:t>6</a:t>
            </a:r>
            <a:r>
              <a:rPr lang="zh-CN" altLang="zh-CN" sz="1300" dirty="0"/>
              <a:t>年，曾在河南省武术交流大赛中夺得第一名，来到军营的他被选任连队炊事员，他苦练刀工，虽功夫了得也仍在中指上留下一新一旧两道伤疤</a:t>
            </a:r>
            <a:endParaRPr lang="zh-CN" altLang="en-US" sz="1300" dirty="0"/>
          </a:p>
        </p:txBody>
      </p:sp>
      <p:grpSp>
        <p:nvGrpSpPr>
          <p:cNvPr id="18" name="组合 17"/>
          <p:cNvGrpSpPr/>
          <p:nvPr/>
        </p:nvGrpSpPr>
        <p:grpSpPr>
          <a:xfrm>
            <a:off x="3186546" y="5124650"/>
            <a:ext cx="2549229" cy="597276"/>
            <a:chOff x="3186546" y="5124650"/>
            <a:chExt cx="2549229" cy="597276"/>
          </a:xfrm>
        </p:grpSpPr>
        <p:cxnSp>
          <p:nvCxnSpPr>
            <p:cNvPr id="13" name="直接连接符 12"/>
            <p:cNvCxnSpPr/>
            <p:nvPr/>
          </p:nvCxnSpPr>
          <p:spPr>
            <a:xfrm>
              <a:off x="3756112" y="5555673"/>
              <a:ext cx="132850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186546" y="5124650"/>
              <a:ext cx="2549229" cy="597276"/>
              <a:chOff x="3186546" y="5124650"/>
              <a:chExt cx="2549229" cy="597276"/>
            </a:xfrm>
          </p:grpSpPr>
          <p:grpSp>
            <p:nvGrpSpPr>
              <p:cNvPr id="10" name="组合 9"/>
              <p:cNvGrpSpPr/>
              <p:nvPr/>
            </p:nvGrpSpPr>
            <p:grpSpPr>
              <a:xfrm>
                <a:off x="3186546" y="5124650"/>
                <a:ext cx="597276" cy="597276"/>
                <a:chOff x="3186545" y="5056909"/>
                <a:chExt cx="692728" cy="692728"/>
              </a:xfrm>
            </p:grpSpPr>
            <p:sp>
              <p:nvSpPr>
                <p:cNvPr id="9" name="椭圆 8"/>
                <p:cNvSpPr/>
                <p:nvPr/>
              </p:nvSpPr>
              <p:spPr>
                <a:xfrm>
                  <a:off x="3186545" y="5056909"/>
                  <a:ext cx="692728" cy="692728"/>
                </a:xfrm>
                <a:prstGeom prst="ellipse">
                  <a:avLst/>
                </a:prstGeom>
                <a:solidFill>
                  <a:srgbClr val="C00000"/>
                </a:solidFill>
              </p:spPr>
              <p:txBody>
                <a:bodyPr wrap="square" rtlCol="0" anchor="ctr">
                  <a:spAutoFit/>
                </a:bodyPr>
                <a:lstStyle/>
                <a:p>
                  <a:pPr algn="just">
                    <a:lnSpc>
                      <a:spcPct val="130000"/>
                    </a:lnSpc>
                  </a:pPr>
                  <a:endParaRPr lang="zh-CN" altLang="en-US" sz="1200" kern="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TextBox 10"/>
                <p:cNvSpPr txBox="1"/>
                <p:nvPr/>
              </p:nvSpPr>
              <p:spPr>
                <a:xfrm>
                  <a:off x="3324139" y="5127808"/>
                  <a:ext cx="416588" cy="535445"/>
                </a:xfrm>
                <a:prstGeom prst="rect">
                  <a:avLst/>
                </a:prstGeom>
                <a:noFill/>
              </p:spPr>
              <p:txBody>
                <a:bodyPr wrap="square" rtlCol="0">
                  <a:spAutoFit/>
                </a:bodyPr>
                <a:lstStyle/>
                <a:p>
                  <a:r>
                    <a:rPr lang="en-US" altLang="zh-CN" sz="2400" dirty="0" smtClean="0">
                      <a:solidFill>
                        <a:schemeClr val="bg1"/>
                      </a:solidFill>
                      <a:latin typeface="Noto Sans CJK SC Black" pitchFamily="34" charset="-122"/>
                      <a:ea typeface="Noto Sans CJK SC Black" pitchFamily="34" charset="-122"/>
                    </a:rPr>
                    <a:t>2</a:t>
                  </a:r>
                  <a:endParaRPr lang="zh-CN" altLang="en-US" sz="2400" dirty="0">
                    <a:solidFill>
                      <a:schemeClr val="bg1"/>
                    </a:solidFill>
                    <a:latin typeface="Noto Sans CJK SC Black" pitchFamily="34" charset="-122"/>
                    <a:ea typeface="Noto Sans CJK SC Black" pitchFamily="34" charset="-122"/>
                  </a:endParaRPr>
                </a:p>
              </p:txBody>
            </p:sp>
          </p:grpSp>
          <p:sp>
            <p:nvSpPr>
              <p:cNvPr id="16" name="TextBox 15"/>
              <p:cNvSpPr txBox="1"/>
              <p:nvPr/>
            </p:nvSpPr>
            <p:spPr>
              <a:xfrm>
                <a:off x="3602175" y="5185780"/>
                <a:ext cx="2133600" cy="338554"/>
              </a:xfrm>
              <a:prstGeom prst="rect">
                <a:avLst/>
              </a:prstGeom>
              <a:noFill/>
            </p:spPr>
            <p:txBody>
              <a:bodyPr wrap="square" rtlCol="0">
                <a:spAutoFit/>
              </a:bodyPr>
              <a:lstStyle/>
              <a:p>
                <a:r>
                  <a:rPr lang="zh-CN" altLang="en-US" sz="1600" dirty="0">
                    <a:solidFill>
                      <a:srgbClr val="C00000"/>
                    </a:solidFill>
                    <a:latin typeface="Noto Sans CJK SC Black" pitchFamily="34" charset="-122"/>
                    <a:ea typeface="Noto Sans CJK SC Black" pitchFamily="34" charset="-122"/>
                  </a:rPr>
                  <a:t>“散打王”潘昭同</a:t>
                </a:r>
              </a:p>
            </p:txBody>
          </p:sp>
        </p:grpSp>
      </p:grpSp>
      <p:pic>
        <p:nvPicPr>
          <p:cNvPr id="4100" name="Picture 4" descr="D:\极客学院授课\从PPT到动态网页，HTML5微场景实战如此简单\素材\nextbt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3470" y="4784870"/>
            <a:ext cx="676275" cy="15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0556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outVertical)">
                                      <p:cBhvr>
                                        <p:cTn id="7" dur="500"/>
                                        <p:tgtEl>
                                          <p:spTgt spid="4098"/>
                                        </p:tgtEl>
                                      </p:cBhvr>
                                    </p:animEffect>
                                  </p:childTnLst>
                                </p:cTn>
                              </p:par>
                              <p:par>
                                <p:cTn id="8" presetID="2" presetClass="entr" presetSubtype="4"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50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ppt_x"/>
                                          </p:val>
                                        </p:tav>
                                        <p:tav tm="100000">
                                          <p:val>
                                            <p:strVal val="#ppt_x"/>
                                          </p:val>
                                        </p:tav>
                                      </p:tavLst>
                                    </p:anim>
                                    <p:anim calcmode="lin" valueType="num">
                                      <p:cBhvr additive="base">
                                        <p:cTn id="15" dur="500" fill="hold"/>
                                        <p:tgtEl>
                                          <p:spTgt spid="18"/>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800"/>
                                  </p:stCondLst>
                                  <p:childTnLst>
                                    <p:set>
                                      <p:cBhvr>
                                        <p:cTn id="17" dur="1" fill="hold">
                                          <p:stCondLst>
                                            <p:cond delay="0"/>
                                          </p:stCondLst>
                                        </p:cTn>
                                        <p:tgtEl>
                                          <p:spTgt spid="4100"/>
                                        </p:tgtEl>
                                        <p:attrNameLst>
                                          <p:attrName>style.visibility</p:attrName>
                                        </p:attrNameLst>
                                      </p:cBhvr>
                                      <p:to>
                                        <p:strVal val="visible"/>
                                      </p:to>
                                    </p:set>
                                    <p:anim calcmode="lin" valueType="num">
                                      <p:cBhvr additive="base">
                                        <p:cTn id="18" dur="500" fill="hold"/>
                                        <p:tgtEl>
                                          <p:spTgt spid="4100"/>
                                        </p:tgtEl>
                                        <p:attrNameLst>
                                          <p:attrName>ppt_x</p:attrName>
                                        </p:attrNameLst>
                                      </p:cBhvr>
                                      <p:tavLst>
                                        <p:tav tm="0">
                                          <p:val>
                                            <p:strVal val="#ppt_x"/>
                                          </p:val>
                                        </p:tav>
                                        <p:tav tm="100000">
                                          <p:val>
                                            <p:strVal val="#ppt_x"/>
                                          </p:val>
                                        </p:tav>
                                      </p:tavLst>
                                    </p:anim>
                                    <p:anim calcmode="lin" valueType="num">
                                      <p:cBhvr additive="base">
                                        <p:cTn id="19"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449943" y="2801257"/>
            <a:ext cx="2133600" cy="369332"/>
          </a:xfrm>
          <a:prstGeom prst="rect">
            <a:avLst/>
          </a:prstGeom>
          <a:noFill/>
        </p:spPr>
        <p:txBody>
          <a:bodyPr wrap="square" rtlCol="0">
            <a:spAutoFit/>
          </a:bodyPr>
          <a:lstStyle/>
          <a:p>
            <a:r>
              <a:rPr lang="zh-CN" altLang="en-US" dirty="0" smtClean="0"/>
              <a:t>介绍公众号</a:t>
            </a:r>
            <a:endParaRPr lang="zh-CN" altLang="en-US" dirty="0"/>
          </a:p>
        </p:txBody>
      </p:sp>
      <p:pic>
        <p:nvPicPr>
          <p:cNvPr id="1026" name="Picture 2"/>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28147" y="1067546"/>
            <a:ext cx="3240000" cy="48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极客学院授课\从PPT到动态网页，HTML5微场景实战如此简单\素材\page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863" y="1236174"/>
            <a:ext cx="2426568" cy="17346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64594" y="3010903"/>
            <a:ext cx="2396837" cy="400110"/>
          </a:xfrm>
          <a:prstGeom prst="rect">
            <a:avLst/>
          </a:prstGeom>
          <a:noFill/>
        </p:spPr>
        <p:txBody>
          <a:bodyPr wrap="square" rtlCol="0">
            <a:spAutoFit/>
          </a:bodyPr>
          <a:lstStyle/>
          <a:p>
            <a:r>
              <a:rPr lang="zh-CN" altLang="en-US" sz="2000" dirty="0" smtClean="0">
                <a:solidFill>
                  <a:srgbClr val="5C1F00"/>
                </a:solidFill>
                <a:latin typeface="华文行楷" pitchFamily="2" charset="-122"/>
                <a:ea typeface="华文行楷" pitchFamily="2" charset="-122"/>
              </a:rPr>
              <a:t>更多精彩  敬请关注</a:t>
            </a:r>
            <a:endParaRPr lang="zh-CN" altLang="en-US" sz="2000" dirty="0">
              <a:solidFill>
                <a:srgbClr val="5C1F00"/>
              </a:solidFill>
              <a:latin typeface="华文行楷" pitchFamily="2" charset="-122"/>
              <a:ea typeface="华文行楷" pitchFamily="2" charset="-122"/>
            </a:endParaRPr>
          </a:p>
        </p:txBody>
      </p:sp>
      <p:pic>
        <p:nvPicPr>
          <p:cNvPr id="1031" name="Picture 7" descr="D:\极客学院授课\从PPT到动态网页，HTML5微场景实战如此简单\素材\image0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7203" y="3550677"/>
            <a:ext cx="830386" cy="8303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04453" y="3536822"/>
            <a:ext cx="2002074" cy="816377"/>
          </a:xfrm>
          <a:prstGeom prst="rect">
            <a:avLst/>
          </a:prstGeom>
          <a:noFill/>
        </p:spPr>
        <p:txBody>
          <a:bodyPr wrap="square" rtlCol="0">
            <a:spAutoFit/>
          </a:bodyPr>
          <a:lstStyle/>
          <a:p>
            <a:pPr>
              <a:lnSpc>
                <a:spcPct val="160000"/>
              </a:lnSpc>
            </a:pPr>
            <a:r>
              <a:rPr lang="zh-CN" altLang="en-US" sz="1600" b="1" dirty="0" smtClean="0">
                <a:latin typeface="黑体" pitchFamily="2" charset="-122"/>
                <a:ea typeface="黑体" pitchFamily="2" charset="-122"/>
              </a:rPr>
              <a:t>扫一扫 添加关注</a:t>
            </a:r>
            <a:endParaRPr lang="en-US" altLang="zh-CN" sz="1600" b="1" dirty="0" smtClean="0">
              <a:latin typeface="黑体" pitchFamily="2" charset="-122"/>
              <a:ea typeface="黑体" pitchFamily="2" charset="-122"/>
            </a:endParaRPr>
          </a:p>
          <a:p>
            <a:pPr>
              <a:lnSpc>
                <a:spcPct val="160000"/>
              </a:lnSpc>
            </a:pPr>
            <a:r>
              <a:rPr lang="zh-CN" altLang="en-US" sz="1600" b="1" dirty="0">
                <a:latin typeface="黑体" pitchFamily="2" charset="-122"/>
                <a:ea typeface="黑体" pitchFamily="2" charset="-122"/>
              </a:rPr>
              <a:t>公众</a:t>
            </a:r>
            <a:r>
              <a:rPr lang="zh-CN" altLang="en-US" sz="1600" b="1" dirty="0" smtClean="0">
                <a:latin typeface="黑体" pitchFamily="2" charset="-122"/>
                <a:ea typeface="黑体" pitchFamily="2" charset="-122"/>
              </a:rPr>
              <a:t>号：</a:t>
            </a:r>
            <a:r>
              <a:rPr lang="en-US" altLang="zh-CN" sz="1600" b="1" dirty="0" smtClean="0">
                <a:latin typeface="黑体" pitchFamily="2" charset="-122"/>
                <a:ea typeface="黑体" pitchFamily="2" charset="-122"/>
              </a:rPr>
              <a:t>NJJQZGW</a:t>
            </a:r>
            <a:endParaRPr lang="zh-CN" altLang="en-US" sz="1600" b="1" dirty="0">
              <a:latin typeface="黑体" pitchFamily="2" charset="-122"/>
              <a:ea typeface="黑体" pitchFamily="2" charset="-122"/>
            </a:endParaRPr>
          </a:p>
        </p:txBody>
      </p:sp>
      <p:pic>
        <p:nvPicPr>
          <p:cNvPr id="5122" name="Picture 2" descr="D:\极客学院授课\从PPT到动态网页，HTML5微场景实战如此简单\素材\shareb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9867" y="4585898"/>
            <a:ext cx="2144266" cy="48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301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3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600"/>
                                  </p:stCondLst>
                                  <p:childTnLst>
                                    <p:set>
                                      <p:cBhvr>
                                        <p:cTn id="14" dur="1" fill="hold">
                                          <p:stCondLst>
                                            <p:cond delay="0"/>
                                          </p:stCondLst>
                                        </p:cTn>
                                        <p:tgtEl>
                                          <p:spTgt spid="1031"/>
                                        </p:tgtEl>
                                        <p:attrNameLst>
                                          <p:attrName>style.visibility</p:attrName>
                                        </p:attrNameLst>
                                      </p:cBhvr>
                                      <p:to>
                                        <p:strVal val="visible"/>
                                      </p:to>
                                    </p:set>
                                    <p:anim calcmode="lin" valueType="num">
                                      <p:cBhvr>
                                        <p:cTn id="15" dur="500" fill="hold"/>
                                        <p:tgtEl>
                                          <p:spTgt spid="1031"/>
                                        </p:tgtEl>
                                        <p:attrNameLst>
                                          <p:attrName>ppt_w</p:attrName>
                                        </p:attrNameLst>
                                      </p:cBhvr>
                                      <p:tavLst>
                                        <p:tav tm="0">
                                          <p:val>
                                            <p:fltVal val="0"/>
                                          </p:val>
                                        </p:tav>
                                        <p:tav tm="100000">
                                          <p:val>
                                            <p:strVal val="#ppt_w"/>
                                          </p:val>
                                        </p:tav>
                                      </p:tavLst>
                                    </p:anim>
                                    <p:anim calcmode="lin" valueType="num">
                                      <p:cBhvr>
                                        <p:cTn id="16" dur="500" fill="hold"/>
                                        <p:tgtEl>
                                          <p:spTgt spid="1031"/>
                                        </p:tgtEl>
                                        <p:attrNameLst>
                                          <p:attrName>ppt_h</p:attrName>
                                        </p:attrNameLst>
                                      </p:cBhvr>
                                      <p:tavLst>
                                        <p:tav tm="0">
                                          <p:val>
                                            <p:fltVal val="0"/>
                                          </p:val>
                                        </p:tav>
                                        <p:tav tm="100000">
                                          <p:val>
                                            <p:strVal val="#ppt_h"/>
                                          </p:val>
                                        </p:tav>
                                      </p:tavLst>
                                    </p:anim>
                                    <p:animEffect transition="in" filter="fade">
                                      <p:cBhvr>
                                        <p:cTn id="17" dur="500"/>
                                        <p:tgtEl>
                                          <p:spTgt spid="1031"/>
                                        </p:tgtEl>
                                      </p:cBhvr>
                                    </p:animEffect>
                                  </p:childTnLst>
                                </p:cTn>
                              </p:par>
                              <p:par>
                                <p:cTn id="18" presetID="2" presetClass="entr" presetSubtype="2" fill="hold" grpId="0" nodeType="withEffect">
                                  <p:stCondLst>
                                    <p:cond delay="6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4" fill="hold" nodeType="withEffect">
                                  <p:stCondLst>
                                    <p:cond delay="900"/>
                                  </p:stCondLst>
                                  <p:childTnLst>
                                    <p:set>
                                      <p:cBhvr>
                                        <p:cTn id="23" dur="1" fill="hold">
                                          <p:stCondLst>
                                            <p:cond delay="0"/>
                                          </p:stCondLst>
                                        </p:cTn>
                                        <p:tgtEl>
                                          <p:spTgt spid="5122"/>
                                        </p:tgtEl>
                                        <p:attrNameLst>
                                          <p:attrName>style.visibility</p:attrName>
                                        </p:attrNameLst>
                                      </p:cBhvr>
                                      <p:to>
                                        <p:strVal val="visible"/>
                                      </p:to>
                                    </p:set>
                                    <p:anim calcmode="lin" valueType="num">
                                      <p:cBhvr additive="base">
                                        <p:cTn id="24" dur="500" fill="hold"/>
                                        <p:tgtEl>
                                          <p:spTgt spid="5122"/>
                                        </p:tgtEl>
                                        <p:attrNameLst>
                                          <p:attrName>ppt_x</p:attrName>
                                        </p:attrNameLst>
                                      </p:cBhvr>
                                      <p:tavLst>
                                        <p:tav tm="0">
                                          <p:val>
                                            <p:strVal val="#ppt_x"/>
                                          </p:val>
                                        </p:tav>
                                        <p:tav tm="100000">
                                          <p:val>
                                            <p:strVal val="#ppt_x"/>
                                          </p:val>
                                        </p:tav>
                                      </p:tavLst>
                                    </p:anim>
                                    <p:anim calcmode="lin" valueType="num">
                                      <p:cBhvr additive="base">
                                        <p:cTn id="25"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gn="just">
          <a:lnSpc>
            <a:spcPct val="130000"/>
          </a:lnSpc>
          <a:defRPr sz="1200" kern="0" dirty="0" smtClean="0">
            <a:latin typeface="微软雅黑" panose="020B0503020204020204" pitchFamily="34" charset="-122"/>
            <a:ea typeface="微软雅黑" panose="020B0503020204020204" pitchFamily="34" charset="-122"/>
            <a:cs typeface="宋体" panose="02010600030101010101" pitchFamily="2" charset="-122"/>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9159</TotalTime>
  <Words>303</Words>
  <Application>Microsoft Office PowerPoint</Application>
  <PresentationFormat>全屏显示(4:3)</PresentationFormat>
  <Paragraphs>24</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hh</dc:creator>
  <cp:lastModifiedBy>asmita</cp:lastModifiedBy>
  <cp:revision>399</cp:revision>
  <dcterms:created xsi:type="dcterms:W3CDTF">2015-05-31T02:02:32Z</dcterms:created>
  <dcterms:modified xsi:type="dcterms:W3CDTF">2015-07-12T15:18:29Z</dcterms:modified>
</cp:coreProperties>
</file>