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9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 snapToGrid="0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9F650-6F8B-5849-9B1C-045BEEBD8E8E}" type="datetimeFigureOut">
              <a:rPr lang="en-US" smtClean="0"/>
              <a:t>10/8/22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C24A3-FFBB-9647-8B9F-9DB1CE4CF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94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6C24A3-FFBB-9647-8B9F-9DB1CE4CFF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06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Nakajima-</a:t>
            </a:r>
            <a:r>
              <a:rPr lang="en-US" altLang="ko-KR" dirty="0" err="1"/>
              <a:t>Zwanzig</a:t>
            </a:r>
            <a:r>
              <a:rPr lang="en-US" altLang="ko-KR" dirty="0"/>
              <a:t> equation is non-</a:t>
            </a:r>
            <a:r>
              <a:rPr lang="en-US" altLang="ko-KR" dirty="0" err="1"/>
              <a:t>markovian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A729C-6346-476A-84F9-10C62ED63E1E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367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32084-9EF3-A8D6-0BFC-C8E19FA02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3BFAAE-C7A9-3B56-46AD-8EB9D3884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CB662-DC31-C5F0-7A17-7736AF6FD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77A-B2FC-3540-9D36-57223434F5B9}" type="datetimeFigureOut">
              <a:rPr lang="en-US" smtClean="0"/>
              <a:t>10/8/22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1E0AB-D3EF-40C7-BF25-9D55D6888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338A9-667B-D378-E8BB-0FCB05D25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29CF-F881-7B41-9405-8B9EEF5C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3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0F212-B8A2-E3EA-B031-2749DD48A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11945-71C5-A12F-334D-3701C8C9F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73B0A-5A1E-AEA0-7FB2-FBC5F8CE2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77A-B2FC-3540-9D36-57223434F5B9}" type="datetimeFigureOut">
              <a:rPr lang="en-US" smtClean="0"/>
              <a:t>10/8/22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965B3-B684-081E-2D8B-6BAAD48DE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5E96A-C513-49A2-6DE9-90B177D2B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29CF-F881-7B41-9405-8B9EEF5C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64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2E8D0-0CAE-5703-AEEF-AB15BC8A69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A2B2AB-8E14-B661-C24A-98D1F2428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E63D1-B424-4D49-5636-641F36DE2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77A-B2FC-3540-9D36-57223434F5B9}" type="datetimeFigureOut">
              <a:rPr lang="en-US" smtClean="0"/>
              <a:t>10/8/22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3FAEE-1B0C-06E8-B912-53B2DCE3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BF49-1440-D626-9B03-5C4AAD63D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29CF-F881-7B41-9405-8B9EEF5C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8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32283-9439-CC8E-BA5F-8E206DF6E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D1215-E5BE-914D-7967-F1D26FE11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A0786-70C5-D590-2243-9705BCE17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77A-B2FC-3540-9D36-57223434F5B9}" type="datetimeFigureOut">
              <a:rPr lang="en-US" smtClean="0"/>
              <a:t>10/8/22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CDCC-266B-E73C-E9E0-AB0CE10D6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5CB98-CAEA-4987-4391-5DE2D440A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29CF-F881-7B41-9405-8B9EEF5C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39C09-CFC4-75EE-2F42-782D0FF8D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6ADAE-C734-412B-B53D-CD0B6E01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CB143-1887-71C2-48BB-76F3883B4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77A-B2FC-3540-9D36-57223434F5B9}" type="datetimeFigureOut">
              <a:rPr lang="en-US" smtClean="0"/>
              <a:t>10/8/22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AB5A-4F40-18E9-D407-D26532E0D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FCCE9-8518-C2AC-7FF8-3A3B0D75F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29CF-F881-7B41-9405-8B9EEF5C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5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3AF6F-38E6-FF89-4D92-E835BD951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95304-A4B3-6D44-403F-A8ADCCAEDF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F647A8-2100-B71E-A8F1-7E1322525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6578E-6E16-9508-1885-BFDFF0D8B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77A-B2FC-3540-9D36-57223434F5B9}" type="datetimeFigureOut">
              <a:rPr lang="en-US" smtClean="0"/>
              <a:t>10/8/22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A2A950-54C6-96C5-F0CE-8E7A27EF1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4A815-5BD0-FBD0-00DE-98955FE22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29CF-F881-7B41-9405-8B9EEF5C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8E315-8E18-69F6-EC37-466C68747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7198D-35FB-9E95-4CA1-B148F770F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2AE75-5D67-693E-14A3-0223C7F62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BAC4FA-416F-CC2C-3222-554EAD5E6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C4D730-3718-CB6B-C4CA-A4B24CC3CE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85484C-D730-FF5E-C877-2D95E4A3F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77A-B2FC-3540-9D36-57223434F5B9}" type="datetimeFigureOut">
              <a:rPr lang="en-US" smtClean="0"/>
              <a:t>10/8/22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B4D00D-DFB5-8CA9-EA2A-B919A2A69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041AF2-D0C0-C9FF-7B11-C5E2BCC14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29CF-F881-7B41-9405-8B9EEF5C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7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4B5B0-C04B-9506-6443-135C72409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D2A6B4-B684-B6E9-6DD9-ED66470FE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77A-B2FC-3540-9D36-57223434F5B9}" type="datetimeFigureOut">
              <a:rPr lang="en-US" smtClean="0"/>
              <a:t>10/8/22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9E9CB1-BA49-A90D-FBB0-F8197D245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16C171-5BA2-72B1-1227-E1F229955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29CF-F881-7B41-9405-8B9EEF5C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6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FA437E-B63C-6E45-5B37-09A5D82D7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77A-B2FC-3540-9D36-57223434F5B9}" type="datetimeFigureOut">
              <a:rPr lang="en-US" smtClean="0"/>
              <a:t>10/8/22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B98071-6D11-945D-25F5-8E18FECE7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AF898-29B4-42CC-2227-ACB49D9D0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29CF-F881-7B41-9405-8B9EEF5C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1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51F1F-A528-47EC-45E4-9AFF5B575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153A-844D-A767-0E0A-22DC6C95B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81887-2292-8D9A-9CD1-35C3C208B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932D6-5726-7CF0-45B9-5D33D5FB4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77A-B2FC-3540-9D36-57223434F5B9}" type="datetimeFigureOut">
              <a:rPr lang="en-US" smtClean="0"/>
              <a:t>10/8/22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33AE2-1E49-066F-98B1-EB251B436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103D4-8CC2-EE46-8633-BA03D988E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29CF-F881-7B41-9405-8B9EEF5C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9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29A77-30C6-C8AB-1D7E-980E6C783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185E39-E6FA-CC2B-E377-8C74BE30B3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345F5-B166-06FA-B687-CD991DCE2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89C9A-7CB3-6E1C-A8B0-2FF5400D3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77A-B2FC-3540-9D36-57223434F5B9}" type="datetimeFigureOut">
              <a:rPr lang="en-US" smtClean="0"/>
              <a:t>10/8/22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B6C02-AB82-D733-0AE9-15532C4D9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5C54A-C05A-1FB7-51C2-0D031EC90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29CF-F881-7B41-9405-8B9EEF5C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3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3B062A-4DDC-44A7-A987-E2C0788C6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D32AF-4095-CF9C-06EB-5B65412FF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A0E2-2F43-126E-6BCF-BCA9BC1E7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4377A-B2FC-3540-9D36-57223434F5B9}" type="datetimeFigureOut">
              <a:rPr lang="en-US" smtClean="0"/>
              <a:t>10/8/22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4384F-FB72-29FE-9571-6D968AD99B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44FA1-6606-17A6-F253-6D65012F01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A29CF-F881-7B41-9405-8B9EEF5C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71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1.png"/><Relationship Id="rId7" Type="http://schemas.openxmlformats.org/officeDocument/2006/relationships/image" Target="../media/image9.png"/><Relationship Id="rId12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image" Target="../media/image7.png"/><Relationship Id="rId10" Type="http://schemas.openxmlformats.org/officeDocument/2006/relationships/image" Target="../media/image60.png"/><Relationship Id="rId4" Type="http://schemas.openxmlformats.org/officeDocument/2006/relationships/image" Target="../media/image40.png"/><Relationship Id="rId9" Type="http://schemas.openxmlformats.org/officeDocument/2006/relationships/image" Target="../media/image5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71FBEC2-CADA-1004-663B-1857AB69929B}"/>
              </a:ext>
            </a:extLst>
          </p:cNvPr>
          <p:cNvSpPr txBox="1"/>
          <p:nvPr/>
        </p:nvSpPr>
        <p:spPr>
          <a:xfrm>
            <a:off x="252766" y="87682"/>
            <a:ext cx="1168646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QAMP Fall 22 </a:t>
            </a:r>
            <a:br>
              <a:rPr lang="en-US" sz="2400" b="1" dirty="0"/>
            </a:br>
            <a:r>
              <a:rPr lang="en-US" sz="2400" b="1" dirty="0"/>
              <a:t>Project 34: </a:t>
            </a:r>
            <a:r>
              <a:rPr lang="en-US" sz="2400" b="1" i="0" dirty="0">
                <a:effectLst/>
                <a:latin typeface="+mn-lt"/>
              </a:rPr>
              <a:t>Quantum Machine Learning for reduced order density matrix time propagation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</a:rPr>
              <a:t>QAMP Team: Das Pemmaraju, </a:t>
            </a:r>
            <a:r>
              <a:rPr lang="en-US" sz="2400" dirty="0" err="1">
                <a:solidFill>
                  <a:srgbClr val="0070C0"/>
                </a:solidFill>
              </a:rPr>
              <a:t>Siheon</a:t>
            </a:r>
            <a:r>
              <a:rPr lang="en-US" sz="2400" dirty="0">
                <a:solidFill>
                  <a:srgbClr val="0070C0"/>
                </a:solidFill>
              </a:rPr>
              <a:t> Park, Abhay </a:t>
            </a:r>
            <a:r>
              <a:rPr lang="en-US" sz="2400" dirty="0" err="1">
                <a:solidFill>
                  <a:srgbClr val="0070C0"/>
                </a:solidFill>
              </a:rPr>
              <a:t>Kamble</a:t>
            </a:r>
            <a:r>
              <a:rPr lang="en-US" sz="2400" dirty="0">
                <a:solidFill>
                  <a:srgbClr val="0070C0"/>
                </a:solidFill>
              </a:rPr>
              <a:t>, I-Chi Chen</a:t>
            </a:r>
          </a:p>
          <a:p>
            <a:pPr algn="ctr"/>
            <a:r>
              <a:rPr lang="en-US" sz="2400" i="0" dirty="0">
                <a:solidFill>
                  <a:srgbClr val="0070C0"/>
                </a:solidFill>
                <a:effectLst/>
                <a:latin typeface="+mn-lt"/>
              </a:rPr>
              <a:t>Collaborators: Soham </a:t>
            </a:r>
            <a:r>
              <a:rPr lang="en-US" sz="2400" i="0" dirty="0" err="1">
                <a:solidFill>
                  <a:srgbClr val="0070C0"/>
                </a:solidFill>
                <a:effectLst/>
                <a:latin typeface="+mn-lt"/>
              </a:rPr>
              <a:t>Bopardikar</a:t>
            </a:r>
            <a:br>
              <a:rPr lang="en-US" sz="2400" b="1" i="0" dirty="0">
                <a:effectLst/>
                <a:latin typeface="+mn-lt"/>
              </a:rPr>
            </a:br>
            <a:br>
              <a:rPr lang="en-US" sz="2400" b="1" i="0" dirty="0">
                <a:effectLst/>
                <a:latin typeface="+mn-lt"/>
              </a:rPr>
            </a:br>
            <a:endParaRPr lang="en-US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7805BC-8B69-A0B2-F518-5DBABEEF41BA}"/>
              </a:ext>
            </a:extLst>
          </p:cNvPr>
          <p:cNvSpPr txBox="1"/>
          <p:nvPr/>
        </p:nvSpPr>
        <p:spPr>
          <a:xfrm>
            <a:off x="524346" y="1674674"/>
            <a:ext cx="111433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Aim: </a:t>
            </a:r>
            <a:r>
              <a:rPr lang="en-US" dirty="0"/>
              <a:t>Explore quantum machine learning prediction of the dynamics of reduced density matrices of quantum systems</a:t>
            </a:r>
          </a:p>
          <a:p>
            <a:r>
              <a:rPr lang="en-US" b="1" dirty="0"/>
              <a:t>Initial efforts: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Identify existing methods/architectures for QML based predictions of time series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Reproduce literature results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Specialize to physics models of interest with </a:t>
            </a:r>
            <a:r>
              <a:rPr lang="en-US" dirty="0" err="1"/>
              <a:t>Qiskit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9E72C4-D397-0C13-9148-D24A3D93CF16}"/>
              </a:ext>
            </a:extLst>
          </p:cNvPr>
          <p:cNvSpPr txBox="1"/>
          <p:nvPr/>
        </p:nvSpPr>
        <p:spPr>
          <a:xfrm>
            <a:off x="6583948" y="2572491"/>
            <a:ext cx="5007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Generative model based on Hamiltonian Learning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ABC676-20A6-B829-79F9-C7E507737B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685"/>
          <a:stretch/>
        </p:blipFill>
        <p:spPr>
          <a:xfrm>
            <a:off x="1184762" y="3850781"/>
            <a:ext cx="3746500" cy="15911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E447DB-7ED9-6D69-5E7E-34C4F7F44A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611" y="5441969"/>
            <a:ext cx="4406916" cy="3653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74795DA-E4CB-DFC0-79F8-A72AC3A0EA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4611" y="5807309"/>
            <a:ext cx="3175000" cy="406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4E2CE9-C6B4-E0D6-818D-53D9A58547DA}"/>
              </a:ext>
            </a:extLst>
          </p:cNvPr>
          <p:cNvSpPr txBox="1"/>
          <p:nvPr/>
        </p:nvSpPr>
        <p:spPr>
          <a:xfrm>
            <a:off x="524346" y="3126489"/>
            <a:ext cx="73968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Dissipative Quantum Neural Networks</a:t>
            </a:r>
          </a:p>
          <a:p>
            <a:r>
              <a:rPr lang="en-US" sz="1600" dirty="0"/>
              <a:t>Beer et al: </a:t>
            </a:r>
            <a:r>
              <a:rPr lang="en-US" sz="1600" dirty="0">
                <a:effectLst/>
              </a:rPr>
              <a:t>https://</a:t>
            </a:r>
            <a:r>
              <a:rPr lang="en-US" sz="1600" dirty="0" err="1">
                <a:effectLst/>
              </a:rPr>
              <a:t>doi.org</a:t>
            </a:r>
            <a:r>
              <a:rPr lang="en-US" sz="1600" dirty="0">
                <a:effectLst/>
              </a:rPr>
              <a:t>/10.1038/s41467-020-14454-2 ,</a:t>
            </a:r>
          </a:p>
          <a:p>
            <a:r>
              <a:rPr lang="en-US" sz="1600" dirty="0">
                <a:effectLst/>
              </a:rPr>
              <a:t> https://</a:t>
            </a:r>
            <a:r>
              <a:rPr lang="en-US" sz="1600" dirty="0" err="1">
                <a:effectLst/>
              </a:rPr>
              <a:t>arxiv.org</a:t>
            </a:r>
            <a:r>
              <a:rPr lang="en-US" sz="1600" dirty="0">
                <a:effectLst/>
              </a:rPr>
              <a:t>/abs/2104.06081</a:t>
            </a:r>
          </a:p>
          <a:p>
            <a:endParaRPr lang="en-US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B6EA386-D799-04FD-502A-CF8D38E2B7BF}"/>
              </a:ext>
            </a:extLst>
          </p:cNvPr>
          <p:cNvSpPr/>
          <p:nvPr/>
        </p:nvSpPr>
        <p:spPr>
          <a:xfrm>
            <a:off x="415604" y="3152001"/>
            <a:ext cx="5680396" cy="3618317"/>
          </a:xfrm>
          <a:prstGeom prst="roundRect">
            <a:avLst>
              <a:gd name="adj" fmla="val 4324"/>
            </a:avLst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3F2FDF0-3645-8295-1991-A11E20D05688}"/>
              </a:ext>
            </a:extLst>
          </p:cNvPr>
          <p:cNvSpPr/>
          <p:nvPr/>
        </p:nvSpPr>
        <p:spPr>
          <a:xfrm>
            <a:off x="6214524" y="2599293"/>
            <a:ext cx="5746630" cy="4145514"/>
          </a:xfrm>
          <a:prstGeom prst="roundRect">
            <a:avLst>
              <a:gd name="adj" fmla="val 4324"/>
            </a:avLst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FB74D1-0742-83B6-8EFF-6646D8EB90A9}"/>
              </a:ext>
            </a:extLst>
          </p:cNvPr>
          <p:cNvSpPr txBox="1"/>
          <p:nvPr/>
        </p:nvSpPr>
        <p:spPr>
          <a:xfrm>
            <a:off x="534127" y="6258850"/>
            <a:ext cx="54433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Architecture implements positive layer-to-layer transition maps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62D9AD-ED66-9604-1D59-D1E9129A3FB6}"/>
              </a:ext>
            </a:extLst>
          </p:cNvPr>
          <p:cNvSpPr txBox="1"/>
          <p:nvPr/>
        </p:nvSpPr>
        <p:spPr>
          <a:xfrm>
            <a:off x="6583948" y="2855569"/>
            <a:ext cx="42275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Horowitz et al: https://</a:t>
            </a:r>
            <a:r>
              <a:rPr lang="en-US" sz="1600" dirty="0" err="1"/>
              <a:t>arxiv.org</a:t>
            </a:r>
            <a:r>
              <a:rPr lang="en-US" sz="1600" dirty="0"/>
              <a:t>/abs/2204.06150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64CE623-62C1-979D-5716-C31F548ECB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9057" y="3212743"/>
            <a:ext cx="2902204" cy="343197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C00CC4C-5C62-1058-22AF-2D82CD14DC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10810" y="4872482"/>
            <a:ext cx="2458451" cy="36029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6B2DD35-9658-D952-4FFE-99B6B008D041}"/>
              </a:ext>
            </a:extLst>
          </p:cNvPr>
          <p:cNvSpPr txBox="1"/>
          <p:nvPr/>
        </p:nvSpPr>
        <p:spPr>
          <a:xfrm>
            <a:off x="9310810" y="3429000"/>
            <a:ext cx="2576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Model aims to learn  quantum channels which reproduce the transition probabilities implied by a given time series.</a:t>
            </a:r>
          </a:p>
        </p:txBody>
      </p:sp>
    </p:spTree>
    <p:extLst>
      <p:ext uri="{BB962C8B-B14F-4D97-AF65-F5344CB8AC3E}">
        <p14:creationId xmlns:p14="http://schemas.microsoft.com/office/powerpoint/2010/main" val="40102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B585694D-B289-5BB6-D25E-F93E2AF41C1E}"/>
              </a:ext>
            </a:extLst>
          </p:cNvPr>
          <p:cNvSpPr txBox="1"/>
          <p:nvPr/>
        </p:nvSpPr>
        <p:spPr>
          <a:xfrm>
            <a:off x="4304146" y="635006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555555"/>
                </a:solidFill>
                <a:effectLst/>
                <a:latin typeface="Proxima Nova"/>
              </a:rPr>
              <a:t>Nelson </a:t>
            </a:r>
            <a:r>
              <a:rPr lang="en-US" dirty="0">
                <a:solidFill>
                  <a:srgbClr val="555555"/>
                </a:solidFill>
                <a:latin typeface="Proxima Nova"/>
              </a:rPr>
              <a:t>et al</a:t>
            </a:r>
            <a:r>
              <a:rPr lang="en-US" b="0" i="0" dirty="0">
                <a:solidFill>
                  <a:srgbClr val="555555"/>
                </a:solidFill>
                <a:effectLst/>
                <a:latin typeface="Proxima Nova"/>
              </a:rPr>
              <a:t>., Rev. B </a:t>
            </a:r>
            <a:r>
              <a:rPr lang="en-US" b="1" i="0" dirty="0">
                <a:solidFill>
                  <a:srgbClr val="555555"/>
                </a:solidFill>
                <a:effectLst/>
                <a:latin typeface="Proxima Nova"/>
              </a:rPr>
              <a:t>106</a:t>
            </a:r>
            <a:r>
              <a:rPr lang="en-US" b="0" i="0" dirty="0">
                <a:solidFill>
                  <a:srgbClr val="555555"/>
                </a:solidFill>
                <a:effectLst/>
                <a:latin typeface="Proxima Nova"/>
              </a:rPr>
              <a:t>, 045402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684A2C-8FCF-45EC-D9CC-00B747C37783}"/>
              </a:ext>
            </a:extLst>
          </p:cNvPr>
          <p:cNvSpPr txBox="1"/>
          <p:nvPr/>
        </p:nvSpPr>
        <p:spPr>
          <a:xfrm>
            <a:off x="604980" y="309106"/>
            <a:ext cx="1044632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</a:rPr>
              <a:t>Project#34: Quantum Machine Learning for reduced order density matrix time propagation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0D25834-EE3A-90BE-0BEF-B04AB4124447}"/>
              </a:ext>
            </a:extLst>
          </p:cNvPr>
          <p:cNvGrpSpPr/>
          <p:nvPr/>
        </p:nvGrpSpPr>
        <p:grpSpPr>
          <a:xfrm>
            <a:off x="1072859" y="2921242"/>
            <a:ext cx="9328726" cy="2195014"/>
            <a:chOff x="-203200" y="2674379"/>
            <a:chExt cx="9328726" cy="219501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427A210-ADFA-56DF-F104-8F3AD093A5F5}"/>
                </a:ext>
              </a:extLst>
            </p:cNvPr>
            <p:cNvSpPr/>
            <p:nvPr/>
          </p:nvSpPr>
          <p:spPr>
            <a:xfrm>
              <a:off x="1616364" y="3029527"/>
              <a:ext cx="258618" cy="24014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6FD976D2-F240-001B-999F-9454DE73AA60}"/>
                </a:ext>
              </a:extLst>
            </p:cNvPr>
            <p:cNvSpPr/>
            <p:nvPr/>
          </p:nvSpPr>
          <p:spPr>
            <a:xfrm>
              <a:off x="2715488" y="3029527"/>
              <a:ext cx="258618" cy="2401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EAD7D29-4A88-452E-6AD2-E7319A6114F3}"/>
                </a:ext>
              </a:extLst>
            </p:cNvPr>
            <p:cNvSpPr/>
            <p:nvPr/>
          </p:nvSpPr>
          <p:spPr>
            <a:xfrm>
              <a:off x="3814616" y="3029527"/>
              <a:ext cx="258618" cy="2401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5A6246F4-93C9-85CC-BF00-2502E5E69D52}"/>
                </a:ext>
              </a:extLst>
            </p:cNvPr>
            <p:cNvSpPr/>
            <p:nvPr/>
          </p:nvSpPr>
          <p:spPr>
            <a:xfrm>
              <a:off x="4890653" y="3029527"/>
              <a:ext cx="258618" cy="2401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59836845-D001-5EDE-2292-2E31A962876A}"/>
                </a:ext>
              </a:extLst>
            </p:cNvPr>
            <p:cNvSpPr/>
            <p:nvPr/>
          </p:nvSpPr>
          <p:spPr>
            <a:xfrm>
              <a:off x="6095999" y="3029527"/>
              <a:ext cx="258618" cy="2401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17F4F92-6255-6533-DF61-B80D084ADBB2}"/>
                </a:ext>
              </a:extLst>
            </p:cNvPr>
            <p:cNvSpPr/>
            <p:nvPr/>
          </p:nvSpPr>
          <p:spPr>
            <a:xfrm>
              <a:off x="7296726" y="3029527"/>
              <a:ext cx="258618" cy="2401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A748AF8-C85F-42DB-2536-778871F1B168}"/>
                </a:ext>
              </a:extLst>
            </p:cNvPr>
            <p:cNvSpPr/>
            <p:nvPr/>
          </p:nvSpPr>
          <p:spPr>
            <a:xfrm>
              <a:off x="8497453" y="3029527"/>
              <a:ext cx="258618" cy="2401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69D9398-B26A-199A-5603-D7DAD79EAF00}"/>
                </a:ext>
              </a:extLst>
            </p:cNvPr>
            <p:cNvSpPr/>
            <p:nvPr/>
          </p:nvSpPr>
          <p:spPr>
            <a:xfrm>
              <a:off x="1327724" y="2692400"/>
              <a:ext cx="914400" cy="914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07F4927A-86E6-67CF-8941-1AD6D1AD79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31660" y="3544727"/>
              <a:ext cx="133911" cy="5130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C8D0C28-093E-5937-2430-E4ABA558BDB0}"/>
                </a:ext>
              </a:extLst>
            </p:cNvPr>
            <p:cNvSpPr txBox="1"/>
            <p:nvPr/>
          </p:nvSpPr>
          <p:spPr>
            <a:xfrm>
              <a:off x="969816" y="3985896"/>
              <a:ext cx="284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System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897BB8B9-5E60-C9B4-67F4-BE362D0E618B}"/>
                </a:ext>
              </a:extLst>
            </p:cNvPr>
            <p:cNvSpPr/>
            <p:nvPr/>
          </p:nvSpPr>
          <p:spPr>
            <a:xfrm>
              <a:off x="2530763" y="2674379"/>
              <a:ext cx="6594763" cy="914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C729364-F219-BEA2-5B00-2635858C77FB}"/>
                </a:ext>
              </a:extLst>
            </p:cNvPr>
            <p:cNvSpPr txBox="1"/>
            <p:nvPr/>
          </p:nvSpPr>
          <p:spPr>
            <a:xfrm>
              <a:off x="5652653" y="4127640"/>
              <a:ext cx="284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Environment</a:t>
              </a:r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34E56F14-4660-0C1B-A49E-A513F316D207}"/>
                </a:ext>
              </a:extLst>
            </p:cNvPr>
            <p:cNvCxnSpPr>
              <a:cxnSpLocks/>
            </p:cNvCxnSpPr>
            <p:nvPr/>
          </p:nvCxnSpPr>
          <p:spPr>
            <a:xfrm>
              <a:off x="5611090" y="3558768"/>
              <a:ext cx="184728" cy="61975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C4B9562A-4092-ACEC-9C7E-8A5996A6FAE1}"/>
                    </a:ext>
                  </a:extLst>
                </p:cNvPr>
                <p:cNvSpPr txBox="1"/>
                <p:nvPr/>
              </p:nvSpPr>
              <p:spPr>
                <a:xfrm>
                  <a:off x="-203200" y="4234604"/>
                  <a:ext cx="5814290" cy="6347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acc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acc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</m:acc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C4B9562A-4092-ACEC-9C7E-8A5996A6FA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203200" y="4234604"/>
                  <a:ext cx="5814290" cy="634789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" name="Picture 2" descr="Learn Quantum Computation using Qiskit">
            <a:extLst>
              <a:ext uri="{FF2B5EF4-FFF2-40B4-BE49-F238E27FC236}">
                <a16:creationId xmlns:a16="http://schemas.microsoft.com/office/drawing/2014/main" id="{ABC155EC-E120-99AC-05A9-16F487EE6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185" y="6025888"/>
            <a:ext cx="2533460" cy="78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503C56F-331F-77FF-0585-402E5F3D949E}"/>
              </a:ext>
            </a:extLst>
          </p:cNvPr>
          <p:cNvGrpSpPr/>
          <p:nvPr/>
        </p:nvGrpSpPr>
        <p:grpSpPr>
          <a:xfrm>
            <a:off x="604980" y="5242305"/>
            <a:ext cx="12232695" cy="879192"/>
            <a:chOff x="604980" y="5242305"/>
            <a:chExt cx="12232695" cy="879192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B7303AF-9F0C-1D1B-E266-91A8CDFF8BAD}"/>
                </a:ext>
              </a:extLst>
            </p:cNvPr>
            <p:cNvSpPr txBox="1"/>
            <p:nvPr/>
          </p:nvSpPr>
          <p:spPr>
            <a:xfrm>
              <a:off x="3943925" y="5659832"/>
              <a:ext cx="35502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Classical neural network  </a:t>
              </a:r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AEF00BE6-3E3F-4C58-F883-2DF988C1748B}"/>
                </a:ext>
              </a:extLst>
            </p:cNvPr>
            <p:cNvCxnSpPr>
              <a:cxnSpLocks/>
            </p:cNvCxnSpPr>
            <p:nvPr/>
          </p:nvCxnSpPr>
          <p:spPr>
            <a:xfrm>
              <a:off x="7210425" y="5843235"/>
              <a:ext cx="1416337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24EC652-D03B-06D6-C6EE-488B8445F3A8}"/>
                </a:ext>
              </a:extLst>
            </p:cNvPr>
            <p:cNvSpPr txBox="1"/>
            <p:nvPr/>
          </p:nvSpPr>
          <p:spPr>
            <a:xfrm>
              <a:off x="7372058" y="5275537"/>
              <a:ext cx="26693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Predict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D001E0ED-332D-145C-B266-2B51B050E14E}"/>
                    </a:ext>
                  </a:extLst>
                </p:cNvPr>
                <p:cNvSpPr txBox="1"/>
                <p:nvPr/>
              </p:nvSpPr>
              <p:spPr>
                <a:xfrm>
                  <a:off x="6709349" y="5589778"/>
                  <a:ext cx="6128326" cy="50687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D001E0ED-332D-145C-B266-2B51B050E1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9349" y="5589778"/>
                  <a:ext cx="6128326" cy="50687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C26A879-07BC-CC4B-4F9C-40390A81C388}"/>
                </a:ext>
              </a:extLst>
            </p:cNvPr>
            <p:cNvSpPr txBox="1"/>
            <p:nvPr/>
          </p:nvSpPr>
          <p:spPr>
            <a:xfrm>
              <a:off x="604980" y="5734769"/>
              <a:ext cx="26693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Time series of data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670BC95-FE26-4D5F-A385-0EEEAF4995E0}"/>
                </a:ext>
              </a:extLst>
            </p:cNvPr>
            <p:cNvCxnSpPr>
              <a:cxnSpLocks/>
            </p:cNvCxnSpPr>
            <p:nvPr/>
          </p:nvCxnSpPr>
          <p:spPr>
            <a:xfrm>
              <a:off x="2530763" y="5919435"/>
              <a:ext cx="1416337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A6D760E-F6ED-79C1-17DC-9C0552CDAD6A}"/>
                </a:ext>
              </a:extLst>
            </p:cNvPr>
            <p:cNvSpPr txBox="1"/>
            <p:nvPr/>
          </p:nvSpPr>
          <p:spPr>
            <a:xfrm>
              <a:off x="1072860" y="5306456"/>
              <a:ext cx="169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History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1D32B78-DF94-6C83-A80E-3BB4AB1EE562}"/>
                </a:ext>
              </a:extLst>
            </p:cNvPr>
            <p:cNvSpPr txBox="1"/>
            <p:nvPr/>
          </p:nvSpPr>
          <p:spPr>
            <a:xfrm>
              <a:off x="9350371" y="5242305"/>
              <a:ext cx="169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Future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A0FAD16-73CA-30D8-A39E-AE3AF611D250}"/>
              </a:ext>
            </a:extLst>
          </p:cNvPr>
          <p:cNvSpPr txBox="1"/>
          <p:nvPr/>
        </p:nvSpPr>
        <p:spPr>
          <a:xfrm>
            <a:off x="582178" y="2618632"/>
            <a:ext cx="1877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Motivation:</a:t>
            </a:r>
          </a:p>
        </p:txBody>
      </p:sp>
    </p:spTree>
    <p:extLst>
      <p:ext uri="{BB962C8B-B14F-4D97-AF65-F5344CB8AC3E}">
        <p14:creationId xmlns:p14="http://schemas.microsoft.com/office/powerpoint/2010/main" val="3627046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earn Quantum Computation using Qiskit">
            <a:extLst>
              <a:ext uri="{FF2B5EF4-FFF2-40B4-BE49-F238E27FC236}">
                <a16:creationId xmlns:a16="http://schemas.microsoft.com/office/drawing/2014/main" id="{CD5DD8EA-0E1D-4BD9-305D-EA8DE5EF7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185" y="6025888"/>
            <a:ext cx="2533460" cy="78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7F3062BD-CFE0-BFA6-9138-61912BDE1D8A}"/>
              </a:ext>
            </a:extLst>
          </p:cNvPr>
          <p:cNvGrpSpPr/>
          <p:nvPr/>
        </p:nvGrpSpPr>
        <p:grpSpPr>
          <a:xfrm>
            <a:off x="3984664" y="3129888"/>
            <a:ext cx="4321324" cy="3681813"/>
            <a:chOff x="2230450" y="922946"/>
            <a:chExt cx="4321324" cy="3681813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E78BE20-5699-3694-608B-D87B984FDAA0}"/>
                </a:ext>
              </a:extLst>
            </p:cNvPr>
            <p:cNvCxnSpPr>
              <a:stCxn id="6" idx="6"/>
              <a:endCxn id="8" idx="2"/>
            </p:cNvCxnSpPr>
            <p:nvPr/>
          </p:nvCxnSpPr>
          <p:spPr>
            <a:xfrm flipV="1">
              <a:off x="2965389" y="3489533"/>
              <a:ext cx="1058254" cy="7434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981FF07-56AE-69B8-FDC6-7CB8E7BCD0FA}"/>
                </a:ext>
              </a:extLst>
            </p:cNvPr>
            <p:cNvGrpSpPr/>
            <p:nvPr/>
          </p:nvGrpSpPr>
          <p:grpSpPr>
            <a:xfrm>
              <a:off x="2230450" y="922946"/>
              <a:ext cx="4321324" cy="3681813"/>
              <a:chOff x="2230450" y="922946"/>
              <a:chExt cx="4321324" cy="3681813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24153844-8ABF-964F-8751-0B0AE9E20D76}"/>
                  </a:ext>
                </a:extLst>
              </p:cNvPr>
              <p:cNvSpPr/>
              <p:nvPr/>
            </p:nvSpPr>
            <p:spPr>
              <a:xfrm>
                <a:off x="2230452" y="922946"/>
                <a:ext cx="734939" cy="743484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32A16024-97FC-497F-E7A0-6D879F700D2D}"/>
                  </a:ext>
                </a:extLst>
              </p:cNvPr>
              <p:cNvSpPr/>
              <p:nvPr/>
            </p:nvSpPr>
            <p:spPr>
              <a:xfrm>
                <a:off x="2230451" y="2331578"/>
                <a:ext cx="734939" cy="743484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731F112F-15DD-FAE1-570F-5B571712041F}"/>
                  </a:ext>
                </a:extLst>
              </p:cNvPr>
              <p:cNvSpPr/>
              <p:nvPr/>
            </p:nvSpPr>
            <p:spPr>
              <a:xfrm>
                <a:off x="2230450" y="3861275"/>
                <a:ext cx="734939" cy="743484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C222291-5E4A-C7AE-0EDA-C6259DEF8CDC}"/>
                  </a:ext>
                </a:extLst>
              </p:cNvPr>
              <p:cNvSpPr/>
              <p:nvPr/>
            </p:nvSpPr>
            <p:spPr>
              <a:xfrm>
                <a:off x="4023644" y="1666430"/>
                <a:ext cx="734939" cy="743484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26C05D84-61DF-558F-16CB-E34900AA0127}"/>
                  </a:ext>
                </a:extLst>
              </p:cNvPr>
              <p:cNvSpPr/>
              <p:nvPr/>
            </p:nvSpPr>
            <p:spPr>
              <a:xfrm>
                <a:off x="4023643" y="3117791"/>
                <a:ext cx="734939" cy="743484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7F754496-3BB0-ACA9-251B-8A302F99BE49}"/>
                  </a:ext>
                </a:extLst>
              </p:cNvPr>
              <p:cNvSpPr/>
              <p:nvPr/>
            </p:nvSpPr>
            <p:spPr>
              <a:xfrm>
                <a:off x="5816835" y="2409914"/>
                <a:ext cx="734939" cy="743484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F199A30-2BCE-3CB0-8F32-B24761766C1C}"/>
                  </a:ext>
                </a:extLst>
              </p:cNvPr>
              <p:cNvCxnSpPr/>
              <p:nvPr/>
            </p:nvCxnSpPr>
            <p:spPr>
              <a:xfrm>
                <a:off x="2965389" y="1435693"/>
                <a:ext cx="1058254" cy="192280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6CE0EE04-3E9E-1EB2-58C2-08721912827B}"/>
                  </a:ext>
                </a:extLst>
              </p:cNvPr>
              <p:cNvCxnSpPr>
                <a:endCxn id="7" idx="2"/>
              </p:cNvCxnSpPr>
              <p:nvPr/>
            </p:nvCxnSpPr>
            <p:spPr>
              <a:xfrm>
                <a:off x="2965389" y="1435693"/>
                <a:ext cx="1058255" cy="6024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8EDB95E7-E1D8-ADFA-CFEA-BDDFB5B33940}"/>
                  </a:ext>
                </a:extLst>
              </p:cNvPr>
              <p:cNvCxnSpPr>
                <a:stCxn id="5" idx="6"/>
                <a:endCxn id="7" idx="2"/>
              </p:cNvCxnSpPr>
              <p:nvPr/>
            </p:nvCxnSpPr>
            <p:spPr>
              <a:xfrm flipV="1">
                <a:off x="2965390" y="2038172"/>
                <a:ext cx="1058254" cy="6651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FC08FBB5-2ACF-309C-10AC-48B4A5760221}"/>
                  </a:ext>
                </a:extLst>
              </p:cNvPr>
              <p:cNvCxnSpPr/>
              <p:nvPr/>
            </p:nvCxnSpPr>
            <p:spPr>
              <a:xfrm>
                <a:off x="3025211" y="2703320"/>
                <a:ext cx="998432" cy="65517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7CC989B-F743-537E-DD2C-69AAE1BEA2E3}"/>
                  </a:ext>
                </a:extLst>
              </p:cNvPr>
              <p:cNvCxnSpPr>
                <a:endCxn id="7" idx="2"/>
              </p:cNvCxnSpPr>
              <p:nvPr/>
            </p:nvCxnSpPr>
            <p:spPr>
              <a:xfrm flipV="1">
                <a:off x="3025211" y="2038172"/>
                <a:ext cx="998433" cy="2132176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EFD7FE98-09A5-F20D-9B95-7C1A9C7412AC}"/>
                  </a:ext>
                </a:extLst>
              </p:cNvPr>
              <p:cNvCxnSpPr>
                <a:stCxn id="7" idx="6"/>
                <a:endCxn id="9" idx="2"/>
              </p:cNvCxnSpPr>
              <p:nvPr/>
            </p:nvCxnSpPr>
            <p:spPr>
              <a:xfrm>
                <a:off x="4758583" y="2038172"/>
                <a:ext cx="1058252" cy="743484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9FF650FF-19ED-6FCB-AC59-F009DAE2E8AA}"/>
                  </a:ext>
                </a:extLst>
              </p:cNvPr>
              <p:cNvCxnSpPr>
                <a:stCxn id="8" idx="6"/>
                <a:endCxn id="9" idx="2"/>
              </p:cNvCxnSpPr>
              <p:nvPr/>
            </p:nvCxnSpPr>
            <p:spPr>
              <a:xfrm flipV="1">
                <a:off x="4758582" y="2781656"/>
                <a:ext cx="1058253" cy="70787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1F2E369-524F-3781-855B-ED363288A45D}"/>
                  </a:ext>
                </a:extLst>
              </p:cNvPr>
              <p:cNvSpPr txBox="1"/>
              <p:nvPr/>
            </p:nvSpPr>
            <p:spPr>
              <a:xfrm>
                <a:off x="5278641" y="6319845"/>
                <a:ext cx="4956561" cy="508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Cost function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𝑌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𝑃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1F2E369-524F-3781-855B-ED363288A4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8641" y="6319845"/>
                <a:ext cx="4956561" cy="508537"/>
              </a:xfrm>
              <a:prstGeom prst="rect">
                <a:avLst/>
              </a:prstGeom>
              <a:blipFill>
                <a:blip r:embed="rId3"/>
                <a:stretch>
                  <a:fillRect l="-1107" t="-72289" b="-124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Right 2">
            <a:extLst>
              <a:ext uri="{FF2B5EF4-FFF2-40B4-BE49-F238E27FC236}">
                <a16:creationId xmlns:a16="http://schemas.microsoft.com/office/drawing/2014/main" id="{91B66045-C789-467A-41A3-D43BBA700824}"/>
              </a:ext>
            </a:extLst>
          </p:cNvPr>
          <p:cNvSpPr/>
          <p:nvPr/>
        </p:nvSpPr>
        <p:spPr>
          <a:xfrm>
            <a:off x="8380769" y="4927574"/>
            <a:ext cx="897308" cy="227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1EE4478-4738-D27A-29D3-BCB6162BB88D}"/>
                  </a:ext>
                </a:extLst>
              </p:cNvPr>
              <p:cNvSpPr txBox="1"/>
              <p:nvPr/>
            </p:nvSpPr>
            <p:spPr>
              <a:xfrm>
                <a:off x="9278077" y="4786129"/>
                <a:ext cx="26833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1EE4478-4738-D27A-29D3-BCB6162BB8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8077" y="4786129"/>
                <a:ext cx="268338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row: Right 21">
            <a:extLst>
              <a:ext uri="{FF2B5EF4-FFF2-40B4-BE49-F238E27FC236}">
                <a16:creationId xmlns:a16="http://schemas.microsoft.com/office/drawing/2014/main" id="{A202B941-01BF-8919-4A91-B1D7DE9A0629}"/>
              </a:ext>
            </a:extLst>
          </p:cNvPr>
          <p:cNvSpPr/>
          <p:nvPr/>
        </p:nvSpPr>
        <p:spPr>
          <a:xfrm>
            <a:off x="2780518" y="4838345"/>
            <a:ext cx="991313" cy="2808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37C9006-4C1D-7EDF-2BD2-FDC16D3E2403}"/>
              </a:ext>
            </a:extLst>
          </p:cNvPr>
          <p:cNvGrpSpPr/>
          <p:nvPr/>
        </p:nvGrpSpPr>
        <p:grpSpPr>
          <a:xfrm>
            <a:off x="-71385" y="4033508"/>
            <a:ext cx="2745339" cy="2241530"/>
            <a:chOff x="-61959" y="1372136"/>
            <a:chExt cx="2745339" cy="22415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915216D0-35D0-74FF-6192-7A2ABC1AB4B8}"/>
                    </a:ext>
                  </a:extLst>
                </p:cNvPr>
                <p:cNvSpPr txBox="1"/>
                <p:nvPr/>
              </p:nvSpPr>
              <p:spPr>
                <a:xfrm>
                  <a:off x="0" y="1372136"/>
                  <a:ext cx="26833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⟨"/>
                            <m:endChr m:val="⟩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915216D0-35D0-74FF-6192-7A2ABC1AB4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72136"/>
                  <a:ext cx="2683380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5190791E-2287-A2DF-DFB3-0032F628EA21}"/>
                    </a:ext>
                  </a:extLst>
                </p:cNvPr>
                <p:cNvSpPr txBox="1"/>
                <p:nvPr/>
              </p:nvSpPr>
              <p:spPr>
                <a:xfrm>
                  <a:off x="-61959" y="2018062"/>
                  <a:ext cx="26833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⟨"/>
                            <m:endChr m:val="⟩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5190791E-2287-A2DF-DFB3-0032F628EA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61959" y="2018062"/>
                  <a:ext cx="2683380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AEF85D74-FE69-8D2D-77AE-FDB7BE776DAD}"/>
                    </a:ext>
                  </a:extLst>
                </p:cNvPr>
                <p:cNvSpPr txBox="1"/>
                <p:nvPr/>
              </p:nvSpPr>
              <p:spPr>
                <a:xfrm>
                  <a:off x="0" y="2717392"/>
                  <a:ext cx="26833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⟨"/>
                            <m:endChr m:val="⟩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AEF85D74-FE69-8D2D-77AE-FDB7BE776D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2717392"/>
                  <a:ext cx="2683380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0FB7D721-E5E8-91D6-B590-151FAD4F8F4E}"/>
                    </a:ext>
                  </a:extLst>
                </p:cNvPr>
                <p:cNvSpPr txBox="1"/>
                <p:nvPr/>
              </p:nvSpPr>
              <p:spPr>
                <a:xfrm>
                  <a:off x="842474" y="3244334"/>
                  <a:ext cx="9984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0FB7D721-E5E8-91D6-B590-151FAD4F8F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474" y="3244334"/>
                  <a:ext cx="998432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74BD5D2-F1F6-9B82-94D8-1B3B99CAFF89}"/>
              </a:ext>
            </a:extLst>
          </p:cNvPr>
          <p:cNvSpPr txBox="1"/>
          <p:nvPr/>
        </p:nvSpPr>
        <p:spPr>
          <a:xfrm>
            <a:off x="2714641" y="3916375"/>
            <a:ext cx="1123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Encoding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FA92ABD-B565-1CD4-BB67-C89EF935984F}"/>
              </a:ext>
            </a:extLst>
          </p:cNvPr>
          <p:cNvSpPr txBox="1"/>
          <p:nvPr/>
        </p:nvSpPr>
        <p:spPr>
          <a:xfrm>
            <a:off x="8354292" y="4023233"/>
            <a:ext cx="1123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Output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409EB9A-0834-FA4B-BEE4-022C47D15C08}"/>
              </a:ext>
            </a:extLst>
          </p:cNvPr>
          <p:cNvCxnSpPr/>
          <p:nvPr/>
        </p:nvCxnSpPr>
        <p:spPr>
          <a:xfrm>
            <a:off x="174105" y="3129888"/>
            <a:ext cx="121642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6EB8594-920F-2E3D-30C6-45D333CD62FC}"/>
              </a:ext>
            </a:extLst>
          </p:cNvPr>
          <p:cNvGrpSpPr/>
          <p:nvPr/>
        </p:nvGrpSpPr>
        <p:grpSpPr>
          <a:xfrm>
            <a:off x="3691294" y="398640"/>
            <a:ext cx="4321115" cy="2504706"/>
            <a:chOff x="3598851" y="1659385"/>
            <a:chExt cx="4321115" cy="2504706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AB155B0-52E6-7A22-96E5-127BB21B5E4A}"/>
                </a:ext>
              </a:extLst>
            </p:cNvPr>
            <p:cNvGrpSpPr/>
            <p:nvPr/>
          </p:nvGrpSpPr>
          <p:grpSpPr>
            <a:xfrm>
              <a:off x="5364257" y="1659385"/>
              <a:ext cx="2555709" cy="2504706"/>
              <a:chOff x="2240060" y="1338650"/>
              <a:chExt cx="2555709" cy="2504706"/>
            </a:xfrm>
          </p:grpSpPr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A02EE05B-9D36-513C-B976-7ACEFFA852EE}"/>
                  </a:ext>
                </a:extLst>
              </p:cNvPr>
              <p:cNvCxnSpPr>
                <a:cxnSpLocks/>
                <a:stCxn id="46" idx="6"/>
                <a:endCxn id="48" idx="2"/>
              </p:cNvCxnSpPr>
              <p:nvPr/>
            </p:nvCxnSpPr>
            <p:spPr>
              <a:xfrm flipV="1">
                <a:off x="2997127" y="3006447"/>
                <a:ext cx="1043282" cy="46516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5DE4FC2D-287C-771C-F248-BC39261DF3BC}"/>
                  </a:ext>
                </a:extLst>
              </p:cNvPr>
              <p:cNvGrpSpPr/>
              <p:nvPr/>
            </p:nvGrpSpPr>
            <p:grpSpPr>
              <a:xfrm>
                <a:off x="2240060" y="1338650"/>
                <a:ext cx="2555709" cy="2504706"/>
                <a:chOff x="2240060" y="1338650"/>
                <a:chExt cx="2555709" cy="2504706"/>
              </a:xfrm>
            </p:grpSpPr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4CF3CC71-7851-4417-7CA1-7876F6212DF6}"/>
                    </a:ext>
                  </a:extLst>
                </p:cNvPr>
                <p:cNvSpPr/>
                <p:nvPr/>
              </p:nvSpPr>
              <p:spPr>
                <a:xfrm>
                  <a:off x="2251124" y="1338650"/>
                  <a:ext cx="734939" cy="743484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B42E18C9-CBFD-92DC-4E3A-8B8BE669A59E}"/>
                    </a:ext>
                  </a:extLst>
                </p:cNvPr>
                <p:cNvSpPr/>
                <p:nvPr/>
              </p:nvSpPr>
              <p:spPr>
                <a:xfrm>
                  <a:off x="2240060" y="2202859"/>
                  <a:ext cx="734939" cy="743484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018D3B8B-D486-0235-0EDD-16F8A9BF750D}"/>
                    </a:ext>
                  </a:extLst>
                </p:cNvPr>
                <p:cNvSpPr/>
                <p:nvPr/>
              </p:nvSpPr>
              <p:spPr>
                <a:xfrm>
                  <a:off x="2262188" y="3099872"/>
                  <a:ext cx="734939" cy="743484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D02BEF08-DB68-7266-2EA7-A987DE7693A2}"/>
                    </a:ext>
                  </a:extLst>
                </p:cNvPr>
                <p:cNvSpPr/>
                <p:nvPr/>
              </p:nvSpPr>
              <p:spPr>
                <a:xfrm>
                  <a:off x="4023644" y="1666430"/>
                  <a:ext cx="734939" cy="743484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09AE8A90-D795-2949-1C6E-3A4288B509FD}"/>
                    </a:ext>
                  </a:extLst>
                </p:cNvPr>
                <p:cNvSpPr/>
                <p:nvPr/>
              </p:nvSpPr>
              <p:spPr>
                <a:xfrm>
                  <a:off x="4040409" y="2654396"/>
                  <a:ext cx="755360" cy="704101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7CA984F4-987F-A4B1-3BF4-ABAF6A2A590E}"/>
                    </a:ext>
                  </a:extLst>
                </p:cNvPr>
                <p:cNvCxnSpPr>
                  <a:cxnSpLocks/>
                  <a:stCxn id="44" idx="6"/>
                  <a:endCxn id="48" idx="2"/>
                </p:cNvCxnSpPr>
                <p:nvPr/>
              </p:nvCxnSpPr>
              <p:spPr>
                <a:xfrm>
                  <a:off x="2986063" y="1710392"/>
                  <a:ext cx="1054346" cy="129605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F8E3D36D-7230-26C0-33B6-658A47B10307}"/>
                    </a:ext>
                  </a:extLst>
                </p:cNvPr>
                <p:cNvCxnSpPr>
                  <a:cxnSpLocks/>
                  <a:stCxn id="44" idx="6"/>
                  <a:endCxn id="47" idx="2"/>
                </p:cNvCxnSpPr>
                <p:nvPr/>
              </p:nvCxnSpPr>
              <p:spPr>
                <a:xfrm>
                  <a:off x="2986063" y="1710392"/>
                  <a:ext cx="1037581" cy="32778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9055F9DC-2295-E718-5DD1-C9E802852131}"/>
                    </a:ext>
                  </a:extLst>
                </p:cNvPr>
                <p:cNvCxnSpPr>
                  <a:stCxn id="45" idx="6"/>
                  <a:endCxn id="47" idx="2"/>
                </p:cNvCxnSpPr>
                <p:nvPr/>
              </p:nvCxnSpPr>
              <p:spPr>
                <a:xfrm flipV="1">
                  <a:off x="2974999" y="2038172"/>
                  <a:ext cx="1048645" cy="53642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AA3A5369-E3FC-E601-7DB5-0CBC6538E3BA}"/>
                    </a:ext>
                  </a:extLst>
                </p:cNvPr>
                <p:cNvCxnSpPr>
                  <a:cxnSpLocks/>
                  <a:stCxn id="45" idx="6"/>
                  <a:endCxn id="48" idx="2"/>
                </p:cNvCxnSpPr>
                <p:nvPr/>
              </p:nvCxnSpPr>
              <p:spPr>
                <a:xfrm>
                  <a:off x="2974999" y="2574601"/>
                  <a:ext cx="1065410" cy="43184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4352BB10-2B80-0E8F-EEAD-9A2934AFAFCB}"/>
                    </a:ext>
                  </a:extLst>
                </p:cNvPr>
                <p:cNvCxnSpPr>
                  <a:cxnSpLocks/>
                  <a:stCxn id="46" idx="6"/>
                  <a:endCxn id="47" idx="2"/>
                </p:cNvCxnSpPr>
                <p:nvPr/>
              </p:nvCxnSpPr>
              <p:spPr>
                <a:xfrm flipV="1">
                  <a:off x="2997127" y="2038172"/>
                  <a:ext cx="1026517" cy="1433442"/>
                </a:xfrm>
                <a:prstGeom prst="lin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D9DB8C5-00FE-0C43-707C-8791B32C87E1}"/>
                </a:ext>
              </a:extLst>
            </p:cNvPr>
            <p:cNvSpPr/>
            <p:nvPr/>
          </p:nvSpPr>
          <p:spPr>
            <a:xfrm>
              <a:off x="3634095" y="1908829"/>
              <a:ext cx="734939" cy="74348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8B61E14-1A5F-9372-F19F-31BD3E8209B2}"/>
                </a:ext>
              </a:extLst>
            </p:cNvPr>
            <p:cNvSpPr/>
            <p:nvPr/>
          </p:nvSpPr>
          <p:spPr>
            <a:xfrm>
              <a:off x="3598851" y="3055921"/>
              <a:ext cx="734939" cy="74348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674F895-7D95-6F91-222C-F73D67259245}"/>
                </a:ext>
              </a:extLst>
            </p:cNvPr>
            <p:cNvCxnSpPr>
              <a:cxnSpLocks/>
              <a:stCxn id="34" idx="6"/>
              <a:endCxn id="44" idx="2"/>
            </p:cNvCxnSpPr>
            <p:nvPr/>
          </p:nvCxnSpPr>
          <p:spPr>
            <a:xfrm flipV="1">
              <a:off x="4369034" y="2031127"/>
              <a:ext cx="1006287" cy="2494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A1018CC-47FA-B6BC-E52B-52AA47444A45}"/>
                </a:ext>
              </a:extLst>
            </p:cNvPr>
            <p:cNvCxnSpPr>
              <a:cxnSpLocks/>
              <a:endCxn id="45" idx="2"/>
            </p:cNvCxnSpPr>
            <p:nvPr/>
          </p:nvCxnSpPr>
          <p:spPr>
            <a:xfrm>
              <a:off x="4306000" y="2168231"/>
              <a:ext cx="1058257" cy="7271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911926F-6AF4-33DD-BB6B-208DE8B667AF}"/>
                </a:ext>
              </a:extLst>
            </p:cNvPr>
            <p:cNvCxnSpPr>
              <a:cxnSpLocks/>
              <a:endCxn id="46" idx="2"/>
            </p:cNvCxnSpPr>
            <p:nvPr/>
          </p:nvCxnSpPr>
          <p:spPr>
            <a:xfrm>
              <a:off x="4358041" y="2222186"/>
              <a:ext cx="1028344" cy="15701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3732C0C-0159-DCC4-6063-00CEDEBB2F6E}"/>
                </a:ext>
              </a:extLst>
            </p:cNvPr>
            <p:cNvCxnSpPr>
              <a:cxnSpLocks/>
              <a:stCxn id="35" idx="6"/>
              <a:endCxn id="45" idx="2"/>
            </p:cNvCxnSpPr>
            <p:nvPr/>
          </p:nvCxnSpPr>
          <p:spPr>
            <a:xfrm flipV="1">
              <a:off x="4333790" y="2895336"/>
              <a:ext cx="1030467" cy="532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53B92F2-DE0D-2F85-94E0-49587B0F39F5}"/>
                </a:ext>
              </a:extLst>
            </p:cNvPr>
            <p:cNvCxnSpPr>
              <a:cxnSpLocks/>
              <a:stCxn id="35" idx="6"/>
              <a:endCxn id="44" idx="2"/>
            </p:cNvCxnSpPr>
            <p:nvPr/>
          </p:nvCxnSpPr>
          <p:spPr>
            <a:xfrm flipV="1">
              <a:off x="4333790" y="2031127"/>
              <a:ext cx="1041531" cy="1396536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A90304A-F56B-37E4-B8FE-0B07FB0CF544}"/>
                </a:ext>
              </a:extLst>
            </p:cNvPr>
            <p:cNvCxnSpPr>
              <a:cxnSpLocks/>
              <a:stCxn id="35" idx="6"/>
              <a:endCxn id="46" idx="2"/>
            </p:cNvCxnSpPr>
            <p:nvPr/>
          </p:nvCxnSpPr>
          <p:spPr>
            <a:xfrm>
              <a:off x="4333790" y="3427663"/>
              <a:ext cx="1052595" cy="3646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5465E5BB-BF01-5653-A9E1-4641BFEAB54E}"/>
                  </a:ext>
                </a:extLst>
              </p:cNvPr>
              <p:cNvSpPr txBox="1"/>
              <p:nvPr/>
            </p:nvSpPr>
            <p:spPr>
              <a:xfrm>
                <a:off x="3276174" y="-6506"/>
                <a:ext cx="5007836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𝑜𝑢𝑡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†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5465E5BB-BF01-5653-A9E1-4641BFEAB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174" y="-6506"/>
                <a:ext cx="5007836" cy="392993"/>
              </a:xfrm>
              <a:prstGeom prst="rect">
                <a:avLst/>
              </a:prstGeom>
              <a:blipFill>
                <a:blip r:embed="rId9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Arrow: Right 82">
            <a:extLst>
              <a:ext uri="{FF2B5EF4-FFF2-40B4-BE49-F238E27FC236}">
                <a16:creationId xmlns:a16="http://schemas.microsoft.com/office/drawing/2014/main" id="{9D4DDE66-C635-D60D-68B6-64F7D5E47F4B}"/>
              </a:ext>
            </a:extLst>
          </p:cNvPr>
          <p:cNvSpPr/>
          <p:nvPr/>
        </p:nvSpPr>
        <p:spPr>
          <a:xfrm>
            <a:off x="8117534" y="1414465"/>
            <a:ext cx="991313" cy="2808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Arrow: Right 83">
            <a:extLst>
              <a:ext uri="{FF2B5EF4-FFF2-40B4-BE49-F238E27FC236}">
                <a16:creationId xmlns:a16="http://schemas.microsoft.com/office/drawing/2014/main" id="{EAA05456-2410-EB4E-99C0-2612348735A1}"/>
              </a:ext>
            </a:extLst>
          </p:cNvPr>
          <p:cNvSpPr/>
          <p:nvPr/>
        </p:nvSpPr>
        <p:spPr>
          <a:xfrm>
            <a:off x="2624674" y="1465715"/>
            <a:ext cx="991313" cy="2808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935334DB-2C90-816D-A725-2256EE747DF0}"/>
                  </a:ext>
                </a:extLst>
              </p:cNvPr>
              <p:cNvSpPr txBox="1"/>
              <p:nvPr/>
            </p:nvSpPr>
            <p:spPr>
              <a:xfrm>
                <a:off x="1377142" y="1391568"/>
                <a:ext cx="1296812" cy="378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935334DB-2C90-816D-A725-2256EE747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142" y="1391568"/>
                <a:ext cx="1296812" cy="378245"/>
              </a:xfrm>
              <a:prstGeom prst="rect">
                <a:avLst/>
              </a:prstGeom>
              <a:blipFill>
                <a:blip r:embed="rId10"/>
                <a:stretch>
                  <a:fillRect b="-8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8FC0ED3-CDAA-0D71-BBDB-3BBB28822501}"/>
                  </a:ext>
                </a:extLst>
              </p:cNvPr>
              <p:cNvSpPr txBox="1"/>
              <p:nvPr/>
            </p:nvSpPr>
            <p:spPr>
              <a:xfrm>
                <a:off x="9032126" y="1325940"/>
                <a:ext cx="12968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𝑜𝑢𝑡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8FC0ED3-CDAA-0D71-BBDB-3BBB288225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2126" y="1325940"/>
                <a:ext cx="1296812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96293350-C8C4-ACFF-9D77-F1163525FE97}"/>
                  </a:ext>
                </a:extLst>
              </p:cNvPr>
              <p:cNvSpPr txBox="1"/>
              <p:nvPr/>
            </p:nvSpPr>
            <p:spPr>
              <a:xfrm>
                <a:off x="6402876" y="2568187"/>
                <a:ext cx="4956561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Cost function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𝑜𝑢𝑡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𝑜𝑢𝑡</m:t>
                                </m:r>
                              </m:sup>
                            </m:sSubSup>
                          </m:e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𝑜𝑢𝑡</m:t>
                                </m:r>
                              </m:sup>
                            </m:sSubSup>
                          </m:e>
                        </m:d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96293350-C8C4-ACFF-9D77-F1163525F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876" y="2568187"/>
                <a:ext cx="4956561" cy="483466"/>
              </a:xfrm>
              <a:prstGeom prst="rect">
                <a:avLst/>
              </a:prstGeom>
              <a:blipFill>
                <a:blip r:embed="rId12"/>
                <a:stretch>
                  <a:fillRect l="-984" t="-78750" b="-12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>
            <a:extLst>
              <a:ext uri="{FF2B5EF4-FFF2-40B4-BE49-F238E27FC236}">
                <a16:creationId xmlns:a16="http://schemas.microsoft.com/office/drawing/2014/main" id="{AE7EC605-7E59-73E5-0878-3A278E54CB14}"/>
              </a:ext>
            </a:extLst>
          </p:cNvPr>
          <p:cNvSpPr txBox="1"/>
          <p:nvPr/>
        </p:nvSpPr>
        <p:spPr>
          <a:xfrm>
            <a:off x="295812" y="27033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Beer et al., Nat. </a:t>
            </a:r>
            <a:r>
              <a:rPr lang="en-US" dirty="0" err="1"/>
              <a:t>Commun</a:t>
            </a:r>
            <a:r>
              <a:rPr lang="en-US" dirty="0"/>
              <a:t>. 11, 808 (2020).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1315B9D-5E15-6F2E-C451-762B9E345317}"/>
              </a:ext>
            </a:extLst>
          </p:cNvPr>
          <p:cNvSpPr txBox="1"/>
          <p:nvPr/>
        </p:nvSpPr>
        <p:spPr>
          <a:xfrm>
            <a:off x="833048" y="3469855"/>
            <a:ext cx="169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History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38551B2-9CCE-40C4-C7D4-51A3C2210874}"/>
              </a:ext>
            </a:extLst>
          </p:cNvPr>
          <p:cNvSpPr txBox="1"/>
          <p:nvPr/>
        </p:nvSpPr>
        <p:spPr>
          <a:xfrm>
            <a:off x="10044841" y="4177394"/>
            <a:ext cx="169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Future</a:t>
            </a:r>
          </a:p>
        </p:txBody>
      </p:sp>
    </p:spTree>
    <p:extLst>
      <p:ext uri="{BB962C8B-B14F-4D97-AF65-F5344CB8AC3E}">
        <p14:creationId xmlns:p14="http://schemas.microsoft.com/office/powerpoint/2010/main" val="212708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9F71609-B509-E554-F305-269F9659ADE8}"/>
              </a:ext>
            </a:extLst>
          </p:cNvPr>
          <p:cNvSpPr txBox="1"/>
          <p:nvPr/>
        </p:nvSpPr>
        <p:spPr>
          <a:xfrm>
            <a:off x="2840182" y="2921168"/>
            <a:ext cx="651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2479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F3E1C7-9F56-49E3-A87F-E9C40F7A3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QML for reduced density matrix propagation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D91DE70-6A38-401F-83BF-63D4CF4630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QAMP 2022 Team #34</a:t>
            </a:r>
          </a:p>
          <a:p>
            <a:r>
              <a:rPr lang="en-US" altLang="ko-KR" dirty="0" err="1"/>
              <a:t>Siheon</a:t>
            </a:r>
            <a:r>
              <a:rPr lang="en-US" altLang="ko-KR" dirty="0"/>
              <a:t> Park, Abhay </a:t>
            </a:r>
            <a:r>
              <a:rPr lang="en-US" altLang="ko-KR" dirty="0" err="1"/>
              <a:t>Kamble</a:t>
            </a:r>
            <a:r>
              <a:rPr lang="en-US" altLang="ko-KR" dirty="0"/>
              <a:t>, I-Chi Chen</a:t>
            </a:r>
            <a:r>
              <a:rPr lang="ko-KR" altLang="en-US" dirty="0"/>
              <a:t> </a:t>
            </a:r>
            <a:r>
              <a:rPr lang="en-US" altLang="ko-KR" dirty="0"/>
              <a:t>(Mentor: Das Pemmaraju)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689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B59CC6-B038-481F-B11D-B4CCA471D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we are trying to do</a:t>
            </a:r>
            <a:endParaRPr lang="ko-KR" altLang="en-US" dirty="0"/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98F9CCC5-0936-4918-81FA-0629D9674D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558118" y="1184333"/>
            <a:ext cx="5401702" cy="448616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F94BE2B4-2C67-4805-8860-91ACD6C053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913" y="527016"/>
            <a:ext cx="3658111" cy="657317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F53DBADB-AB1C-4227-AD71-F5C1C82FD396}"/>
              </a:ext>
            </a:extLst>
          </p:cNvPr>
          <p:cNvSpPr/>
          <p:nvPr/>
        </p:nvSpPr>
        <p:spPr>
          <a:xfrm>
            <a:off x="457200" y="6122912"/>
            <a:ext cx="1173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222222"/>
                </a:solidFill>
                <a:latin typeface="Arial" panose="020B0604020202020204" pitchFamily="34" charset="0"/>
              </a:rPr>
              <a:t>Nelson, J., </a:t>
            </a:r>
            <a:r>
              <a:rPr lang="en-US" altLang="ko-KR" dirty="0" err="1">
                <a:solidFill>
                  <a:srgbClr val="222222"/>
                </a:solidFill>
                <a:latin typeface="Arial" panose="020B0604020202020204" pitchFamily="34" charset="0"/>
              </a:rPr>
              <a:t>Coopmans</a:t>
            </a:r>
            <a:r>
              <a:rPr lang="en-US" altLang="ko-KR" dirty="0">
                <a:solidFill>
                  <a:srgbClr val="222222"/>
                </a:solidFill>
                <a:latin typeface="Arial" panose="020B0604020202020204" pitchFamily="34" charset="0"/>
              </a:rPr>
              <a:t>, L., </a:t>
            </a:r>
            <a:r>
              <a:rPr lang="en-US" altLang="ko-KR" dirty="0" err="1">
                <a:solidFill>
                  <a:srgbClr val="222222"/>
                </a:solidFill>
                <a:latin typeface="Arial" panose="020B0604020202020204" pitchFamily="34" charset="0"/>
              </a:rPr>
              <a:t>Kells</a:t>
            </a:r>
            <a:r>
              <a:rPr lang="en-US" altLang="ko-KR" dirty="0">
                <a:solidFill>
                  <a:srgbClr val="222222"/>
                </a:solidFill>
                <a:latin typeface="Arial" panose="020B0604020202020204" pitchFamily="34" charset="0"/>
              </a:rPr>
              <a:t>, G., &amp; </a:t>
            </a:r>
            <a:r>
              <a:rPr lang="en-US" altLang="ko-KR" dirty="0" err="1">
                <a:solidFill>
                  <a:srgbClr val="222222"/>
                </a:solidFill>
                <a:latin typeface="Arial" panose="020B0604020202020204" pitchFamily="34" charset="0"/>
              </a:rPr>
              <a:t>Sanvito</a:t>
            </a:r>
            <a:r>
              <a:rPr lang="en-US" altLang="ko-KR" dirty="0">
                <a:solidFill>
                  <a:srgbClr val="222222"/>
                </a:solidFill>
                <a:latin typeface="Arial" panose="020B0604020202020204" pitchFamily="34" charset="0"/>
              </a:rPr>
              <a:t>, S. (2022). Data-Driven Time Propagation of Quantum Systems with Neural Networks. </a:t>
            </a:r>
            <a:r>
              <a:rPr lang="en-US" altLang="ko-KR" i="1" dirty="0" err="1">
                <a:solidFill>
                  <a:srgbClr val="222222"/>
                </a:solidFill>
                <a:latin typeface="Arial" panose="020B0604020202020204" pitchFamily="34" charset="0"/>
              </a:rPr>
              <a:t>arXiv</a:t>
            </a:r>
            <a:r>
              <a:rPr lang="en-US" altLang="ko-KR" i="1" dirty="0">
                <a:solidFill>
                  <a:srgbClr val="222222"/>
                </a:solidFill>
                <a:latin typeface="Arial" panose="020B0604020202020204" pitchFamily="34" charset="0"/>
              </a:rPr>
              <a:t> preprint arXiv:2201.11647</a:t>
            </a:r>
            <a:r>
              <a:rPr lang="en-US" altLang="ko-KR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1857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FEA9AF-B0FA-4979-9D8F-D0FB40A10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Candidate QML model</a:t>
            </a:r>
            <a:endParaRPr lang="ko-KR" altLang="en-US" dirty="0"/>
          </a:p>
        </p:txBody>
      </p:sp>
      <p:pic>
        <p:nvPicPr>
          <p:cNvPr id="1026" name="Picture 2" descr="Fig. 1">
            <a:extLst>
              <a:ext uri="{FF2B5EF4-FFF2-40B4-BE49-F238E27FC236}">
                <a16:creationId xmlns:a16="http://schemas.microsoft.com/office/drawing/2014/main" id="{A77D0670-8A4C-4005-B1BF-9A9E19BEDE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100" y="988017"/>
            <a:ext cx="6281738" cy="487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9EF7557A-60A2-42D2-B227-2D80EA16B2C3}"/>
              </a:ext>
            </a:extLst>
          </p:cNvPr>
          <p:cNvSpPr/>
          <p:nvPr/>
        </p:nvSpPr>
        <p:spPr>
          <a:xfrm>
            <a:off x="8857129" y="1837765"/>
            <a:ext cx="3135720" cy="79785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BB9B3D6D-47B4-446F-9BEA-F89CC4DFCBB5}"/>
              </a:ext>
            </a:extLst>
          </p:cNvPr>
          <p:cNvSpPr/>
          <p:nvPr/>
        </p:nvSpPr>
        <p:spPr>
          <a:xfrm>
            <a:off x="888631" y="6087052"/>
            <a:ext cx="117059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222222"/>
                </a:solidFill>
                <a:latin typeface="-apple-system"/>
              </a:rPr>
              <a:t>Beer, K., </a:t>
            </a:r>
            <a:r>
              <a:rPr lang="en-US" altLang="ko-KR" dirty="0" err="1">
                <a:solidFill>
                  <a:srgbClr val="222222"/>
                </a:solidFill>
                <a:latin typeface="-apple-system"/>
              </a:rPr>
              <a:t>Bondarenko</a:t>
            </a:r>
            <a:r>
              <a:rPr lang="en-US" altLang="ko-KR" dirty="0">
                <a:solidFill>
                  <a:srgbClr val="222222"/>
                </a:solidFill>
                <a:latin typeface="-apple-system"/>
              </a:rPr>
              <a:t>, D., </a:t>
            </a:r>
            <a:r>
              <a:rPr lang="en-US" altLang="ko-KR" dirty="0" err="1">
                <a:solidFill>
                  <a:srgbClr val="222222"/>
                </a:solidFill>
                <a:latin typeface="-apple-system"/>
              </a:rPr>
              <a:t>Farrelly</a:t>
            </a:r>
            <a:r>
              <a:rPr lang="en-US" altLang="ko-KR" dirty="0">
                <a:solidFill>
                  <a:srgbClr val="222222"/>
                </a:solidFill>
                <a:latin typeface="-apple-system"/>
              </a:rPr>
              <a:t>, T. </a:t>
            </a:r>
            <a:r>
              <a:rPr lang="en-US" altLang="ko-KR" i="1" dirty="0">
                <a:solidFill>
                  <a:srgbClr val="222222"/>
                </a:solidFill>
                <a:latin typeface="-apple-system"/>
              </a:rPr>
              <a:t>et al.</a:t>
            </a:r>
            <a:r>
              <a:rPr lang="en-US" altLang="ko-KR" dirty="0">
                <a:solidFill>
                  <a:srgbClr val="222222"/>
                </a:solidFill>
                <a:latin typeface="-apple-system"/>
              </a:rPr>
              <a:t> Training deep quantum neural networks. </a:t>
            </a:r>
            <a:r>
              <a:rPr lang="en-US" altLang="ko-KR" i="1" dirty="0">
                <a:solidFill>
                  <a:srgbClr val="222222"/>
                </a:solidFill>
                <a:latin typeface="-apple-system"/>
              </a:rPr>
              <a:t>Nat </a:t>
            </a:r>
            <a:r>
              <a:rPr lang="en-US" altLang="ko-KR" i="1" dirty="0" err="1">
                <a:solidFill>
                  <a:srgbClr val="222222"/>
                </a:solidFill>
                <a:latin typeface="-apple-system"/>
              </a:rPr>
              <a:t>Commun</a:t>
            </a:r>
            <a:r>
              <a:rPr lang="en-US" altLang="ko-KR" dirty="0">
                <a:solidFill>
                  <a:srgbClr val="222222"/>
                </a:solidFill>
                <a:latin typeface="-apple-system"/>
              </a:rPr>
              <a:t> </a:t>
            </a:r>
            <a:r>
              <a:rPr lang="en-US" altLang="ko-KR" b="1" dirty="0">
                <a:solidFill>
                  <a:srgbClr val="222222"/>
                </a:solidFill>
                <a:latin typeface="-apple-system"/>
              </a:rPr>
              <a:t>11</a:t>
            </a:r>
            <a:r>
              <a:rPr lang="en-US" altLang="ko-KR" dirty="0">
                <a:solidFill>
                  <a:srgbClr val="222222"/>
                </a:solidFill>
                <a:latin typeface="-apple-system"/>
              </a:rPr>
              <a:t>, 808 (2020). https://doi.org/10.1038/s41467-020-14454-2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71E75DF-5A99-4E09-9ED1-9AA386B769F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698190" y="275272"/>
            <a:ext cx="3294659" cy="245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88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E5C56B-7836-4D42-9C06-8C5B3B522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My (coding) Progress</a:t>
            </a:r>
            <a:endParaRPr lang="ko-KR" altLang="en-US" dirty="0"/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94F28A56-9DE3-487C-93DA-BBCFA2C4C0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58631" y="1370012"/>
            <a:ext cx="5400675" cy="4114800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0AA3DA89-9985-448E-8A6E-39AD50DBB59F}"/>
              </a:ext>
            </a:extLst>
          </p:cNvPr>
          <p:cNvSpPr/>
          <p:nvPr/>
        </p:nvSpPr>
        <p:spPr>
          <a:xfrm>
            <a:off x="2923742" y="6037294"/>
            <a:ext cx="6344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/>
              <a:t>https://github.com/QAMP-Fall-22-Project34/DQNNforQOS</a:t>
            </a:r>
          </a:p>
        </p:txBody>
      </p:sp>
    </p:spTree>
    <p:extLst>
      <p:ext uri="{BB962C8B-B14F-4D97-AF65-F5344CB8AC3E}">
        <p14:creationId xmlns:p14="http://schemas.microsoft.com/office/powerpoint/2010/main" val="136743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D64C99-439A-4153-A6D4-DB3115819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6848C43-9513-4E44-994E-840F6BE530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5548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385</Words>
  <Application>Microsoft Macintosh PowerPoint</Application>
  <PresentationFormat>Widescreen</PresentationFormat>
  <Paragraphs>56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-apple-system</vt:lpstr>
      <vt:lpstr>Arial</vt:lpstr>
      <vt:lpstr>Calibri</vt:lpstr>
      <vt:lpstr>Calibri Light</vt:lpstr>
      <vt:lpstr>Cambria Math</vt:lpstr>
      <vt:lpstr>Courier New</vt:lpstr>
      <vt:lpstr>Proxima Nova</vt:lpstr>
      <vt:lpstr>Office Theme</vt:lpstr>
      <vt:lpstr>PowerPoint Presentation</vt:lpstr>
      <vt:lpstr>PowerPoint Presentation</vt:lpstr>
      <vt:lpstr>PowerPoint Presentation</vt:lpstr>
      <vt:lpstr>PowerPoint Presentation</vt:lpstr>
      <vt:lpstr>QML for reduced density matrix propagation</vt:lpstr>
      <vt:lpstr>What we are trying to do</vt:lpstr>
      <vt:lpstr>Candidate QML model</vt:lpstr>
      <vt:lpstr>My (coding) Progress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 Pemmaraju</dc:creator>
  <cp:lastModifiedBy>Das Pemmaraju</cp:lastModifiedBy>
  <cp:revision>5</cp:revision>
  <dcterms:created xsi:type="dcterms:W3CDTF">2022-10-06T01:19:41Z</dcterms:created>
  <dcterms:modified xsi:type="dcterms:W3CDTF">2022-10-08T18:48:00Z</dcterms:modified>
</cp:coreProperties>
</file>