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notesMasterIdLst>
    <p:notesMasterId r:id="rId10"/>
  </p:notesMasterIdLst>
  <p:handoutMasterIdLst>
    <p:handoutMasterId r:id="rId11"/>
  </p:handoutMasterIdLst>
  <p:sldIdLst>
    <p:sldId id="256" r:id="rId2"/>
    <p:sldId id="257" r:id="rId3"/>
    <p:sldId id="258" r:id="rId4"/>
    <p:sldId id="262" r:id="rId5"/>
    <p:sldId id="259" r:id="rId6"/>
    <p:sldId id="263" r:id="rId7"/>
    <p:sldId id="260" r:id="rId8"/>
    <p:sldId id="261" r:id="rId9"/>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72E31BB-9F53-944C-AFF7-1F240E61BE18}">
          <p14:sldIdLst>
            <p14:sldId id="256"/>
            <p14:sldId id="257"/>
            <p14:sldId id="258"/>
            <p14:sldId id="262"/>
            <p14:sldId id="259"/>
            <p14:sldId id="263"/>
            <p14:sldId id="260"/>
            <p14:sldId id="261"/>
          </p14:sldIdLst>
        </p14:section>
        <p14:section name="Cover Slides" id="{DACC9F6D-4555-EC4D-8EF5-BC43604DC2ED}">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6C8FF"/>
    <a:srgbClr val="0043CE"/>
    <a:srgbClr val="DFDFDF"/>
    <a:srgbClr val="002D9C"/>
    <a:srgbClr val="054ADA"/>
    <a:srgbClr val="3D3D3D"/>
    <a:srgbClr val="E0E0E0"/>
    <a:srgbClr val="323232"/>
    <a:srgbClr val="F2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44"/>
    <p:restoredTop sz="96327"/>
  </p:normalViewPr>
  <p:slideViewPr>
    <p:cSldViewPr snapToGrid="0" snapToObjects="1">
      <p:cViewPr varScale="1">
        <p:scale>
          <a:sx n="202" d="100"/>
          <a:sy n="202" d="100"/>
        </p:scale>
        <p:origin x="192" y="752"/>
      </p:cViewPr>
      <p:guideLst>
        <p:guide orient="horz" pos="1620"/>
        <p:guide pos="2880"/>
      </p:guideLst>
    </p:cSldViewPr>
  </p:slideViewPr>
  <p:outlineViewPr>
    <p:cViewPr>
      <p:scale>
        <a:sx n="33" d="100"/>
        <a:sy n="33" d="100"/>
      </p:scale>
      <p:origin x="0" y="-86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1A63CAA-CD94-4445-9635-ACF0C2BB7BAE}"/>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54548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12E6C3BF-3922-6641-BF4A-443633640296}"/>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80097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10" name="Picture 9">
            <a:extLst>
              <a:ext uri="{FF2B5EF4-FFF2-40B4-BE49-F238E27FC236}">
                <a16:creationId xmlns:a16="http://schemas.microsoft.com/office/drawing/2014/main" id="{0A41A6EC-62E3-B64F-8916-4A69B1CEE782}"/>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515278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AD298876-C1E6-EC4B-A655-096B6E6D40B5}"/>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056034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1"/>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1"/>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1"/>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1"/>
                </a:solidFill>
              </a:defRPr>
            </a:lvl1pPr>
          </a:lstStyle>
          <a:p>
            <a:pPr lvl="0"/>
            <a:r>
              <a:rPr lang="en-US" dirty="0"/>
              <a:t>4</a:t>
            </a:r>
          </a:p>
        </p:txBody>
      </p:sp>
      <p:pic>
        <p:nvPicPr>
          <p:cNvPr id="16" name="Picture 15">
            <a:extLst>
              <a:ext uri="{FF2B5EF4-FFF2-40B4-BE49-F238E27FC236}">
                <a16:creationId xmlns:a16="http://schemas.microsoft.com/office/drawing/2014/main" id="{3C0F0089-2AF8-784E-BDFC-C82D162A2588}"/>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80499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FD009232-E2BC-3C46-BBA7-E52FB6EFC2DB}"/>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572369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5C276499-CBE5-D346-BF22-FD93B3FAD4C2}"/>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03213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Tree>
    <p:extLst>
      <p:ext uri="{BB962C8B-B14F-4D97-AF65-F5344CB8AC3E}">
        <p14:creationId xmlns:p14="http://schemas.microsoft.com/office/powerpoint/2010/main" val="10115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1"/>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35E93564-0997-F943-A427-D795A61EC1AE}"/>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19672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2"/>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1"/>
          </a:solidFill>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Tree>
    <p:extLst>
      <p:ext uri="{BB962C8B-B14F-4D97-AF65-F5344CB8AC3E}">
        <p14:creationId xmlns:p14="http://schemas.microsoft.com/office/powerpoint/2010/main" val="193920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0CA2F38-20CE-244D-9F18-6922B667D651}"/>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D7850CD9-0F56-5C4D-8CF7-2F109E172934}"/>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122956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1 column + 3 boxes gray">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DCDCD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BEBEB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0681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4 boxes (alt)">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42FF73-135D-9049-908B-399CD5E79550}"/>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85498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4 boxes (alt) gray">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2"/>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rgbClr val="DCDCD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BEBEB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4A4A4"/>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42FF73-135D-9049-908B-399CD5E79550}"/>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625287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4"/>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163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rgbClr val="F3F3F3"/>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rgbClr val="DCDCDC"/>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B8BDF67B-42AF-FB48-9926-C225A9833879}"/>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3459867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bg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4"/>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2"/>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DCDCDC"/>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BEBEBE"/>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6BCFE05A-7200-A940-9456-D3383C4107FF}"/>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9659235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6" name="Picture 5">
            <a:extLst>
              <a:ext uri="{FF2B5EF4-FFF2-40B4-BE49-F238E27FC236}">
                <a16:creationId xmlns:a16="http://schemas.microsoft.com/office/drawing/2014/main" id="{99DCD91D-6EEE-A449-BBBB-4C464064DE56}"/>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FF5C387-486D-AB4A-BFE7-AD6AF72450BA}"/>
              </a:ext>
            </a:extLst>
          </p:cNvPr>
          <p:cNvPicPr>
            <a:picLocks noChangeAspect="1"/>
          </p:cNvPicPr>
          <p:nvPr userDrawn="1"/>
        </p:nvPicPr>
        <p:blipFill>
          <a:blip r:embed="rId2"/>
          <a:stretch>
            <a:fillRect/>
          </a:stretch>
        </p:blipFill>
        <p:spPr>
          <a:xfrm>
            <a:off x="2882215" y="1922526"/>
            <a:ext cx="3379570" cy="1298448"/>
          </a:xfrm>
          <a:prstGeom prst="rect">
            <a:avLst/>
          </a:prstGeom>
        </p:spPr>
      </p:pic>
    </p:spTree>
    <p:extLst>
      <p:ext uri="{BB962C8B-B14F-4D97-AF65-F5344CB8AC3E}">
        <p14:creationId xmlns:p14="http://schemas.microsoft.com/office/powerpoint/2010/main" val="2805912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219836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50AF778C-C865-FE4B-B4D9-4D45652EBE81}"/>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48512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rgbClr val="0062FF"/>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A727ED31-09B9-2F4F-8BF7-FD8ADC695F5B}"/>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388767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rgbClr val="0062FF"/>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10" name="Picture 9">
            <a:extLst>
              <a:ext uri="{FF2B5EF4-FFF2-40B4-BE49-F238E27FC236}">
                <a16:creationId xmlns:a16="http://schemas.microsoft.com/office/drawing/2014/main" id="{EC740996-FB94-4C41-BF5C-7C66E91DF28D}"/>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72436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705856" cy="1729232"/>
          </a:xfrm>
        </p:spPr>
        <p:txBody>
          <a:bodyPr lIns="0" rIns="0"/>
          <a:lstStyle>
            <a:lvl1pPr marL="164592" indent="-164592">
              <a:defRPr>
                <a:solidFill>
                  <a:srgbClr val="0062FF"/>
                </a:solidFill>
              </a:defRPr>
            </a:lvl1pPr>
          </a:lstStyle>
          <a:p>
            <a:r>
              <a:rPr lang="en-US" dirty="0"/>
              <a:t>“Add quote, four line maximum.”</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Source, Date</a:t>
            </a:r>
          </a:p>
        </p:txBody>
      </p:sp>
      <p:pic>
        <p:nvPicPr>
          <p:cNvPr id="14" name="Picture 13">
            <a:extLst>
              <a:ext uri="{FF2B5EF4-FFF2-40B4-BE49-F238E27FC236}">
                <a16:creationId xmlns:a16="http://schemas.microsoft.com/office/drawing/2014/main" id="{4FA9BBB0-25AA-FB46-A614-A914AAB4DD0F}"/>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96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9" name="Picture 8">
            <a:extLst>
              <a:ext uri="{FF2B5EF4-FFF2-40B4-BE49-F238E27FC236}">
                <a16:creationId xmlns:a16="http://schemas.microsoft.com/office/drawing/2014/main" id="{E6247D1C-5440-784F-BE29-75456EAC64CA}"/>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0748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IBM Quantum / © 2021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04" r:id="rId19"/>
    <p:sldLayoutId id="2147484005" r:id="rId20"/>
    <p:sldLayoutId id="2147484006" r:id="rId21"/>
    <p:sldLayoutId id="2147484020" r:id="rId22"/>
    <p:sldLayoutId id="2147484008" r:id="rId23"/>
    <p:sldLayoutId id="2147484021" r:id="rId24"/>
    <p:sldLayoutId id="2147484024" r:id="rId25"/>
    <p:sldLayoutId id="2147484023" r:id="rId26"/>
    <p:sldLayoutId id="2147484010" r:id="rId27"/>
    <p:sldLayoutId id="2147484022" r:id="rId28"/>
    <p:sldLayoutId id="2147484011" r:id="rId29"/>
    <p:sldLayoutId id="2147484014" r:id="rId30"/>
    <p:sldLayoutId id="2147484012" r:id="rId31"/>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E4DA-4F28-3647-B682-AB0D3E4EA669}"/>
              </a:ext>
            </a:extLst>
          </p:cNvPr>
          <p:cNvSpPr>
            <a:spLocks noGrp="1"/>
          </p:cNvSpPr>
          <p:nvPr>
            <p:ph type="title"/>
          </p:nvPr>
        </p:nvSpPr>
        <p:spPr/>
        <p:txBody>
          <a:bodyPr/>
          <a:lstStyle/>
          <a:p>
            <a:r>
              <a:rPr lang="en-US" dirty="0"/>
              <a:t>QEC Software Framework</a:t>
            </a:r>
            <a:br>
              <a:rPr lang="en-US" dirty="0"/>
            </a:br>
            <a:r>
              <a:rPr lang="en-US" dirty="0"/>
              <a:t>Requirements</a:t>
            </a:r>
          </a:p>
        </p:txBody>
      </p:sp>
    </p:spTree>
    <p:extLst>
      <p:ext uri="{BB962C8B-B14F-4D97-AF65-F5344CB8AC3E}">
        <p14:creationId xmlns:p14="http://schemas.microsoft.com/office/powerpoint/2010/main" val="82382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C498-5025-2B4F-9949-2EAFA8859414}"/>
              </a:ext>
            </a:extLst>
          </p:cNvPr>
          <p:cNvSpPr>
            <a:spLocks noGrp="1"/>
          </p:cNvSpPr>
          <p:nvPr>
            <p:ph type="title"/>
          </p:nvPr>
        </p:nvSpPr>
        <p:spPr/>
        <p:txBody>
          <a:bodyPr/>
          <a:lstStyle/>
          <a:p>
            <a:r>
              <a:rPr lang="en-US" dirty="0"/>
              <a:t>Stabilizer Verification</a:t>
            </a:r>
          </a:p>
        </p:txBody>
      </p:sp>
      <p:sp>
        <p:nvSpPr>
          <p:cNvPr id="3" name="Text Placeholder 2">
            <a:extLst>
              <a:ext uri="{FF2B5EF4-FFF2-40B4-BE49-F238E27FC236}">
                <a16:creationId xmlns:a16="http://schemas.microsoft.com/office/drawing/2014/main" id="{E59D9E70-F810-3247-9A2D-D3F614F2579A}"/>
              </a:ext>
            </a:extLst>
          </p:cNvPr>
          <p:cNvSpPr>
            <a:spLocks noGrp="1"/>
          </p:cNvSpPr>
          <p:nvPr>
            <p:ph type="body" sz="quarter" idx="12"/>
          </p:nvPr>
        </p:nvSpPr>
        <p:spPr/>
        <p:txBody>
          <a:bodyPr/>
          <a:lstStyle/>
          <a:p>
            <a:r>
              <a:rPr lang="en-US" dirty="0"/>
              <a:t>Verify that a circuits that purportedly measure stabilizers is correct</a:t>
            </a:r>
          </a:p>
        </p:txBody>
      </p:sp>
      <p:sp>
        <p:nvSpPr>
          <p:cNvPr id="4" name="Footer Placeholder 3">
            <a:extLst>
              <a:ext uri="{FF2B5EF4-FFF2-40B4-BE49-F238E27FC236}">
                <a16:creationId xmlns:a16="http://schemas.microsoft.com/office/drawing/2014/main" id="{A1B705FD-64FA-F841-AB44-E3F140ECA56F}"/>
              </a:ext>
            </a:extLst>
          </p:cNvPr>
          <p:cNvSpPr>
            <a:spLocks noGrp="1"/>
          </p:cNvSpPr>
          <p:nvPr>
            <p:ph type="ftr" sz="quarter" idx="10"/>
          </p:nvPr>
        </p:nvSpPr>
        <p:spPr/>
        <p:txBody>
          <a:bodyPr/>
          <a:lstStyle/>
          <a:p>
            <a:r>
              <a:rPr lang="en-US"/>
              <a:t>IBM Quantum / © 2021 IBM Corporation</a:t>
            </a:r>
            <a:endParaRPr lang="en-US" dirty="0"/>
          </a:p>
        </p:txBody>
      </p:sp>
      <p:sp>
        <p:nvSpPr>
          <p:cNvPr id="5" name="Slide Number Placeholder 4">
            <a:extLst>
              <a:ext uri="{FF2B5EF4-FFF2-40B4-BE49-F238E27FC236}">
                <a16:creationId xmlns:a16="http://schemas.microsoft.com/office/drawing/2014/main" id="{E33C53A6-1CB4-0547-9C05-9CF46EDF670D}"/>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Tree>
    <p:extLst>
      <p:ext uri="{BB962C8B-B14F-4D97-AF65-F5344CB8AC3E}">
        <p14:creationId xmlns:p14="http://schemas.microsoft.com/office/powerpoint/2010/main" val="154204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742E-C2CF-5F4C-ABD0-8F6735458A59}"/>
              </a:ext>
            </a:extLst>
          </p:cNvPr>
          <p:cNvSpPr>
            <a:spLocks noGrp="1"/>
          </p:cNvSpPr>
          <p:nvPr>
            <p:ph type="title"/>
          </p:nvPr>
        </p:nvSpPr>
        <p:spPr/>
        <p:txBody>
          <a:bodyPr/>
          <a:lstStyle/>
          <a:p>
            <a:r>
              <a:rPr lang="en-US" dirty="0"/>
              <a:t>Stabilizer Circuit Fault Tolerance</a:t>
            </a:r>
          </a:p>
        </p:txBody>
      </p:sp>
      <p:sp>
        <p:nvSpPr>
          <p:cNvPr id="3" name="Text Placeholder 2">
            <a:extLst>
              <a:ext uri="{FF2B5EF4-FFF2-40B4-BE49-F238E27FC236}">
                <a16:creationId xmlns:a16="http://schemas.microsoft.com/office/drawing/2014/main" id="{3A54D901-30A0-1644-B994-E91D7CAFE435}"/>
              </a:ext>
            </a:extLst>
          </p:cNvPr>
          <p:cNvSpPr>
            <a:spLocks noGrp="1"/>
          </p:cNvSpPr>
          <p:nvPr>
            <p:ph type="body" sz="quarter" idx="12"/>
          </p:nvPr>
        </p:nvSpPr>
        <p:spPr/>
        <p:txBody>
          <a:bodyPr/>
          <a:lstStyle/>
          <a:p>
            <a:r>
              <a:rPr lang="en-US" dirty="0"/>
              <a:t>Given a (Clifford) circuit for stabilizer measurements and a code, decide whether the circuit is fault-tolerant (i.e. can d-1 or fewer faults be placed to cause a logical error without triggering any stabilizer or flag measurements)</a:t>
            </a:r>
          </a:p>
          <a:p>
            <a:endParaRPr lang="en-US" dirty="0"/>
          </a:p>
        </p:txBody>
      </p:sp>
      <p:sp>
        <p:nvSpPr>
          <p:cNvPr id="4" name="Footer Placeholder 3">
            <a:extLst>
              <a:ext uri="{FF2B5EF4-FFF2-40B4-BE49-F238E27FC236}">
                <a16:creationId xmlns:a16="http://schemas.microsoft.com/office/drawing/2014/main" id="{9B2189F1-CC62-CE43-8998-68B0821B808C}"/>
              </a:ext>
            </a:extLst>
          </p:cNvPr>
          <p:cNvSpPr>
            <a:spLocks noGrp="1"/>
          </p:cNvSpPr>
          <p:nvPr>
            <p:ph type="ftr" sz="quarter" idx="10"/>
          </p:nvPr>
        </p:nvSpPr>
        <p:spPr/>
        <p:txBody>
          <a:bodyPr/>
          <a:lstStyle/>
          <a:p>
            <a:r>
              <a:rPr lang="en-US"/>
              <a:t>IBM Quantum / © 2021 IBM Corporation</a:t>
            </a:r>
            <a:endParaRPr lang="en-US" dirty="0"/>
          </a:p>
        </p:txBody>
      </p:sp>
      <p:sp>
        <p:nvSpPr>
          <p:cNvPr id="5" name="Slide Number Placeholder 4">
            <a:extLst>
              <a:ext uri="{FF2B5EF4-FFF2-40B4-BE49-F238E27FC236}">
                <a16:creationId xmlns:a16="http://schemas.microsoft.com/office/drawing/2014/main" id="{A8A08A81-3A46-8E48-B867-C87886FE3429}"/>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Tree>
    <p:extLst>
      <p:ext uri="{BB962C8B-B14F-4D97-AF65-F5344CB8AC3E}">
        <p14:creationId xmlns:p14="http://schemas.microsoft.com/office/powerpoint/2010/main" val="93588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742E-C2CF-5F4C-ABD0-8F6735458A59}"/>
              </a:ext>
            </a:extLst>
          </p:cNvPr>
          <p:cNvSpPr>
            <a:spLocks noGrp="1"/>
          </p:cNvSpPr>
          <p:nvPr>
            <p:ph type="title"/>
          </p:nvPr>
        </p:nvSpPr>
        <p:spPr/>
        <p:txBody>
          <a:bodyPr/>
          <a:lstStyle/>
          <a:p>
            <a:r>
              <a:rPr lang="en-US" dirty="0"/>
              <a:t>Error Propagation – QEC Requirement</a:t>
            </a:r>
          </a:p>
        </p:txBody>
      </p:sp>
      <p:sp>
        <p:nvSpPr>
          <p:cNvPr id="3" name="Text Placeholder 2">
            <a:extLst>
              <a:ext uri="{FF2B5EF4-FFF2-40B4-BE49-F238E27FC236}">
                <a16:creationId xmlns:a16="http://schemas.microsoft.com/office/drawing/2014/main" id="{3A54D901-30A0-1644-B994-E91D7CAFE435}"/>
              </a:ext>
            </a:extLst>
          </p:cNvPr>
          <p:cNvSpPr>
            <a:spLocks noGrp="1"/>
          </p:cNvSpPr>
          <p:nvPr>
            <p:ph type="body" sz="quarter" idx="12"/>
          </p:nvPr>
        </p:nvSpPr>
        <p:spPr/>
        <p:txBody>
          <a:bodyPr/>
          <a:lstStyle/>
          <a:p>
            <a:r>
              <a:rPr lang="en-US" dirty="0"/>
              <a:t>Given a Clifford circuit, propagate all single faults to the end. (Scroll through the result in a GUI? Or just output as a list?) Same with all pairs of faults, or more?</a:t>
            </a:r>
          </a:p>
        </p:txBody>
      </p:sp>
      <p:sp>
        <p:nvSpPr>
          <p:cNvPr id="4" name="Footer Placeholder 3">
            <a:extLst>
              <a:ext uri="{FF2B5EF4-FFF2-40B4-BE49-F238E27FC236}">
                <a16:creationId xmlns:a16="http://schemas.microsoft.com/office/drawing/2014/main" id="{9B2189F1-CC62-CE43-8998-68B0821B808C}"/>
              </a:ext>
            </a:extLst>
          </p:cNvPr>
          <p:cNvSpPr>
            <a:spLocks noGrp="1"/>
          </p:cNvSpPr>
          <p:nvPr>
            <p:ph type="ftr" sz="quarter" idx="10"/>
          </p:nvPr>
        </p:nvSpPr>
        <p:spPr/>
        <p:txBody>
          <a:bodyPr/>
          <a:lstStyle/>
          <a:p>
            <a:r>
              <a:rPr lang="en-US"/>
              <a:t>IBM Quantum / © 2021 IBM Corporation</a:t>
            </a:r>
            <a:endParaRPr lang="en-US" dirty="0"/>
          </a:p>
        </p:txBody>
      </p:sp>
      <p:sp>
        <p:nvSpPr>
          <p:cNvPr id="5" name="Slide Number Placeholder 4">
            <a:extLst>
              <a:ext uri="{FF2B5EF4-FFF2-40B4-BE49-F238E27FC236}">
                <a16:creationId xmlns:a16="http://schemas.microsoft.com/office/drawing/2014/main" id="{A8A08A81-3A46-8E48-B867-C87886FE3429}"/>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Tree>
    <p:extLst>
      <p:ext uri="{BB962C8B-B14F-4D97-AF65-F5344CB8AC3E}">
        <p14:creationId xmlns:p14="http://schemas.microsoft.com/office/powerpoint/2010/main" val="239121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9446-33D9-0C41-96CE-34D84C07628E}"/>
              </a:ext>
            </a:extLst>
          </p:cNvPr>
          <p:cNvSpPr>
            <a:spLocks noGrp="1"/>
          </p:cNvSpPr>
          <p:nvPr>
            <p:ph type="title"/>
          </p:nvPr>
        </p:nvSpPr>
        <p:spPr>
          <a:xfrm>
            <a:off x="210311" y="201168"/>
            <a:ext cx="6824971" cy="804672"/>
          </a:xfrm>
        </p:spPr>
        <p:txBody>
          <a:bodyPr/>
          <a:lstStyle/>
          <a:p>
            <a:r>
              <a:rPr lang="en-US" dirty="0"/>
              <a:t>Error Propagation – Detailed Requirement</a:t>
            </a:r>
          </a:p>
        </p:txBody>
      </p:sp>
      <p:sp>
        <p:nvSpPr>
          <p:cNvPr id="3" name="Text Placeholder 2">
            <a:extLst>
              <a:ext uri="{FF2B5EF4-FFF2-40B4-BE49-F238E27FC236}">
                <a16:creationId xmlns:a16="http://schemas.microsoft.com/office/drawing/2014/main" id="{1041886C-EEBC-364E-A03C-EDAF62D86FA7}"/>
              </a:ext>
            </a:extLst>
          </p:cNvPr>
          <p:cNvSpPr>
            <a:spLocks noGrp="1"/>
          </p:cNvSpPr>
          <p:nvPr>
            <p:ph type="body" sz="quarter" idx="12"/>
          </p:nvPr>
        </p:nvSpPr>
        <p:spPr>
          <a:xfrm>
            <a:off x="389693" y="1088980"/>
            <a:ext cx="5017297" cy="2833163"/>
          </a:xfrm>
        </p:spPr>
        <p:txBody>
          <a:bodyPr/>
          <a:lstStyle/>
          <a:p>
            <a:r>
              <a:rPr lang="en-US" dirty="0"/>
              <a:t>Let C=C</a:t>
            </a:r>
            <a:r>
              <a:rPr lang="en-US" baseline="-25000" dirty="0"/>
              <a:t>m</a:t>
            </a:r>
            <a:r>
              <a:rPr lang="en-US" dirty="0"/>
              <a:t>C</a:t>
            </a:r>
            <a:r>
              <a:rPr lang="en-US" baseline="-25000" dirty="0"/>
              <a:t>n-1</a:t>
            </a:r>
            <a:r>
              <a:rPr lang="en-US" dirty="0"/>
              <a:t>…C</a:t>
            </a:r>
            <a:r>
              <a:rPr lang="en-US" baseline="-25000" dirty="0"/>
              <a:t>1</a:t>
            </a:r>
            <a:r>
              <a:rPr lang="en-US" dirty="0"/>
              <a:t> be a Clifford circuit on n qubits. Let Q be a n qubit Pauli operator. Let Q</a:t>
            </a:r>
            <a:r>
              <a:rPr lang="en-US" baseline="-25000" dirty="0"/>
              <a:t>0</a:t>
            </a:r>
            <a:r>
              <a:rPr lang="en-US" dirty="0"/>
              <a:t>=Q and for k =1,2,…,m</a:t>
            </a:r>
          </a:p>
          <a:p>
            <a:r>
              <a:rPr lang="en-US" dirty="0"/>
              <a:t>	Q</a:t>
            </a:r>
            <a:r>
              <a:rPr lang="en-US" baseline="-25000" dirty="0"/>
              <a:t>k</a:t>
            </a:r>
            <a:r>
              <a:rPr lang="en-US" dirty="0"/>
              <a:t> = (C</a:t>
            </a:r>
            <a:r>
              <a:rPr lang="en-US" baseline="-25000" dirty="0"/>
              <a:t>k</a:t>
            </a:r>
            <a:r>
              <a:rPr lang="en-US" dirty="0"/>
              <a:t>C</a:t>
            </a:r>
            <a:r>
              <a:rPr lang="en-US" baseline="-25000" dirty="0"/>
              <a:t>k-1</a:t>
            </a:r>
            <a:r>
              <a:rPr lang="en-US" dirty="0"/>
              <a:t>...C</a:t>
            </a:r>
            <a:r>
              <a:rPr lang="en-US" baseline="-25000" dirty="0"/>
              <a:t>1</a:t>
            </a:r>
            <a:r>
              <a:rPr lang="en-US" dirty="0"/>
              <a:t>)·Q·(C</a:t>
            </a:r>
            <a:r>
              <a:rPr lang="en-US" baseline="-25000" dirty="0"/>
              <a:t>k</a:t>
            </a:r>
            <a:r>
              <a:rPr lang="en-US" dirty="0"/>
              <a:t>C</a:t>
            </a:r>
            <a:r>
              <a:rPr lang="en-US" baseline="-25000" dirty="0"/>
              <a:t>k-1</a:t>
            </a:r>
            <a:r>
              <a:rPr lang="en-US" dirty="0"/>
              <a:t>…C</a:t>
            </a:r>
            <a:r>
              <a:rPr lang="en-US" baseline="-25000" dirty="0"/>
              <a:t>1</a:t>
            </a:r>
            <a:r>
              <a:rPr lang="en-US" dirty="0"/>
              <a:t>)</a:t>
            </a:r>
            <a:r>
              <a:rPr lang="en-US" baseline="30000" dirty="0"/>
              <a:t>†</a:t>
            </a:r>
            <a:r>
              <a:rPr lang="en-US" dirty="0"/>
              <a:t>.</a:t>
            </a:r>
          </a:p>
          <a:p>
            <a:pPr marL="342900" indent="-342900">
              <a:buAutoNum type="arabicPeriod"/>
            </a:pPr>
            <a:r>
              <a:rPr lang="en-US" dirty="0"/>
              <a:t>Given C and Q return the list [Q</a:t>
            </a:r>
            <a:r>
              <a:rPr lang="en-US" baseline="-25000" dirty="0"/>
              <a:t>0</a:t>
            </a:r>
            <a:r>
              <a:rPr lang="en-US" dirty="0"/>
              <a:t>,Q</a:t>
            </a:r>
            <a:r>
              <a:rPr lang="en-US" baseline="-25000" dirty="0"/>
              <a:t>1</a:t>
            </a:r>
            <a:r>
              <a:rPr lang="en-US" dirty="0"/>
              <a:t>,…,</a:t>
            </a:r>
            <a:r>
              <a:rPr lang="en-US" dirty="0" err="1"/>
              <a:t>Q</a:t>
            </a:r>
            <a:r>
              <a:rPr lang="en-US" baseline="-25000" dirty="0" err="1"/>
              <a:t>m</a:t>
            </a:r>
            <a:r>
              <a:rPr lang="en-US" dirty="0"/>
              <a:t>]</a:t>
            </a:r>
          </a:p>
          <a:p>
            <a:pPr marL="342900" indent="-342900">
              <a:buAutoNum type="arabicPeriod"/>
            </a:pPr>
            <a:r>
              <a:rPr lang="en-US" dirty="0"/>
              <a:t>Given C and Q show </a:t>
            </a:r>
            <a:r>
              <a:rPr lang="en-US" dirty="0" err="1"/>
              <a:t>Q</a:t>
            </a:r>
            <a:r>
              <a:rPr lang="en-US" baseline="-25000" dirty="0" err="1"/>
              <a:t>j</a:t>
            </a:r>
            <a:r>
              <a:rPr lang="en-US" baseline="-25000" dirty="0"/>
              <a:t> </a:t>
            </a:r>
            <a:r>
              <a:rPr lang="en-US" dirty="0"/>
              <a:t>stepping thought the circuit C visually (via GUI)</a:t>
            </a:r>
          </a:p>
          <a:p>
            <a:pPr marL="342900" indent="-342900">
              <a:buAutoNum type="arabicPeriod"/>
            </a:pPr>
            <a:r>
              <a:rPr lang="en-US" dirty="0"/>
              <a:t>Provide methods to pass all singleton, pairs, etc. (or other defined combinations) through circuit and gather totals or partial samples, statistics, etc.</a:t>
            </a:r>
          </a:p>
        </p:txBody>
      </p:sp>
      <p:sp>
        <p:nvSpPr>
          <p:cNvPr id="4" name="Footer Placeholder 3">
            <a:extLst>
              <a:ext uri="{FF2B5EF4-FFF2-40B4-BE49-F238E27FC236}">
                <a16:creationId xmlns:a16="http://schemas.microsoft.com/office/drawing/2014/main" id="{9B81825A-9B40-2C4F-8F81-B281CC71813C}"/>
              </a:ext>
            </a:extLst>
          </p:cNvPr>
          <p:cNvSpPr>
            <a:spLocks noGrp="1"/>
          </p:cNvSpPr>
          <p:nvPr>
            <p:ph type="ftr" sz="quarter" idx="10"/>
          </p:nvPr>
        </p:nvSpPr>
        <p:spPr/>
        <p:txBody>
          <a:bodyPr/>
          <a:lstStyle/>
          <a:p>
            <a:r>
              <a:rPr lang="en-US"/>
              <a:t>IBM Quantum / © 2021 IBM Corporation</a:t>
            </a:r>
            <a:endParaRPr lang="en-US" dirty="0"/>
          </a:p>
        </p:txBody>
      </p:sp>
      <p:sp>
        <p:nvSpPr>
          <p:cNvPr id="5" name="Slide Number Placeholder 4">
            <a:extLst>
              <a:ext uri="{FF2B5EF4-FFF2-40B4-BE49-F238E27FC236}">
                <a16:creationId xmlns:a16="http://schemas.microsoft.com/office/drawing/2014/main" id="{0E509BE8-DE5E-4C41-ACDB-BA4D8E18F5F1}"/>
              </a:ext>
            </a:extLst>
          </p:cNvPr>
          <p:cNvSpPr>
            <a:spLocks noGrp="1"/>
          </p:cNvSpPr>
          <p:nvPr>
            <p:ph type="sldNum" sz="quarter" idx="11"/>
          </p:nvPr>
        </p:nvSpPr>
        <p:spPr/>
        <p:txBody>
          <a:bodyPr/>
          <a:lstStyle/>
          <a:p>
            <a:fld id="{59395FB3-9C97-154F-86B2-7E381B951268}" type="slidenum">
              <a:rPr lang="en-US" smtClean="0"/>
              <a:pPr/>
              <a:t>5</a:t>
            </a:fld>
            <a:endParaRPr lang="en-US" dirty="0"/>
          </a:p>
        </p:txBody>
      </p:sp>
      <p:pic>
        <p:nvPicPr>
          <p:cNvPr id="8" name="Picture 7">
            <a:extLst>
              <a:ext uri="{FF2B5EF4-FFF2-40B4-BE49-F238E27FC236}">
                <a16:creationId xmlns:a16="http://schemas.microsoft.com/office/drawing/2014/main" id="{E6994346-9733-1C44-A836-F3B9B8E643A3}"/>
              </a:ext>
            </a:extLst>
          </p:cNvPr>
          <p:cNvPicPr>
            <a:picLocks noChangeAspect="1"/>
          </p:cNvPicPr>
          <p:nvPr/>
        </p:nvPicPr>
        <p:blipFill>
          <a:blip r:embed="rId2"/>
          <a:stretch>
            <a:fillRect/>
          </a:stretch>
        </p:blipFill>
        <p:spPr>
          <a:xfrm>
            <a:off x="5555892" y="1266834"/>
            <a:ext cx="3061418" cy="2028651"/>
          </a:xfrm>
          <a:prstGeom prst="rect">
            <a:avLst/>
          </a:prstGeom>
        </p:spPr>
      </p:pic>
    </p:spTree>
    <p:extLst>
      <p:ext uri="{BB962C8B-B14F-4D97-AF65-F5344CB8AC3E}">
        <p14:creationId xmlns:p14="http://schemas.microsoft.com/office/powerpoint/2010/main" val="348004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9446-33D9-0C41-96CE-34D84C07628E}"/>
              </a:ext>
            </a:extLst>
          </p:cNvPr>
          <p:cNvSpPr>
            <a:spLocks noGrp="1"/>
          </p:cNvSpPr>
          <p:nvPr>
            <p:ph type="title"/>
          </p:nvPr>
        </p:nvSpPr>
        <p:spPr>
          <a:xfrm>
            <a:off x="210311" y="201168"/>
            <a:ext cx="6824971" cy="804672"/>
          </a:xfrm>
        </p:spPr>
        <p:txBody>
          <a:bodyPr/>
          <a:lstStyle/>
          <a:p>
            <a:r>
              <a:rPr lang="en-US" dirty="0"/>
              <a:t>Error Propagation – Detailed Requirement</a:t>
            </a:r>
          </a:p>
        </p:txBody>
      </p:sp>
      <p:sp>
        <p:nvSpPr>
          <p:cNvPr id="3" name="Text Placeholder 2">
            <a:extLst>
              <a:ext uri="{FF2B5EF4-FFF2-40B4-BE49-F238E27FC236}">
                <a16:creationId xmlns:a16="http://schemas.microsoft.com/office/drawing/2014/main" id="{1041886C-EEBC-364E-A03C-EDAF62D86FA7}"/>
              </a:ext>
            </a:extLst>
          </p:cNvPr>
          <p:cNvSpPr>
            <a:spLocks noGrp="1"/>
          </p:cNvSpPr>
          <p:nvPr>
            <p:ph type="body" sz="quarter" idx="12"/>
          </p:nvPr>
        </p:nvSpPr>
        <p:spPr>
          <a:xfrm>
            <a:off x="389693" y="1088980"/>
            <a:ext cx="5017297" cy="2833163"/>
          </a:xfrm>
        </p:spPr>
        <p:txBody>
          <a:bodyPr/>
          <a:lstStyle/>
          <a:p>
            <a:r>
              <a:rPr lang="en-US" dirty="0"/>
              <a:t>Let C=C</a:t>
            </a:r>
            <a:r>
              <a:rPr lang="en-US" baseline="-25000" dirty="0"/>
              <a:t>m</a:t>
            </a:r>
            <a:r>
              <a:rPr lang="en-US" dirty="0"/>
              <a:t>C</a:t>
            </a:r>
            <a:r>
              <a:rPr lang="en-US" baseline="-25000" dirty="0"/>
              <a:t>m-1</a:t>
            </a:r>
            <a:r>
              <a:rPr lang="en-US" dirty="0"/>
              <a:t>…C</a:t>
            </a:r>
            <a:r>
              <a:rPr lang="en-US" baseline="-25000" dirty="0"/>
              <a:t>1</a:t>
            </a:r>
            <a:r>
              <a:rPr lang="en-US" dirty="0"/>
              <a:t> be a Clifford circuit on n qubits. Let Q be a n qubit Pauli operator. Let Q</a:t>
            </a:r>
            <a:r>
              <a:rPr lang="en-US" baseline="-25000" dirty="0"/>
              <a:t>0</a:t>
            </a:r>
            <a:r>
              <a:rPr lang="en-US" dirty="0"/>
              <a:t>=Q and for k =1,2,…,m</a:t>
            </a:r>
          </a:p>
          <a:p>
            <a:r>
              <a:rPr lang="en-US" dirty="0"/>
              <a:t>	Q</a:t>
            </a:r>
            <a:r>
              <a:rPr lang="en-US" baseline="-25000" dirty="0"/>
              <a:t>k</a:t>
            </a:r>
            <a:r>
              <a:rPr lang="en-US" dirty="0"/>
              <a:t> = (C</a:t>
            </a:r>
            <a:r>
              <a:rPr lang="en-US" baseline="-25000" dirty="0"/>
              <a:t>k</a:t>
            </a:r>
            <a:r>
              <a:rPr lang="en-US" dirty="0"/>
              <a:t>C</a:t>
            </a:r>
            <a:r>
              <a:rPr lang="en-US" baseline="-25000" dirty="0"/>
              <a:t>k-1</a:t>
            </a:r>
            <a:r>
              <a:rPr lang="en-US" dirty="0"/>
              <a:t>...C</a:t>
            </a:r>
            <a:r>
              <a:rPr lang="en-US" baseline="-25000" dirty="0"/>
              <a:t>1</a:t>
            </a:r>
            <a:r>
              <a:rPr lang="en-US" dirty="0"/>
              <a:t>)·Q·(C</a:t>
            </a:r>
            <a:r>
              <a:rPr lang="en-US" baseline="-25000" dirty="0"/>
              <a:t>k</a:t>
            </a:r>
            <a:r>
              <a:rPr lang="en-US" dirty="0"/>
              <a:t>C</a:t>
            </a:r>
            <a:r>
              <a:rPr lang="en-US" baseline="-25000" dirty="0"/>
              <a:t>k-1</a:t>
            </a:r>
            <a:r>
              <a:rPr lang="en-US" dirty="0"/>
              <a:t>…C</a:t>
            </a:r>
            <a:r>
              <a:rPr lang="en-US" baseline="-25000" dirty="0"/>
              <a:t>1</a:t>
            </a:r>
            <a:r>
              <a:rPr lang="en-US" dirty="0"/>
              <a:t>)</a:t>
            </a:r>
            <a:r>
              <a:rPr lang="en-US" baseline="30000" dirty="0"/>
              <a:t>†</a:t>
            </a:r>
            <a:r>
              <a:rPr lang="en-US" dirty="0"/>
              <a:t>.</a:t>
            </a:r>
          </a:p>
          <a:p>
            <a:pPr marL="342900" indent="-342900">
              <a:buAutoNum type="arabicPeriod"/>
            </a:pPr>
            <a:r>
              <a:rPr lang="en-US" dirty="0"/>
              <a:t>Given C and Q return the list [Q</a:t>
            </a:r>
            <a:r>
              <a:rPr lang="en-US" baseline="-25000" dirty="0"/>
              <a:t>0</a:t>
            </a:r>
            <a:r>
              <a:rPr lang="en-US" dirty="0"/>
              <a:t>,Q</a:t>
            </a:r>
            <a:r>
              <a:rPr lang="en-US" baseline="-25000" dirty="0"/>
              <a:t>1</a:t>
            </a:r>
            <a:r>
              <a:rPr lang="en-US" dirty="0"/>
              <a:t>,…,</a:t>
            </a:r>
            <a:r>
              <a:rPr lang="en-US" dirty="0" err="1"/>
              <a:t>Q</a:t>
            </a:r>
            <a:r>
              <a:rPr lang="en-US" baseline="-25000" dirty="0" err="1"/>
              <a:t>m</a:t>
            </a:r>
            <a:r>
              <a:rPr lang="en-US" dirty="0"/>
              <a:t>]</a:t>
            </a:r>
          </a:p>
          <a:p>
            <a:pPr marL="342900" indent="-342900">
              <a:buAutoNum type="arabicPeriod"/>
            </a:pPr>
            <a:r>
              <a:rPr lang="en-US" dirty="0"/>
              <a:t>Given C and Q show </a:t>
            </a:r>
            <a:r>
              <a:rPr lang="en-US" dirty="0" err="1"/>
              <a:t>Q</a:t>
            </a:r>
            <a:r>
              <a:rPr lang="en-US" baseline="-25000" dirty="0" err="1"/>
              <a:t>j</a:t>
            </a:r>
            <a:r>
              <a:rPr lang="en-US" baseline="-25000" dirty="0"/>
              <a:t> </a:t>
            </a:r>
            <a:r>
              <a:rPr lang="en-US" dirty="0"/>
              <a:t>stepping thought the circuit C visually (via GUI)</a:t>
            </a:r>
          </a:p>
          <a:p>
            <a:pPr marL="342900" indent="-342900">
              <a:buAutoNum type="arabicPeriod"/>
            </a:pPr>
            <a:r>
              <a:rPr lang="en-US" dirty="0"/>
              <a:t>Provide methods to pass all singleton, pairs, etc. (or other defined combinations) through circuit and gather totals or partial samples, statistics, etc.</a:t>
            </a:r>
          </a:p>
        </p:txBody>
      </p:sp>
      <p:sp>
        <p:nvSpPr>
          <p:cNvPr id="4" name="Footer Placeholder 3">
            <a:extLst>
              <a:ext uri="{FF2B5EF4-FFF2-40B4-BE49-F238E27FC236}">
                <a16:creationId xmlns:a16="http://schemas.microsoft.com/office/drawing/2014/main" id="{9B81825A-9B40-2C4F-8F81-B281CC71813C}"/>
              </a:ext>
            </a:extLst>
          </p:cNvPr>
          <p:cNvSpPr>
            <a:spLocks noGrp="1"/>
          </p:cNvSpPr>
          <p:nvPr>
            <p:ph type="ftr" sz="quarter" idx="10"/>
          </p:nvPr>
        </p:nvSpPr>
        <p:spPr/>
        <p:txBody>
          <a:bodyPr/>
          <a:lstStyle/>
          <a:p>
            <a:r>
              <a:rPr lang="en-US"/>
              <a:t>IBM Quantum / © 2021 IBM Corporation</a:t>
            </a:r>
            <a:endParaRPr lang="en-US" dirty="0"/>
          </a:p>
        </p:txBody>
      </p:sp>
      <p:sp>
        <p:nvSpPr>
          <p:cNvPr id="5" name="Slide Number Placeholder 4">
            <a:extLst>
              <a:ext uri="{FF2B5EF4-FFF2-40B4-BE49-F238E27FC236}">
                <a16:creationId xmlns:a16="http://schemas.microsoft.com/office/drawing/2014/main" id="{0E509BE8-DE5E-4C41-ACDB-BA4D8E18F5F1}"/>
              </a:ext>
            </a:extLst>
          </p:cNvPr>
          <p:cNvSpPr>
            <a:spLocks noGrp="1"/>
          </p:cNvSpPr>
          <p:nvPr>
            <p:ph type="sldNum" sz="quarter" idx="11"/>
          </p:nvPr>
        </p:nvSpPr>
        <p:spPr/>
        <p:txBody>
          <a:bodyPr/>
          <a:lstStyle/>
          <a:p>
            <a:fld id="{59395FB3-9C97-154F-86B2-7E381B951268}" type="slidenum">
              <a:rPr lang="en-US" smtClean="0"/>
              <a:pPr/>
              <a:t>6</a:t>
            </a:fld>
            <a:endParaRPr lang="en-US" dirty="0"/>
          </a:p>
        </p:txBody>
      </p:sp>
      <p:pic>
        <p:nvPicPr>
          <p:cNvPr id="8" name="Picture 7">
            <a:extLst>
              <a:ext uri="{FF2B5EF4-FFF2-40B4-BE49-F238E27FC236}">
                <a16:creationId xmlns:a16="http://schemas.microsoft.com/office/drawing/2014/main" id="{E6994346-9733-1C44-A836-F3B9B8E643A3}"/>
              </a:ext>
            </a:extLst>
          </p:cNvPr>
          <p:cNvPicPr>
            <a:picLocks noChangeAspect="1"/>
          </p:cNvPicPr>
          <p:nvPr/>
        </p:nvPicPr>
        <p:blipFill>
          <a:blip r:embed="rId2"/>
          <a:stretch>
            <a:fillRect/>
          </a:stretch>
        </p:blipFill>
        <p:spPr>
          <a:xfrm>
            <a:off x="5555892" y="1266834"/>
            <a:ext cx="3061418" cy="2028651"/>
          </a:xfrm>
          <a:prstGeom prst="rect">
            <a:avLst/>
          </a:prstGeom>
        </p:spPr>
      </p:pic>
      <p:sp>
        <p:nvSpPr>
          <p:cNvPr id="6" name="Rectangle 5">
            <a:extLst>
              <a:ext uri="{FF2B5EF4-FFF2-40B4-BE49-F238E27FC236}">
                <a16:creationId xmlns:a16="http://schemas.microsoft.com/office/drawing/2014/main" id="{5E82255D-D3B9-0544-999D-0F03E21C9AE1}"/>
              </a:ext>
            </a:extLst>
          </p:cNvPr>
          <p:cNvSpPr/>
          <p:nvPr/>
        </p:nvSpPr>
        <p:spPr bwMode="auto">
          <a:xfrm>
            <a:off x="2150706" y="1088980"/>
            <a:ext cx="1184988" cy="244844"/>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
        <p:nvSpPr>
          <p:cNvPr id="9" name="Rectangle 8">
            <a:extLst>
              <a:ext uri="{FF2B5EF4-FFF2-40B4-BE49-F238E27FC236}">
                <a16:creationId xmlns:a16="http://schemas.microsoft.com/office/drawing/2014/main" id="{8D3204AF-C866-8B47-A048-2FB9F180F4B1}"/>
              </a:ext>
            </a:extLst>
          </p:cNvPr>
          <p:cNvSpPr/>
          <p:nvPr/>
        </p:nvSpPr>
        <p:spPr bwMode="auto">
          <a:xfrm>
            <a:off x="853947" y="1076298"/>
            <a:ext cx="932866" cy="253313"/>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
        <p:nvSpPr>
          <p:cNvPr id="10" name="Rectangle 9">
            <a:extLst>
              <a:ext uri="{FF2B5EF4-FFF2-40B4-BE49-F238E27FC236}">
                <a16:creationId xmlns:a16="http://schemas.microsoft.com/office/drawing/2014/main" id="{B6F9EB40-E24A-594D-948B-048D907833A8}"/>
              </a:ext>
            </a:extLst>
          </p:cNvPr>
          <p:cNvSpPr/>
          <p:nvPr/>
        </p:nvSpPr>
        <p:spPr bwMode="auto">
          <a:xfrm>
            <a:off x="674915" y="3063081"/>
            <a:ext cx="4685522" cy="750807"/>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276995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F736-B058-7944-9470-F9B46043D73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DA3DF97-FE59-FC4B-AF48-F0F986BED907}"/>
              </a:ext>
            </a:extLst>
          </p:cNvPr>
          <p:cNvSpPr>
            <a:spLocks noGrp="1"/>
          </p:cNvSpPr>
          <p:nvPr>
            <p:ph type="body" sz="quarter" idx="12"/>
          </p:nvPr>
        </p:nvSpPr>
        <p:spPr/>
        <p:txBody>
          <a:bodyPr/>
          <a:lstStyle/>
          <a:p>
            <a:r>
              <a:rPr lang="en-US" dirty="0"/>
              <a:t>— Finding normal subgroups of the free groups that represent regular lattices on high genus surfaces. This is something one could do in GAP or Magma, but you could go deeper in the QEC direction and return the stabilizer groups for each code, tell you [</a:t>
            </a:r>
            <a:r>
              <a:rPr lang="en-US" dirty="0" err="1"/>
              <a:t>n,k,d</a:t>
            </a:r>
            <a:r>
              <a:rPr lang="en-US" dirty="0"/>
              <a:t>], </a:t>
            </a:r>
            <a:r>
              <a:rPr lang="en-US" dirty="0" err="1"/>
              <a:t>etc</a:t>
            </a:r>
            <a:endParaRPr lang="en-US" dirty="0"/>
          </a:p>
          <a:p>
            <a:endParaRPr lang="en-US" dirty="0"/>
          </a:p>
        </p:txBody>
      </p:sp>
      <p:sp>
        <p:nvSpPr>
          <p:cNvPr id="4" name="Footer Placeholder 3">
            <a:extLst>
              <a:ext uri="{FF2B5EF4-FFF2-40B4-BE49-F238E27FC236}">
                <a16:creationId xmlns:a16="http://schemas.microsoft.com/office/drawing/2014/main" id="{00ECCAE5-9986-924A-97CD-167926C580C7}"/>
              </a:ext>
            </a:extLst>
          </p:cNvPr>
          <p:cNvSpPr>
            <a:spLocks noGrp="1"/>
          </p:cNvSpPr>
          <p:nvPr>
            <p:ph type="ftr" sz="quarter" idx="10"/>
          </p:nvPr>
        </p:nvSpPr>
        <p:spPr/>
        <p:txBody>
          <a:bodyPr/>
          <a:lstStyle/>
          <a:p>
            <a:r>
              <a:rPr lang="en-US"/>
              <a:t>IBM Quantum / © 2021 IBM Corporation</a:t>
            </a:r>
            <a:endParaRPr lang="en-US" dirty="0"/>
          </a:p>
        </p:txBody>
      </p:sp>
      <p:sp>
        <p:nvSpPr>
          <p:cNvPr id="5" name="Slide Number Placeholder 4">
            <a:extLst>
              <a:ext uri="{FF2B5EF4-FFF2-40B4-BE49-F238E27FC236}">
                <a16:creationId xmlns:a16="http://schemas.microsoft.com/office/drawing/2014/main" id="{1B25B45A-EABF-584C-824D-D3275BF2D47A}"/>
              </a:ext>
            </a:extLst>
          </p:cNvPr>
          <p:cNvSpPr>
            <a:spLocks noGrp="1"/>
          </p:cNvSpPr>
          <p:nvPr>
            <p:ph type="sldNum" sz="quarter" idx="11"/>
          </p:nvPr>
        </p:nvSpPr>
        <p:spPr/>
        <p:txBody>
          <a:bodyPr/>
          <a:lstStyle/>
          <a:p>
            <a:fld id="{59395FB3-9C97-154F-86B2-7E381B951268}" type="slidenum">
              <a:rPr lang="en-US" smtClean="0"/>
              <a:pPr/>
              <a:t>7</a:t>
            </a:fld>
            <a:endParaRPr lang="en-US" dirty="0"/>
          </a:p>
        </p:txBody>
      </p:sp>
    </p:spTree>
    <p:extLst>
      <p:ext uri="{BB962C8B-B14F-4D97-AF65-F5344CB8AC3E}">
        <p14:creationId xmlns:p14="http://schemas.microsoft.com/office/powerpoint/2010/main" val="47386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CDC7-0212-4A4B-BDAF-3A84AC90E39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964C310-71F3-7D43-9489-D803BA36F4FB}"/>
              </a:ext>
            </a:extLst>
          </p:cNvPr>
          <p:cNvSpPr>
            <a:spLocks noGrp="1"/>
          </p:cNvSpPr>
          <p:nvPr>
            <p:ph type="body" sz="quarter" idx="12"/>
          </p:nvPr>
        </p:nvSpPr>
        <p:spPr/>
        <p:txBody>
          <a:bodyPr/>
          <a:lstStyle/>
          <a:p>
            <a:r>
              <a:rPr lang="en-US" dirty="0"/>
              <a:t>— Constructing decoding graphs for a surface code. For more general codes, could return a hypergraph where each hyperedge represents the set of events (stabilizer or flag measurements) that are triggered by a single fault. </a:t>
            </a:r>
          </a:p>
          <a:p>
            <a:endParaRPr lang="en-US" dirty="0"/>
          </a:p>
        </p:txBody>
      </p:sp>
      <p:sp>
        <p:nvSpPr>
          <p:cNvPr id="4" name="Footer Placeholder 3">
            <a:extLst>
              <a:ext uri="{FF2B5EF4-FFF2-40B4-BE49-F238E27FC236}">
                <a16:creationId xmlns:a16="http://schemas.microsoft.com/office/drawing/2014/main" id="{2E4F7CC2-805A-4840-972E-C216BB0DEAC4}"/>
              </a:ext>
            </a:extLst>
          </p:cNvPr>
          <p:cNvSpPr>
            <a:spLocks noGrp="1"/>
          </p:cNvSpPr>
          <p:nvPr>
            <p:ph type="ftr" sz="quarter" idx="10"/>
          </p:nvPr>
        </p:nvSpPr>
        <p:spPr/>
        <p:txBody>
          <a:bodyPr/>
          <a:lstStyle/>
          <a:p>
            <a:r>
              <a:rPr lang="en-US"/>
              <a:t>IBM Quantum / © 2021 IBM Corporation</a:t>
            </a:r>
            <a:endParaRPr lang="en-US" dirty="0"/>
          </a:p>
        </p:txBody>
      </p:sp>
      <p:sp>
        <p:nvSpPr>
          <p:cNvPr id="5" name="Slide Number Placeholder 4">
            <a:extLst>
              <a:ext uri="{FF2B5EF4-FFF2-40B4-BE49-F238E27FC236}">
                <a16:creationId xmlns:a16="http://schemas.microsoft.com/office/drawing/2014/main" id="{DEE64D57-DBE0-124E-97BA-74572B40C07C}"/>
              </a:ext>
            </a:extLst>
          </p:cNvPr>
          <p:cNvSpPr>
            <a:spLocks noGrp="1"/>
          </p:cNvSpPr>
          <p:nvPr>
            <p:ph type="sldNum" sz="quarter" idx="11"/>
          </p:nvPr>
        </p:nvSpPr>
        <p:spPr/>
        <p:txBody>
          <a:bodyPr/>
          <a:lstStyle/>
          <a:p>
            <a:fld id="{59395FB3-9C97-154F-86B2-7E381B951268}" type="slidenum">
              <a:rPr lang="en-US" smtClean="0"/>
              <a:pPr/>
              <a:t>8</a:t>
            </a:fld>
            <a:endParaRPr lang="en-US" dirty="0"/>
          </a:p>
        </p:txBody>
      </p:sp>
    </p:spTree>
    <p:extLst>
      <p:ext uri="{BB962C8B-B14F-4D97-AF65-F5344CB8AC3E}">
        <p14:creationId xmlns:p14="http://schemas.microsoft.com/office/powerpoint/2010/main" val="2200350423"/>
      </p:ext>
    </p:extLst>
  </p:cSld>
  <p:clrMapOvr>
    <a:masterClrMapping/>
  </p:clrMapOvr>
</p:sld>
</file>

<file path=ppt/theme/theme1.xml><?xml version="1.0" encoding="utf-8"?>
<a:theme xmlns:a="http://schemas.openxmlformats.org/drawingml/2006/main" name="IBM Quantum Master (Light)">
  <a:themeElements>
    <a:clrScheme name="Custom 13">
      <a:dk1>
        <a:srgbClr val="161616"/>
      </a:dk1>
      <a:lt1>
        <a:srgbClr val="FFFFFF"/>
      </a:lt1>
      <a:dk2>
        <a:srgbClr val="262626"/>
      </a:dk2>
      <a:lt2>
        <a:srgbClr val="F4F4F4"/>
      </a:lt2>
      <a:accent1>
        <a:srgbClr val="0F61FE"/>
      </a:accent1>
      <a:accent2>
        <a:srgbClr val="82CFFF"/>
      </a:accent2>
      <a:accent3>
        <a:srgbClr val="33B1FF"/>
      </a:accent3>
      <a:accent4>
        <a:srgbClr val="002C9C"/>
      </a:accent4>
      <a:accent5>
        <a:srgbClr val="C6C6C6"/>
      </a:accent5>
      <a:accent6>
        <a:srgbClr val="A8A8A8"/>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Quantum_External_Presentation_2021_V02" id="{301F159F-D1A4-5C4B-A2CF-5A2BADBCC9BC}" vid="{30D6F87A-F4FD-014C-98F8-DBD94B40ADC7}"/>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Quantum Master (Dark)</Template>
  <TotalTime>20443</TotalTime>
  <Words>487</Words>
  <Application>Microsoft Macintosh PowerPoint</Application>
  <PresentationFormat>On-screen Show (16:9)</PresentationFormat>
  <Paragraphs>35</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.AppleSystemUIFont</vt:lpstr>
      <vt:lpstr>Arial</vt:lpstr>
      <vt:lpstr>HelvNeue Light for IBM</vt:lpstr>
      <vt:lpstr>IBM Plex Sans</vt:lpstr>
      <vt:lpstr>IBM Plex Sans Light</vt:lpstr>
      <vt:lpstr>IBM Plex Sans SemiBold</vt:lpstr>
      <vt:lpstr>System Font Regular</vt:lpstr>
      <vt:lpstr>Wingdings</vt:lpstr>
      <vt:lpstr>IBM Quantum Master (Light)</vt:lpstr>
      <vt:lpstr>QEC Software Framework Requirements</vt:lpstr>
      <vt:lpstr>Stabilizer Verification</vt:lpstr>
      <vt:lpstr>Stabilizer Circuit Fault Tolerance</vt:lpstr>
      <vt:lpstr>Error Propagation – QEC Requirement</vt:lpstr>
      <vt:lpstr>Error Propagation – Detailed Requirement</vt:lpstr>
      <vt:lpstr>Error Propagation – Detailed Requirement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QEC Software Framework Requirements</dc:title>
  <dc:creator>Drew S Vandeth</dc:creator>
  <cp:lastModifiedBy>Drew S Vandeth</cp:lastModifiedBy>
  <cp:revision>9</cp:revision>
  <dcterms:created xsi:type="dcterms:W3CDTF">2021-06-15T16:25:04Z</dcterms:created>
  <dcterms:modified xsi:type="dcterms:W3CDTF">2021-07-01T04:24:09Z</dcterms:modified>
</cp:coreProperties>
</file>