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65" r:id="rId10"/>
    <p:sldId id="279" r:id="rId11"/>
    <p:sldId id="280" r:id="rId12"/>
    <p:sldId id="281" r:id="rId13"/>
    <p:sldId id="268" r:id="rId14"/>
    <p:sldId id="282" r:id="rId15"/>
    <p:sldId id="28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41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D10F9ED-B041-C9F5-F276-E281B04EC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2C50DA-4BE8-9D2E-742A-C025B4C56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70E9A-CFE8-4B70-9635-15F3D74C6543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841E8C-E18F-5E5E-9764-3501DBAB0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1E503B-5419-96E9-1407-1E7406BA44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04BA5-4C9B-4516-9383-8C7F76D9A7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687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9CE6F-BEDC-4A5F-B7D1-907F303B54FF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E5980-906E-4A04-A0BB-3474B8376D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85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5980-906E-4A04-A0BB-3474B8376D9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6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5980-906E-4A04-A0BB-3474B8376D9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1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5980-906E-4A04-A0BB-3474B8376D9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51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E5980-906E-4A04-A0BB-3474B8376D9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10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D5C4A-D41E-59D7-DE1F-37991E52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BE6D4F-4DAE-D457-D4C1-C207823ED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D6C27-AFAC-52DA-5BAF-B6DA0C37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9A3CA-D422-91F6-9EB2-FD46D219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8A273A-1388-6EC9-E914-237D84BE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3F7D0-E5FC-372D-3565-966E0B10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97CAC6-9C38-ED41-2A0E-C720BAFE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3DF2B3-D9F1-672F-841A-EBA6C172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42927A-F661-3420-DE90-B6E38068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4E4F1A-9AF7-1BE3-F746-5D50F643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88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4682AB-2A6A-B6C0-F2F7-F8BBA8BA4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B5F34D-8779-299A-D73F-AD1F16BB4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F1C5A3-3F7F-B885-CF27-80B0B843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E9863D-3549-54CE-F9DC-326613CB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38969C-1136-D79E-06D2-508835D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10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AE39F-DBB7-68F7-086D-A5456D60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372F0-CD4D-D549-AF00-86D01F2E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7C7E62-F517-7041-BB2F-18A202A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E5027F-0101-4D1E-9C73-012CC520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CAA2C9-68DF-939F-A5C7-7C8A966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5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4CF06-9B76-1BCA-670F-7F10FAA0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57C834-620F-6A4A-8CB3-4B97700F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855F4D-26D0-6416-055B-CB0F4EA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EF1423-A104-D95A-AEDB-0F3A3C8C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D6A21-6174-E289-DFB8-B0E71944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10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CF955A-261A-120C-6857-6C37AC57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F50E5A-C6B7-80DF-139A-6189DF255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99D295-1B92-1406-25BD-525ABCCD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A454BE-F51D-6A79-03A5-FCBBD40A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112974-796D-0C99-C951-8BAF0FA5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1D2692-FD3D-54B5-935D-FB3B15D4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466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3DD32-3107-77AF-090B-38AF57F8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AB95D0-4194-B7B1-E555-24537E31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04C424-79CA-7E03-DC14-8413DB90F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E68432-3F72-A27A-83BA-6F7A5B2E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17963EA-5402-1A5E-DE68-40CDAECCA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F4C1C0-240C-108B-7749-8DD332F2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A96225-D098-2B34-277B-F3899026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2AA787-ECAC-24D9-BF89-0D9259C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884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5ED83-1E29-35C1-228D-7D598CD5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EA8F76-FB1B-E896-84E4-64883978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C3B51E-A90E-1451-0899-BFF6B748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09B2E4-1CB5-F05D-758C-09E8E859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3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809F0D-4DFB-CE56-CF24-42BF6FC7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E6C237-5903-E02C-5F03-A24A840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24235B-71BF-4563-8ADC-D7765613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50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6D7D9-C6DA-BF4A-7D25-3BB85E25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389F3-9F50-0D40-4074-664BCCCD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184494-D016-17B2-22B5-5CA37B2AF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211BE-1943-ECCF-2560-3A2EB5BC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BDF67E-6722-3523-80AE-468BE3C8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831E18-B1A0-9105-9A32-AA06E325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348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5C72C-DCD2-698E-A026-8171578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B0DD1D-6785-2E9F-3D63-851CC1847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BEEB73-B95D-BD3A-908E-4D8AB05B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5C4E93-5232-4049-22DD-A7BB051F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DC0B45-0C1D-97DF-8063-890DCE66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397AD3-2E32-6D20-1D30-050DE007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9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AB00D0-862A-9B74-FB5B-FFC6B2E5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D4CDCF-2F13-D931-431D-B874B1AE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6CB688-157A-5717-ACDC-9A7EAB3C0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28F91-6D23-4772-BB3C-A3E7312C195E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CBB57-2197-AD56-9DB0-47D2A880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EA036-BD88-DE12-341B-0914B076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30E26-1F19-478B-AA22-594FA3DAA6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07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BF3741D-7617-ED0C-CB26-E929E22D6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48" y="5421084"/>
            <a:ext cx="4730085" cy="1305703"/>
          </a:xfrm>
        </p:spPr>
        <p:txBody>
          <a:bodyPr>
            <a:normAutofit/>
          </a:bodyPr>
          <a:lstStyle/>
          <a:p>
            <a:r>
              <a:rPr lang="it-IT" dirty="0"/>
              <a:t>Relatore: Prof. Andrea Giachero</a:t>
            </a:r>
          </a:p>
          <a:p>
            <a:r>
              <a:rPr lang="it-IT" dirty="0"/>
              <a:t>Correlatore: Dott. Roberto Moretti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9081311-A3CF-0545-1D16-E502F5217B4F}"/>
              </a:ext>
            </a:extLst>
          </p:cNvPr>
          <p:cNvSpPr txBox="1">
            <a:spLocks/>
          </p:cNvSpPr>
          <p:nvPr/>
        </p:nvSpPr>
        <p:spPr>
          <a:xfrm>
            <a:off x="6559420" y="5355769"/>
            <a:ext cx="4817705" cy="130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Candidata: Erika Giacomantonio</a:t>
            </a:r>
          </a:p>
          <a:p>
            <a:r>
              <a:rPr lang="it-IT" dirty="0"/>
              <a:t>859667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95787996-E903-F71C-B08B-8725FE55056C}"/>
              </a:ext>
            </a:extLst>
          </p:cNvPr>
          <p:cNvSpPr txBox="1">
            <a:spLocks/>
          </p:cNvSpPr>
          <p:nvPr/>
        </p:nvSpPr>
        <p:spPr>
          <a:xfrm>
            <a:off x="4130156" y="4702917"/>
            <a:ext cx="3931687" cy="130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20 Marzo 2024</a:t>
            </a:r>
          </a:p>
        </p:txBody>
      </p:sp>
      <p:pic>
        <p:nvPicPr>
          <p:cNvPr id="7" name="Immagine 6" descr="Immagine che contiene testo, Carattere, Elementi grafici, poster&#10;&#10;Descrizione generata automaticamente">
            <a:extLst>
              <a:ext uri="{FF2B5EF4-FFF2-40B4-BE49-F238E27FC236}">
                <a16:creationId xmlns:a16="http://schemas.microsoft.com/office/drawing/2014/main" id="{F211379D-A272-8844-8526-D76ADEAC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33" y="306936"/>
            <a:ext cx="2247579" cy="222166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ACE5183-FC22-9D27-1261-92723556AAFE}"/>
              </a:ext>
            </a:extLst>
          </p:cNvPr>
          <p:cNvSpPr/>
          <p:nvPr/>
        </p:nvSpPr>
        <p:spPr>
          <a:xfrm>
            <a:off x="285749" y="2682797"/>
            <a:ext cx="11696700" cy="1899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dirty="0" err="1"/>
              <a:t>Projected</a:t>
            </a:r>
            <a:r>
              <a:rPr lang="it-IT" sz="4400" dirty="0"/>
              <a:t> Quantum Support </a:t>
            </a:r>
            <a:r>
              <a:rPr lang="it-IT" sz="4400" dirty="0" err="1"/>
              <a:t>Vector</a:t>
            </a:r>
            <a:r>
              <a:rPr lang="it-IT" sz="4400" dirty="0"/>
              <a:t> Machine per classificazione di pattern di rumore</a:t>
            </a:r>
          </a:p>
        </p:txBody>
      </p:sp>
    </p:spTree>
    <p:extLst>
      <p:ext uri="{BB962C8B-B14F-4D97-AF65-F5344CB8AC3E}">
        <p14:creationId xmlns:p14="http://schemas.microsoft.com/office/powerpoint/2010/main" val="73457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C1513A7-50D7-BC7A-D15F-57B6D414A8C0}"/>
              </a:ext>
            </a:extLst>
          </p:cNvPr>
          <p:cNvSpPr/>
          <p:nvPr/>
        </p:nvSpPr>
        <p:spPr>
          <a:xfrm>
            <a:off x="213049" y="230187"/>
            <a:ext cx="9798698" cy="1273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/>
              <a:t>Studio dell’</a:t>
            </a:r>
            <a:r>
              <a:rPr lang="it-IT" sz="4400" b="1" dirty="0" err="1"/>
              <a:t>exponential</a:t>
            </a:r>
            <a:r>
              <a:rPr lang="it-IT" sz="4400" b="1" dirty="0"/>
              <a:t> </a:t>
            </a:r>
            <a:r>
              <a:rPr lang="it-IT" sz="4400" b="1" dirty="0" err="1"/>
              <a:t>concentration</a:t>
            </a:r>
            <a:endParaRPr lang="it-IT" sz="4400" b="1" dirty="0"/>
          </a:p>
        </p:txBody>
      </p:sp>
      <p:pic>
        <p:nvPicPr>
          <p:cNvPr id="16" name="Segnaposto contenuto 4">
            <a:extLst>
              <a:ext uri="{FF2B5EF4-FFF2-40B4-BE49-F238E27FC236}">
                <a16:creationId xmlns:a16="http://schemas.microsoft.com/office/drawing/2014/main" id="{3C7AFD96-604D-EB8E-1994-CC8C9085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3"/>
          <a:stretch/>
        </p:blipFill>
        <p:spPr>
          <a:xfrm>
            <a:off x="303692" y="1578636"/>
            <a:ext cx="5584362" cy="1966130"/>
          </a:xfr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A81FCF2-7142-B672-B0BD-529EE6C0E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"/>
          <a:stretch/>
        </p:blipFill>
        <p:spPr>
          <a:xfrm>
            <a:off x="511638" y="3429000"/>
            <a:ext cx="5584362" cy="203471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D44E364-BF3F-E369-A37E-959E25EB03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7" r="5612"/>
          <a:stretch/>
        </p:blipFill>
        <p:spPr>
          <a:xfrm>
            <a:off x="6374804" y="1622659"/>
            <a:ext cx="5406650" cy="4032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ED43CBE-2D73-B7AC-A482-007C0F38A0B5}"/>
                  </a:ext>
                </a:extLst>
              </p:cNvPr>
              <p:cNvSpPr txBox="1"/>
              <p:nvPr/>
            </p:nvSpPr>
            <p:spPr>
              <a:xfrm>
                <a:off x="625151" y="5635690"/>
                <a:ext cx="5406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Gli elementi al di fuori della diagonale della matrice di kernel si addensano 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ED43CBE-2D73-B7AC-A482-007C0F38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1" y="5635690"/>
                <a:ext cx="5406651" cy="646331"/>
              </a:xfrm>
              <a:prstGeom prst="rect">
                <a:avLst/>
              </a:prstGeom>
              <a:blipFill>
                <a:blip r:embed="rId5"/>
                <a:stretch>
                  <a:fillRect l="-1016" t="-3738" b="-140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CEFF2A-E83A-992E-21AA-DCE614E21A9A}"/>
              </a:ext>
            </a:extLst>
          </p:cNvPr>
          <p:cNvSpPr txBox="1"/>
          <p:nvPr/>
        </p:nvSpPr>
        <p:spPr>
          <a:xfrm>
            <a:off x="6904653" y="5803641"/>
            <a:ext cx="45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varianza degli elementi al di fuori della diagonale decresce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A4F192-5A7C-5E0B-936D-060F5638AC5A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55665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C1513A7-50D7-BC7A-D15F-57B6D414A8C0}"/>
              </a:ext>
            </a:extLst>
          </p:cNvPr>
          <p:cNvSpPr/>
          <p:nvPr/>
        </p:nvSpPr>
        <p:spPr>
          <a:xfrm>
            <a:off x="213048" y="230188"/>
            <a:ext cx="11067661" cy="654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/>
              <a:t>Mitigazione dell’</a:t>
            </a:r>
            <a:r>
              <a:rPr lang="it-IT" sz="4400" b="1" dirty="0" err="1"/>
              <a:t>exponential</a:t>
            </a:r>
            <a:r>
              <a:rPr lang="it-IT" sz="4400" b="1" dirty="0"/>
              <a:t> </a:t>
            </a:r>
            <a:r>
              <a:rPr lang="it-IT" sz="4400" b="1" dirty="0" err="1"/>
              <a:t>concentration</a:t>
            </a:r>
            <a:endParaRPr lang="it-IT" sz="4400" b="1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CF3B3143-E02E-E353-FA1A-08ADCE49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83" y="1554533"/>
            <a:ext cx="4636559" cy="3270502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0AF00AF-6AE9-1E52-75B5-B78751736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8" y="4839063"/>
            <a:ext cx="5415592" cy="14969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CD6316-F073-72BB-D3BC-091D5C8400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9" t="5539" r="11237"/>
          <a:stretch/>
        </p:blipFill>
        <p:spPr>
          <a:xfrm>
            <a:off x="7048756" y="1540505"/>
            <a:ext cx="4369113" cy="329855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618A40-FD05-467E-B3FE-D3F323AAE10D}"/>
              </a:ext>
            </a:extLst>
          </p:cNvPr>
          <p:cNvSpPr txBox="1"/>
          <p:nvPr/>
        </p:nvSpPr>
        <p:spPr>
          <a:xfrm>
            <a:off x="294328" y="940293"/>
            <a:ext cx="464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Confronto varianze di una riga della matrice di kernel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355B59-8784-B305-47D6-441E9532D6D8}"/>
              </a:ext>
            </a:extLst>
          </p:cNvPr>
          <p:cNvSpPr txBox="1"/>
          <p:nvPr/>
        </p:nvSpPr>
        <p:spPr>
          <a:xfrm>
            <a:off x="7152640" y="929559"/>
            <a:ext cx="439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Studio condotto su un dataset di dimensioni ridotte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676F3EE-44F0-77B2-7749-721CC4EB6B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48" t="9679" r="6663" b="6750"/>
          <a:stretch/>
        </p:blipFill>
        <p:spPr>
          <a:xfrm>
            <a:off x="7501247" y="4718766"/>
            <a:ext cx="3916622" cy="12001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84797AC-FFFB-FE78-45C8-AE43C143E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160" y="5928441"/>
            <a:ext cx="5159187" cy="88399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BB7E08-78AE-55C7-04D0-A64A7902E863}"/>
              </a:ext>
            </a:extLst>
          </p:cNvPr>
          <p:cNvSpPr txBox="1"/>
          <p:nvPr/>
        </p:nvSpPr>
        <p:spPr>
          <a:xfrm>
            <a:off x="109051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220498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C1513A7-50D7-BC7A-D15F-57B6D414A8C0}"/>
              </a:ext>
            </a:extLst>
          </p:cNvPr>
          <p:cNvSpPr/>
          <p:nvPr/>
        </p:nvSpPr>
        <p:spPr>
          <a:xfrm>
            <a:off x="213049" y="230188"/>
            <a:ext cx="3353112" cy="654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9EFAF6-EF02-6F10-8D8F-229A0555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it-IT" dirty="0"/>
              <a:t>Il Quantum Machine Learning è una branca interessate per l’analisi dati che è stata applicata con successo</a:t>
            </a:r>
          </a:p>
          <a:p>
            <a:endParaRPr lang="it-IT" dirty="0"/>
          </a:p>
          <a:p>
            <a:r>
              <a:rPr lang="it-IT" dirty="0"/>
              <a:t>Ad oggi le limitazioni hardware richiedono strategie di mitigazione degli errori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Il </a:t>
            </a:r>
            <a:r>
              <a:rPr lang="it-IT" dirty="0" err="1"/>
              <a:t>Projected</a:t>
            </a:r>
            <a:r>
              <a:rPr lang="it-IT" dirty="0"/>
              <a:t> quantum kernel è un modello più adatto a limitare l’effetto del rumore dei dispositivi NISQ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2A3DE1-97CA-E713-6F80-B5A1C575B5E5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209347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nland's first 5-qubit quantum computer : Devs">
            <a:extLst>
              <a:ext uri="{FF2B5EF4-FFF2-40B4-BE49-F238E27FC236}">
                <a16:creationId xmlns:a16="http://schemas.microsoft.com/office/drawing/2014/main" id="{4B1DB49D-A5B8-F343-AC38-64136E3C8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" b="10174"/>
          <a:stretch/>
        </p:blipFill>
        <p:spPr bwMode="auto">
          <a:xfrm>
            <a:off x="-11358" y="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49F796-B434-74E4-9A33-1522CF51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423" y="2435289"/>
            <a:ext cx="4135028" cy="1639402"/>
          </a:xfr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Grazie</a:t>
            </a:r>
            <a:r>
              <a:rPr lang="en-US" sz="5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 </a:t>
            </a:r>
            <a:r>
              <a:rPr lang="en-US" sz="5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l’attenzione</a:t>
            </a:r>
            <a:r>
              <a:rPr lang="en-US" sz="5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728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C1513A7-50D7-BC7A-D15F-57B6D414A8C0}"/>
              </a:ext>
            </a:extLst>
          </p:cNvPr>
          <p:cNvSpPr/>
          <p:nvPr/>
        </p:nvSpPr>
        <p:spPr>
          <a:xfrm>
            <a:off x="213049" y="230188"/>
            <a:ext cx="7969898" cy="654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dirty="0"/>
              <a:t>Problema di ottimizzazione SVM</a:t>
            </a:r>
            <a:endParaRPr lang="it-IT" sz="4400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E8ABFF-2CA5-FA52-A957-583283D5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80" y="1113684"/>
            <a:ext cx="3883880" cy="82612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E29C33-0EEE-294A-834D-3F7466C8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9" y="2354839"/>
            <a:ext cx="4521511" cy="31324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254C367-62F6-86FA-6B4C-00BE5792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81" y="5808374"/>
            <a:ext cx="3964846" cy="856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6EC6F26-A44F-C124-4A9A-3C370F911388}"/>
                  </a:ext>
                </a:extLst>
              </p:cNvPr>
              <p:cNvSpPr txBox="1"/>
              <p:nvPr/>
            </p:nvSpPr>
            <p:spPr>
              <a:xfrm>
                <a:off x="6428792" y="3292328"/>
                <a:ext cx="5327780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𝑓</m:t>
                      </m:r>
                      <m:d>
                        <m:dPr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naryPr>
                        <m: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−</m:t>
                      </m:r>
                      <m:f>
                        <m:fPr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fPr>
                        <m:num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naryPr>
                        <m: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〈</m:t>
                          </m:r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𝜙</m:t>
                          </m:r>
                          <m:d>
                            <m:d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, </m:t>
                          </m:r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𝜙</m:t>
                          </m:r>
                          <m:d>
                            <m:d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ar-AE" sz="1800" b="0" dirty="0">
                  <a:solidFill>
                    <a:schemeClr val="dk1"/>
                  </a:solidFill>
                  <a:latin typeface="Helvetica" panose="020B0604020202020204" pitchFamily="34" charset="0"/>
                  <a:ea typeface="Proxima Nova"/>
                  <a:cs typeface="Helvetica" panose="020B0604020202020204" pitchFamily="34" charset="0"/>
                  <a:sym typeface="Proxima Nova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6EC6F26-A44F-C124-4A9A-3C370F91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92" y="3292328"/>
                <a:ext cx="5327780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C73AE70-2341-AED1-80BA-DA6CCF19D532}"/>
              </a:ext>
            </a:extLst>
          </p:cNvPr>
          <p:cNvCxnSpPr>
            <a:cxnSpLocks/>
          </p:cNvCxnSpPr>
          <p:nvPr/>
        </p:nvCxnSpPr>
        <p:spPr>
          <a:xfrm>
            <a:off x="4609322" y="1526748"/>
            <a:ext cx="578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7D7D30-DF49-1BB1-EB76-DE0F7EC44612}"/>
              </a:ext>
            </a:extLst>
          </p:cNvPr>
          <p:cNvSpPr txBox="1"/>
          <p:nvPr/>
        </p:nvSpPr>
        <p:spPr>
          <a:xfrm>
            <a:off x="5468982" y="1342082"/>
            <a:ext cx="248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82CBC0C-9250-B568-4D9F-1FEFBD6A71B1}"/>
              </a:ext>
            </a:extLst>
          </p:cNvPr>
          <p:cNvSpPr txBox="1"/>
          <p:nvPr/>
        </p:nvSpPr>
        <p:spPr>
          <a:xfrm>
            <a:off x="279918" y="2089103"/>
            <a:ext cx="32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Problema di ottimizzazione: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783041C-9CE6-301C-D63C-3E8A823903F7}"/>
              </a:ext>
            </a:extLst>
          </p:cNvPr>
          <p:cNvSpPr/>
          <p:nvPr/>
        </p:nvSpPr>
        <p:spPr>
          <a:xfrm>
            <a:off x="4296747" y="3528722"/>
            <a:ext cx="1898002" cy="175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7BAF2D-730E-8BA4-227C-8B4FAC04973E}"/>
              </a:ext>
            </a:extLst>
          </p:cNvPr>
          <p:cNvSpPr txBox="1"/>
          <p:nvPr/>
        </p:nvSpPr>
        <p:spPr>
          <a:xfrm>
            <a:off x="4364394" y="3059668"/>
            <a:ext cx="183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Equivalente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AB51298-2AAC-C4DE-9D7A-507CCDA74835}"/>
                  </a:ext>
                </a:extLst>
              </p:cNvPr>
              <p:cNvSpPr txBox="1"/>
              <p:nvPr/>
            </p:nvSpPr>
            <p:spPr>
              <a:xfrm>
                <a:off x="6428792" y="4240164"/>
                <a:ext cx="1151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AB51298-2AAC-C4DE-9D7A-507CCDA74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92" y="4240164"/>
                <a:ext cx="1151534" cy="276999"/>
              </a:xfrm>
              <a:prstGeom prst="rect">
                <a:avLst/>
              </a:prstGeom>
              <a:blipFill>
                <a:blip r:embed="rId6"/>
                <a:stretch>
                  <a:fillRect l="-4787" r="-4255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magine 25">
            <a:extLst>
              <a:ext uri="{FF2B5EF4-FFF2-40B4-BE49-F238E27FC236}">
                <a16:creationId xmlns:a16="http://schemas.microsoft.com/office/drawing/2014/main" id="{70BB20C2-503A-50BB-6BE4-23E76F9FA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8589" y="5763232"/>
            <a:ext cx="4077380" cy="967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9CA77EA-BCF0-64D2-B840-D98A61207D61}"/>
                  </a:ext>
                </a:extLst>
              </p:cNvPr>
              <p:cNvSpPr txBox="1"/>
              <p:nvPr/>
            </p:nvSpPr>
            <p:spPr>
              <a:xfrm>
                <a:off x="6428792" y="4589592"/>
                <a:ext cx="1192827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C9CA77EA-BCF0-64D2-B840-D98A6120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792" y="4589592"/>
                <a:ext cx="1192827" cy="672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1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8AB250A-9D8E-0E46-7F7E-D908C950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319" y="274320"/>
            <a:ext cx="7951723" cy="61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7A5EE-221E-BBDE-A749-84B9052B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144490"/>
            <a:ext cx="11879424" cy="2541102"/>
          </a:xfrm>
        </p:spPr>
        <p:txBody>
          <a:bodyPr/>
          <a:lstStyle/>
          <a:p>
            <a:pPr marL="0" indent="0">
              <a:buNone/>
            </a:pPr>
            <a:r>
              <a:rPr lang="it-IT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 machine learning (ML) è un settore di studio che fornisce una varietà di modelli in grado di apprendere informazioni dai dati stessi per eseguire operazioni di classificazione, regressione o generazione di dati.</a:t>
            </a:r>
          </a:p>
          <a:p>
            <a:pPr marL="0" indent="0">
              <a:buNone/>
            </a:pPr>
            <a:endParaRPr lang="it-IT" dirty="0">
              <a:latin typeface="Papyrus" panose="03070502060502030205" pitchFamily="66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5A48CAC-81C2-CB82-DF8A-3FED58FB4D1B}"/>
              </a:ext>
            </a:extLst>
          </p:cNvPr>
          <p:cNvSpPr/>
          <p:nvPr/>
        </p:nvSpPr>
        <p:spPr>
          <a:xfrm>
            <a:off x="213049" y="230188"/>
            <a:ext cx="5422641" cy="78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latin typeface="Aptos (corpo)"/>
                <a:cs typeface="Times New Roman" panose="02020603050405020304" pitchFamily="18" charset="0"/>
              </a:rPr>
              <a:t>Machine</a:t>
            </a:r>
            <a:r>
              <a:rPr lang="it-IT" b="1" dirty="0">
                <a:latin typeface="Aptos (corpo)"/>
              </a:rPr>
              <a:t> </a:t>
            </a:r>
            <a:r>
              <a:rPr lang="it-IT" sz="4400" b="1" dirty="0">
                <a:latin typeface="Aptos (corpo)"/>
              </a:rPr>
              <a:t>Learning</a:t>
            </a:r>
            <a:r>
              <a:rPr lang="it-IT" b="1" dirty="0">
                <a:latin typeface="Aptos (corpo)"/>
              </a:rPr>
              <a:t> </a:t>
            </a:r>
            <a:endParaRPr lang="it-IT" dirty="0">
              <a:latin typeface="Aptos (corpo)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D72B1E-9938-6E1B-6DDE-6DF040B09085}"/>
              </a:ext>
            </a:extLst>
          </p:cNvPr>
          <p:cNvSpPr txBox="1"/>
          <p:nvPr/>
        </p:nvSpPr>
        <p:spPr>
          <a:xfrm>
            <a:off x="381003" y="2532220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Dataset</a:t>
            </a:r>
            <a:r>
              <a:rPr lang="it-IT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Label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CAFC4278-0BD1-D78F-E25D-1D734EA401BD}"/>
              </a:ext>
            </a:extLst>
          </p:cNvPr>
          <p:cNvCxnSpPr/>
          <p:nvPr/>
        </p:nvCxnSpPr>
        <p:spPr>
          <a:xfrm flipV="1">
            <a:off x="2772002" y="2723889"/>
            <a:ext cx="1063690" cy="57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B7353B0-E2ED-A768-8B46-EDF3FB9C1264}"/>
              </a:ext>
            </a:extLst>
          </p:cNvPr>
          <p:cNvCxnSpPr>
            <a:cxnSpLocks/>
          </p:cNvCxnSpPr>
          <p:nvPr/>
        </p:nvCxnSpPr>
        <p:spPr>
          <a:xfrm>
            <a:off x="2772002" y="3463669"/>
            <a:ext cx="1173324" cy="508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DD2B29-46B8-E479-18D2-447DF97BEF81}"/>
              </a:ext>
            </a:extLst>
          </p:cNvPr>
          <p:cNvSpPr txBox="1"/>
          <p:nvPr/>
        </p:nvSpPr>
        <p:spPr>
          <a:xfrm>
            <a:off x="3945326" y="2545884"/>
            <a:ext cx="1364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Training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D70D4D-BB58-68B2-7AD8-87715A6C1DA6}"/>
              </a:ext>
            </a:extLst>
          </p:cNvPr>
          <p:cNvSpPr txBox="1"/>
          <p:nvPr/>
        </p:nvSpPr>
        <p:spPr>
          <a:xfrm>
            <a:off x="4099743" y="3816446"/>
            <a:ext cx="9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Test set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F4C1B1A-F2BF-77FF-4B70-5D1DAF8B8B18}"/>
              </a:ext>
            </a:extLst>
          </p:cNvPr>
          <p:cNvSpPr txBox="1"/>
          <p:nvPr/>
        </p:nvSpPr>
        <p:spPr>
          <a:xfrm>
            <a:off x="571501" y="4474943"/>
            <a:ext cx="3711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err="1"/>
              <a:t>Supervised</a:t>
            </a:r>
            <a:r>
              <a:rPr lang="it-IT" sz="2000" b="1" dirty="0"/>
              <a:t> Machine Learning</a:t>
            </a:r>
          </a:p>
          <a:p>
            <a:pPr algn="ctr"/>
            <a:r>
              <a:rPr lang="it-IT" sz="2000" dirty="0"/>
              <a:t>Tipologia di ML che prevede la presenza di labels nel dataset durante la fase di training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532ED9E-661B-1896-8600-FABC8CF82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84" b="1"/>
          <a:stretch/>
        </p:blipFill>
        <p:spPr>
          <a:xfrm>
            <a:off x="1231446" y="5713510"/>
            <a:ext cx="2024833" cy="65899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F298C5D6-D677-A7F8-34F6-0ED449F0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36" y="2559664"/>
            <a:ext cx="6741632" cy="348334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9A10B5-98DE-3BC6-8C50-51EF1A4D5E55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29738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7A5EE-221E-BBDE-A749-84B9052B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144490"/>
            <a:ext cx="11879424" cy="878621"/>
          </a:xfrm>
        </p:spPr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È un algoritmo che si basa sull’identificazione di un iperpiano che divide in classi il dataset.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5A48CAC-81C2-CB82-DF8A-3FED58FB4D1B}"/>
              </a:ext>
            </a:extLst>
          </p:cNvPr>
          <p:cNvSpPr/>
          <p:nvPr/>
        </p:nvSpPr>
        <p:spPr>
          <a:xfrm>
            <a:off x="213049" y="230188"/>
            <a:ext cx="6411686" cy="78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/>
              <a:t>Support Vector Machine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CB428F-ADDD-5A94-DE00-D67366D04D4A}"/>
              </a:ext>
            </a:extLst>
          </p:cNvPr>
          <p:cNvSpPr txBox="1"/>
          <p:nvPr/>
        </p:nvSpPr>
        <p:spPr>
          <a:xfrm>
            <a:off x="213049" y="1965898"/>
            <a:ext cx="613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Problema di ottimizzazione: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5F84029-DF00-4A6D-36C9-965A7538F84D}"/>
                  </a:ext>
                </a:extLst>
              </p:cNvPr>
              <p:cNvSpPr txBox="1"/>
              <p:nvPr/>
            </p:nvSpPr>
            <p:spPr>
              <a:xfrm>
                <a:off x="213049" y="2445548"/>
                <a:ext cx="33782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{+1,−1}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5F84029-DF00-4A6D-36C9-965A7538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49" y="2445548"/>
                <a:ext cx="3378232" cy="369332"/>
              </a:xfrm>
              <a:prstGeom prst="rect">
                <a:avLst/>
              </a:prstGeom>
              <a:blipFill>
                <a:blip r:embed="rId3"/>
                <a:stretch>
                  <a:fillRect t="-37705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7D5BCBB-B062-BFDD-37D6-FA75A3485775}"/>
                  </a:ext>
                </a:extLst>
              </p:cNvPr>
              <p:cNvSpPr txBox="1"/>
              <p:nvPr/>
            </p:nvSpPr>
            <p:spPr>
              <a:xfrm>
                <a:off x="213049" y="2970900"/>
                <a:ext cx="33782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7D5BCBB-B062-BFDD-37D6-FA75A348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49" y="2970900"/>
                <a:ext cx="3378232" cy="369332"/>
              </a:xfrm>
              <a:prstGeom prst="rect">
                <a:avLst/>
              </a:prstGeom>
              <a:blipFill>
                <a:blip r:embed="rId4"/>
                <a:stretch>
                  <a:fillRect l="-2708" r="-542" b="-31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8700240-6F5F-5A36-1970-AB2BACC99E26}"/>
                  </a:ext>
                </a:extLst>
              </p:cNvPr>
              <p:cNvSpPr txBox="1"/>
              <p:nvPr/>
            </p:nvSpPr>
            <p:spPr>
              <a:xfrm>
                <a:off x="0" y="3495779"/>
                <a:ext cx="359014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8700240-6F5F-5A36-1970-AB2BACC99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5779"/>
                <a:ext cx="3590144" cy="369332"/>
              </a:xfrm>
              <a:prstGeom prst="rect">
                <a:avLst/>
              </a:prstGeom>
              <a:blipFill>
                <a:blip r:embed="rId5"/>
                <a:stretch>
                  <a:fillRect t="-36066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EFE701C-5B9C-1E20-4E03-B6AECF7A34E1}"/>
                  </a:ext>
                </a:extLst>
              </p:cNvPr>
              <p:cNvSpPr txBox="1"/>
              <p:nvPr/>
            </p:nvSpPr>
            <p:spPr>
              <a:xfrm>
                <a:off x="101979" y="4081624"/>
                <a:ext cx="5728996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𝑓</m:t>
                      </m:r>
                      <m:d>
                        <m:dPr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naryPr>
                        <m: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−</m:t>
                      </m:r>
                      <m:f>
                        <m:fPr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fPr>
                        <m:num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naryPr>
                        <m: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𝑖𝑗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〈</m:t>
                          </m:r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𝜙</m:t>
                          </m:r>
                          <m:d>
                            <m:d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, </m:t>
                          </m:r>
                          <m:r>
                            <a:rPr lang="ar-AE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𝜙</m:t>
                          </m:r>
                          <m:d>
                            <m:dPr>
                              <m:ctrlP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8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Proxima Nova"/>
                                          <a:cs typeface="Helvetica" panose="020B0604020202020204" pitchFamily="34" charset="0"/>
                                          <a:sym typeface="Proxima Nov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ar-AE" sz="1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ar-AE" sz="1800" b="0" dirty="0">
                  <a:solidFill>
                    <a:schemeClr val="dk1"/>
                  </a:solidFill>
                  <a:latin typeface="Helvetica" panose="020B0604020202020204" pitchFamily="34" charset="0"/>
                  <a:ea typeface="Proxima Nova"/>
                  <a:cs typeface="Helvetica" panose="020B0604020202020204" pitchFamily="34" charset="0"/>
                  <a:sym typeface="Proxima Nova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FEFE701C-5B9C-1E20-4E03-B6AECF7A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9" y="4081624"/>
                <a:ext cx="5728996" cy="795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005F17CE-791D-0ED0-4090-CC9BC28676FA}"/>
              </a:ext>
            </a:extLst>
          </p:cNvPr>
          <p:cNvSpPr/>
          <p:nvPr/>
        </p:nvSpPr>
        <p:spPr>
          <a:xfrm>
            <a:off x="4685445" y="4705612"/>
            <a:ext cx="206625" cy="112900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3647FEC-3D94-5C70-6597-02C86A8B6E47}"/>
              </a:ext>
            </a:extLst>
          </p:cNvPr>
          <p:cNvSpPr txBox="1"/>
          <p:nvPr/>
        </p:nvSpPr>
        <p:spPr>
          <a:xfrm>
            <a:off x="2033415" y="5834616"/>
            <a:ext cx="186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Kernel: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27B0FCA-110C-DC56-77DE-0514A161BF93}"/>
                  </a:ext>
                </a:extLst>
              </p:cNvPr>
              <p:cNvSpPr txBox="1"/>
              <p:nvPr/>
            </p:nvSpPr>
            <p:spPr>
              <a:xfrm>
                <a:off x="3282480" y="5940257"/>
                <a:ext cx="248914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=</m:t>
                      </m:r>
                      <m:r>
                        <a:rPr lang="ar-AE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𝜙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  <a:sym typeface="Proxima Nova"/>
                        </a:rPr>
                        <m:t>∙</m:t>
                      </m:r>
                      <m:r>
                        <a:rPr lang="ar-AE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Proxima Nova"/>
                          <a:cs typeface="Helvetica" panose="020B0604020202020204" pitchFamily="34" charset="0"/>
                          <a:sym typeface="Proxima Nova"/>
                        </a:rPr>
                        <m:t>𝜙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Proxima Nova"/>
                              <a:cs typeface="Helvetica" panose="020B0604020202020204" pitchFamily="34" charset="0"/>
                              <a:sym typeface="Proxima Nov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Proxima Nova"/>
                                      <a:cs typeface="Helvetica" panose="020B0604020202020204" pitchFamily="34" charset="0"/>
                                      <a:sym typeface="Proxima Nov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Proxima Nova"/>
                                  <a:cs typeface="Helvetica" panose="020B0604020202020204" pitchFamily="34" charset="0"/>
                                  <a:sym typeface="Proxima Nova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27B0FCA-110C-DC56-77DE-0514A161B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80" y="5940257"/>
                <a:ext cx="2489143" cy="319062"/>
              </a:xfrm>
              <a:prstGeom prst="rect">
                <a:avLst/>
              </a:prstGeom>
              <a:blipFill>
                <a:blip r:embed="rId7"/>
                <a:stretch>
                  <a:fillRect l="-1711" t="-32075" r="-6846" b="-22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0384BE-0DD7-95A8-654E-818F816992B1}"/>
                  </a:ext>
                </a:extLst>
              </p:cNvPr>
              <p:cNvSpPr txBox="1"/>
              <p:nvPr/>
            </p:nvSpPr>
            <p:spPr>
              <a:xfrm>
                <a:off x="477589" y="5056174"/>
                <a:ext cx="2141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dirty="0">
                    <a:solidFill>
                      <a:schemeClr val="dk1"/>
                    </a:solidFill>
                    <a:cs typeface="Helvetica" panose="020B0604020202020204" pitchFamily="34" charset="0"/>
                    <a:sym typeface="Proxima Nova"/>
                  </a:rPr>
                  <a:t>Con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Proxima Nova"/>
                          </a:rPr>
                        </m:ctrlPr>
                      </m:accPr>
                      <m:e>
                        <m:r>
                          <a:rPr lang="it-IT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  <a:sym typeface="Proxima Nova"/>
                          </a:rPr>
                          <m:t>𝑤</m:t>
                        </m:r>
                      </m:e>
                    </m:acc>
                    <m:r>
                      <a:rPr lang="it-IT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  <a:sym typeface="Proxima Nova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ar-AE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Proxima Nova"/>
                            <a:cs typeface="Helvetica" panose="020B0604020202020204" pitchFamily="34" charset="0"/>
                            <a:sym typeface="Proxima Nova"/>
                          </a:rPr>
                        </m:ctrlPr>
                      </m:naryPr>
                      <m:sub>
                        <m:r>
                          <a:rPr lang="ar-AE" b="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Proxima Nova"/>
                            <a:cs typeface="Helvetica" panose="020B0604020202020204" pitchFamily="34" charset="0"/>
                            <a:sym typeface="Proxima Nova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</m:ctrlPr>
                          </m:sSubPr>
                          <m:e>
                            <m:r>
                              <a:rPr lang="ar-AE" b="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  <m:t>𝑐</m:t>
                            </m:r>
                          </m:e>
                          <m:sub>
                            <m:r>
                              <a:rPr lang="ar-AE" b="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</m:ctrlPr>
                          </m:sSubPr>
                          <m:e>
                            <m:r>
                              <a:rPr lang="ar-AE" b="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  <m:t>𝑦</m:t>
                            </m:r>
                          </m:e>
                          <m:sub>
                            <m:r>
                              <a:rPr lang="ar-AE" b="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ar-AE" b="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Proxima Nova"/>
                            <a:cs typeface="Helvetica" panose="020B0604020202020204" pitchFamily="34" charset="0"/>
                            <a:sym typeface="Proxima Nova"/>
                          </a:rPr>
                          <m:t>𝜙</m:t>
                        </m:r>
                        <m:r>
                          <a:rPr lang="ar-AE" b="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Proxima Nova"/>
                            <a:cs typeface="Helvetica" panose="020B0604020202020204" pitchFamily="34" charset="0"/>
                            <a:sym typeface="Proxima Nova"/>
                          </a:rPr>
                          <m:t>(</m:t>
                        </m:r>
                        <m:sSub>
                          <m:sSubPr>
                            <m:ctrlPr>
                              <a:rPr lang="ar-AE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ar-AE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Helvetica" panose="020B0604020202020204" pitchFamily="34" charset="0"/>
                                    <a:sym typeface="Proxima Nova"/>
                                  </a:rPr>
                                </m:ctrlPr>
                              </m:accPr>
                              <m:e>
                                <m:r>
                                  <a:rPr lang="ar-AE" b="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Proxima Nova"/>
                                    <a:cs typeface="Helvetica" panose="020B0604020202020204" pitchFamily="34" charset="0"/>
                                    <a:sym typeface="Proxima Nova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 b="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Proxima Nova"/>
                                <a:cs typeface="Helvetica" panose="020B0604020202020204" pitchFamily="34" charset="0"/>
                                <a:sym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ar-AE" b="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Proxima Nova"/>
                            <a:cs typeface="Helvetica" panose="020B0604020202020204" pitchFamily="34" charset="0"/>
                            <a:sym typeface="Proxima Nova"/>
                          </a:rPr>
                          <m:t>)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0384BE-0DD7-95A8-654E-818F8169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89" y="5056174"/>
                <a:ext cx="2141484" cy="276999"/>
              </a:xfrm>
              <a:prstGeom prst="rect">
                <a:avLst/>
              </a:prstGeom>
              <a:blipFill>
                <a:blip r:embed="rId8"/>
                <a:stretch>
                  <a:fillRect l="-6534" t="-173913" r="-8523" b="-26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07D5827-E890-9B82-59B7-6C8123CE64AB}"/>
              </a:ext>
            </a:extLst>
          </p:cNvPr>
          <p:cNvSpPr txBox="1"/>
          <p:nvPr/>
        </p:nvSpPr>
        <p:spPr>
          <a:xfrm>
            <a:off x="6215765" y="4752869"/>
            <a:ext cx="2197302" cy="175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Kernel lineare:</a:t>
            </a:r>
          </a:p>
          <a:p>
            <a:endParaRPr lang="it-IT" dirty="0"/>
          </a:p>
          <a:p>
            <a:r>
              <a:rPr lang="it-IT" dirty="0"/>
              <a:t>Kernel polinomiale:</a:t>
            </a:r>
          </a:p>
          <a:p>
            <a:endParaRPr lang="it-IT" dirty="0"/>
          </a:p>
          <a:p>
            <a:r>
              <a:rPr lang="it-IT" dirty="0"/>
              <a:t>Kernel Gaussiano:</a:t>
            </a:r>
          </a:p>
          <a:p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E570E326-36D2-8106-436B-C6FDADB958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6253" y="4910706"/>
            <a:ext cx="3816220" cy="1436621"/>
          </a:xfrm>
          <a:prstGeom prst="rect">
            <a:avLst/>
          </a:prstGeom>
        </p:spPr>
      </p:pic>
      <p:pic>
        <p:nvPicPr>
          <p:cNvPr id="5" name="Google Shape;214;p21">
            <a:extLst>
              <a:ext uri="{FF2B5EF4-FFF2-40B4-BE49-F238E27FC236}">
                <a16:creationId xmlns:a16="http://schemas.microsoft.com/office/drawing/2014/main" id="{44273E75-1BA4-43F5-9854-E9BB466EF147}"/>
              </a:ext>
            </a:extLst>
          </p:cNvPr>
          <p:cNvPicPr preferRelativeResize="0"/>
          <p:nvPr/>
        </p:nvPicPr>
        <p:blipFill>
          <a:blip r:embed="rId10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2761" y="1589832"/>
            <a:ext cx="2632000" cy="2491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3;p21">
            <a:extLst>
              <a:ext uri="{FF2B5EF4-FFF2-40B4-BE49-F238E27FC236}">
                <a16:creationId xmlns:a16="http://schemas.microsoft.com/office/drawing/2014/main" id="{5891B04E-BEF5-4113-968F-76DCEB1609B4}"/>
              </a:ext>
            </a:extLst>
          </p:cNvPr>
          <p:cNvPicPr preferRelativeResize="0"/>
          <p:nvPr/>
        </p:nvPicPr>
        <p:blipFill>
          <a:blip r:embed="rId11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168" y="1704718"/>
            <a:ext cx="2999783" cy="22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5;p21">
            <a:extLst>
              <a:ext uri="{FF2B5EF4-FFF2-40B4-BE49-F238E27FC236}">
                <a16:creationId xmlns:a16="http://schemas.microsoft.com/office/drawing/2014/main" id="{955D274F-5AAF-46F8-A51F-D9B8233BE620}"/>
              </a:ext>
            </a:extLst>
          </p:cNvPr>
          <p:cNvSpPr/>
          <p:nvPr/>
        </p:nvSpPr>
        <p:spPr>
          <a:xfrm rot="5400000" flipV="1">
            <a:off x="8793437" y="3051146"/>
            <a:ext cx="371462" cy="257509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4A2BE5-4312-DF83-0137-B03FE950F67C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5993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7A5EE-221E-BBDE-A749-84B9052B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144490"/>
            <a:ext cx="11879424" cy="87862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quantum computing sfrutta i </a:t>
            </a:r>
            <a:r>
              <a:rPr lang="it-IT" dirty="0" err="1"/>
              <a:t>qubit</a:t>
            </a:r>
            <a:r>
              <a:rPr lang="it-IT" dirty="0"/>
              <a:t> per eseguire calcoli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5A48CAC-81C2-CB82-DF8A-3FED58FB4D1B}"/>
              </a:ext>
            </a:extLst>
          </p:cNvPr>
          <p:cNvSpPr/>
          <p:nvPr/>
        </p:nvSpPr>
        <p:spPr>
          <a:xfrm>
            <a:off x="213049" y="230188"/>
            <a:ext cx="5694986" cy="78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/>
              <a:t>Quantum Computing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BED2C3-CC2A-51A0-6DC2-6FD5019E5BAA}"/>
              </a:ext>
            </a:extLst>
          </p:cNvPr>
          <p:cNvSpPr txBox="1"/>
          <p:nvPr/>
        </p:nvSpPr>
        <p:spPr>
          <a:xfrm>
            <a:off x="751251" y="1919792"/>
            <a:ext cx="42498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it-IT" sz="3600" b="1" dirty="0" err="1"/>
              <a:t>Qubit</a:t>
            </a:r>
            <a:r>
              <a:rPr lang="it-IT" sz="2800" dirty="0"/>
              <a:t> </a:t>
            </a:r>
          </a:p>
          <a:p>
            <a:pPr marL="0" indent="0" algn="ctr">
              <a:buNone/>
            </a:pPr>
            <a:r>
              <a:rPr lang="it-IT" sz="2800" dirty="0"/>
              <a:t>   unità fondamentale </a:t>
            </a:r>
          </a:p>
          <a:p>
            <a:pPr marL="0" indent="0" algn="ctr">
              <a:buNone/>
            </a:pPr>
            <a:r>
              <a:rPr lang="it-IT" sz="2800" dirty="0"/>
              <a:t>del quantum computing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492168-7D3B-93A6-6DE5-B2EA2AA4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21" y="3538462"/>
            <a:ext cx="3673158" cy="9906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886201-D58C-1E5B-3DD3-97E36BD7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5" y="4707519"/>
            <a:ext cx="4868491" cy="120635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F27767-96E4-017A-87DD-2689E1C5C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591" y="1876299"/>
            <a:ext cx="4404457" cy="9044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98BBB93-4FDF-4448-558A-29D41F4DD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983" y="2943295"/>
            <a:ext cx="3087672" cy="290033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058FA2-FAD8-A304-55BB-25EE24B9D601}"/>
              </a:ext>
            </a:extLst>
          </p:cNvPr>
          <p:cNvSpPr txBox="1"/>
          <p:nvPr/>
        </p:nvSpPr>
        <p:spPr>
          <a:xfrm>
            <a:off x="8341529" y="5765484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Sfera di Bloch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997526-1A1D-4D54-B32E-B0DB9B14D230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138810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7A5EE-221E-BBDE-A749-84B9052B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9" y="1145797"/>
            <a:ext cx="11879424" cy="8786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 stato di un </a:t>
            </a:r>
            <a:r>
              <a:rPr lang="it-IT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qubit</a:t>
            </a:r>
            <a:r>
              <a:rPr lang="it-IT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può essere controllato tramite i quantum gates</a:t>
            </a:r>
          </a:p>
          <a:p>
            <a:pPr marL="0" indent="0">
              <a:buNone/>
            </a:pPr>
            <a:r>
              <a:rPr lang="it-IT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Sono rappresentati da matrici U tali che:</a:t>
            </a:r>
            <a:endParaRPr lang="it-IT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5A48CAC-81C2-CB82-DF8A-3FED58FB4D1B}"/>
              </a:ext>
            </a:extLst>
          </p:cNvPr>
          <p:cNvSpPr/>
          <p:nvPr/>
        </p:nvSpPr>
        <p:spPr>
          <a:xfrm>
            <a:off x="213049" y="230188"/>
            <a:ext cx="4302967" cy="78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/>
              <a:t>Quantum Gates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2DA37B1-22DB-D6D3-B11D-5D8A0705D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0" t="25546" r="11602" b="18979"/>
          <a:stretch/>
        </p:blipFill>
        <p:spPr>
          <a:xfrm>
            <a:off x="6096000" y="1575058"/>
            <a:ext cx="1340478" cy="34417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B2F521-4D99-8A65-4428-899195C51AA6}"/>
              </a:ext>
            </a:extLst>
          </p:cNvPr>
          <p:cNvSpPr txBox="1"/>
          <p:nvPr/>
        </p:nvSpPr>
        <p:spPr>
          <a:xfrm>
            <a:off x="213049" y="1959428"/>
            <a:ext cx="405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Gates a singolo </a:t>
            </a:r>
            <a:r>
              <a:rPr lang="it-IT" b="1" dirty="0" err="1"/>
              <a:t>qubit</a:t>
            </a:r>
            <a:endParaRPr lang="it-IT" b="1" dirty="0"/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Hadamard</a:t>
            </a:r>
            <a:r>
              <a:rPr lang="it-IT" b="1" dirty="0"/>
              <a:t>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Rotation</a:t>
            </a:r>
            <a:r>
              <a:rPr lang="it-IT" b="1" dirty="0"/>
              <a:t> gates</a:t>
            </a:r>
          </a:p>
          <a:p>
            <a:r>
              <a:rPr lang="it-IT" dirty="0"/>
              <a:t>Descrivono delle rotazioni attorno ad un asse della sfera di Bloch di un parametro </a:t>
            </a:r>
            <a:r>
              <a:rPr lang="el-GR" dirty="0"/>
              <a:t>θ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A5C2F48-2A8F-92E8-3268-CFE09D68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91" y="3115993"/>
            <a:ext cx="2013920" cy="81541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CD0A4E5-C890-7E0A-1424-6B574F94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689" y="2864701"/>
            <a:ext cx="2926912" cy="1128597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06E423C-C174-3E26-F6EA-288E2106B73F}"/>
              </a:ext>
            </a:extLst>
          </p:cNvPr>
          <p:cNvSpPr txBox="1"/>
          <p:nvPr/>
        </p:nvSpPr>
        <p:spPr>
          <a:xfrm>
            <a:off x="8622184" y="196472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Gate a multi-</a:t>
            </a:r>
            <a:r>
              <a:rPr lang="it-IT" b="1" dirty="0" err="1"/>
              <a:t>qubit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CNOT gate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C326CA9-5368-CEBA-E324-F3CC9BF55D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3" t="25033" r="7543" b="12304"/>
          <a:stretch/>
        </p:blipFill>
        <p:spPr>
          <a:xfrm>
            <a:off x="8613301" y="2583180"/>
            <a:ext cx="2051685" cy="31517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53A5221-BB31-2A4C-47BF-A873922253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39" t="8168" r="5991" b="6690"/>
          <a:stretch/>
        </p:blipFill>
        <p:spPr>
          <a:xfrm>
            <a:off x="8429467" y="2887611"/>
            <a:ext cx="2419351" cy="15201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A6C6ECB-65AE-48AE-3F18-8CCAAC41AE2B}"/>
              </a:ext>
            </a:extLst>
          </p:cNvPr>
          <p:cNvSpPr txBox="1"/>
          <p:nvPr/>
        </p:nvSpPr>
        <p:spPr>
          <a:xfrm>
            <a:off x="5055737" y="4519716"/>
            <a:ext cx="6747459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200" b="1" dirty="0"/>
              <a:t>Circuito quantistico</a:t>
            </a:r>
          </a:p>
          <a:p>
            <a:r>
              <a:rPr lang="it-IT" sz="2400" dirty="0"/>
              <a:t>formato da un insieme di </a:t>
            </a:r>
            <a:r>
              <a:rPr lang="it-IT" sz="2400" dirty="0" err="1"/>
              <a:t>qubits</a:t>
            </a:r>
            <a:r>
              <a:rPr lang="it-IT" sz="2400" dirty="0"/>
              <a:t> e quantum gates</a:t>
            </a:r>
            <a:endParaRPr lang="it-IT" sz="2400" b="1" dirty="0"/>
          </a:p>
        </p:txBody>
      </p:sp>
      <p:pic>
        <p:nvPicPr>
          <p:cNvPr id="20" name="Picture 2" descr="Aula 04 – Computação Quântica – Primeiro Circuito | Código Fluente">
            <a:extLst>
              <a:ext uri="{FF2B5EF4-FFF2-40B4-BE49-F238E27FC236}">
                <a16:creationId xmlns:a16="http://schemas.microsoft.com/office/drawing/2014/main" id="{3B06D2A5-BB8C-EA3B-79E1-5B478101D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5" t="15185" b="12423"/>
          <a:stretch/>
        </p:blipFill>
        <p:spPr bwMode="auto">
          <a:xfrm>
            <a:off x="7001383" y="5624314"/>
            <a:ext cx="2355643" cy="10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04F65D-EF19-9E9A-29B2-74916E23CBF7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97249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A48CAC-81C2-CB82-DF8A-3FED58FB4D1B}"/>
              </a:ext>
            </a:extLst>
          </p:cNvPr>
          <p:cNvSpPr/>
          <p:nvPr/>
        </p:nvSpPr>
        <p:spPr>
          <a:xfrm>
            <a:off x="213049" y="230188"/>
            <a:ext cx="11076135" cy="78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b="1" dirty="0"/>
              <a:t>Quantum Support </a:t>
            </a:r>
            <a:r>
              <a:rPr lang="it-IT" sz="3600" b="1" dirty="0" err="1"/>
              <a:t>Vector</a:t>
            </a:r>
            <a:r>
              <a:rPr lang="it-IT" sz="3600" b="1" dirty="0"/>
              <a:t> Machine e Quantum Kernel</a:t>
            </a:r>
            <a:endParaRPr lang="it-IT" sz="1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9801230-ACE4-529C-B8B9-42DBA5634CBA}"/>
              </a:ext>
            </a:extLst>
          </p:cNvPr>
          <p:cNvSpPr txBox="1">
            <a:spLocks/>
          </p:cNvSpPr>
          <p:nvPr/>
        </p:nvSpPr>
        <p:spPr>
          <a:xfrm>
            <a:off x="156288" y="1125830"/>
            <a:ext cx="11879424" cy="1138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/>
              <a:t>Quantum Machine Learning: </a:t>
            </a:r>
            <a:r>
              <a:rPr lang="it-IT" sz="2000" dirty="0"/>
              <a:t>è un’area del quantum computing che si occupa di potenziare modelli già esistenti di ML oppure di crearne di nuovi sfruttando i principi fondamentali della meccanica quantistica.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8960C1D-EE17-9459-ED7F-126A4357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7" y="4593649"/>
            <a:ext cx="5322305" cy="218470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285568-28C0-7573-1980-EFA5377D2579}"/>
              </a:ext>
            </a:extLst>
          </p:cNvPr>
          <p:cNvSpPr txBox="1"/>
          <p:nvPr/>
        </p:nvSpPr>
        <p:spPr>
          <a:xfrm>
            <a:off x="1589674" y="1895744"/>
            <a:ext cx="10485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dirty="0"/>
              <a:t>Nel Quantum Support </a:t>
            </a:r>
            <a:r>
              <a:rPr lang="it-IT" sz="2000" dirty="0" err="1"/>
              <a:t>Vector</a:t>
            </a:r>
            <a:r>
              <a:rPr lang="it-IT" sz="2000" dirty="0"/>
              <a:t> Machine la feature </a:t>
            </a:r>
            <a:r>
              <a:rPr lang="it-IT" sz="2000" dirty="0" err="1"/>
              <a:t>map</a:t>
            </a:r>
            <a:r>
              <a:rPr lang="it-IT" sz="2000" dirty="0"/>
              <a:t> è uno stato quantistico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E90EF58-F168-7AA5-F38F-5A698034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28" y="2270440"/>
            <a:ext cx="4655975" cy="716304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895308E-A200-7BD2-E55E-DE02FA6B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0" y="3333189"/>
            <a:ext cx="5791702" cy="556308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739850B-1246-BC65-95E5-54C00E64A711}"/>
              </a:ext>
            </a:extLst>
          </p:cNvPr>
          <p:cNvSpPr txBox="1"/>
          <p:nvPr/>
        </p:nvSpPr>
        <p:spPr>
          <a:xfrm>
            <a:off x="156288" y="2932601"/>
            <a:ext cx="3257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Fidelity quantum kernel: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EFB387-951A-98FB-4BCF-9E28BEFE13BD}"/>
              </a:ext>
            </a:extLst>
          </p:cNvPr>
          <p:cNvSpPr txBox="1"/>
          <p:nvPr/>
        </p:nvSpPr>
        <p:spPr>
          <a:xfrm>
            <a:off x="130240" y="3917299"/>
            <a:ext cx="596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Restituisce la probabilità di riottenere lo stato iniziale in seguito all’applicazione della feature </a:t>
            </a:r>
            <a:r>
              <a:rPr lang="it-IT" sz="2000" dirty="0" err="1"/>
              <a:t>map</a:t>
            </a:r>
            <a:r>
              <a:rPr lang="it-IT" sz="2000" dirty="0"/>
              <a:t> 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D69B109C-2F5D-500C-A2EE-4C9220C5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932" y="3334294"/>
            <a:ext cx="4392248" cy="97446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E105F4C-E431-FA11-88C7-E41B4D234BA1}"/>
              </a:ext>
            </a:extLst>
          </p:cNvPr>
          <p:cNvSpPr txBox="1"/>
          <p:nvPr/>
        </p:nvSpPr>
        <p:spPr>
          <a:xfrm>
            <a:off x="7559973" y="2929641"/>
            <a:ext cx="3450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Projected</a:t>
            </a:r>
            <a:r>
              <a:rPr lang="it-IT" sz="2000" b="1" dirty="0"/>
              <a:t> quantum kernel: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4E94BE-69BC-3472-1527-AE05D388DC95}"/>
              </a:ext>
            </a:extLst>
          </p:cNvPr>
          <p:cNvSpPr txBox="1"/>
          <p:nvPr/>
        </p:nvSpPr>
        <p:spPr>
          <a:xfrm>
            <a:off x="6936388" y="4271242"/>
            <a:ext cx="465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Permette una riduzione dello spazio di Hilbert che contiene lo stato del sistema a più </a:t>
            </a:r>
            <a:r>
              <a:rPr lang="it-IT" sz="2000" dirty="0" err="1"/>
              <a:t>qubit</a:t>
            </a:r>
            <a:r>
              <a:rPr lang="it-IT" sz="20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5C0042-7AEE-2484-9E7B-049517CE02E5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5/11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8120F6F-3B11-D088-2F51-4208B4753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770" y="2569845"/>
            <a:ext cx="103140" cy="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A48CAC-81C2-CB82-DF8A-3FED58FB4D1B}"/>
              </a:ext>
            </a:extLst>
          </p:cNvPr>
          <p:cNvSpPr/>
          <p:nvPr/>
        </p:nvSpPr>
        <p:spPr>
          <a:xfrm>
            <a:off x="213050" y="230188"/>
            <a:ext cx="7051914" cy="78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 err="1"/>
              <a:t>Exponential</a:t>
            </a:r>
            <a:r>
              <a:rPr lang="it-IT" sz="4400" b="1" dirty="0"/>
              <a:t> </a:t>
            </a:r>
            <a:r>
              <a:rPr lang="it-IT" sz="4400" b="1" dirty="0" err="1"/>
              <a:t>Concentration</a:t>
            </a:r>
            <a:endParaRPr lang="it-IT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1DEA93-E168-86F7-EE6B-2FAF6A46ECBE}"/>
                  </a:ext>
                </a:extLst>
              </p:cNvPr>
              <p:cNvSpPr txBox="1"/>
              <p:nvPr/>
            </p:nvSpPr>
            <p:spPr>
              <a:xfrm>
                <a:off x="231710" y="1171794"/>
                <a:ext cx="6253065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it-IT" sz="2200" dirty="0"/>
                  <a:t>Il Fidelity Quantum kernel è limitato dal problema dell’</a:t>
                </a:r>
                <a:r>
                  <a:rPr lang="it-IT" sz="2200" dirty="0" err="1"/>
                  <a:t>exponential</a:t>
                </a:r>
                <a:r>
                  <a:rPr lang="it-IT" sz="2200" dirty="0"/>
                  <a:t> </a:t>
                </a:r>
                <a:r>
                  <a:rPr lang="it-IT" sz="2200" dirty="0" err="1"/>
                  <a:t>concentration</a:t>
                </a:r>
                <a:endParaRPr lang="it-IT" sz="2200" dirty="0"/>
              </a:p>
              <a:p>
                <a:r>
                  <a:rPr lang="it-IT" sz="2200" dirty="0"/>
                  <a:t>All’aumentare del numero di </a:t>
                </a:r>
                <a:r>
                  <a:rPr lang="it-IT" sz="2200" dirty="0" err="1"/>
                  <a:t>qubit</a:t>
                </a:r>
                <a:r>
                  <a:rPr lang="it-IT" sz="2200" dirty="0"/>
                  <a:t> della </a:t>
                </a:r>
                <a:r>
                  <a:rPr lang="it-IT" sz="2200" dirty="0" err="1"/>
                  <a:t>fmap</a:t>
                </a:r>
                <a:r>
                  <a:rPr lang="it-IT" sz="2200" dirty="0"/>
                  <a:t> il valore della funzione di kernel valutata su elementi diversi di un dataset si addensa attorno ad un valore fissato </a:t>
                </a: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sz="2200" dirty="0"/>
                  <a:t> </a:t>
                </a:r>
                <a:r>
                  <a:rPr lang="it-IT" sz="2200" dirty="0">
                    <a:sym typeface="Wingdings" panose="05000000000000000000" pitchFamily="2" charset="2"/>
                  </a:rPr>
                  <a:t> la varianza al di fuori della diagonale diminuisce</a:t>
                </a:r>
                <a:endParaRPr lang="it-IT" sz="2200" dirty="0"/>
              </a:p>
              <a:p>
                <a:pPr marL="0" indent="0">
                  <a:buNone/>
                </a:pPr>
                <a:endParaRPr lang="it-IT" sz="2200" dirty="0"/>
              </a:p>
              <a:p>
                <a:pPr marL="0" indent="0">
                  <a:buNone/>
                </a:pPr>
                <a:r>
                  <a:rPr lang="it-IT" sz="2200" b="1" dirty="0"/>
                  <a:t>Conseguenze</a:t>
                </a:r>
                <a:r>
                  <a:rPr lang="it-IT" sz="2200" dirty="0"/>
                  <a:t>:</a:t>
                </a:r>
              </a:p>
              <a:p>
                <a:pPr marL="0" indent="0">
                  <a:buNone/>
                </a:pPr>
                <a:r>
                  <a:rPr lang="it-IT" sz="2200" dirty="0"/>
                  <a:t>Aumenta precisione richiesta dal dispositivo</a:t>
                </a:r>
              </a:p>
              <a:p>
                <a:pPr marL="0" indent="0">
                  <a:buNone/>
                </a:pPr>
                <a:endParaRPr lang="it-IT" sz="2200" dirty="0"/>
              </a:p>
              <a:p>
                <a:pPr marL="0" indent="0">
                  <a:buNone/>
                </a:pPr>
                <a:r>
                  <a:rPr lang="it-IT" sz="2200" dirty="0"/>
                  <a:t>È un problema che va mitigato poiché ci troviamo nella NISQ-era (</a:t>
                </a:r>
                <a:r>
                  <a:rPr lang="it-IT" sz="2200" dirty="0" err="1"/>
                  <a:t>Noise</a:t>
                </a:r>
                <a:r>
                  <a:rPr lang="it-IT" sz="2200" dirty="0"/>
                  <a:t> Intermediate Scale Quantum-era)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21DEA93-E168-86F7-EE6B-2FAF6A46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0" y="1171794"/>
                <a:ext cx="6253065" cy="4832092"/>
              </a:xfrm>
              <a:prstGeom prst="rect">
                <a:avLst/>
              </a:prstGeom>
              <a:blipFill>
                <a:blip r:embed="rId2"/>
                <a:stretch>
                  <a:fillRect l="-1267" t="-883" r="-2047"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1718514-01D6-3D9B-7FB4-236A278B5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69"/>
          <a:stretch/>
        </p:blipFill>
        <p:spPr>
          <a:xfrm>
            <a:off x="8145625" y="420756"/>
            <a:ext cx="3209683" cy="235857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7995D9B-4787-5B7C-4DF7-B0BDFDEBB1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70"/>
          <a:stretch/>
        </p:blipFill>
        <p:spPr>
          <a:xfrm>
            <a:off x="8002817" y="4167693"/>
            <a:ext cx="3209683" cy="2320975"/>
          </a:xfrm>
          <a:prstGeom prst="rect">
            <a:avLst/>
          </a:prstGeom>
        </p:spPr>
      </p:pic>
      <p:sp>
        <p:nvSpPr>
          <p:cNvPr id="5" name="Freccia in giù 4">
            <a:extLst>
              <a:ext uri="{FF2B5EF4-FFF2-40B4-BE49-F238E27FC236}">
                <a16:creationId xmlns:a16="http://schemas.microsoft.com/office/drawing/2014/main" id="{E8F2B189-6349-3268-8921-0A4F2B0D6C72}"/>
              </a:ext>
            </a:extLst>
          </p:cNvPr>
          <p:cNvSpPr/>
          <p:nvPr/>
        </p:nvSpPr>
        <p:spPr>
          <a:xfrm>
            <a:off x="9321975" y="2966775"/>
            <a:ext cx="341644" cy="10349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E9E3F10-31CB-A540-2AFC-5903EF73F875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ABC8E51-7FE7-1BC5-253C-78F420791000}"/>
                  </a:ext>
                </a:extLst>
              </p:cNvPr>
              <p:cNvSpPr txBox="1"/>
              <p:nvPr/>
            </p:nvSpPr>
            <p:spPr>
              <a:xfrm>
                <a:off x="9663619" y="3069636"/>
                <a:ext cx="15488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Caso in cui </a:t>
                </a: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/>
                  <a:t>=0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ABC8E51-7FE7-1BC5-253C-78F42079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619" y="3069636"/>
                <a:ext cx="1548881" cy="646331"/>
              </a:xfrm>
              <a:prstGeom prst="rect">
                <a:avLst/>
              </a:prstGeom>
              <a:blipFill>
                <a:blip r:embed="rId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A48CAC-81C2-CB82-DF8A-3FED58FB4D1B}"/>
              </a:ext>
            </a:extLst>
          </p:cNvPr>
          <p:cNvSpPr/>
          <p:nvPr/>
        </p:nvSpPr>
        <p:spPr>
          <a:xfrm>
            <a:off x="213050" y="230188"/>
            <a:ext cx="2212909" cy="786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b="1" dirty="0"/>
              <a:t>Dataset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1DEA93-E168-86F7-EE6B-2FAF6A46ECBE}"/>
              </a:ext>
            </a:extLst>
          </p:cNvPr>
          <p:cNvSpPr txBox="1"/>
          <p:nvPr/>
        </p:nvSpPr>
        <p:spPr>
          <a:xfrm>
            <a:off x="213049" y="1171794"/>
            <a:ext cx="118794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insieme di distribuzioni di stati finali ottenuti in seguito all’esecuzione di un circuito quantistico arbitrario su due diversi computer quantistici simulati, soggetti a diverse tipologie di errore.</a:t>
            </a:r>
          </a:p>
          <a:p>
            <a:pPr marL="0" indent="0">
              <a:buNone/>
            </a:pPr>
            <a:r>
              <a:rPr lang="it-IT" sz="2400" b="1" dirty="0">
                <a:latin typeface="Aptos" panose="020B0004020202020204" pitchFamily="34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it-IT" sz="2400" dirty="0">
                <a:latin typeface="Aptos" panose="020B0004020202020204" pitchFamily="34" charset="0"/>
                <a:cs typeface="Times New Roman" panose="02020603050405020304" pitchFamily="18" charset="0"/>
              </a:rPr>
              <a:t>0: conteggi </a:t>
            </a:r>
          </a:p>
          <a:p>
            <a:r>
              <a:rPr lang="it-IT" sz="2400" dirty="0">
                <a:latin typeface="Aptos" panose="020B0004020202020204" pitchFamily="34" charset="0"/>
                <a:cs typeface="Times New Roman" panose="02020603050405020304" pitchFamily="18" charset="0"/>
              </a:rPr>
              <a:t>1: conteggi </a:t>
            </a:r>
          </a:p>
          <a:p>
            <a:r>
              <a:rPr lang="it-IT" sz="2400" dirty="0">
                <a:latin typeface="Aptos" panose="020B0004020202020204" pitchFamily="34" charset="0"/>
                <a:cs typeface="Times New Roman" panose="02020603050405020304" pitchFamily="18" charset="0"/>
              </a:rPr>
              <a:t>2: conteggi</a:t>
            </a:r>
          </a:p>
          <a:p>
            <a:r>
              <a:rPr lang="it-IT" sz="2400" dirty="0">
                <a:latin typeface="Aptos" panose="020B0004020202020204" pitchFamily="34" charset="0"/>
                <a:cs typeface="Times New Roman" panose="02020603050405020304" pitchFamily="18" charset="0"/>
              </a:rPr>
              <a:t>3: conteggi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9B3EEF3-CAD7-A4EF-D573-2A033C16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33" y="2695288"/>
            <a:ext cx="488967" cy="35474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83A147B-5629-A105-5D14-02503DED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15" y="3050028"/>
            <a:ext cx="508001" cy="3540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F019AAA-888D-EFE9-D1CA-DAE576AE5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32" y="3406726"/>
            <a:ext cx="464468" cy="3540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CA2FE5-0736-3A21-A8D5-B9A2A305F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865" y="3758829"/>
            <a:ext cx="508001" cy="3611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4FA9F82-7CCE-0496-3E48-8C6991857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680" y="2061382"/>
            <a:ext cx="5940842" cy="42097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3BFE941-37C1-12FF-4E5F-9F80CD326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478" y="4707082"/>
            <a:ext cx="3779729" cy="185996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B59694-FBA6-FA99-3A64-430A8DA5FBD5}"/>
              </a:ext>
            </a:extLst>
          </p:cNvPr>
          <p:cNvSpPr txBox="1"/>
          <p:nvPr/>
        </p:nvSpPr>
        <p:spPr>
          <a:xfrm>
            <a:off x="966065" y="4386219"/>
            <a:ext cx="348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Accuratezze di classificazione: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F7B2DC-A414-C996-468B-1ABD645A6E92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313069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33593-61B5-F12C-629E-BE0DF23F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279319"/>
            <a:ext cx="3721608" cy="1106424"/>
          </a:xfrm>
        </p:spPr>
        <p:txBody>
          <a:bodyPr>
            <a:normAutofit/>
          </a:bodyPr>
          <a:lstStyle/>
          <a:p>
            <a:r>
              <a:rPr lang="it-IT" sz="2800" dirty="0"/>
              <a:t>Quantum feature </a:t>
            </a:r>
            <a:r>
              <a:rPr lang="it-IT" sz="2800" dirty="0" err="1"/>
              <a:t>maps</a:t>
            </a:r>
            <a:r>
              <a:rPr lang="it-IT" sz="2800" dirty="0"/>
              <a:t> col fidelity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0BB1A3-4F27-7548-4407-9666B8E1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64" y="921568"/>
            <a:ext cx="2660901" cy="18762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14B269-A8D0-4620-1242-F4FFF4138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0"/>
          <a:stretch/>
        </p:blipFill>
        <p:spPr>
          <a:xfrm>
            <a:off x="3729926" y="3519899"/>
            <a:ext cx="4875065" cy="297939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70F09B3-74CA-EEF4-25EB-01C49F7D3E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8" r="7981"/>
          <a:stretch/>
        </p:blipFill>
        <p:spPr>
          <a:xfrm>
            <a:off x="8128000" y="3199024"/>
            <a:ext cx="3929314" cy="355395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7A0759C-6FBC-7DB7-E533-FE78D9FD8A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9"/>
          <a:stretch/>
        </p:blipFill>
        <p:spPr>
          <a:xfrm>
            <a:off x="7484665" y="1260951"/>
            <a:ext cx="4650640" cy="97507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5AB4F8-7006-16E6-1D65-7F3F0AEA32E3}"/>
              </a:ext>
            </a:extLst>
          </p:cNvPr>
          <p:cNvSpPr txBox="1"/>
          <p:nvPr/>
        </p:nvSpPr>
        <p:spPr>
          <a:xfrm>
            <a:off x="5496560" y="480820"/>
            <a:ext cx="29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 feature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FC922A-5AB4-883C-BDE3-E2D93C764421}"/>
              </a:ext>
            </a:extLst>
          </p:cNvPr>
          <p:cNvSpPr txBox="1"/>
          <p:nvPr/>
        </p:nvSpPr>
        <p:spPr>
          <a:xfrm>
            <a:off x="8784399" y="519946"/>
            <a:ext cx="290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ZZ feature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03126D-A479-A976-0A5F-187731A9A344}"/>
              </a:ext>
            </a:extLst>
          </p:cNvPr>
          <p:cNvSpPr txBox="1"/>
          <p:nvPr/>
        </p:nvSpPr>
        <p:spPr>
          <a:xfrm>
            <a:off x="8481620" y="2902874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fmap</a:t>
            </a:r>
            <a:r>
              <a:rPr lang="it-IT" dirty="0"/>
              <a:t> 2 con entanglement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74EF9FE-522E-7194-086C-1028BC6AC730}"/>
              </a:ext>
            </a:extLst>
          </p:cNvPr>
          <p:cNvSpPr txBox="1"/>
          <p:nvPr/>
        </p:nvSpPr>
        <p:spPr>
          <a:xfrm>
            <a:off x="4389434" y="2926774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fmap</a:t>
            </a:r>
            <a:r>
              <a:rPr lang="it-IT" dirty="0"/>
              <a:t> 1 senza entanglement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49A59103-D73D-F7B5-FCBE-2EDE6D8365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22"/>
          <a:stretch/>
        </p:blipFill>
        <p:spPr>
          <a:xfrm>
            <a:off x="41172" y="2124014"/>
            <a:ext cx="3991170" cy="16993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BCC55DA-3423-AB39-FF3E-CC60A22E5EDC}"/>
              </a:ext>
            </a:extLst>
          </p:cNvPr>
          <p:cNvSpPr txBox="1"/>
          <p:nvPr/>
        </p:nvSpPr>
        <p:spPr>
          <a:xfrm>
            <a:off x="213049" y="3940852"/>
            <a:ext cx="328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ottengono accuratezze paragonabili ai SVM classici con la Z, ZZ e </a:t>
            </a:r>
            <a:r>
              <a:rPr lang="it-IT" dirty="0" err="1"/>
              <a:t>fmap</a:t>
            </a:r>
            <a:r>
              <a:rPr lang="it-IT" dirty="0"/>
              <a:t>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F7A5C1-DACB-7210-E1C2-02921320746F}"/>
              </a:ext>
            </a:extLst>
          </p:cNvPr>
          <p:cNvSpPr/>
          <p:nvPr/>
        </p:nvSpPr>
        <p:spPr>
          <a:xfrm>
            <a:off x="213049" y="230187"/>
            <a:ext cx="4046435" cy="1273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Quantum feature </a:t>
            </a:r>
            <a:r>
              <a:rPr lang="it-IT" sz="2800" b="1" dirty="0" err="1"/>
              <a:t>maps</a:t>
            </a:r>
            <a:r>
              <a:rPr lang="it-IT" sz="2800" b="1" dirty="0"/>
              <a:t> con fidelity quantum kernel</a:t>
            </a:r>
            <a:endParaRPr lang="it-IT" sz="32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5F297C-47A4-F6FC-77EF-78EF19946F36}"/>
              </a:ext>
            </a:extLst>
          </p:cNvPr>
          <p:cNvSpPr txBox="1"/>
          <p:nvPr/>
        </p:nvSpPr>
        <p:spPr>
          <a:xfrm>
            <a:off x="243372" y="1806161"/>
            <a:ext cx="348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Accuratezze di classificazione: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ACA6C4-D0E7-AB09-01C4-7989468F8DD8}"/>
              </a:ext>
            </a:extLst>
          </p:cNvPr>
          <p:cNvSpPr txBox="1"/>
          <p:nvPr/>
        </p:nvSpPr>
        <p:spPr>
          <a:xfrm>
            <a:off x="11371100" y="6488668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2942109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664</Words>
  <Application>Microsoft Office PowerPoint</Application>
  <PresentationFormat>Widescreen</PresentationFormat>
  <Paragraphs>125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5" baseType="lpstr">
      <vt:lpstr>Aptos</vt:lpstr>
      <vt:lpstr>Aptos (corpo)</vt:lpstr>
      <vt:lpstr>Aptos Display</vt:lpstr>
      <vt:lpstr>Arial</vt:lpstr>
      <vt:lpstr>Cambria Math</vt:lpstr>
      <vt:lpstr>Helvetica</vt:lpstr>
      <vt:lpstr>Papyrus</vt:lpstr>
      <vt:lpstr>Roboto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Quantum feature maps col fidelity</vt:lpstr>
      <vt:lpstr>Presentazione standard di PowerPoint</vt:lpstr>
      <vt:lpstr>Presentazione standard di PowerPoint</vt:lpstr>
      <vt:lpstr>Presentazione standard di PowerPoint</vt:lpstr>
      <vt:lpstr>Grazie per l’attenzione!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Projected Quantum Support Vector Machine per classificazione di pattern di rumore</dc:title>
  <dc:creator>Erika Giacomantonio</dc:creator>
  <cp:lastModifiedBy>Erika Giacomantonio</cp:lastModifiedBy>
  <cp:revision>24</cp:revision>
  <dcterms:created xsi:type="dcterms:W3CDTF">2024-03-10T10:22:58Z</dcterms:created>
  <dcterms:modified xsi:type="dcterms:W3CDTF">2024-03-19T10:55:54Z</dcterms:modified>
</cp:coreProperties>
</file>