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67" r:id="rId3"/>
    <p:sldId id="275" r:id="rId4"/>
    <p:sldId id="257" r:id="rId5"/>
    <p:sldId id="260" r:id="rId6"/>
    <p:sldId id="268" r:id="rId7"/>
    <p:sldId id="271" r:id="rId8"/>
    <p:sldId id="269" r:id="rId9"/>
    <p:sldId id="270" r:id="rId10"/>
    <p:sldId id="272" r:id="rId11"/>
    <p:sldId id="273" r:id="rId12"/>
    <p:sldId id="27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bolognini3@campus.unimib.it" initials="g" lastIdx="1" clrIdx="0">
    <p:extLst>
      <p:ext uri="{19B8F6BF-5375-455C-9EA6-DF929625EA0E}">
        <p15:presenceInfo xmlns:p15="http://schemas.microsoft.com/office/powerpoint/2012/main" userId="g.bolognini3@campus.unimib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F06A6-6CAB-4EB8-A033-EB0C4ED7FFF1}" type="datetimeFigureOut">
              <a:rPr lang="it-IT" smtClean="0"/>
              <a:t>18/07/2021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6373E-1FED-4DF3-B78E-9CE45914A7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36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6373E-1FED-4DF3-B78E-9CE45914A7A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9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52295-C02F-4ACC-85F6-E23FCA817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397195-3174-4B48-B0E1-8B52058AF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37A87E-CF2E-4CDC-80DA-EABB07E6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DE7B-2797-4E98-9079-9DCCFFD298D8}" type="datetime1">
              <a:rPr lang="it-IT" smtClean="0"/>
              <a:t>18/07/2021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6C47D-A22C-47A0-BA19-CE4AF611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C002B0-3BA1-489E-9811-2A785A5D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995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474F00-078E-420D-8EE6-EA5634D7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F3D9DE-92EF-44B3-97B5-5308554E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BDA989-503C-441A-9037-9DF0DDD8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43DB-2CF3-4701-9E01-042508CA9417}" type="datetime1">
              <a:rPr lang="it-IT" smtClean="0"/>
              <a:t>18/07/2021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A7F95A-3253-4C1D-A7E3-92CC0FF0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00371A-539A-43A6-8F8E-B0EBC68C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12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8C1FC76-F693-49DF-B1C7-1D5CB3B67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BD1502-8241-4676-B875-CE56B76ED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0A957D-0898-4797-A5B0-42745943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7724-A577-410A-BAC1-7990DB55B4CA}" type="datetime1">
              <a:rPr lang="it-IT" smtClean="0"/>
              <a:t>18/07/2021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74BBBE-169A-4620-8437-33BC80CA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5F29B2-A54B-418D-8894-E08AFDF3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10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C8E57-6E06-4EBB-9FE1-EEF788FC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B653A7-5DF1-4AAA-81D6-D332171B3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353BEA-1ED0-46BE-A2FF-B39B406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93FA-D0B4-4918-9655-240B11B359CA}" type="datetime1">
              <a:rPr lang="it-IT" smtClean="0"/>
              <a:t>18/07/2021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B87E9D-C85D-40F8-9520-785A00E7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C5B1E2-668E-429E-A1CC-380363B0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30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A1712C-187A-4475-80AB-0576EA6C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2ABD92-6C6D-4496-A418-A3FB223E3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5C5672-5695-46D0-A4F1-DE088D85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32FA-A535-4E5F-BBDC-13DD02E00D73}" type="datetime1">
              <a:rPr lang="it-IT" smtClean="0"/>
              <a:t>18/07/2021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901531-D546-4AE9-952D-3EBD4DF4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D27C6B-FCFD-46BF-9355-CDF597D5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44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4DB3C3-9DDC-40A9-9462-78911DB3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B2BB23-3715-43B2-93FB-91397C1B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3A70A1-0A3E-467B-AC2D-C8D450B42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AFAB6F-0F96-4B34-863C-A94A58CC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AA06-44BC-4B75-A31D-F45C852F73C8}" type="datetime1">
              <a:rPr lang="it-IT" smtClean="0"/>
              <a:t>18/07/2021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0AA1F2-E75D-47E0-A22A-D841FAC1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BB810A-C96E-48C0-B769-B89E7B9E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81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6D665A-F89E-4AA9-8870-435BD7E9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F5B67F-94CE-40BD-A067-25DBF65F7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D1A5B6-E1EC-4F86-86EB-CD45AFA59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ACEB681-1DBF-48BF-B833-A13F6301F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5F32E0D-6983-4231-80DB-F07948E4D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F48C2AA-CFF2-4869-B27F-DE7B4493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B46-3166-4800-A8D3-059809EBDB8C}" type="datetime1">
              <a:rPr lang="it-IT" smtClean="0"/>
              <a:t>18/07/2021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85F68D3-6E9E-4AAE-BB46-555BC3BE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3F65820-1DE7-46CF-954D-9C09228E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26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172A77-A41A-45CE-9097-7E5F99A1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9E826AA-4FC9-4F2B-9860-9B577746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D6F5-DBD1-4CC1-AFF7-3210D4B68BBD}" type="datetime1">
              <a:rPr lang="it-IT" smtClean="0"/>
              <a:t>18/07/2021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1D540D-2E2C-4C25-9144-5FEED6AE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AC7240-EF74-47D9-A102-0E26A56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54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25C69E-6499-46FD-ABB9-C7331C85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972-A469-4CBC-818A-5EA70A539EF1}" type="datetime1">
              <a:rPr lang="it-IT" smtClean="0"/>
              <a:t>18/07/2021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97022E-FF3B-4B9C-93F9-C3A7D688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EEDB67-8D26-4A65-ACFB-2E2A562D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29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8CA60-FE04-45BD-B354-38E72C9D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C0156A-7BF9-467D-AF13-06132400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AAAA76-2C8B-49BC-B620-962A8C326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15AA36-4DE3-44D5-A37B-A6F0DDCA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C9F6-63CA-49BB-BEE1-85B980856AC7}" type="datetime1">
              <a:rPr lang="it-IT" smtClean="0"/>
              <a:t>18/07/2021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3E25C2-C22C-4EB5-94B4-2BF3A376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145F85-B202-441F-AF4D-AB649EA4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61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22174-B6A7-481F-B1C1-191FD410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0543CB-B889-4B9E-A8C5-33AA21D8D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3005BF-AA68-4130-B250-702786FE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D45105-AF26-43F5-9CEC-8196960F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CBF0-639F-4650-88E4-AE41D09AFC03}" type="datetime1">
              <a:rPr lang="it-IT" smtClean="0"/>
              <a:t>18/07/2021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2CE614-4EF4-4FFC-BF11-C3AFA968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3AA3E2-27BD-48F0-9617-B2FBC46D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9F385D5-A20F-4A66-BAAC-E28C1FFA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CB21B1-141F-4B60-A2B1-3F0EB125C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5E251F-BE99-4EBD-8722-0CD642C2F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AF8E3-4682-4771-9769-897D7FA16006}" type="datetime1">
              <a:rPr lang="it-IT" smtClean="0"/>
              <a:t>18/07/2021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CFF7B7-D8D7-4503-91BF-CFBA01499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FF101D-BC0D-4986-BAED-1D19AA264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31FE-2066-4ABB-B244-C73DED2CF6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91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9C8E7F-7C16-49D1-B415-0412AC10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88" y="428083"/>
            <a:ext cx="12005569" cy="1033669"/>
          </a:xfrm>
        </p:spPr>
        <p:txBody>
          <a:bodyPr>
            <a:noAutofit/>
          </a:bodyPr>
          <a:lstStyle/>
          <a:p>
            <a:pPr algn="ctr"/>
            <a:r>
              <a:rPr lang="it-IT" b="1" dirty="0">
                <a:solidFill>
                  <a:srgbClr val="FFFFFF"/>
                </a:solidFill>
                <a:latin typeface="+mn-lt"/>
              </a:rPr>
              <a:t>Classificazione con reti neurali quanto-classiche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19DE30-B3B2-407D-971C-6A033E82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9231FE-2066-4ABB-B244-C73DED2CF68F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it-IT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Segnaposto contenuto 4">
            <a:extLst>
              <a:ext uri="{FF2B5EF4-FFF2-40B4-BE49-F238E27FC236}">
                <a16:creationId xmlns:a16="http://schemas.microsoft.com/office/drawing/2014/main" id="{596E0176-DF15-498E-811B-02F682D2F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269" y="3179664"/>
            <a:ext cx="2339119" cy="231170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BB5C6D-A233-45D0-B2FE-DAF1776B08D2}"/>
              </a:ext>
            </a:extLst>
          </p:cNvPr>
          <p:cNvSpPr txBox="1"/>
          <p:nvPr/>
        </p:nvSpPr>
        <p:spPr>
          <a:xfrm>
            <a:off x="2463089" y="1718890"/>
            <a:ext cx="677813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600" dirty="0"/>
              <a:t>Università degli Studi di Milano-Bicocca</a:t>
            </a:r>
          </a:p>
          <a:p>
            <a:pPr algn="ctr"/>
            <a:r>
              <a:rPr lang="it-IT" sz="2600" dirty="0"/>
              <a:t>Facoltà di scienze matematiche, fisiche e naturali</a:t>
            </a:r>
          </a:p>
          <a:p>
            <a:pPr algn="ctr"/>
            <a:r>
              <a:rPr lang="it-IT" sz="2600" dirty="0"/>
              <a:t>Laurea Triennale in Fisica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D19465-6380-4C0E-8A1A-2BC685D6FF81}"/>
              </a:ext>
            </a:extLst>
          </p:cNvPr>
          <p:cNvSpPr txBox="1"/>
          <p:nvPr/>
        </p:nvSpPr>
        <p:spPr>
          <a:xfrm>
            <a:off x="322888" y="5566298"/>
            <a:ext cx="3890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Candidato: Gaia Stella Bolognini </a:t>
            </a:r>
          </a:p>
          <a:p>
            <a:r>
              <a:rPr lang="it-IT" sz="2200" dirty="0"/>
              <a:t>Matricola:  838719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7A8337-0C06-4927-BD5C-945336B7E99B}"/>
              </a:ext>
            </a:extLst>
          </p:cNvPr>
          <p:cNvSpPr txBox="1"/>
          <p:nvPr/>
        </p:nvSpPr>
        <p:spPr>
          <a:xfrm>
            <a:off x="8021766" y="5397020"/>
            <a:ext cx="4004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Relatore:     Dr. Andrea Giachero</a:t>
            </a:r>
          </a:p>
          <a:p>
            <a:r>
              <a:rPr lang="it-IT" sz="2200" dirty="0"/>
              <a:t>Correlatori: Prof. Alberto Leporati</a:t>
            </a:r>
          </a:p>
          <a:p>
            <a:r>
              <a:rPr lang="it-IT" sz="2200" dirty="0"/>
              <a:t>                     Prof. Claudio Ferretti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C57947-D752-4A27-97A0-598632F43654}"/>
              </a:ext>
            </a:extLst>
          </p:cNvPr>
          <p:cNvSpPr txBox="1"/>
          <p:nvPr/>
        </p:nvSpPr>
        <p:spPr>
          <a:xfrm>
            <a:off x="4929472" y="6278542"/>
            <a:ext cx="1845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21 Luglio 2021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296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9C8E7F-7C16-49D1-B415-0412AC10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77" y="303979"/>
            <a:ext cx="9836623" cy="1046323"/>
          </a:xfrm>
        </p:spPr>
        <p:txBody>
          <a:bodyPr>
            <a:normAutofit/>
          </a:bodyPr>
          <a:lstStyle/>
          <a:p>
            <a:r>
              <a:rPr lang="it-IT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Conclusioni e possibili implementazioni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19DE30-B3B2-407D-971C-6A033E82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10</a:t>
            </a:fld>
            <a:endParaRPr lang="it-IT"/>
          </a:p>
        </p:txBody>
      </p:sp>
      <p:pic>
        <p:nvPicPr>
          <p:cNvPr id="17" name="Segnaposto contenuto 4">
            <a:extLst>
              <a:ext uri="{FF2B5EF4-FFF2-40B4-BE49-F238E27FC236}">
                <a16:creationId xmlns:a16="http://schemas.microsoft.com/office/drawing/2014/main" id="{596E0176-DF15-498E-811B-02F682D2F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924" y="118162"/>
            <a:ext cx="927752" cy="916880"/>
          </a:xfrm>
          <a:prstGeom prst="rect">
            <a:avLst/>
          </a:prstGeom>
        </p:spPr>
      </p:pic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00DB7642-F8E4-4A25-A4C7-20CF64A8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49" y="3685066"/>
            <a:ext cx="10846770" cy="276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b="1" dirty="0"/>
              <a:t>Possibili sviluppi del modello</a:t>
            </a:r>
            <a:r>
              <a:rPr lang="it-IT" sz="2200" dirty="0"/>
              <a:t>: </a:t>
            </a:r>
          </a:p>
          <a:p>
            <a:r>
              <a:rPr lang="it-IT" sz="2200" dirty="0"/>
              <a:t>Estendere il riconoscimento a diversi dati: digit 0-9, applicazioni in High Energy </a:t>
            </a:r>
            <a:r>
              <a:rPr lang="it-IT" sz="2200" dirty="0" err="1"/>
              <a:t>Physics</a:t>
            </a:r>
            <a:r>
              <a:rPr lang="it-IT" sz="2200" dirty="0"/>
              <a:t>.</a:t>
            </a:r>
          </a:p>
          <a:p>
            <a:r>
              <a:rPr lang="it-IT" sz="2200" dirty="0"/>
              <a:t>Implementazione di algoritmi più specifici, processi di ottimizzazione già consolidati in Quantum Computing.</a:t>
            </a:r>
          </a:p>
          <a:p>
            <a:r>
              <a:rPr lang="it-IT" sz="2200" dirty="0"/>
              <a:t>Miglior confronto classico-ibrido: semplificazione del modello e confronto dei risultati per modelli con lo stesso numero di parametri.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8398C3-F4BD-4105-A403-D02143EC1D7B}"/>
              </a:ext>
            </a:extLst>
          </p:cNvPr>
          <p:cNvSpPr txBox="1"/>
          <p:nvPr/>
        </p:nvSpPr>
        <p:spPr>
          <a:xfrm>
            <a:off x="117411" y="1286971"/>
            <a:ext cx="113956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Non è stato verificato se l’aggiunta della </a:t>
            </a:r>
            <a:r>
              <a:rPr lang="it-IT" sz="2200" dirty="0" err="1"/>
              <a:t>layer</a:t>
            </a:r>
            <a:r>
              <a:rPr lang="it-IT" sz="2200" dirty="0"/>
              <a:t> quantistica possa portare a dei vantaggi.</a:t>
            </a:r>
          </a:p>
          <a:p>
            <a:endParaRPr lang="it-IT" sz="2200" dirty="0"/>
          </a:p>
          <a:p>
            <a:pPr algn="ctr"/>
            <a:endParaRPr lang="it-IT" sz="2200" dirty="0"/>
          </a:p>
          <a:p>
            <a:pPr algn="ctr"/>
            <a:r>
              <a:rPr lang="it-IT" sz="2200" dirty="0"/>
              <a:t>Buon punto di partenza per possibili implementazioni future,</a:t>
            </a:r>
          </a:p>
          <a:p>
            <a:pPr algn="ctr"/>
            <a:r>
              <a:rPr lang="it-IT" sz="2200" dirty="0"/>
              <a:t> per problemi non risolvibili efficacemente nel caso classico.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B2E7CFD-8BF6-4EF2-9245-599E65884852}"/>
              </a:ext>
            </a:extLst>
          </p:cNvPr>
          <p:cNvCxnSpPr>
            <a:cxnSpLocks/>
          </p:cNvCxnSpPr>
          <p:nvPr/>
        </p:nvCxnSpPr>
        <p:spPr>
          <a:xfrm>
            <a:off x="5990253" y="1682139"/>
            <a:ext cx="0" cy="69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51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9C8E7F-7C16-49D1-B415-0412AC10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09" y="5554639"/>
            <a:ext cx="9654076" cy="982473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rgbClr val="FFFFFF"/>
                </a:solidFill>
                <a:latin typeface="+mn-lt"/>
              </a:rPr>
              <a:t>Grazie per l’attenzione!</a:t>
            </a:r>
          </a:p>
        </p:txBody>
      </p:sp>
      <p:pic>
        <p:nvPicPr>
          <p:cNvPr id="4" name="Segnaposto contenuto 3" descr="Immagine che contiene interni, elettrodomestico&#10;&#10;Descrizione generata automaticamente">
            <a:extLst>
              <a:ext uri="{FF2B5EF4-FFF2-40B4-BE49-F238E27FC236}">
                <a16:creationId xmlns:a16="http://schemas.microsoft.com/office/drawing/2014/main" id="{D19884D9-6F87-4624-BAE0-1DA370EA4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707" y="886921"/>
            <a:ext cx="3875368" cy="4059449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19DE30-B3B2-407D-971C-6A033E82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9231FE-2066-4ABB-B244-C73DED2CF68F}" type="slidenum">
              <a:rPr lang="it-IT" sz="11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it-IT" sz="1100">
              <a:solidFill>
                <a:srgbClr val="FFFFFF"/>
              </a:solidFill>
            </a:endParaRPr>
          </a:p>
        </p:txBody>
      </p:sp>
      <p:pic>
        <p:nvPicPr>
          <p:cNvPr id="17" name="Segnaposto contenuto 4">
            <a:extLst>
              <a:ext uri="{FF2B5EF4-FFF2-40B4-BE49-F238E27FC236}">
                <a16:creationId xmlns:a16="http://schemas.microsoft.com/office/drawing/2014/main" id="{596E0176-DF15-498E-811B-02F682D2F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924" y="118162"/>
            <a:ext cx="927752" cy="9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9C8E7F-7C16-49D1-B415-0412AC10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77" y="303979"/>
            <a:ext cx="9836623" cy="1046323"/>
          </a:xfrm>
        </p:spPr>
        <p:txBody>
          <a:bodyPr>
            <a:normAutofit/>
          </a:bodyPr>
          <a:lstStyle/>
          <a:p>
            <a:r>
              <a:rPr lang="it-IT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Il Quantum Volume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19DE30-B3B2-407D-971C-6A033E82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12</a:t>
            </a:fld>
            <a:endParaRPr lang="it-IT"/>
          </a:p>
        </p:txBody>
      </p:sp>
      <p:pic>
        <p:nvPicPr>
          <p:cNvPr id="17" name="Segnaposto contenuto 4">
            <a:extLst>
              <a:ext uri="{FF2B5EF4-FFF2-40B4-BE49-F238E27FC236}">
                <a16:creationId xmlns:a16="http://schemas.microsoft.com/office/drawing/2014/main" id="{596E0176-DF15-498E-811B-02F682D2F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924" y="118162"/>
            <a:ext cx="927752" cy="916880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8272403-BAFE-4FA9-A40A-38FD05E71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30" y="1600461"/>
            <a:ext cx="443488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dirty="0"/>
              <a:t>Parametro che definisce la performance generale di un device quantistico, considerando: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200" dirty="0"/>
              <a:t>Numero di </a:t>
            </a:r>
            <a:r>
              <a:rPr lang="it-IT" sz="2200" dirty="0" err="1"/>
              <a:t>qubit</a:t>
            </a:r>
            <a:endParaRPr lang="it-IT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200" dirty="0"/>
              <a:t>Connettività tra i </a:t>
            </a:r>
            <a:r>
              <a:rPr lang="it-IT" sz="2200" dirty="0" err="1"/>
              <a:t>qubit</a:t>
            </a:r>
            <a:endParaRPr lang="it-IT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200" dirty="0"/>
              <a:t>Rate di errori e </a:t>
            </a:r>
            <a:r>
              <a:rPr lang="it-IT" sz="2200" dirty="0" err="1"/>
              <a:t>decoerenza</a:t>
            </a:r>
            <a:endParaRPr lang="it-IT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200" dirty="0"/>
              <a:t>Numero di operazioni che possono essere eseguite parallelamente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200" dirty="0"/>
          </a:p>
          <a:p>
            <a:pPr>
              <a:buFont typeface="Wingdings" panose="05000000000000000000" pitchFamily="2" charset="2"/>
              <a:buChar char="§"/>
            </a:pPr>
            <a:endParaRPr lang="it-IT" sz="2200" dirty="0"/>
          </a:p>
          <a:p>
            <a:pPr>
              <a:buFont typeface="Wingdings" panose="05000000000000000000" pitchFamily="2" charset="2"/>
              <a:buChar char="§"/>
            </a:pPr>
            <a:endParaRPr lang="it-IT" sz="2200" dirty="0"/>
          </a:p>
          <a:p>
            <a:pPr marL="0" indent="0" algn="ctr">
              <a:buNone/>
            </a:pPr>
            <a:r>
              <a:rPr lang="it-IT" sz="2200" dirty="0"/>
              <a:t>Confrontare diversi devices</a:t>
            </a: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3DE4A4A0-2E41-4418-B5BB-FA1DD585B6E9}"/>
              </a:ext>
            </a:extLst>
          </p:cNvPr>
          <p:cNvSpPr/>
          <p:nvPr/>
        </p:nvSpPr>
        <p:spPr>
          <a:xfrm>
            <a:off x="2251038" y="48178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8EE0FE47-D083-4DE7-B05B-E968DC613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08" y="2588974"/>
            <a:ext cx="3736722" cy="195328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93C3CB49-199D-4C5D-9048-6B79A7451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28" y="4460693"/>
            <a:ext cx="5945724" cy="128112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44C3F7A-AE7F-4B47-8D3E-EF3FB1B2E044}"/>
              </a:ext>
            </a:extLst>
          </p:cNvPr>
          <p:cNvSpPr txBox="1"/>
          <p:nvPr/>
        </p:nvSpPr>
        <p:spPr>
          <a:xfrm>
            <a:off x="6522519" y="1600461"/>
            <a:ext cx="40888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Può il computer risolvere l’algoritmo?</a:t>
            </a:r>
          </a:p>
          <a:p>
            <a:r>
              <a:rPr lang="it-IT" sz="2000" dirty="0"/>
              <a:t>N = numero di </a:t>
            </a:r>
            <a:r>
              <a:rPr lang="it-IT" sz="2000" dirty="0" err="1"/>
              <a:t>qubit</a:t>
            </a:r>
            <a:endParaRPr lang="it-IT" sz="2000" dirty="0"/>
          </a:p>
          <a:p>
            <a:r>
              <a:rPr lang="it-IT" sz="2000" dirty="0"/>
              <a:t>d</a:t>
            </a:r>
            <a:r>
              <a:rPr lang="it-IT" sz="2000"/>
              <a:t> </a:t>
            </a:r>
            <a:r>
              <a:rPr lang="it-IT" sz="2000" dirty="0"/>
              <a:t>= </a:t>
            </a:r>
            <a:r>
              <a:rPr lang="it-IT" sz="2000" dirty="0" err="1"/>
              <a:t>circuit</a:t>
            </a:r>
            <a:r>
              <a:rPr lang="it-IT" sz="2000" dirty="0"/>
              <a:t> </a:t>
            </a:r>
            <a:r>
              <a:rPr lang="it-IT" sz="2000" dirty="0" err="1"/>
              <a:t>depth</a:t>
            </a:r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43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89AF4B-18AA-4C8A-9A18-5B01DE5F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535" y="337610"/>
            <a:ext cx="4198093" cy="1121482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Quantum Computing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1F93EB5-48EB-43B9-ABD7-1F5F367C6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68" y="84319"/>
            <a:ext cx="927752" cy="91688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597E4A1-379A-48A5-90F1-63208D5B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2</a:t>
            </a:fld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DFC9308C-5F95-4176-9C1F-B9B73BBDD7F2}"/>
              </a:ext>
            </a:extLst>
          </p:cNvPr>
          <p:cNvSpPr/>
          <p:nvPr/>
        </p:nvSpPr>
        <p:spPr>
          <a:xfrm rot="2794687">
            <a:off x="4527354" y="5028619"/>
            <a:ext cx="1173092" cy="51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BF66060-19D2-48DC-BC8F-ADE93A855099}"/>
              </a:ext>
            </a:extLst>
          </p:cNvPr>
          <p:cNvSpPr txBox="1"/>
          <p:nvPr/>
        </p:nvSpPr>
        <p:spPr>
          <a:xfrm>
            <a:off x="3196118" y="6039945"/>
            <a:ext cx="57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>
                    <a:lumMod val="75000"/>
                  </a:schemeClr>
                </a:solidFill>
              </a:rPr>
              <a:t>Quantum Machine Learning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BE2289B4-A3F3-4F3E-A65D-78AB07BCED84}"/>
              </a:ext>
            </a:extLst>
          </p:cNvPr>
          <p:cNvSpPr txBox="1">
            <a:spLocks/>
          </p:cNvSpPr>
          <p:nvPr/>
        </p:nvSpPr>
        <p:spPr>
          <a:xfrm>
            <a:off x="565432" y="337610"/>
            <a:ext cx="3972538" cy="1121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Machine Learning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06AFA4A-299A-4404-9460-8117D6AD38C2}"/>
              </a:ext>
            </a:extLst>
          </p:cNvPr>
          <p:cNvSpPr txBox="1"/>
          <p:nvPr/>
        </p:nvSpPr>
        <p:spPr>
          <a:xfrm>
            <a:off x="601169" y="1285065"/>
            <a:ext cx="5384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Migliorare la prestazione di una macchina agendo su dati in ingresso con modelli matematici e statistici.</a:t>
            </a:r>
          </a:p>
          <a:p>
            <a:endParaRPr lang="it-IT" dirty="0"/>
          </a:p>
          <a:p>
            <a:r>
              <a:rPr lang="it-IT" dirty="0"/>
              <a:t>Le reti neurali e il </a:t>
            </a:r>
            <a:r>
              <a:rPr lang="it-IT" i="1" dirty="0"/>
              <a:t>Deep Learning.</a:t>
            </a:r>
          </a:p>
          <a:p>
            <a:endParaRPr lang="it-IT" dirty="0"/>
          </a:p>
          <a:p>
            <a:r>
              <a:rPr lang="it-IT" dirty="0"/>
              <a:t>Il riconoscimento di immagini.</a:t>
            </a:r>
          </a:p>
          <a:p>
            <a:endParaRPr lang="it-IT" dirty="0"/>
          </a:p>
          <a:p>
            <a:r>
              <a:rPr lang="it-IT" dirty="0"/>
              <a:t>L’algoritmo di </a:t>
            </a:r>
            <a:r>
              <a:rPr lang="it-IT" i="1" dirty="0" err="1"/>
              <a:t>backpropagation</a:t>
            </a:r>
            <a:r>
              <a:rPr lang="it-IT" dirty="0"/>
              <a:t> e di </a:t>
            </a:r>
            <a:r>
              <a:rPr lang="it-IT" i="1" dirty="0" err="1"/>
              <a:t>gradient</a:t>
            </a:r>
            <a:r>
              <a:rPr lang="it-IT" i="1" dirty="0"/>
              <a:t> </a:t>
            </a:r>
            <a:r>
              <a:rPr lang="it-IT" i="1" dirty="0" err="1"/>
              <a:t>descent</a:t>
            </a:r>
            <a:r>
              <a:rPr lang="it-IT" i="1" dirty="0"/>
              <a:t> </a:t>
            </a:r>
            <a:r>
              <a:rPr lang="it-IT" dirty="0"/>
              <a:t>per ottimizzare i parametri.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9684C29E-6F9C-40BC-A54A-9E6D4FA99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" y="4062714"/>
            <a:ext cx="4378403" cy="2107227"/>
          </a:xfrm>
          <a:prstGeom prst="rect">
            <a:avLst/>
          </a:prstGeom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D54E8094-5114-4C54-9B45-5DB9B7EFFF3C}"/>
              </a:ext>
            </a:extLst>
          </p:cNvPr>
          <p:cNvSpPr/>
          <p:nvPr/>
        </p:nvSpPr>
        <p:spPr>
          <a:xfrm rot="7897582">
            <a:off x="5928710" y="5024355"/>
            <a:ext cx="1173092" cy="51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7BF53B5-9FF1-47DD-93C7-FB4126D5C997}"/>
              </a:ext>
            </a:extLst>
          </p:cNvPr>
          <p:cNvSpPr txBox="1"/>
          <p:nvPr/>
        </p:nvSpPr>
        <p:spPr>
          <a:xfrm>
            <a:off x="6242271" y="1280258"/>
            <a:ext cx="53842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Utilizzo delle proprietà quantistiche della materia per effettuare calcoli e computazione.</a:t>
            </a:r>
          </a:p>
          <a:p>
            <a:endParaRPr lang="it-IT" dirty="0"/>
          </a:p>
          <a:p>
            <a:r>
              <a:rPr lang="it-IT" dirty="0"/>
              <a:t>Dati: </a:t>
            </a:r>
            <a:r>
              <a:rPr lang="it-IT" i="1" dirty="0" err="1"/>
              <a:t>Qubits</a:t>
            </a:r>
            <a:r>
              <a:rPr lang="it-IT" dirty="0"/>
              <a:t>                                           Sovrapposizione </a:t>
            </a:r>
          </a:p>
          <a:p>
            <a:endParaRPr lang="it-IT" dirty="0"/>
          </a:p>
          <a:p>
            <a:r>
              <a:rPr lang="it-IT" dirty="0"/>
              <a:t>Operazioni</a:t>
            </a:r>
            <a:r>
              <a:rPr lang="it-IT" i="1" dirty="0"/>
              <a:t>: Quantum Gates               Entanglement</a:t>
            </a:r>
          </a:p>
          <a:p>
            <a:endParaRPr lang="it-IT" dirty="0"/>
          </a:p>
          <a:p>
            <a:r>
              <a:rPr lang="it-IT" dirty="0"/>
              <a:t>Risultati: Misurazioni.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EC991810-6F24-4FA8-A021-BE18FAFEF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15" y="3779761"/>
            <a:ext cx="3075585" cy="2583586"/>
          </a:xfrm>
          <a:prstGeom prst="rect">
            <a:avLst/>
          </a:prstGeom>
        </p:spPr>
      </p:pic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D1D9762-8233-46C6-AC56-C45732E2E42D}"/>
              </a:ext>
            </a:extLst>
          </p:cNvPr>
          <p:cNvCxnSpPr/>
          <p:nvPr/>
        </p:nvCxnSpPr>
        <p:spPr>
          <a:xfrm>
            <a:off x="7782840" y="2315024"/>
            <a:ext cx="1685755" cy="1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49B509CE-5D99-4693-8DB6-BE397B0E7E16}"/>
              </a:ext>
            </a:extLst>
          </p:cNvPr>
          <p:cNvCxnSpPr/>
          <p:nvPr/>
        </p:nvCxnSpPr>
        <p:spPr>
          <a:xfrm>
            <a:off x="8995881" y="2807249"/>
            <a:ext cx="614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3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89AF4B-18AA-4C8A-9A18-5B01DE5F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0" y="136525"/>
            <a:ext cx="10160657" cy="1121482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Il Quantum Machine Learning e le reti neurali ibride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1F93EB5-48EB-43B9-ABD7-1F5F367C6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68" y="84319"/>
            <a:ext cx="927752" cy="91688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597E4A1-379A-48A5-90F1-63208D5B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3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397379-D809-4A15-915D-74FDB3B69820}"/>
              </a:ext>
            </a:extLst>
          </p:cNvPr>
          <p:cNvSpPr txBox="1"/>
          <p:nvPr/>
        </p:nvSpPr>
        <p:spPr>
          <a:xfrm>
            <a:off x="743323" y="1167707"/>
            <a:ext cx="105584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Risoluzione di alcuni passaggi di algoritmi di ML classico attraverso la computazione quantistica.</a:t>
            </a:r>
          </a:p>
          <a:p>
            <a:endParaRPr lang="it-IT" sz="2000" dirty="0"/>
          </a:p>
          <a:p>
            <a:r>
              <a:rPr lang="it-IT" sz="2000" dirty="0"/>
              <a:t>Circuiti quantistici parametrizzati soggetti a processi di ottimizzazione agendo sui dati per operazioni di classificazione.</a:t>
            </a:r>
          </a:p>
          <a:p>
            <a:endParaRPr lang="it-IT" sz="2000" dirty="0"/>
          </a:p>
          <a:p>
            <a:r>
              <a:rPr lang="it-IT" sz="2000" dirty="0"/>
              <a:t>Utilizzo di dati classici e computer quantistici: problemi di caricamento</a:t>
            </a:r>
          </a:p>
          <a:p>
            <a:r>
              <a:rPr lang="it-IT" sz="2000" dirty="0"/>
              <a:t>dei dati, lettura dei risultati e dimensioni limitate dei circuiti.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76830F-DD08-4EAC-AA61-531192BEE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494" y="2379051"/>
            <a:ext cx="3776701" cy="32536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EB04A0D-F84C-42AA-9451-60735792C901}"/>
              </a:ext>
            </a:extLst>
          </p:cNvPr>
          <p:cNvSpPr txBox="1"/>
          <p:nvPr/>
        </p:nvSpPr>
        <p:spPr>
          <a:xfrm>
            <a:off x="118634" y="3483603"/>
            <a:ext cx="86955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000" dirty="0"/>
          </a:p>
          <a:p>
            <a:r>
              <a:rPr lang="it-IT" sz="2000" dirty="0"/>
              <a:t>Benefici stimati: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Ridurre tempo di computazione.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Migliorare la capacità di apprendimento della macchina.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Migliorare l’efficienza di apprendimento, minor numero di dati in ingresso.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186A22-7F32-482B-ADE5-7AE1D6558380}"/>
              </a:ext>
            </a:extLst>
          </p:cNvPr>
          <p:cNvSpPr txBox="1"/>
          <p:nvPr/>
        </p:nvSpPr>
        <p:spPr>
          <a:xfrm>
            <a:off x="171359" y="5848695"/>
            <a:ext cx="11702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i="1" dirty="0" err="1"/>
              <a:t>Pytorch</a:t>
            </a:r>
            <a:r>
              <a:rPr lang="it-IT" sz="2000" i="1" dirty="0"/>
              <a:t> </a:t>
            </a:r>
            <a:r>
              <a:rPr lang="it-IT" sz="2000" dirty="0"/>
              <a:t>e </a:t>
            </a:r>
            <a:r>
              <a:rPr lang="it-IT" sz="2000" i="1" dirty="0" err="1"/>
              <a:t>Qiskit</a:t>
            </a:r>
            <a:r>
              <a:rPr lang="it-IT" sz="2000" i="1" dirty="0"/>
              <a:t>:</a:t>
            </a:r>
            <a:r>
              <a:rPr lang="it-IT" sz="2000" dirty="0"/>
              <a:t> librerie di Python per esecuzione di programmi per ML e per Quantum Computing. </a:t>
            </a:r>
          </a:p>
          <a:p>
            <a:r>
              <a:rPr lang="it-IT" sz="2000" i="1" dirty="0"/>
              <a:t>IBM Quantum Experience: </a:t>
            </a:r>
            <a:r>
              <a:rPr lang="it-IT" sz="2000" dirty="0"/>
              <a:t>piattaforma online per utilizzo dei simulatori e dei </a:t>
            </a:r>
            <a:r>
              <a:rPr lang="it-IT" sz="2000" dirty="0" err="1"/>
              <a:t>backend</a:t>
            </a:r>
            <a:r>
              <a:rPr lang="it-IT" sz="2000" dirty="0"/>
              <a:t> quantistici forniti da IBM.</a:t>
            </a:r>
          </a:p>
        </p:txBody>
      </p:sp>
    </p:spTree>
    <p:extLst>
      <p:ext uri="{BB962C8B-B14F-4D97-AF65-F5344CB8AC3E}">
        <p14:creationId xmlns:p14="http://schemas.microsoft.com/office/powerpoint/2010/main" val="302245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89AF4B-18AA-4C8A-9A18-5B01DE5F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4053224" cy="1121482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Layer quantistica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1F93EB5-48EB-43B9-ABD7-1F5F367C6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68" y="84319"/>
            <a:ext cx="927752" cy="91688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257C52-67CC-475F-82FA-05C0840E9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11" y="1166415"/>
            <a:ext cx="4430219" cy="523711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B2F858-565F-483D-8113-B445CCF36BD4}"/>
              </a:ext>
            </a:extLst>
          </p:cNvPr>
          <p:cNvSpPr txBox="1"/>
          <p:nvPr/>
        </p:nvSpPr>
        <p:spPr>
          <a:xfrm>
            <a:off x="0" y="1215090"/>
            <a:ext cx="77692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Circuito quantistico parametrizzato, dove i parametri sono angoli di rotazione per gate quantistici, inserito come </a:t>
            </a:r>
            <a:r>
              <a:rPr lang="it-IT" sz="2000" dirty="0" err="1"/>
              <a:t>layer</a:t>
            </a:r>
            <a:r>
              <a:rPr lang="it-IT" sz="2000" dirty="0"/>
              <a:t> della rete neurale.</a:t>
            </a:r>
          </a:p>
          <a:p>
            <a:endParaRPr lang="it-IT" sz="2000" dirty="0"/>
          </a:p>
          <a:p>
            <a:r>
              <a:rPr lang="it-IT" sz="2000" dirty="0"/>
              <a:t>Estensione funzioni </a:t>
            </a:r>
            <a:r>
              <a:rPr lang="it-IT" sz="2000" i="1" dirty="0" err="1"/>
              <a:t>forward</a:t>
            </a:r>
            <a:r>
              <a:rPr lang="it-IT" sz="2000" dirty="0"/>
              <a:t> e </a:t>
            </a:r>
            <a:r>
              <a:rPr lang="it-IT" sz="2000" i="1" dirty="0" err="1"/>
              <a:t>backward</a:t>
            </a:r>
            <a:r>
              <a:rPr lang="it-IT" sz="2000" dirty="0"/>
              <a:t> di </a:t>
            </a:r>
            <a:r>
              <a:rPr lang="it-IT" sz="2000" dirty="0" err="1"/>
              <a:t>Pytorch</a:t>
            </a:r>
            <a:r>
              <a:rPr lang="it-IT" sz="2000" dirty="0"/>
              <a:t>:</a:t>
            </a:r>
          </a:p>
          <a:p>
            <a:pPr algn="ctr"/>
            <a:r>
              <a:rPr lang="it-IT" sz="2000" i="1" dirty="0"/>
              <a:t>PARAMETER SHIFT RULE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Creazione </a:t>
            </a:r>
            <a:r>
              <a:rPr lang="it-IT" sz="2000" dirty="0" err="1"/>
              <a:t>layer</a:t>
            </a:r>
            <a:r>
              <a:rPr lang="it-IT" sz="2000" dirty="0"/>
              <a:t> quantistica, estendendo il modulo </a:t>
            </a:r>
            <a:r>
              <a:rPr lang="it-IT" sz="2000" dirty="0" err="1"/>
              <a:t>nn.Module</a:t>
            </a:r>
            <a:r>
              <a:rPr lang="it-IT" sz="2000" dirty="0"/>
              <a:t> di </a:t>
            </a:r>
            <a:r>
              <a:rPr lang="it-IT" sz="2000" dirty="0" err="1"/>
              <a:t>Pytorch</a:t>
            </a:r>
            <a:endParaRPr lang="it-IT" sz="2000" dirty="0"/>
          </a:p>
          <a:p>
            <a:r>
              <a:rPr lang="it-IT" sz="2000" dirty="0"/>
              <a:t>Input: risultati della </a:t>
            </a:r>
            <a:r>
              <a:rPr lang="it-IT" sz="2000" dirty="0" err="1"/>
              <a:t>layer</a:t>
            </a:r>
            <a:r>
              <a:rPr lang="it-IT" sz="2000" dirty="0"/>
              <a:t> classica precedente.</a:t>
            </a:r>
          </a:p>
          <a:p>
            <a:endParaRPr lang="it-IT" sz="2000" dirty="0"/>
          </a:p>
          <a:p>
            <a:r>
              <a:rPr lang="it-IT" sz="2000" dirty="0"/>
              <a:t>Output: </a:t>
            </a:r>
            <a:r>
              <a:rPr lang="it-IT" sz="2000" i="1" dirty="0"/>
              <a:t>misurazione statistica</a:t>
            </a:r>
            <a:r>
              <a:rPr lang="it-IT" sz="2000" dirty="0"/>
              <a:t> degli stati del circuito, valore di aspettazione o frequenza possibili combinazioni stato quantistico.</a:t>
            </a:r>
          </a:p>
          <a:p>
            <a:endParaRPr lang="it-IT" sz="2000" dirty="0"/>
          </a:p>
          <a:p>
            <a:r>
              <a:rPr lang="it-IT" sz="2000" dirty="0"/>
              <a:t>Risultato della rete neurale (confronto con i risultati attesi) oppure inserimento di un’ulteriore </a:t>
            </a:r>
            <a:r>
              <a:rPr lang="it-IT" sz="2000" dirty="0" err="1"/>
              <a:t>layer</a:t>
            </a:r>
            <a:r>
              <a:rPr lang="it-IT" sz="2000" dirty="0"/>
              <a:t> classica per ridimensionamento.</a:t>
            </a:r>
          </a:p>
          <a:p>
            <a:endParaRPr lang="it-IT" sz="22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5AEC6FA-1CAA-4708-B9D9-4EAA951DE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3" y="2879252"/>
            <a:ext cx="6211996" cy="75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9C8E7F-7C16-49D1-B415-0412AC10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it-IT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 dati MNIST e il rumore gaussiano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B9298CA6-93FE-408A-9F5A-EB4CBE8A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282" y="3856765"/>
            <a:ext cx="6178037" cy="121411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6BF1DC-F389-4D5A-B09F-18BDB8FF03B9}"/>
              </a:ext>
            </a:extLst>
          </p:cNvPr>
          <p:cNvSpPr txBox="1"/>
          <p:nvPr/>
        </p:nvSpPr>
        <p:spPr>
          <a:xfrm>
            <a:off x="6755906" y="6144873"/>
            <a:ext cx="478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Dati MNIST con rumore gaussiano per deviazioni </a:t>
            </a:r>
          </a:p>
          <a:p>
            <a:r>
              <a:rPr lang="it-IT" dirty="0"/>
              <a:t>                 standard pari a 0, 0.2 e 0.6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7A8C6E-AAAB-4209-A83C-9F690A66D7CF}"/>
              </a:ext>
            </a:extLst>
          </p:cNvPr>
          <p:cNvSpPr txBox="1"/>
          <p:nvPr/>
        </p:nvSpPr>
        <p:spPr>
          <a:xfrm>
            <a:off x="418384" y="2490196"/>
            <a:ext cx="518039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Aggiunta di rumore gaussiano:</a:t>
            </a:r>
          </a:p>
          <a:p>
            <a:endParaRPr lang="it-IT" dirty="0"/>
          </a:p>
          <a:p>
            <a:r>
              <a:rPr lang="it-IT" dirty="0"/>
              <a:t>              </a:t>
            </a:r>
            <a:r>
              <a:rPr lang="it-IT" dirty="0" err="1"/>
              <a:t>tensor</a:t>
            </a:r>
            <a:r>
              <a:rPr lang="it-IT" dirty="0"/>
              <a:t> + </a:t>
            </a:r>
            <a:r>
              <a:rPr lang="it-IT" dirty="0" err="1"/>
              <a:t>mean</a:t>
            </a:r>
            <a:r>
              <a:rPr lang="it-IT" dirty="0"/>
              <a:t> + </a:t>
            </a:r>
            <a:r>
              <a:rPr lang="it-IT" dirty="0" err="1"/>
              <a:t>torch.randn</a:t>
            </a:r>
            <a:r>
              <a:rPr lang="it-IT" dirty="0"/>
              <a:t>(</a:t>
            </a:r>
            <a:r>
              <a:rPr lang="it-IT" dirty="0" err="1"/>
              <a:t>tensor.size</a:t>
            </a:r>
            <a:r>
              <a:rPr lang="it-IT" dirty="0"/>
              <a:t> )*</a:t>
            </a:r>
            <a:r>
              <a:rPr lang="it-IT" dirty="0" err="1"/>
              <a:t>std</a:t>
            </a:r>
            <a:endParaRPr lang="it-IT" dirty="0"/>
          </a:p>
          <a:p>
            <a:r>
              <a:rPr lang="it-IT" dirty="0"/>
              <a:t>        </a:t>
            </a:r>
          </a:p>
          <a:p>
            <a:r>
              <a:rPr lang="it-IT" dirty="0"/>
              <a:t>Condotti diversi esperimenti: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Training data e </a:t>
            </a:r>
            <a:r>
              <a:rPr lang="it-IT" dirty="0" err="1"/>
              <a:t>validation</a:t>
            </a:r>
            <a:r>
              <a:rPr lang="it-IT" dirty="0"/>
              <a:t> data non rumorosi.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Training data «puliti» e </a:t>
            </a:r>
            <a:r>
              <a:rPr lang="it-IT" dirty="0" err="1"/>
              <a:t>validation</a:t>
            </a:r>
            <a:r>
              <a:rPr lang="it-IT" dirty="0"/>
              <a:t> data rumorosi </a:t>
            </a:r>
          </a:p>
          <a:p>
            <a:r>
              <a:rPr lang="it-IT" dirty="0"/>
              <a:t>                   al crescere della deviazione standard per </a:t>
            </a:r>
          </a:p>
          <a:p>
            <a:r>
              <a:rPr lang="it-IT" dirty="0"/>
              <a:t>                   testare il modello ottenuto.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Training data rumorosi per rafforzare il modello.</a:t>
            </a:r>
          </a:p>
          <a:p>
            <a:r>
              <a:rPr lang="it-IT" dirty="0"/>
              <a:t>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19DE30-B3B2-407D-971C-6A033E82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5</a:t>
            </a:fld>
            <a:endParaRPr lang="it-IT"/>
          </a:p>
        </p:txBody>
      </p:sp>
      <p:pic>
        <p:nvPicPr>
          <p:cNvPr id="17" name="Segnaposto contenuto 4">
            <a:extLst>
              <a:ext uri="{FF2B5EF4-FFF2-40B4-BE49-F238E27FC236}">
                <a16:creationId xmlns:a16="http://schemas.microsoft.com/office/drawing/2014/main" id="{596E0176-DF15-498E-811B-02F682D2F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924" y="118162"/>
            <a:ext cx="927752" cy="916880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FF2849A-6454-4373-BF4C-BB3FB8F5F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56" y="2613734"/>
            <a:ext cx="6221663" cy="122269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D98FA0C-B6A9-46FA-873B-B779EC0A8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282" y="5017744"/>
            <a:ext cx="6164529" cy="1211465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21B14EF-C436-4E5B-9AC2-D053464884C3}"/>
              </a:ext>
            </a:extLst>
          </p:cNvPr>
          <p:cNvSpPr txBox="1"/>
          <p:nvPr/>
        </p:nvSpPr>
        <p:spPr>
          <a:xfrm>
            <a:off x="327348" y="1374332"/>
            <a:ext cx="1070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Riconoscimento di cifre scritte a mano, </a:t>
            </a:r>
            <a:r>
              <a:rPr lang="it-IT" i="1" dirty="0"/>
              <a:t>digit</a:t>
            </a:r>
            <a:r>
              <a:rPr lang="it-IT" dirty="0"/>
              <a:t>, binarie                                   codificati in tensori. </a:t>
            </a:r>
          </a:p>
          <a:p>
            <a:r>
              <a:rPr lang="it-IT" dirty="0"/>
              <a:t>Distinzione tra il set di </a:t>
            </a:r>
            <a:r>
              <a:rPr lang="it-IT" i="1" dirty="0"/>
              <a:t>training data</a:t>
            </a:r>
            <a:r>
              <a:rPr lang="it-IT" dirty="0"/>
              <a:t> e di </a:t>
            </a:r>
            <a:r>
              <a:rPr lang="it-IT" i="1" dirty="0" err="1"/>
              <a:t>validation</a:t>
            </a:r>
            <a:r>
              <a:rPr lang="it-IT" i="1" dirty="0"/>
              <a:t> data</a:t>
            </a:r>
            <a:r>
              <a:rPr lang="it-IT" dirty="0"/>
              <a:t>                             </a:t>
            </a:r>
            <a:r>
              <a:rPr lang="it-IT" i="1" dirty="0" err="1"/>
              <a:t>overfitting</a:t>
            </a:r>
            <a:r>
              <a:rPr lang="it-IT" i="1" dirty="0"/>
              <a:t>.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BCBD0E9F-2CEE-4E16-9021-FB11D2AAAE5B}"/>
              </a:ext>
            </a:extLst>
          </p:cNvPr>
          <p:cNvCxnSpPr>
            <a:cxnSpLocks/>
          </p:cNvCxnSpPr>
          <p:nvPr/>
        </p:nvCxnSpPr>
        <p:spPr>
          <a:xfrm>
            <a:off x="5739656" y="1846555"/>
            <a:ext cx="1137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A4439305-4EB5-477C-9540-F4B4EC033C85}"/>
              </a:ext>
            </a:extLst>
          </p:cNvPr>
          <p:cNvCxnSpPr>
            <a:cxnSpLocks/>
          </p:cNvCxnSpPr>
          <p:nvPr/>
        </p:nvCxnSpPr>
        <p:spPr>
          <a:xfrm>
            <a:off x="5314765" y="1574837"/>
            <a:ext cx="156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56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9C8E7F-7C16-49D1-B415-0412AC10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78" y="303979"/>
            <a:ext cx="6645100" cy="1046323"/>
          </a:xfrm>
        </p:spPr>
        <p:txBody>
          <a:bodyPr>
            <a:normAutofit/>
          </a:bodyPr>
          <a:lstStyle/>
          <a:p>
            <a:r>
              <a:rPr lang="it-IT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Circuiti implementati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19DE30-B3B2-407D-971C-6A033E82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6</a:t>
            </a:fld>
            <a:endParaRPr lang="it-IT"/>
          </a:p>
        </p:txBody>
      </p:sp>
      <p:pic>
        <p:nvPicPr>
          <p:cNvPr id="17" name="Segnaposto contenuto 4">
            <a:extLst>
              <a:ext uri="{FF2B5EF4-FFF2-40B4-BE49-F238E27FC236}">
                <a16:creationId xmlns:a16="http://schemas.microsoft.com/office/drawing/2014/main" id="{596E0176-DF15-498E-811B-02F682D2F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924" y="118162"/>
            <a:ext cx="927752" cy="916880"/>
          </a:xfrm>
          <a:prstGeom prst="rect">
            <a:avLst/>
          </a:prstGeom>
        </p:spPr>
      </p:pic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00DB7642-F8E4-4A25-A4C7-20CF64A8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62" y="1265127"/>
            <a:ext cx="5175653" cy="912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900" dirty="0"/>
              <a:t>Circuito con gate U3, rotazione in 3D.</a:t>
            </a:r>
          </a:p>
          <a:p>
            <a:pPr marL="0" indent="0">
              <a:buNone/>
            </a:pPr>
            <a:r>
              <a:rPr lang="it-IT" sz="1900" dirty="0"/>
              <a:t>Un solo </a:t>
            </a:r>
            <a:r>
              <a:rPr lang="it-IT" sz="1900" dirty="0" err="1"/>
              <a:t>qubit</a:t>
            </a:r>
            <a:r>
              <a:rPr lang="it-IT" sz="1900" dirty="0"/>
              <a:t>, valore di aspettazione misura come output.</a:t>
            </a: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20E4AD-9362-4051-86D7-D42D973C593F}"/>
              </a:ext>
            </a:extLst>
          </p:cNvPr>
          <p:cNvSpPr txBox="1"/>
          <p:nvPr/>
        </p:nvSpPr>
        <p:spPr>
          <a:xfrm>
            <a:off x="6341081" y="1208810"/>
            <a:ext cx="5663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Circuito a più </a:t>
            </a:r>
            <a:r>
              <a:rPr lang="it-IT" dirty="0" err="1"/>
              <a:t>qubit</a:t>
            </a:r>
            <a:r>
              <a:rPr lang="it-IT" dirty="0"/>
              <a:t>, con rotazione </a:t>
            </a:r>
            <a:r>
              <a:rPr lang="it-IT" dirty="0" err="1"/>
              <a:t>Ry</a:t>
            </a:r>
            <a:r>
              <a:rPr lang="it-IT" dirty="0"/>
              <a:t> per ogni </a:t>
            </a:r>
            <a:r>
              <a:rPr lang="it-IT" dirty="0" err="1"/>
              <a:t>qubit</a:t>
            </a:r>
            <a:r>
              <a:rPr lang="it-IT" dirty="0"/>
              <a:t>.</a:t>
            </a:r>
          </a:p>
          <a:p>
            <a:r>
              <a:rPr lang="it-IT" dirty="0"/>
              <a:t>Tanti parametri quanti </a:t>
            </a:r>
            <a:r>
              <a:rPr lang="it-IT" dirty="0" err="1"/>
              <a:t>qubit</a:t>
            </a:r>
            <a:r>
              <a:rPr lang="it-IT" dirty="0"/>
              <a:t>. Aggiunta </a:t>
            </a:r>
            <a:r>
              <a:rPr lang="it-IT" dirty="0" err="1"/>
              <a:t>layer</a:t>
            </a:r>
            <a:r>
              <a:rPr lang="it-IT" dirty="0"/>
              <a:t> classica finale.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982C33A-A438-40E8-B142-6470A4882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266" y="1860171"/>
            <a:ext cx="4623084" cy="2077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26D69F3-9FC2-4996-A085-5865DCA4D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9" y="4886831"/>
            <a:ext cx="5001333" cy="171320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7AD8EA-A303-4964-BB5C-2B30D893AD3B}"/>
              </a:ext>
            </a:extLst>
          </p:cNvPr>
          <p:cNvSpPr txBox="1"/>
          <p:nvPr/>
        </p:nvSpPr>
        <p:spPr>
          <a:xfrm>
            <a:off x="361911" y="3982539"/>
            <a:ext cx="496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Circuito con stati correlati, entanglement.</a:t>
            </a:r>
          </a:p>
          <a:p>
            <a:r>
              <a:rPr lang="it-IT" dirty="0"/>
              <a:t>Ogni </a:t>
            </a:r>
            <a:r>
              <a:rPr lang="it-IT" dirty="0" err="1"/>
              <a:t>qubit</a:t>
            </a:r>
            <a:r>
              <a:rPr lang="it-IT" dirty="0"/>
              <a:t> sottoposto a rotazione </a:t>
            </a:r>
            <a:r>
              <a:rPr lang="it-IT" dirty="0" err="1"/>
              <a:t>Rz</a:t>
            </a:r>
            <a:r>
              <a:rPr lang="it-IT" dirty="0"/>
              <a:t> indipendente.</a:t>
            </a:r>
          </a:p>
        </p:txBody>
      </p:sp>
      <p:pic>
        <p:nvPicPr>
          <p:cNvPr id="20" name="Immagine 19" descr="Immagine che contiene testo, orologio, antenna&#10;&#10;Descrizione generata automaticamente">
            <a:extLst>
              <a:ext uri="{FF2B5EF4-FFF2-40B4-BE49-F238E27FC236}">
                <a16:creationId xmlns:a16="http://schemas.microsoft.com/office/drawing/2014/main" id="{B7A1BB5D-761D-4AEB-8C83-61F300A70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35" y="4997030"/>
            <a:ext cx="6238641" cy="162204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8179C6E-41C3-4F66-9C7A-843CD883B450}"/>
              </a:ext>
            </a:extLst>
          </p:cNvPr>
          <p:cNvSpPr txBox="1"/>
          <p:nvPr/>
        </p:nvSpPr>
        <p:spPr>
          <a:xfrm>
            <a:off x="6096000" y="3981890"/>
            <a:ext cx="581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Circuito ispirato al QAOA, algoritmo di ottimizzazione ibrido.</a:t>
            </a:r>
          </a:p>
          <a:p>
            <a:r>
              <a:rPr lang="it-IT" dirty="0"/>
              <a:t>Due parametri: </a:t>
            </a:r>
            <a:r>
              <a:rPr lang="it-IT" dirty="0" err="1"/>
              <a:t>Rz</a:t>
            </a:r>
            <a:r>
              <a:rPr lang="it-IT" dirty="0"/>
              <a:t> tra i due CNOT gates e Rx per i </a:t>
            </a:r>
            <a:r>
              <a:rPr lang="it-IT" dirty="0" err="1"/>
              <a:t>qubit</a:t>
            </a:r>
            <a:r>
              <a:rPr lang="it-IT" dirty="0"/>
              <a:t>.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D8F79F-EEA6-4A69-A8DF-4B286CA5D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9" y="2199109"/>
            <a:ext cx="5512500" cy="14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2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9C8E7F-7C16-49D1-B415-0412AC10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77" y="303979"/>
            <a:ext cx="9836623" cy="1046323"/>
          </a:xfrm>
        </p:spPr>
        <p:txBody>
          <a:bodyPr>
            <a:normAutofit/>
          </a:bodyPr>
          <a:lstStyle/>
          <a:p>
            <a:r>
              <a:rPr lang="it-IT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Accuratezza dei risultati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19DE30-B3B2-407D-971C-6A033E82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7</a:t>
            </a:fld>
            <a:endParaRPr lang="it-IT" dirty="0"/>
          </a:p>
        </p:txBody>
      </p:sp>
      <p:pic>
        <p:nvPicPr>
          <p:cNvPr id="17" name="Segnaposto contenuto 4">
            <a:extLst>
              <a:ext uri="{FF2B5EF4-FFF2-40B4-BE49-F238E27FC236}">
                <a16:creationId xmlns:a16="http://schemas.microsoft.com/office/drawing/2014/main" id="{596E0176-DF15-498E-811B-02F682D2F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924" y="118162"/>
            <a:ext cx="927752" cy="916880"/>
          </a:xfrm>
          <a:prstGeom prst="rect">
            <a:avLst/>
          </a:prstGeom>
        </p:spPr>
      </p:pic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B76ED88-CE90-4C6E-9DE5-34966F36E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5" y="3479567"/>
            <a:ext cx="3919788" cy="2942401"/>
          </a:xfrm>
        </p:spPr>
      </p:pic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D483EC7-725B-4BDC-97FC-FBDB914F9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8881"/>
              </p:ext>
            </p:extLst>
          </p:nvPr>
        </p:nvGraphicFramePr>
        <p:xfrm>
          <a:off x="1568820" y="1789363"/>
          <a:ext cx="8298255" cy="1290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651">
                  <a:extLst>
                    <a:ext uri="{9D8B030D-6E8A-4147-A177-3AD203B41FA5}">
                      <a16:colId xmlns:a16="http://schemas.microsoft.com/office/drawing/2014/main" val="749670734"/>
                    </a:ext>
                  </a:extLst>
                </a:gridCol>
                <a:gridCol w="1659651">
                  <a:extLst>
                    <a:ext uri="{9D8B030D-6E8A-4147-A177-3AD203B41FA5}">
                      <a16:colId xmlns:a16="http://schemas.microsoft.com/office/drawing/2014/main" val="2509462350"/>
                    </a:ext>
                  </a:extLst>
                </a:gridCol>
                <a:gridCol w="1659651">
                  <a:extLst>
                    <a:ext uri="{9D8B030D-6E8A-4147-A177-3AD203B41FA5}">
                      <a16:colId xmlns:a16="http://schemas.microsoft.com/office/drawing/2014/main" val="3407728861"/>
                    </a:ext>
                  </a:extLst>
                </a:gridCol>
                <a:gridCol w="1659651">
                  <a:extLst>
                    <a:ext uri="{9D8B030D-6E8A-4147-A177-3AD203B41FA5}">
                      <a16:colId xmlns:a16="http://schemas.microsoft.com/office/drawing/2014/main" val="1153367397"/>
                    </a:ext>
                  </a:extLst>
                </a:gridCol>
                <a:gridCol w="1659651">
                  <a:extLst>
                    <a:ext uri="{9D8B030D-6E8A-4147-A177-3AD203B41FA5}">
                      <a16:colId xmlns:a16="http://schemas.microsoft.com/office/drawing/2014/main" val="4040809492"/>
                    </a:ext>
                  </a:extLst>
                </a:gridCol>
              </a:tblGrid>
              <a:tr h="42621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Più </a:t>
                      </a:r>
                      <a:r>
                        <a:rPr lang="it-IT" dirty="0" err="1"/>
                        <a:t>Qubit</a:t>
                      </a:r>
                      <a:endParaRPr lang="it-IT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Entanglement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QAOA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37643"/>
                  </a:ext>
                </a:extLst>
              </a:tr>
              <a:tr h="432139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Simulatore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99.9%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99.7%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99.8%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99.4%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39887"/>
                  </a:ext>
                </a:extLst>
              </a:tr>
              <a:tr h="432139">
                <a:tc>
                  <a:txBody>
                    <a:bodyPr/>
                    <a:lstStyle/>
                    <a:p>
                      <a:pPr algn="ctr"/>
                      <a:r>
                        <a:rPr lang="it-IT" b="1" i="0" dirty="0">
                          <a:solidFill>
                            <a:schemeClr val="bg1"/>
                          </a:solidFill>
                        </a:rPr>
                        <a:t>Computer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99.9%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99.6%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99.7%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98.9%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101656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C9C100-DDDF-426D-A4D2-736799FA3267}"/>
              </a:ext>
            </a:extLst>
          </p:cNvPr>
          <p:cNvSpPr txBox="1"/>
          <p:nvPr/>
        </p:nvSpPr>
        <p:spPr>
          <a:xfrm>
            <a:off x="457277" y="1259254"/>
            <a:ext cx="105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Confronto tra le previsioni del modello e i risultati attesi per la classe di appartenenza del set di </a:t>
            </a:r>
            <a:r>
              <a:rPr lang="it-IT" dirty="0" err="1"/>
              <a:t>validation</a:t>
            </a:r>
            <a:r>
              <a:rPr lang="it-IT" dirty="0"/>
              <a:t> data.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7A3A29B-2BC0-4181-B1B4-B932DB64B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52" y="3479567"/>
            <a:ext cx="3845759" cy="285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9A1D6C1-1190-465D-A5C3-C86AE249A165}"/>
              </a:ext>
            </a:extLst>
          </p:cNvPr>
          <p:cNvSpPr txBox="1"/>
          <p:nvPr/>
        </p:nvSpPr>
        <p:spPr>
          <a:xfrm>
            <a:off x="3903443" y="3816427"/>
            <a:ext cx="1685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Accuratezza per dati rumorosi con dati di apprendimento puliti.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902136A-ECA3-4E4A-A3F9-DCDFE60E0257}"/>
              </a:ext>
            </a:extLst>
          </p:cNvPr>
          <p:cNvSpPr txBox="1"/>
          <p:nvPr/>
        </p:nvSpPr>
        <p:spPr>
          <a:xfrm>
            <a:off x="6603521" y="3816427"/>
            <a:ext cx="1672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Rafforzato il modello con dati di apprendimento rumorosi.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11F3FA5-2CA4-4FD1-A717-72A29184D590}"/>
              </a:ext>
            </a:extLst>
          </p:cNvPr>
          <p:cNvSpPr txBox="1"/>
          <p:nvPr/>
        </p:nvSpPr>
        <p:spPr>
          <a:xfrm>
            <a:off x="4446995" y="5899354"/>
            <a:ext cx="323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Circuito U3 potrebbe essere inserito in una struttura più complicata soggetta a divere sorgenti di errore.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E82E0475-2015-45C8-A2AD-7D91B0B634FC}"/>
              </a:ext>
            </a:extLst>
          </p:cNvPr>
          <p:cNvSpPr/>
          <p:nvPr/>
        </p:nvSpPr>
        <p:spPr>
          <a:xfrm>
            <a:off x="5527112" y="4292082"/>
            <a:ext cx="1015040" cy="309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81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9C8E7F-7C16-49D1-B415-0412AC10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78" y="303979"/>
            <a:ext cx="6645100" cy="1046323"/>
          </a:xfrm>
        </p:spPr>
        <p:txBody>
          <a:bodyPr>
            <a:normAutofit/>
          </a:bodyPr>
          <a:lstStyle/>
          <a:p>
            <a:r>
              <a:rPr lang="it-IT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Convergenza della </a:t>
            </a:r>
            <a:r>
              <a:rPr lang="it-IT" sz="38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loss</a:t>
            </a:r>
            <a:r>
              <a:rPr lang="it-IT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38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</a:t>
            </a:r>
            <a:endParaRPr lang="it-IT" sz="38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19DE30-B3B2-407D-971C-6A033E82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8</a:t>
            </a:fld>
            <a:endParaRPr lang="it-IT"/>
          </a:p>
        </p:txBody>
      </p:sp>
      <p:pic>
        <p:nvPicPr>
          <p:cNvPr id="17" name="Segnaposto contenuto 4">
            <a:extLst>
              <a:ext uri="{FF2B5EF4-FFF2-40B4-BE49-F238E27FC236}">
                <a16:creationId xmlns:a16="http://schemas.microsoft.com/office/drawing/2014/main" id="{596E0176-DF15-498E-811B-02F682D2F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924" y="118162"/>
            <a:ext cx="927752" cy="916880"/>
          </a:xfrm>
          <a:prstGeom prst="rect">
            <a:avLst/>
          </a:prstGeom>
        </p:spPr>
      </p:pic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00DB7642-F8E4-4A25-A4C7-20CF64A8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30" y="1309010"/>
            <a:ext cx="11248502" cy="85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Loss </a:t>
            </a:r>
            <a:r>
              <a:rPr lang="it-IT" sz="1800" dirty="0" err="1"/>
              <a:t>function</a:t>
            </a:r>
            <a:r>
              <a:rPr lang="it-IT" sz="1800" dirty="0"/>
              <a:t>: stima numerica della differenza tra il risultato ottenuto dal modello e il risultato atteso. </a:t>
            </a:r>
          </a:p>
          <a:p>
            <a:pPr marL="0" indent="0">
              <a:buNone/>
            </a:pPr>
            <a:r>
              <a:rPr lang="it-IT" sz="1800" dirty="0"/>
              <a:t>Si riporta l’andamento della </a:t>
            </a:r>
            <a:r>
              <a:rPr lang="it-IT" sz="1800" dirty="0" err="1"/>
              <a:t>loss</a:t>
            </a:r>
            <a:r>
              <a:rPr lang="it-IT" sz="1800" dirty="0"/>
              <a:t> </a:t>
            </a:r>
            <a:r>
              <a:rPr lang="it-IT" sz="1800" dirty="0" err="1"/>
              <a:t>function</a:t>
            </a:r>
            <a:r>
              <a:rPr lang="it-IT" sz="1800" dirty="0"/>
              <a:t> al variare dell’aggiornamento dei parametri (epoche).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914377B-7D58-4397-836F-371A57EA6AF9}"/>
              </a:ext>
            </a:extLst>
          </p:cNvPr>
          <p:cNvSpPr txBox="1"/>
          <p:nvPr/>
        </p:nvSpPr>
        <p:spPr>
          <a:xfrm>
            <a:off x="1040498" y="5310796"/>
            <a:ext cx="73221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Confronto con rete neurale puramente classica: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Tempo: non sono stati effettuati confronti (collegamento in cloud).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Accuratezza: compito eseguito molto bene anche da rete neurale classica.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4AC96DA8-35BA-4E83-83FD-3C371154C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05" y="2164048"/>
            <a:ext cx="4017206" cy="3146748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5544374-130B-4FDE-A744-0F9CEF0F8299}"/>
              </a:ext>
            </a:extLst>
          </p:cNvPr>
          <p:cNvSpPr txBox="1"/>
          <p:nvPr/>
        </p:nvSpPr>
        <p:spPr>
          <a:xfrm>
            <a:off x="567614" y="2425268"/>
            <a:ext cx="4292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U3 sembra il più promettente per risultati ottenuti.</a:t>
            </a:r>
          </a:p>
          <a:p>
            <a:r>
              <a:rPr lang="it-IT" dirty="0"/>
              <a:t>QAOA arriva a una condizione quasi-stabile dopo un numero maggiore di epoche ma a valori di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minori.</a:t>
            </a:r>
          </a:p>
          <a:p>
            <a:endParaRPr lang="it-IT" dirty="0"/>
          </a:p>
          <a:p>
            <a:r>
              <a:rPr lang="it-IT" dirty="0"/>
              <a:t>Importanza del </a:t>
            </a:r>
            <a:r>
              <a:rPr lang="it-IT" i="1" dirty="0"/>
              <a:t>Learning Rate.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3A2908B-8715-43E6-8120-5FFAA38ECBF2}"/>
              </a:ext>
            </a:extLst>
          </p:cNvPr>
          <p:cNvSpPr txBox="1"/>
          <p:nvPr/>
        </p:nvSpPr>
        <p:spPr>
          <a:xfrm>
            <a:off x="7985669" y="2495336"/>
            <a:ext cx="3770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/>
              <a:t>U3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D30658-CCBC-42D8-A8C8-82061E069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192994"/>
            <a:ext cx="3527439" cy="31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1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9C8E7F-7C16-49D1-B415-0412AC10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77" y="303979"/>
            <a:ext cx="9184113" cy="1046323"/>
          </a:xfrm>
        </p:spPr>
        <p:txBody>
          <a:bodyPr>
            <a:normAutofit/>
          </a:bodyPr>
          <a:lstStyle/>
          <a:p>
            <a:r>
              <a:rPr lang="it-IT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Simulatore vs Computer quantistico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19DE30-B3B2-407D-971C-6A033E82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31FE-2066-4ABB-B244-C73DED2CF68F}" type="slidenum">
              <a:rPr lang="it-IT" smtClean="0"/>
              <a:t>9</a:t>
            </a:fld>
            <a:endParaRPr lang="it-IT"/>
          </a:p>
        </p:txBody>
      </p:sp>
      <p:pic>
        <p:nvPicPr>
          <p:cNvPr id="17" name="Segnaposto contenuto 4">
            <a:extLst>
              <a:ext uri="{FF2B5EF4-FFF2-40B4-BE49-F238E27FC236}">
                <a16:creationId xmlns:a16="http://schemas.microsoft.com/office/drawing/2014/main" id="{596E0176-DF15-498E-811B-02F682D2F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924" y="118162"/>
            <a:ext cx="927752" cy="916880"/>
          </a:xfrm>
          <a:prstGeom prst="rect">
            <a:avLst/>
          </a:prstGeom>
        </p:spPr>
      </p:pic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426D835-AD64-4AD3-9B31-D2BC2EF19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15" y="3965099"/>
            <a:ext cx="3917788" cy="277473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02D0E69-20BB-4130-A2B4-FCB789B4B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14" y="1063955"/>
            <a:ext cx="3917789" cy="29115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98899F-2401-4398-AC95-303AC636A200}"/>
              </a:ext>
            </a:extLst>
          </p:cNvPr>
          <p:cNvSpPr txBox="1"/>
          <p:nvPr/>
        </p:nvSpPr>
        <p:spPr>
          <a:xfrm>
            <a:off x="678977" y="1564562"/>
            <a:ext cx="6199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sono state riscontrate differenze sostanziali tra il simulatore quantistico e il </a:t>
            </a:r>
            <a:r>
              <a:rPr lang="it-IT" dirty="0" err="1"/>
              <a:t>backend</a:t>
            </a:r>
            <a:r>
              <a:rPr lang="it-IT" dirty="0"/>
              <a:t> reale, né per l’accuratezza né per la convergenza della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8E0B6E-FC19-438C-B8AC-879373A89408}"/>
              </a:ext>
            </a:extLst>
          </p:cNvPr>
          <p:cNvSpPr txBox="1"/>
          <p:nvPr/>
        </p:nvSpPr>
        <p:spPr>
          <a:xfrm>
            <a:off x="715060" y="2790323"/>
            <a:ext cx="58000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Sono state evidenziate delle differenze tra i </a:t>
            </a:r>
            <a:r>
              <a:rPr lang="it-IT" dirty="0" err="1"/>
              <a:t>backend</a:t>
            </a:r>
            <a:r>
              <a:rPr lang="it-IT" dirty="0"/>
              <a:t> quantistici utilizzati per gli esperimenti che coinvolgevano l’entanglement.</a:t>
            </a:r>
          </a:p>
          <a:p>
            <a:endParaRPr lang="it-IT" dirty="0"/>
          </a:p>
          <a:p>
            <a:r>
              <a:rPr lang="it-IT" dirty="0"/>
              <a:t>Dipendenza dal </a:t>
            </a:r>
            <a:r>
              <a:rPr lang="it-IT" i="1" dirty="0"/>
              <a:t>Quantum Volume</a:t>
            </a:r>
            <a:r>
              <a:rPr lang="it-IT" dirty="0"/>
              <a:t>:  stima della performance di un computer quantistico in generale.</a:t>
            </a:r>
          </a:p>
          <a:p>
            <a:endParaRPr lang="it-IT" dirty="0"/>
          </a:p>
          <a:p>
            <a:r>
              <a:rPr lang="it-IT" dirty="0"/>
              <a:t>Devices a basso quantum volume non permettevano di avere una decrescita efficace della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 una buona accuratezza.</a:t>
            </a:r>
          </a:p>
          <a:p>
            <a:endParaRPr lang="it-IT" dirty="0"/>
          </a:p>
          <a:p>
            <a:r>
              <a:rPr lang="it-IT" dirty="0" err="1"/>
              <a:t>ibmq_santiago</a:t>
            </a:r>
            <a:r>
              <a:rPr lang="it-IT" dirty="0"/>
              <a:t> e </a:t>
            </a:r>
            <a:r>
              <a:rPr lang="it-IT" dirty="0" err="1"/>
              <a:t>ibmq_athens</a:t>
            </a:r>
            <a:r>
              <a:rPr lang="it-IT" dirty="0"/>
              <a:t> (</a:t>
            </a:r>
            <a:r>
              <a:rPr lang="it-IT" dirty="0" err="1"/>
              <a:t>N_q</a:t>
            </a:r>
            <a:r>
              <a:rPr lang="it-IT" dirty="0"/>
              <a:t> =  5, QV = 32 ).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A9AAD31-83CE-4BCE-B447-BEA65486F53C}"/>
              </a:ext>
            </a:extLst>
          </p:cNvPr>
          <p:cNvSpPr txBox="1"/>
          <p:nvPr/>
        </p:nvSpPr>
        <p:spPr>
          <a:xfrm>
            <a:off x="9264090" y="2061935"/>
            <a:ext cx="149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Entanglement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0B843F-A351-4090-9365-415A6FDABE9F}"/>
              </a:ext>
            </a:extLst>
          </p:cNvPr>
          <p:cNvSpPr txBox="1"/>
          <p:nvPr/>
        </p:nvSpPr>
        <p:spPr>
          <a:xfrm>
            <a:off x="10311813" y="4611917"/>
            <a:ext cx="4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U3</a:t>
            </a:r>
          </a:p>
        </p:txBody>
      </p:sp>
    </p:spTree>
    <p:extLst>
      <p:ext uri="{BB962C8B-B14F-4D97-AF65-F5344CB8AC3E}">
        <p14:creationId xmlns:p14="http://schemas.microsoft.com/office/powerpoint/2010/main" val="2865862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Words>992</Words>
  <Application>Microsoft Office PowerPoint</Application>
  <PresentationFormat>Widescreen</PresentationFormat>
  <Paragraphs>170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di Office</vt:lpstr>
      <vt:lpstr>Classificazione con reti neurali quanto-classiche</vt:lpstr>
      <vt:lpstr>Quantum Computing</vt:lpstr>
      <vt:lpstr>Il Quantum Machine Learning e le reti neurali ibride</vt:lpstr>
      <vt:lpstr>Layer quantistica</vt:lpstr>
      <vt:lpstr>I dati MNIST e il rumore gaussiano</vt:lpstr>
      <vt:lpstr>Circuiti implementati</vt:lpstr>
      <vt:lpstr>Accuratezza dei risultati</vt:lpstr>
      <vt:lpstr>Convergenza della loss function</vt:lpstr>
      <vt:lpstr>Simulatore vs Computer quantistico</vt:lpstr>
      <vt:lpstr>Conclusioni e possibili implementazioni </vt:lpstr>
      <vt:lpstr>Grazie per l’attenzione!</vt:lpstr>
      <vt:lpstr>Il Quantum Volume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Quantum-Classical  Neural Network</dc:title>
  <dc:creator>g.bolognini3@campus.unimib.it</dc:creator>
  <cp:lastModifiedBy>g.bolognini3@campus.unimib.it</cp:lastModifiedBy>
  <cp:revision>46</cp:revision>
  <dcterms:created xsi:type="dcterms:W3CDTF">2021-06-30T21:37:35Z</dcterms:created>
  <dcterms:modified xsi:type="dcterms:W3CDTF">2021-07-18T10:47:37Z</dcterms:modified>
</cp:coreProperties>
</file>