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9"/>
  </p:notesMasterIdLst>
  <p:sldIdLst>
    <p:sldId id="256" r:id="rId2"/>
    <p:sldId id="264" r:id="rId3"/>
    <p:sldId id="265" r:id="rId4"/>
    <p:sldId id="266" r:id="rId5"/>
    <p:sldId id="267" r:id="rId6"/>
    <p:sldId id="310" r:id="rId7"/>
    <p:sldId id="269" r:id="rId8"/>
    <p:sldId id="307" r:id="rId9"/>
    <p:sldId id="272" r:id="rId10"/>
    <p:sldId id="271" r:id="rId11"/>
    <p:sldId id="259" r:id="rId12"/>
    <p:sldId id="270" r:id="rId13"/>
    <p:sldId id="273" r:id="rId14"/>
    <p:sldId id="284" r:id="rId15"/>
    <p:sldId id="306" r:id="rId16"/>
    <p:sldId id="277" r:id="rId17"/>
    <p:sldId id="275" r:id="rId18"/>
    <p:sldId id="276" r:id="rId19"/>
    <p:sldId id="278" r:id="rId20"/>
    <p:sldId id="279" r:id="rId21"/>
    <p:sldId id="280" r:id="rId22"/>
    <p:sldId id="281" r:id="rId23"/>
    <p:sldId id="282" r:id="rId24"/>
    <p:sldId id="260" r:id="rId25"/>
    <p:sldId id="283" r:id="rId26"/>
    <p:sldId id="308" r:id="rId27"/>
    <p:sldId id="261" r:id="rId28"/>
    <p:sldId id="309" r:id="rId29"/>
    <p:sldId id="263" r:id="rId30"/>
    <p:sldId id="288" r:id="rId31"/>
    <p:sldId id="290" r:id="rId32"/>
    <p:sldId id="291" r:id="rId33"/>
    <p:sldId id="292" r:id="rId34"/>
    <p:sldId id="300" r:id="rId35"/>
    <p:sldId id="304" r:id="rId36"/>
    <p:sldId id="305" r:id="rId37"/>
    <p:sldId id="262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31" autoAdjust="0"/>
    <p:restoredTop sz="90088" autoAdjust="0"/>
  </p:normalViewPr>
  <p:slideViewPr>
    <p:cSldViewPr>
      <p:cViewPr varScale="1">
        <p:scale>
          <a:sx n="120" d="100"/>
          <a:sy n="120" d="100"/>
        </p:scale>
        <p:origin x="94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07.07.2015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07.07.2015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07.07.2015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07.07.2015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07.07.2015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54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07.07.2015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07.07.2015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07.07.2015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07.07.2015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07.07.2015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07.07.2015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07.07.2015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07.07.2015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FakeItEasy/FakeItEas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keItEasy/FakeItEasy/wiki" TargetMode="External"/><Relationship Id="rId2" Type="http://schemas.openxmlformats.org/officeDocument/2006/relationships/hyperlink" Target="http://www.pluralsight.com/courses/fakeiteas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ScottWlaschin/fp-patterns-buildstuffl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uralsight.com/courses/approval-tests-dotnet" TargetMode="External"/><Relationship Id="rId2" Type="http://schemas.openxmlformats.org/officeDocument/2006/relationships/hyperlink" Target="http://www.slideshare.net/ScottWlaschin/fp-patterns-buildstuffl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approvaltests.com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/>
              <a:t>ТЕСТИРОВАНИЕ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verification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Действительно ли </a:t>
            </a:r>
            <a:r>
              <a:rPr lang="en-US" dirty="0" err="1" smtClean="0"/>
              <a:t>ConwaysLife</a:t>
            </a:r>
            <a:r>
              <a:rPr lang="ru-RU" dirty="0" smtClean="0"/>
              <a:t> вызывает </a:t>
            </a:r>
            <a:r>
              <a:rPr lang="en-US" dirty="0" smtClean="0"/>
              <a:t>UI</a:t>
            </a:r>
            <a:r>
              <a:rPr lang="ru-RU" dirty="0" smtClean="0"/>
              <a:t>?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Mock vs Fake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4014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Mock-framework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10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hlinkClick r:id="rId2"/>
              </a:rPr>
              <a:t>https://github.com/</a:t>
            </a:r>
            <a:r>
              <a:rPr lang="en-US" sz="5400" b="1" dirty="0">
                <a:hlinkClick r:id="rId2"/>
              </a:rPr>
              <a:t>FakeItEasy</a:t>
            </a:r>
            <a:r>
              <a:rPr lang="en-US" sz="2800" dirty="0">
                <a:hlinkClick r:id="rId2"/>
              </a:rPr>
              <a:t>/FakeItEasy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42151" y="1583086"/>
            <a:ext cx="8648521" cy="31806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A.Fake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A.Fake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A.CallTo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shop.Get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96989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000" dirty="0" smtClean="0">
              <a:solidFill>
                <a:srgbClr val="A71D5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 smtClean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2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SweetTooth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Buy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96989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A.CallTo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shop.BuyCandy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http://fakeiteasy.github.io/img/fakeiteasy_logo_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946" y="5042861"/>
            <a:ext cx="2842054" cy="181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11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 (30 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1. Научить </a:t>
            </a:r>
            <a:r>
              <a:rPr lang="en-US" dirty="0" err="1" smtClean="0"/>
              <a:t>IGameUi</a:t>
            </a:r>
            <a:r>
              <a:rPr lang="ru-RU" dirty="0" smtClean="0"/>
              <a:t> обновлять одну клетку</a:t>
            </a:r>
          </a:p>
          <a:p>
            <a:pPr marL="0" indent="0">
              <a:buNone/>
            </a:pPr>
            <a:r>
              <a:rPr lang="ru-RU" dirty="0" smtClean="0"/>
              <a:t>2. В </a:t>
            </a:r>
            <a:r>
              <a:rPr lang="en-US" dirty="0" err="1" smtClean="0"/>
              <a:t>ConwaysGame</a:t>
            </a:r>
            <a:r>
              <a:rPr lang="en-US" dirty="0" smtClean="0"/>
              <a:t> </a:t>
            </a:r>
            <a:r>
              <a:rPr lang="ru-RU" dirty="0" smtClean="0"/>
              <a:t>вызывать полную перерисовку лишь один раз вначале</a:t>
            </a:r>
          </a:p>
          <a:p>
            <a:pPr marL="0" indent="0">
              <a:buNone/>
            </a:pPr>
            <a:r>
              <a:rPr lang="ru-RU" dirty="0" smtClean="0"/>
              <a:t>3. Протестировать взаимодействие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Должно ускориться на больших картах</a:t>
            </a:r>
          </a:p>
          <a:p>
            <a:pPr marL="0" indent="0">
              <a:buNone/>
            </a:pPr>
            <a:r>
              <a:rPr lang="ru-RU" dirty="0" smtClean="0"/>
              <a:t>Изучите возможности </a:t>
            </a:r>
            <a:r>
              <a:rPr lang="en-US" dirty="0" err="1" smtClean="0"/>
              <a:t>FakeItEasy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94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 догнаться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FakeItEasy</a:t>
            </a:r>
            <a:r>
              <a:rPr lang="ru-RU" dirty="0" smtClean="0"/>
              <a:t> </a:t>
            </a:r>
            <a:r>
              <a:rPr lang="en-US" dirty="0" smtClean="0"/>
              <a:t>@ </a:t>
            </a:r>
            <a:r>
              <a:rPr lang="en-US" dirty="0" err="1" smtClean="0"/>
              <a:t>Pluralsight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www.pluralsight.com/courses/fakeiteasy</a:t>
            </a:r>
            <a:endParaRPr lang="ru-RU" sz="20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FakeItEasy</a:t>
            </a:r>
            <a:r>
              <a:rPr lang="en-US" dirty="0"/>
              <a:t> wiki</a:t>
            </a:r>
            <a:br>
              <a:rPr lang="en-US" dirty="0"/>
            </a:b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github.com/FakeItEasy/FakeItEasy/wiki</a:t>
            </a:r>
            <a:endParaRPr lang="en-US" sz="2000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829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style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33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Сыграть в морской бой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52490" y="1429432"/>
            <a:ext cx="5015825" cy="542856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Сгенерировать карту</a:t>
            </a:r>
          </a:p>
          <a:p>
            <a:pPr marL="514350" indent="-514350">
              <a:buAutoNum type="arabicPeriod"/>
            </a:pPr>
            <a:r>
              <a:rPr lang="ru-RU" dirty="0" smtClean="0"/>
              <a:t>Запустить ИИ</a:t>
            </a:r>
          </a:p>
          <a:p>
            <a:pPr marL="514350" indent="-514350">
              <a:buAutoNum type="arabicPeriod"/>
            </a:pPr>
            <a:r>
              <a:rPr lang="ru-RU" dirty="0" smtClean="0"/>
              <a:t>Показывать игру в </a:t>
            </a:r>
            <a:r>
              <a:rPr lang="en-US" dirty="0" smtClean="0"/>
              <a:t>UI</a:t>
            </a:r>
          </a:p>
          <a:p>
            <a:pPr marL="514350" indent="-514350">
              <a:buAutoNum type="arabicPeriod"/>
            </a:pPr>
            <a:r>
              <a:rPr lang="ru-RU" dirty="0" smtClean="0"/>
              <a:t>Сохранить результаты</a:t>
            </a:r>
            <a:endParaRPr lang="ru-RU" dirty="0"/>
          </a:p>
        </p:txBody>
      </p:sp>
      <p:pic>
        <p:nvPicPr>
          <p:cNvPr id="1026" name="Picture 2" descr="https://upload.wikimedia.org/wikipedia/ru/thumb/7/73/BattleShip_Russian.svg/300px-BattleShip_Russia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160" y="1429432"/>
            <a:ext cx="28575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38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BOILERPLATE</a:t>
            </a:r>
            <a:r>
              <a:rPr lang="ru-RU" dirty="0" smtClean="0"/>
              <a:t> :-(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.ai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.gameUi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.gameResultWriter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948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BOILERPLATE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{...}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{...}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{...}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IMapLoader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resultWriter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96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Функция вместо интерфейса</a:t>
            </a:r>
            <a:endParaRPr lang="ru-RU" sz="40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trike="sngStrik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Game(..., </a:t>
            </a:r>
            <a:r>
              <a:rPr lang="en-US" strike="sngStrik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trike="sngStrik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...)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.ai = </a:t>
            </a:r>
            <a:r>
              <a:rPr lang="en-US" strike="sngStrik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.getNextShoot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539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Разминка!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79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П</a:t>
            </a:r>
            <a:r>
              <a:rPr lang="ru-RU" sz="4000" dirty="0" smtClean="0"/>
              <a:t>ередайте сами данные, вместо "</a:t>
            </a:r>
            <a:r>
              <a:rPr lang="ru-RU" sz="4000" dirty="0" err="1" smtClean="0"/>
              <a:t>ПоставщикаДанных</a:t>
            </a:r>
            <a:r>
              <a:rPr lang="ru-RU" sz="4000" dirty="0" smtClean="0"/>
              <a:t>"</a:t>
            </a:r>
            <a:endParaRPr lang="ru-RU" sz="40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47330" y="1695450"/>
            <a:ext cx="8420986" cy="5162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Game(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Map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...)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7917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Верните результат из метода</a:t>
            </a:r>
            <a:endParaRPr lang="ru-RU" sz="44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47330" y="1429432"/>
            <a:ext cx="8420986" cy="5428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strike="sngStrik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IGameResultsWriter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gameResultsWriter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strike="sngStrik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strike="sngStrik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Game(</a:t>
            </a:r>
            <a:r>
              <a:rPr lang="en-US" sz="2000" strike="sngStrik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strike="sngStrik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ru-RU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IGameResultsWriter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gameResultsWriter</a:t>
            </a:r>
            <a:endParaRPr lang="en-US" sz="2000" strike="sngStrik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...)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MakeOneStep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7020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Используйте генераторы для последовательностей</a:t>
            </a:r>
            <a:endParaRPr lang="ru-RU" sz="40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MakeSteps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b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(map);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(...) 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 return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(shot,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...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3490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тестировать?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MakeSteps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800" dirty="0"/>
              <a:t>Это </a:t>
            </a:r>
            <a:r>
              <a:rPr lang="ru-RU" sz="2800" dirty="0" smtClean="0"/>
              <a:t>чистая функция, возвращающая </a:t>
            </a:r>
            <a:r>
              <a:rPr lang="en-US" sz="2800" dirty="0" smtClean="0"/>
              <a:t>Value</a:t>
            </a:r>
            <a:r>
              <a:rPr lang="ru-RU" sz="2800" dirty="0" smtClean="0"/>
              <a:t>-объекты — тестируй, не хочу!</a:t>
            </a:r>
            <a:endParaRPr lang="en-US" sz="2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871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Тестируемость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r>
              <a:rPr lang="en-US" b="1" dirty="0" smtClean="0"/>
              <a:t>Pure functions — </a:t>
            </a:r>
            <a:r>
              <a:rPr lang="ru-RU" b="1" dirty="0" smtClean="0"/>
              <a:t>идеально!</a:t>
            </a:r>
          </a:p>
          <a:p>
            <a:r>
              <a:rPr lang="en-US" b="1" dirty="0" smtClean="0"/>
              <a:t>Immutable value objects — </a:t>
            </a:r>
            <a:r>
              <a:rPr lang="ru-RU" b="1" dirty="0" smtClean="0"/>
              <a:t>хорошо.</a:t>
            </a:r>
          </a:p>
          <a:p>
            <a:r>
              <a:rPr lang="ru-RU" dirty="0" smtClean="0"/>
              <a:t>Класс с состоянием, но с простыми зависимостями — ОК</a:t>
            </a:r>
          </a:p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Класс с состоянием и сложными зависимостями —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Mocks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:\</a:t>
            </a:r>
          </a:p>
          <a:p>
            <a:endParaRPr lang="ru-RU" dirty="0"/>
          </a:p>
        </p:txBody>
      </p:sp>
      <p:pic>
        <p:nvPicPr>
          <p:cNvPr id="2052" name="Picture 4" descr="http://img3.wikia.nocookie.net/__cb20140501174014/absurdopedia/images/c/ca/%D0%93%D1%80%D1%83%D1%81%D1%82%D0%BD%D1%8B%D0%B9_%D1%81%D0%BC%D0%B0%D0%B9%D0%BB%D0%B8%D0%BA_%D1%87.%D0%B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593" y="4741763"/>
            <a:ext cx="2116237" cy="21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cs.pikabu.ru/images/big_size_comm/2012-11_4/135333681784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319" y="1201614"/>
            <a:ext cx="1706562" cy="170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46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r>
              <a:rPr lang="en-US" dirty="0" smtClean="0"/>
              <a:t> (</a:t>
            </a:r>
            <a:r>
              <a:rPr lang="ru-RU" dirty="0"/>
              <a:t>3</a:t>
            </a:r>
            <a:r>
              <a:rPr lang="ru-RU" dirty="0" smtClean="0"/>
              <a:t>0</a:t>
            </a:r>
            <a:r>
              <a:rPr lang="en-US" dirty="0" smtClean="0"/>
              <a:t> </a:t>
            </a:r>
            <a:r>
              <a:rPr lang="ru-RU" dirty="0" smtClean="0"/>
              <a:t>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Изменить внешний интерфейс </a:t>
            </a:r>
            <a:r>
              <a:rPr lang="en-US" dirty="0" err="1" smtClean="0"/>
              <a:t>ConwaysLife</a:t>
            </a:r>
            <a:r>
              <a:rPr lang="ru-RU" dirty="0" smtClean="0"/>
              <a:t>, убрав зависимость от </a:t>
            </a:r>
            <a:r>
              <a:rPr lang="en-US" dirty="0" err="1" smtClean="0"/>
              <a:t>IGameUI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Только </a:t>
            </a:r>
            <a:r>
              <a:rPr lang="en-US" dirty="0" smtClean="0"/>
              <a:t>Pure function </a:t>
            </a:r>
            <a:r>
              <a:rPr lang="ru-RU" dirty="0" smtClean="0"/>
              <a:t>и </a:t>
            </a:r>
            <a:r>
              <a:rPr lang="en-US" dirty="0" smtClean="0"/>
              <a:t>Value</a:t>
            </a:r>
            <a:r>
              <a:rPr lang="ru-RU" dirty="0" smtClean="0"/>
              <a:t>-</a:t>
            </a:r>
            <a:r>
              <a:rPr lang="en-US" dirty="0" smtClean="0"/>
              <a:t>objects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597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 догнаться?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Functional Programming </a:t>
            </a:r>
            <a:r>
              <a:rPr lang="en-US" dirty="0" smtClean="0"/>
              <a:t>Patterns</a:t>
            </a:r>
            <a:r>
              <a:rPr lang="ru-RU" dirty="0" smtClean="0"/>
              <a:t> (249 </a:t>
            </a:r>
            <a:r>
              <a:rPr lang="en-US" dirty="0" smtClean="0"/>
              <a:t>slides!)</a:t>
            </a: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www.slideshare.net/ScottWlaschin/fp-patterns-buildstufflt</a:t>
            </a:r>
            <a:endParaRPr lang="ru-RU" sz="2000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28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Approval Tests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50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 догнаться?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Approval Tests for .NET @ </a:t>
            </a:r>
            <a:r>
              <a:rPr lang="en-US" dirty="0" err="1" smtClean="0"/>
              <a:t>Pluralsight</a:t>
            </a: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www.pluralsight.com/courses/approval-tests-dotnet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http://blog.approvaltests.com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106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74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11560" y="1340768"/>
            <a:ext cx="8075240" cy="45259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Бесконечное двумерное клеточное поле</a:t>
            </a:r>
          </a:p>
          <a:p>
            <a:r>
              <a:rPr lang="ru-RU" sz="2800" dirty="0" smtClean="0"/>
              <a:t>Клетка </a:t>
            </a:r>
            <a:r>
              <a:rPr lang="ru-RU" sz="2800" dirty="0" err="1" smtClean="0"/>
              <a:t>м.б</a:t>
            </a:r>
            <a:r>
              <a:rPr lang="ru-RU" sz="2800" dirty="0" smtClean="0"/>
              <a:t>. жива (черная) или мертва (белая)</a:t>
            </a:r>
          </a:p>
          <a:p>
            <a:r>
              <a:rPr lang="ru-RU" sz="2800" dirty="0"/>
              <a:t>Пошаговая игра</a:t>
            </a:r>
          </a:p>
          <a:p>
            <a:pPr lvl="1"/>
            <a:r>
              <a:rPr lang="ru-RU" sz="2400" dirty="0" smtClean="0"/>
              <a:t>Менее двух живых соседей → смерть</a:t>
            </a:r>
          </a:p>
          <a:p>
            <a:pPr lvl="1"/>
            <a:r>
              <a:rPr lang="ru-RU" sz="2400" dirty="0" smtClean="0"/>
              <a:t>Более трех живых соседей → смерть</a:t>
            </a:r>
          </a:p>
          <a:p>
            <a:pPr lvl="1"/>
            <a:r>
              <a:rPr lang="ru-RU" sz="2400" dirty="0" smtClean="0"/>
              <a:t>Ровно три живых соседа → жизнь</a:t>
            </a:r>
          </a:p>
          <a:p>
            <a:pPr marL="457200" lvl="1" indent="0">
              <a:buNone/>
            </a:pPr>
            <a:r>
              <a:rPr lang="ru-RU" sz="1800" dirty="0" smtClean="0"/>
              <a:t>* соседи в смысле 8-связности</a:t>
            </a:r>
            <a:endParaRPr lang="ru-RU" sz="1800" dirty="0"/>
          </a:p>
        </p:txBody>
      </p:sp>
      <p:pic>
        <p:nvPicPr>
          <p:cNvPr id="1026" name="Picture 2" descr="Breeder that leaves gliders gun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709951"/>
            <a:ext cx="23812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58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Дилемма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8312150" cy="4351338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При изменении кода хорошо бы иметь тесты</a:t>
            </a:r>
          </a:p>
          <a:p>
            <a:r>
              <a:rPr lang="ru-RU" sz="2800" dirty="0" smtClean="0"/>
              <a:t>Чтобы создать тесты, нужно что-то поменять</a:t>
            </a:r>
            <a:endParaRPr lang="ru-RU" sz="2800" dirty="0"/>
          </a:p>
        </p:txBody>
      </p:sp>
      <p:sp>
        <p:nvSpPr>
          <p:cNvPr id="4" name="AutoShape 2" descr="Картинки по запросу dead lock"/>
          <p:cNvSpPr>
            <a:spLocks noChangeAspect="1" noChangeArrowheads="1"/>
          </p:cNvSpPr>
          <p:nvPr/>
        </p:nvSpPr>
        <p:spPr bwMode="auto">
          <a:xfrm>
            <a:off x="4105275" y="4833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8" name="Picture 4" descr="http://csunplugged.org/wp-content/uploads/2015/03/deadlock.jpg12864887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3589337"/>
            <a:ext cx="400050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13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работы с </a:t>
            </a:r>
            <a:r>
              <a:rPr lang="ru-RU" dirty="0" err="1" smtClean="0"/>
              <a:t>легаси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Найти место, в котором нужно что-то изменить</a:t>
            </a:r>
          </a:p>
          <a:p>
            <a:r>
              <a:rPr lang="ru-RU" sz="2800" dirty="0" smtClean="0"/>
              <a:t>Понять какие тесты для этого нужно написать</a:t>
            </a:r>
          </a:p>
          <a:p>
            <a:r>
              <a:rPr lang="ru-RU" sz="2800" dirty="0" smtClean="0"/>
              <a:t>Изолировать или избавиться от мешающих зависимостей</a:t>
            </a:r>
          </a:p>
          <a:p>
            <a:r>
              <a:rPr lang="ru-RU" sz="2800" dirty="0" smtClean="0"/>
              <a:t>Написать тесты</a:t>
            </a:r>
          </a:p>
          <a:p>
            <a:r>
              <a:rPr lang="ru-RU" sz="2800" dirty="0" err="1" smtClean="0"/>
              <a:t>Рефакторить</a:t>
            </a:r>
            <a:r>
              <a:rPr lang="ru-RU" sz="2800" dirty="0" smtClean="0"/>
              <a:t> и писать красивые тесты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06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Характеризационный тест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Тест, возможно с плохим дизайном, </a:t>
            </a:r>
            <a:br>
              <a:rPr lang="ru-RU" sz="2800" dirty="0" smtClean="0"/>
            </a:br>
            <a:r>
              <a:rPr lang="ru-RU" sz="2800" dirty="0" smtClean="0"/>
              <a:t>но достаточно полно фиксирующий текущее поведение подсистемы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Делаем разные вызовы, записываем результат вызова в </a:t>
            </a:r>
            <a:r>
              <a:rPr lang="en-US" sz="2800" dirty="0" smtClean="0"/>
              <a:t>Assert</a:t>
            </a:r>
            <a:endParaRPr lang="ru-RU" sz="2800" dirty="0"/>
          </a:p>
          <a:p>
            <a:pPr marL="514350" indent="-514350">
              <a:buAutoNum type="arabicPeriod"/>
            </a:pPr>
            <a:r>
              <a:rPr lang="ru-RU" sz="2800" dirty="0" smtClean="0"/>
              <a:t>Генерируем входные данные случайно, запоминаем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176291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Грязные штучки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Подменить </a:t>
            </a:r>
            <a:r>
              <a:rPr lang="en-US" dirty="0" err="1" smtClean="0"/>
              <a:t>Console.Out</a:t>
            </a:r>
            <a:r>
              <a:rPr lang="ru-RU" dirty="0" smtClean="0"/>
              <a:t> и запомнить вывод</a:t>
            </a:r>
          </a:p>
          <a:p>
            <a:r>
              <a:rPr lang="ru-RU" dirty="0" smtClean="0"/>
              <a:t>Добавить </a:t>
            </a:r>
            <a:r>
              <a:rPr lang="ru-RU" dirty="0" err="1" smtClean="0"/>
              <a:t>логгирования</a:t>
            </a:r>
            <a:r>
              <a:rPr lang="ru-RU" dirty="0" smtClean="0"/>
              <a:t> и запомнить лог</a:t>
            </a:r>
          </a:p>
          <a:p>
            <a:r>
              <a:rPr lang="ru-RU" dirty="0" smtClean="0"/>
              <a:t>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66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Избавиться от зависимостей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sz="4400" b="1" dirty="0" smtClean="0"/>
              <a:t>Extract Method (DEP)</a:t>
            </a:r>
            <a:endParaRPr lang="ru-RU" sz="4400" b="1" dirty="0" smtClean="0"/>
          </a:p>
          <a:p>
            <a:pPr marL="514350" indent="-514350">
              <a:buAutoNum type="arabicPeriod"/>
            </a:pPr>
            <a:r>
              <a:rPr lang="en-US" sz="3600" b="1" dirty="0" smtClean="0"/>
              <a:t>Extract Interface (DIP)</a:t>
            </a:r>
          </a:p>
          <a:p>
            <a:pPr marL="514350" indent="-514350">
              <a:buAutoNum type="arabicPeriod"/>
            </a:pPr>
            <a:r>
              <a:rPr lang="ru-RU" dirty="0" smtClean="0"/>
              <a:t>Изолировать </a:t>
            </a:r>
            <a:r>
              <a:rPr lang="ru-RU" dirty="0"/>
              <a:t>неудобную зависимость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/>
              <a:t>виртуальный метод и </a:t>
            </a:r>
            <a:r>
              <a:rPr lang="ru-RU" dirty="0" smtClean="0"/>
              <a:t>переопределить </a:t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/>
              <a:t>тестовом </a:t>
            </a:r>
            <a:r>
              <a:rPr lang="ru-RU" dirty="0" smtClean="0"/>
              <a:t>наследнике.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В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зависимости от глобального флажка использовать тестовую зависимость вместо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реальной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ru-RU" i="1" dirty="0" smtClean="0">
                <a:solidFill>
                  <a:schemeClr val="bg1">
                    <a:lumMod val="75000"/>
                  </a:schemeClr>
                </a:solidFill>
              </a:rPr>
              <a:t>Прочие грязные трюки</a:t>
            </a:r>
            <a:endParaRPr lang="ru-RU" i="1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498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Глобальная стратегия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Стоит заранее определиться, как вы относитесь к проблемному куску кода</a:t>
            </a:r>
          </a:p>
          <a:p>
            <a:pPr marL="514350" indent="-514350">
              <a:buAutoNum type="arabicPeriod"/>
            </a:pPr>
            <a:r>
              <a:rPr lang="ru-RU" dirty="0"/>
              <a:t>Ничего не </a:t>
            </a:r>
            <a:r>
              <a:rPr lang="ru-RU" dirty="0" smtClean="0"/>
              <a:t>трогаете, покрываете </a:t>
            </a:r>
            <a:r>
              <a:rPr lang="ru-RU" dirty="0"/>
              <a:t>тестами и </a:t>
            </a:r>
            <a:r>
              <a:rPr lang="ru-RU" dirty="0" smtClean="0"/>
              <a:t>улучшаете </a:t>
            </a:r>
            <a:r>
              <a:rPr lang="ru-RU" dirty="0"/>
              <a:t>там, где приходится </a:t>
            </a:r>
            <a:r>
              <a:rPr lang="ru-RU" dirty="0" smtClean="0"/>
              <a:t>что-то менять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Изолируете </a:t>
            </a:r>
            <a:r>
              <a:rPr lang="ru-RU" dirty="0"/>
              <a:t>подсистему</a:t>
            </a:r>
            <a:r>
              <a:rPr lang="ru-RU" dirty="0" smtClean="0"/>
              <a:t>, покрываете тестами, потом выкидываете старое, заменяя на новое.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Стремительный </a:t>
            </a:r>
            <a:r>
              <a:rPr lang="ru-RU" dirty="0" err="1" smtClean="0"/>
              <a:t>рефакторинг</a:t>
            </a:r>
            <a:r>
              <a:rPr lang="ru-RU" dirty="0" smtClean="0"/>
              <a:t> </a:t>
            </a:r>
            <a:r>
              <a:rPr lang="ru-RU" dirty="0"/>
              <a:t>выходного дня (если код не безнадежен)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704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r>
              <a:rPr lang="ru-RU" dirty="0"/>
              <a:t>Чем догнаться?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932" y="1690689"/>
            <a:ext cx="3578135" cy="503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pyramid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040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12777"/>
            <a:ext cx="722374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19" y="4862442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62442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94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12777"/>
            <a:ext cx="722374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Game of life block with border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62" y="1718668"/>
            <a:ext cx="62865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Game of life beehive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62" y="2375850"/>
            <a:ext cx="933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Game of life blinker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1845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Game of life animated glider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718668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Game of life beacon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950" y="2519190"/>
            <a:ext cx="9334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19" y="4862442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62442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2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Step()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WillBeAlive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aliveNeighbours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wasAlive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04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6524671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168243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345" y="160131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4067944" y="2132856"/>
            <a:ext cx="4283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 2 </a:t>
            </a:r>
            <a:r>
              <a:rPr lang="ru-RU" sz="2000" dirty="0" smtClean="0"/>
              <a:t>соседей </a:t>
            </a:r>
            <a:r>
              <a:rPr lang="ru-RU" sz="2000" dirty="0"/>
              <a:t>→ смерть</a:t>
            </a:r>
          </a:p>
          <a:p>
            <a:r>
              <a:rPr lang="en-US" sz="2000" dirty="0" smtClean="0"/>
              <a:t>&gt; 3 </a:t>
            </a:r>
            <a:r>
              <a:rPr lang="ru-RU" sz="2000" dirty="0" smtClean="0"/>
              <a:t>соседей </a:t>
            </a:r>
            <a:r>
              <a:rPr lang="ru-RU" sz="2000" dirty="0"/>
              <a:t>→ смерть</a:t>
            </a:r>
          </a:p>
          <a:p>
            <a:r>
              <a:rPr lang="en-US" sz="2000" dirty="0" smtClean="0"/>
              <a:t>= 3 </a:t>
            </a:r>
            <a:r>
              <a:rPr lang="ru-RU" sz="2000" dirty="0" smtClean="0"/>
              <a:t>соседа </a:t>
            </a:r>
            <a:r>
              <a:rPr lang="ru-RU" sz="2000" dirty="0"/>
              <a:t>→ </a:t>
            </a:r>
            <a:r>
              <a:rPr lang="ru-RU" sz="2000" dirty="0" smtClean="0"/>
              <a:t>жизнь</a:t>
            </a:r>
          </a:p>
          <a:p>
            <a:r>
              <a:rPr lang="ru-RU" sz="2000" dirty="0" smtClean="0"/>
              <a:t>= 2 соседа → состояние</a:t>
            </a:r>
            <a:r>
              <a:rPr lang="en-US" sz="2000" dirty="0" smtClean="0"/>
              <a:t> </a:t>
            </a:r>
            <a:r>
              <a:rPr lang="ru-RU" sz="2000" dirty="0" smtClean="0"/>
              <a:t>не меняется</a:t>
            </a:r>
            <a:endParaRPr lang="en-US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95937" y="3615407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TDD ping-pong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0142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S.O.L.I.D.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62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ConwaysLife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...)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ConsoleUi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endParaRPr lang="en-US" sz="28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FakeUi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9595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10799</TotalTime>
  <Words>601</Words>
  <Application>Microsoft Office PowerPoint</Application>
  <PresentationFormat>Экран (4:3)</PresentationFormat>
  <Paragraphs>189</Paragraphs>
  <Slides>37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3" baseType="lpstr">
      <vt:lpstr>Arial</vt:lpstr>
      <vt:lpstr>Calibri</vt:lpstr>
      <vt:lpstr>Candara</vt:lpstr>
      <vt:lpstr>Consolas</vt:lpstr>
      <vt:lpstr>Segoe UI</vt:lpstr>
      <vt:lpstr>Тема Office</vt:lpstr>
      <vt:lpstr>ТЕСТИРОВАНИЕ</vt:lpstr>
      <vt:lpstr>Разминка!</vt:lpstr>
      <vt:lpstr>Игра жизнь</vt:lpstr>
      <vt:lpstr>Игра жизнь</vt:lpstr>
      <vt:lpstr>Игра жизнь</vt:lpstr>
      <vt:lpstr>Design</vt:lpstr>
      <vt:lpstr>Презентация PowerPoint</vt:lpstr>
      <vt:lpstr>S.O.L.I.D.</vt:lpstr>
      <vt:lpstr>SOLID</vt:lpstr>
      <vt:lpstr>Behavior verification</vt:lpstr>
      <vt:lpstr>Mock-framework</vt:lpstr>
      <vt:lpstr>https://github.com/FakeItEasy/FakeItEasy </vt:lpstr>
      <vt:lpstr>Практика (30 мин)</vt:lpstr>
      <vt:lpstr>Чем догнаться?</vt:lpstr>
      <vt:lpstr>Functional style</vt:lpstr>
      <vt:lpstr>Сыграть в морской бой</vt:lpstr>
      <vt:lpstr>BOILERPLATE :-(</vt:lpstr>
      <vt:lpstr>BOILERPLATE</vt:lpstr>
      <vt:lpstr>Функция вместо интерфейса</vt:lpstr>
      <vt:lpstr>Передайте сами данные, вместо "ПоставщикаДанных"</vt:lpstr>
      <vt:lpstr>Верните результат из метода</vt:lpstr>
      <vt:lpstr>Используйте генераторы для последовательностей</vt:lpstr>
      <vt:lpstr>Как это тестировать?</vt:lpstr>
      <vt:lpstr>Тестируемость</vt:lpstr>
      <vt:lpstr>Практика (30 мин)</vt:lpstr>
      <vt:lpstr>Чем догнаться?</vt:lpstr>
      <vt:lpstr>Approval Tests</vt:lpstr>
      <vt:lpstr>Чем догнаться?</vt:lpstr>
      <vt:lpstr>Legacy</vt:lpstr>
      <vt:lpstr>Дилемма</vt:lpstr>
      <vt:lpstr>Алгоритм работы с легаси</vt:lpstr>
      <vt:lpstr>Характеризационный тест</vt:lpstr>
      <vt:lpstr>Грязные штучки</vt:lpstr>
      <vt:lpstr>Избавиться от зависимостей</vt:lpstr>
      <vt:lpstr>Глобальная стратегия</vt:lpstr>
      <vt:lpstr>Чем догнаться?</vt:lpstr>
      <vt:lpstr>Tests pyramid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Pavel Egorov</cp:lastModifiedBy>
  <cp:revision>158</cp:revision>
  <dcterms:created xsi:type="dcterms:W3CDTF">2013-06-28T10:07:11Z</dcterms:created>
  <dcterms:modified xsi:type="dcterms:W3CDTF">2015-07-06T21:20:04Z</dcterms:modified>
</cp:coreProperties>
</file>