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8" r:id="rId8"/>
    <p:sldId id="263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5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02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93C04-D230-4A80-A012-FEA258F99CFF}" type="datetimeFigureOut">
              <a:rPr lang="ru-RU" smtClean="0"/>
              <a:t>30.04.2015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5EC0F-6C50-4C25-93EF-BFE3C8DE0A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8115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93C04-D230-4A80-A012-FEA258F99CFF}" type="datetimeFigureOut">
              <a:rPr lang="ru-RU" smtClean="0"/>
              <a:t>30.04.2015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5EC0F-6C50-4C25-93EF-BFE3C8DE0A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8287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93C04-D230-4A80-A012-FEA258F99CFF}" type="datetimeFigureOut">
              <a:rPr lang="ru-RU" smtClean="0"/>
              <a:t>30.04.2015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5EC0F-6C50-4C25-93EF-BFE3C8DE0A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4875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93C04-D230-4A80-A012-FEA258F99CFF}" type="datetimeFigureOut">
              <a:rPr lang="ru-RU" smtClean="0"/>
              <a:t>30.04.2015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5EC0F-6C50-4C25-93EF-BFE3C8DE0A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8130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93C04-D230-4A80-A012-FEA258F99CFF}" type="datetimeFigureOut">
              <a:rPr lang="ru-RU" smtClean="0"/>
              <a:t>30.04.2015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5EC0F-6C50-4C25-93EF-BFE3C8DE0A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9257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0632" y="1825625"/>
            <a:ext cx="4274218" cy="435133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 typeface="Arial" panose="020B0604020202020204" pitchFamily="34" charset="0"/>
              <a:buNone/>
              <a:defRPr lang="ru-RU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100000"/>
              </a:lnSpc>
              <a:buFont typeface="Arial" panose="020B0604020202020204" pitchFamily="34" charset="0"/>
              <a:defRPr lang="ru-RU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buFont typeface="Arial" panose="020B0604020202020204" pitchFamily="34" charset="0"/>
              <a:defRPr lang="ru-RU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rtl="0" eaLnBrk="1" latinLnBrk="0" hangingPunct="1">
              <a:lnSpc>
                <a:spcPct val="100000"/>
              </a:lnSpc>
              <a:buFont typeface="Arial" panose="020B0604020202020204" pitchFamily="34" charset="0"/>
              <a:defRPr lang="ru-RU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rtl="0" eaLnBrk="1" latinLnBrk="0" hangingPunct="1">
              <a:lnSpc>
                <a:spcPct val="100000"/>
              </a:lnSpc>
              <a:buFont typeface="Arial" panose="020B0604020202020204" pitchFamily="34" charset="0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4314324" cy="435133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 typeface="Arial" panose="020B0604020202020204" pitchFamily="34" charset="0"/>
              <a:buNone/>
              <a:defRPr lang="ru-RU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100000"/>
              </a:lnSpc>
              <a:buFont typeface="Arial" panose="020B0604020202020204" pitchFamily="34" charset="0"/>
              <a:defRPr lang="ru-RU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buFont typeface="Arial" panose="020B0604020202020204" pitchFamily="34" charset="0"/>
              <a:defRPr lang="ru-RU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rtl="0" eaLnBrk="1" latinLnBrk="0" hangingPunct="1">
              <a:lnSpc>
                <a:spcPct val="100000"/>
              </a:lnSpc>
              <a:buFont typeface="Arial" panose="020B0604020202020204" pitchFamily="34" charset="0"/>
              <a:defRPr lang="ru-RU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rtl="0" eaLnBrk="1" latinLnBrk="0" hangingPunct="1">
              <a:lnSpc>
                <a:spcPct val="100000"/>
              </a:lnSpc>
              <a:buFont typeface="Arial" panose="020B0604020202020204" pitchFamily="34" charset="0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93C04-D230-4A80-A012-FEA258F99CFF}" type="datetimeFigureOut">
              <a:rPr lang="ru-RU" smtClean="0"/>
              <a:t>30.04.2015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5EC0F-6C50-4C25-93EF-BFE3C8DE0A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558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93C04-D230-4A80-A012-FEA258F99CFF}" type="datetimeFigureOut">
              <a:rPr lang="ru-RU" smtClean="0"/>
              <a:t>30.04.2015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5EC0F-6C50-4C25-93EF-BFE3C8DE0A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0199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93C04-D230-4A80-A012-FEA258F99CFF}" type="datetimeFigureOut">
              <a:rPr lang="ru-RU" smtClean="0"/>
              <a:t>30.04.2015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5EC0F-6C50-4C25-93EF-BFE3C8DE0A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1559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93C04-D230-4A80-A012-FEA258F99CFF}" type="datetimeFigureOut">
              <a:rPr lang="ru-RU" smtClean="0"/>
              <a:t>30.04.2015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5EC0F-6C50-4C25-93EF-BFE3C8DE0A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2282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93C04-D230-4A80-A012-FEA258F99CFF}" type="datetimeFigureOut">
              <a:rPr lang="ru-RU" smtClean="0"/>
              <a:t>30.04.2015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5EC0F-6C50-4C25-93EF-BFE3C8DE0A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6359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93C04-D230-4A80-A012-FEA258F99CFF}" type="datetimeFigureOut">
              <a:rPr lang="ru-RU" smtClean="0"/>
              <a:t>30.04.2015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5EC0F-6C50-4C25-93EF-BFE3C8DE0A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3976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93C04-D230-4A80-A012-FEA258F99CFF}" type="datetimeFigureOut">
              <a:rPr lang="ru-RU" smtClean="0"/>
              <a:t>30.04.2015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5EC0F-6C50-4C25-93EF-BFE3C8DE0A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6236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String Calculator </a:t>
            </a:r>
            <a:br>
              <a:rPr lang="en-US" dirty="0" smtClean="0"/>
            </a:br>
            <a:r>
              <a:rPr lang="en-US" dirty="0" smtClean="0"/>
              <a:t>TDD Kata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3363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StringCalculator</a:t>
            </a:r>
            <a:r>
              <a:rPr lang="en-US" dirty="0" smtClean="0"/>
              <a:t> </a:t>
            </a:r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 the Add method to handle new lines between numbers (instead of commas).</a:t>
            </a:r>
          </a:p>
          <a:p>
            <a:pPr lvl="1"/>
            <a:r>
              <a:rPr lang="en-US" dirty="0"/>
              <a:t>the following input is ok:  “1\n2,3”  (will equal 6)</a:t>
            </a:r>
          </a:p>
          <a:p>
            <a:pPr lvl="1"/>
            <a:r>
              <a:rPr lang="en-US" dirty="0"/>
              <a:t>the following input is NOT ok:  “1,\n” (not need to prove it - just clarifying)</a:t>
            </a:r>
          </a:p>
        </p:txBody>
      </p:sp>
    </p:spTree>
    <p:extLst>
      <p:ext uri="{BB962C8B-B14F-4D97-AF65-F5344CB8AC3E}">
        <p14:creationId xmlns:p14="http://schemas.microsoft.com/office/powerpoint/2010/main" val="131284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240632" y="339865"/>
            <a:ext cx="4274218" cy="5837098"/>
          </a:xfrm>
        </p:spPr>
        <p:txBody>
          <a:bodyPr>
            <a:normAutofit/>
          </a:bodyPr>
          <a:lstStyle/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TestCase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Result = 0)]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TestCase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"42"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Result = 42)]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TestCase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"42,13"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Result = 55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  <a:endParaRPr lang="ru-RU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TestCase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"1,2,3,4,5"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Result = 15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  <a:endParaRPr lang="ru-RU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add_CommaSeparatedNumbers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numbers)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StringCalculator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().Add(numbers);</a:t>
            </a:r>
          </a:p>
          <a:p>
            <a:r>
              <a:rPr lang="ru-R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TestCase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"1</a:t>
            </a:r>
            <a:r>
              <a:rPr lang="en-US" sz="1200" dirty="0">
                <a:solidFill>
                  <a:srgbClr val="FF00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\n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2,3"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Result = 6)]</a:t>
            </a:r>
          </a:p>
          <a:p>
            <a:r>
              <a:rPr lang="en-US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add_NewlineSeparatedNumbers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numbers)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StringCalculator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().Add(numbers);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>
          <a:xfrm>
            <a:off x="4629150" y="339865"/>
            <a:ext cx="4314324" cy="583709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StringCalculator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ru-R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Add(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numbers)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if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(numbers ==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numbers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.Split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','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FF00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\n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.Select(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.Sum();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26695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StringCalculator</a:t>
            </a:r>
            <a:r>
              <a:rPr lang="en-US" dirty="0" smtClean="0"/>
              <a:t> </a:t>
            </a:r>
            <a:r>
              <a:rPr lang="ru-RU" dirty="0"/>
              <a:t>4</a:t>
            </a:r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Support </a:t>
            </a:r>
            <a:r>
              <a:rPr lang="en-US" b="1" dirty="0"/>
              <a:t>different </a:t>
            </a:r>
            <a:r>
              <a:rPr lang="en-US" b="1" dirty="0" smtClean="0"/>
              <a:t>delimiters</a:t>
            </a:r>
            <a:endParaRPr lang="ru-RU" b="1" dirty="0" smtClean="0"/>
          </a:p>
          <a:p>
            <a:r>
              <a:rPr lang="en-US" dirty="0" smtClean="0"/>
              <a:t>To </a:t>
            </a:r>
            <a:r>
              <a:rPr lang="en-US" dirty="0"/>
              <a:t>change a delimiter, the beginning of the string will contain a separate line that looks like </a:t>
            </a:r>
            <a:r>
              <a:rPr lang="en-US" dirty="0" smtClean="0"/>
              <a:t>this:</a:t>
            </a:r>
            <a:br>
              <a:rPr lang="en-US" dirty="0" smtClean="0"/>
            </a:br>
            <a:r>
              <a:rPr lang="en-US" dirty="0" smtClean="0"/>
              <a:t>“//[</a:t>
            </a:r>
            <a:r>
              <a:rPr lang="en-US" dirty="0"/>
              <a:t>delimiter]\n[numbers…]”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for </a:t>
            </a:r>
            <a:r>
              <a:rPr lang="en-US" dirty="0"/>
              <a:t>example “//;\n1;2” should return </a:t>
            </a:r>
            <a:r>
              <a:rPr lang="en-US" dirty="0" smtClean="0"/>
              <a:t>3 </a:t>
            </a:r>
            <a:r>
              <a:rPr lang="en-US" dirty="0"/>
              <a:t>where the </a:t>
            </a:r>
            <a:r>
              <a:rPr lang="en-US" dirty="0" smtClean="0"/>
              <a:t>delimiter </a:t>
            </a:r>
            <a:r>
              <a:rPr lang="en-US" dirty="0"/>
              <a:t>is ‘;’ </a:t>
            </a:r>
            <a:r>
              <a:rPr lang="en-US" dirty="0" smtClean="0"/>
              <a:t>.</a:t>
            </a:r>
            <a:endParaRPr lang="ru-RU" dirty="0" smtClean="0"/>
          </a:p>
          <a:p>
            <a:r>
              <a:rPr lang="en-US" dirty="0" smtClean="0"/>
              <a:t>The </a:t>
            </a:r>
            <a:r>
              <a:rPr lang="en-US" dirty="0"/>
              <a:t>first line is optional. </a:t>
            </a:r>
            <a:r>
              <a:rPr lang="en-US" dirty="0" smtClean="0"/>
              <a:t>All </a:t>
            </a:r>
            <a:r>
              <a:rPr lang="en-US" dirty="0"/>
              <a:t>existing scenarios should still be supported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184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240632" y="339865"/>
            <a:ext cx="4274218" cy="5837098"/>
          </a:xfrm>
        </p:spPr>
        <p:txBody>
          <a:bodyPr>
            <a:norm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</a:p>
          <a:p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TestCase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"//;</a:t>
            </a:r>
            <a:r>
              <a:rPr lang="en-US" sz="1200" dirty="0">
                <a:solidFill>
                  <a:srgbClr val="FF00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\n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1;2;3"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Result = 6)]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TestCase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"//|</a:t>
            </a:r>
            <a:r>
              <a:rPr lang="en-US" sz="1200" dirty="0">
                <a:solidFill>
                  <a:srgbClr val="FF00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\n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4|5|61"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Result = 70)]</a:t>
            </a: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useDelimiterFromFirstSpecialLine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(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numbers)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StringCalculator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().Add(numbers);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>
          <a:xfrm>
            <a:off x="4629150" y="339865"/>
            <a:ext cx="4314324" cy="5837098"/>
          </a:xfrm>
        </p:spPr>
        <p:txBody>
          <a:bodyPr>
            <a:normAutofit/>
          </a:bodyPr>
          <a:lstStyle/>
          <a:p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Add(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numbers)</a:t>
            </a:r>
          </a:p>
          <a:p>
            <a:r>
              <a:rPr lang="ru-R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delimiters =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{ </a:t>
            </a:r>
            <a:r>
              <a:rPr lang="en-US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','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1200" dirty="0" smtClean="0">
                <a:solidFill>
                  <a:srgbClr val="FF00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\n</a:t>
            </a:r>
            <a:r>
              <a:rPr lang="en-US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};</a:t>
            </a: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numbers.StartsWith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"//"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b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&amp;&amp;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numbers.Length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 2)</a:t>
            </a:r>
          </a:p>
          <a:p>
            <a:r>
              <a:rPr lang="ru-R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delimiters =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{ numbers[2] };</a:t>
            </a: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numbers =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numbers.Split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1200" dirty="0" smtClean="0">
                <a:solidFill>
                  <a:srgbClr val="FF00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\n</a:t>
            </a:r>
            <a:r>
              <a:rPr lang="en-US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)[1];</a:t>
            </a:r>
          </a:p>
          <a:p>
            <a:r>
              <a:rPr lang="ru-R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(numbers == </a:t>
            </a:r>
            <a:r>
              <a:rPr lang="en-US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numbers</a:t>
            </a: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.Split(delimiters)</a:t>
            </a: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.Select(</a:t>
            </a:r>
            <a:r>
              <a:rPr lang="en-US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.Sum();</a:t>
            </a:r>
          </a:p>
          <a:p>
            <a:r>
              <a:rPr lang="ru-R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ru-RU" sz="1800" dirty="0"/>
          </a:p>
        </p:txBody>
      </p:sp>
      <p:sp>
        <p:nvSpPr>
          <p:cNvPr id="2" name="TextBox 1"/>
          <p:cNvSpPr txBox="1"/>
          <p:nvPr/>
        </p:nvSpPr>
        <p:spPr>
          <a:xfrm>
            <a:off x="825398" y="4215960"/>
            <a:ext cx="34156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Пора прибраться в коде!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104366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240632" y="339865"/>
            <a:ext cx="4274218" cy="5837098"/>
          </a:xfrm>
        </p:spPr>
        <p:txBody>
          <a:bodyPr>
            <a:norm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</a:p>
          <a:p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TestCase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"//;</a:t>
            </a:r>
            <a:r>
              <a:rPr lang="en-US" sz="1200" dirty="0">
                <a:solidFill>
                  <a:srgbClr val="FF00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\n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1;2;3"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Result = 6)]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TestCase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"//|</a:t>
            </a:r>
            <a:r>
              <a:rPr lang="en-US" sz="1200" dirty="0">
                <a:solidFill>
                  <a:srgbClr val="FF00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\n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4|5|61"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Result = 70)]</a:t>
            </a: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useDelimiterFromFirstSpecialLine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(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numbers)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StringCalculator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().Add(numbers);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>
          <a:xfrm>
            <a:off x="4629150" y="339865"/>
            <a:ext cx="4314324" cy="5837098"/>
          </a:xfrm>
        </p:spPr>
        <p:txBody>
          <a:bodyPr>
            <a:normAutofit/>
          </a:bodyPr>
          <a:lstStyle/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Add(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numbers)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delimiters = </a:t>
            </a:r>
            <a:r>
              <a:rPr lang="ru-R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ru-R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ru-R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ParseDelimiters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numbers);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(numbers ==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numbers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.Split(delimiters)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.Select(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.Sum();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ParseDelimiters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text)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(!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text.StartsWith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"//"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||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text.Length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&lt;= 2)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{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','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FF00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\n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delimiter = text[2];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text 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text.Split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FF00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\n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)[1];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delimiter };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68288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StringCalculator</a:t>
            </a:r>
            <a:r>
              <a:rPr lang="en-US" dirty="0" smtClean="0"/>
              <a:t> </a:t>
            </a:r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Calling Add with a negative number will throw an exception “negatives not allowed</a:t>
            </a:r>
            <a:r>
              <a:rPr lang="en-US" dirty="0" smtClean="0"/>
              <a:t>”</a:t>
            </a:r>
            <a:r>
              <a:rPr lang="ru-RU" dirty="0" smtClean="0"/>
              <a:t>, </a:t>
            </a:r>
            <a:r>
              <a:rPr lang="en-US" dirty="0" smtClean="0"/>
              <a:t>and </a:t>
            </a:r>
            <a:r>
              <a:rPr lang="en-US" dirty="0"/>
              <a:t>the negative that was passed</a:t>
            </a:r>
            <a:r>
              <a:rPr lang="en-US" dirty="0" smtClean="0"/>
              <a:t>.</a:t>
            </a:r>
            <a:r>
              <a:rPr lang="ru-RU" dirty="0" smtClean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If </a:t>
            </a:r>
            <a:r>
              <a:rPr lang="en-US" dirty="0"/>
              <a:t>there are multiple negatives, show all of them in the exception message</a:t>
            </a:r>
          </a:p>
        </p:txBody>
      </p:sp>
    </p:spTree>
    <p:extLst>
      <p:ext uri="{BB962C8B-B14F-4D97-AF65-F5344CB8AC3E}">
        <p14:creationId xmlns:p14="http://schemas.microsoft.com/office/powerpoint/2010/main" val="3736776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240632" y="339865"/>
            <a:ext cx="4274218" cy="5837098"/>
          </a:xfrm>
        </p:spPr>
        <p:txBody>
          <a:bodyPr>
            <a:normAutofit/>
          </a:bodyPr>
          <a:lstStyle/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throwException_onNegativeNumbers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StringCalculator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Assert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.Throws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ArgumentException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b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()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=&gt;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calc.Add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"-1"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>
          <a:xfrm>
            <a:off x="4629150" y="339864"/>
            <a:ext cx="4314324" cy="6117579"/>
          </a:xfrm>
        </p:spPr>
        <p:txBody>
          <a:bodyPr>
            <a:normAutofit/>
          </a:bodyPr>
          <a:lstStyle/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Add(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numbers)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delimiters =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ParseDelimiters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numbers);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(numbers ==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parsedNumbers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numbers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.Split(delimiters)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.Select(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.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ToList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FailOnNegatives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parsedNumbers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parsedNumbers.Sum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FailOnNegatives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numbers)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numbers.Any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 =&gt; n &lt; 0))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ArgumentException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"negatives not allowed"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ParseDelimiters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text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4545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240632" y="339865"/>
            <a:ext cx="4274218" cy="5837098"/>
          </a:xfrm>
        </p:spPr>
        <p:txBody>
          <a:bodyPr>
            <a:normAutofit lnSpcReduction="10000"/>
          </a:bodyPr>
          <a:lstStyle/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throwException_onNegativeNumbers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StringCalculator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Assert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.Throws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ArgumentException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b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()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=&gt;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calc.Add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"-1"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r>
              <a:rPr lang="ru-R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listAllNegatives_inExceptionMessage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StringCalculator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ex =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Assert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.Throws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ArgumentException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b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=&gt;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calc.Add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"-1,2,-5,-100,8"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fr-FR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StringAssert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.Contains</a:t>
            </a:r>
            <a:r>
              <a:rPr lang="fr-F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br>
              <a:rPr lang="fr-F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fr-F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fr-FR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"-</a:t>
            </a:r>
            <a:r>
              <a:rPr lang="fr-FR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1, -5, -100</a:t>
            </a:r>
            <a:r>
              <a:rPr lang="fr-FR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fr-F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br>
              <a:rPr lang="fr-F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fr-F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ex.Message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>
          <a:xfrm>
            <a:off x="4629150" y="339864"/>
            <a:ext cx="4314324" cy="6117579"/>
          </a:xfrm>
        </p:spPr>
        <p:txBody>
          <a:bodyPr>
            <a:normAutofit lnSpcReduction="10000"/>
          </a:bodyPr>
          <a:lstStyle/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Add(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numbers)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delimiters =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ParseDelimiters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numbers);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(numbers ==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parsedNumbers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numbers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.Split(delimiters)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.Select(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.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ToList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FailOnNegatives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parsedNumbers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parsedNumbers.Sum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FailOnNegatives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numbers)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negatives =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numbers.Where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=&gt; n &lt; 0).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ToList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negatives.Any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ArgumentException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"negatives not allowed: 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.Join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", 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negatives));</a:t>
            </a:r>
          </a:p>
          <a:p>
            <a:r>
              <a:rPr lang="ru-R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0661" y="5648251"/>
            <a:ext cx="34156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Пора прибраться в коде!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953297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half" idx="2"/>
          </p:nvPr>
        </p:nvSpPr>
        <p:spPr>
          <a:xfrm>
            <a:off x="647363" y="339864"/>
            <a:ext cx="8296111" cy="6117579"/>
          </a:xfrm>
        </p:spPr>
        <p:txBody>
          <a:bodyPr>
            <a:normAutofit/>
          </a:bodyPr>
          <a:lstStyle/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Add(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expr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b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ru-R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delimiters 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ParseDelimiters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expr);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nums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ParseNumbers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(expr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delimiters);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FailOnNegatives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nums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nums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.Any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?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nums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.Sum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: 0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ru-R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ParseDelimiters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text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{...}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200" dirty="0" smtClean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ParseNumbers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expr,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delimiters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b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ru-R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expr.Split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(delimiters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StringSplitOptions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.RemoveEmptyEntries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.Select(</a:t>
            </a:r>
            <a:r>
              <a:rPr lang="en-US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ToList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b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ru-R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FailOnNegatives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numbers) {...}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76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8092"/>
            <a:ext cx="9144000" cy="6204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990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Calculator 1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Create </a:t>
            </a:r>
            <a:r>
              <a:rPr lang="en-US" dirty="0"/>
              <a:t>a simple String calculator with a method 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/>
              <a:t>Add(string numbers)</a:t>
            </a:r>
            <a:endParaRPr lang="en-US" dirty="0"/>
          </a:p>
          <a:p>
            <a:pPr lvl="1"/>
            <a:r>
              <a:rPr lang="en-US" dirty="0"/>
              <a:t>The method can take 0, 1 or 2 numbers, and will return their sum (for an empty string it will return 0)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for </a:t>
            </a:r>
            <a:r>
              <a:rPr lang="en-US" dirty="0"/>
              <a:t>example</a:t>
            </a:r>
            <a:r>
              <a:rPr lang="en-US" b="1" dirty="0"/>
              <a:t> “” or “1” or “1,2”</a:t>
            </a:r>
            <a:endParaRPr lang="en-US" dirty="0"/>
          </a:p>
          <a:p>
            <a:pPr lvl="1"/>
            <a:r>
              <a:rPr lang="en-US" dirty="0"/>
              <a:t>Start with the simplest test case of an empty string and move to 1 and two numbers</a:t>
            </a:r>
          </a:p>
          <a:p>
            <a:pPr lvl="1"/>
            <a:r>
              <a:rPr lang="en-US" dirty="0"/>
              <a:t>Remember to solve things as simply as possible so that you force yourself to write tests you did not think about</a:t>
            </a:r>
          </a:p>
          <a:p>
            <a:pPr lvl="1"/>
            <a:r>
              <a:rPr lang="en-US" dirty="0"/>
              <a:t>Remember to refactor after each passing test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891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240632" y="339865"/>
            <a:ext cx="4274218" cy="583709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pPr>
              <a:spcBef>
                <a:spcPts val="0"/>
              </a:spcBef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returnZero_onEmptyInput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StringCalculator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0"/>
              </a:spcBef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calc.Add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Assert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.AreEqual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(0, result);</a:t>
            </a:r>
          </a:p>
          <a:p>
            <a:pPr>
              <a:spcBef>
                <a:spcPts val="0"/>
              </a:spcBef>
            </a:pPr>
            <a:r>
              <a:rPr lang="ru-R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>
          <a:xfrm>
            <a:off x="4629150" y="339865"/>
            <a:ext cx="4314324" cy="583709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StringCalculator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Add(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numbers)</a:t>
            </a:r>
          </a:p>
          <a:p>
            <a:pPr>
              <a:spcBef>
                <a:spcPts val="0"/>
              </a:spcBef>
            </a:pP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>
              <a:spcBef>
                <a:spcPts val="0"/>
              </a:spcBef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pPr>
              <a:spcBef>
                <a:spcPts val="0"/>
              </a:spcBef>
            </a:pP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>
              <a:spcBef>
                <a:spcPts val="0"/>
              </a:spcBef>
            </a:pP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075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240632" y="339865"/>
            <a:ext cx="4274218" cy="583709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pPr>
              <a:spcBef>
                <a:spcPts val="0"/>
              </a:spcBef>
            </a:pP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returnZero_onEmptyInput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StringCalculator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0"/>
              </a:spcBef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 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calc.Add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Assert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.AreEqual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(0, result);</a:t>
            </a:r>
          </a:p>
          <a:p>
            <a:pPr>
              <a:spcBef>
                <a:spcPts val="0"/>
              </a:spcBef>
            </a:pPr>
            <a:r>
              <a:rPr lang="ru-R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returnNumberItselft_onSingleNumberInput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StringCalculator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 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calc.Add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Assert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.AreEqual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(0, result);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0"/>
              </a:spcBef>
            </a:pPr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>
          <a:xfrm>
            <a:off x="4629150" y="339865"/>
            <a:ext cx="4314324" cy="583709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StringCalculator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ru-R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Add(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numbers)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b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numbers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==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?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"0"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numbers);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64370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617140" y="339865"/>
            <a:ext cx="461246" cy="131091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240632" y="339865"/>
            <a:ext cx="4274218" cy="5837098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pPr>
              <a:spcBef>
                <a:spcPts val="0"/>
              </a:spcBef>
            </a:pP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returnZero_onEmptyInput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StringCalculator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0"/>
              </a:spcBef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 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calc.Add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Assert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.AreEqual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(0, result);</a:t>
            </a:r>
          </a:p>
          <a:p>
            <a:pPr>
              <a:spcBef>
                <a:spcPts val="0"/>
              </a:spcBef>
            </a:pPr>
            <a:r>
              <a:rPr lang="ru-R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returnNumberItselft_onSingleNumberInput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StringCalculator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 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calc.Add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Assert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.AreEqual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(0, result);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returnSum_onTwoCommaSeparatedNumbersInput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StringCalculator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 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calc.Add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"42,13"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Assert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.AreEqual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(55, result);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0"/>
              </a:spcBef>
            </a:pPr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>
          <a:xfrm>
            <a:off x="4629150" y="339865"/>
            <a:ext cx="4314324" cy="5837098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</a:pP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StringCalculator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ru-R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Add(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numbers)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numbers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.Split(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','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.Select(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.Sum();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560041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617140" y="339865"/>
            <a:ext cx="461246" cy="131091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240632" y="339865"/>
            <a:ext cx="4274218" cy="5837098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pPr>
              <a:spcBef>
                <a:spcPts val="0"/>
              </a:spcBef>
            </a:pP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returnZero_onEmptyInput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StringCalculator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0"/>
              </a:spcBef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 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calc.Add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Assert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.AreEqual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(0, result);</a:t>
            </a:r>
          </a:p>
          <a:p>
            <a:pPr>
              <a:spcBef>
                <a:spcPts val="0"/>
              </a:spcBef>
            </a:pPr>
            <a:r>
              <a:rPr lang="ru-R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returnNumberItselft_onSingleNumberInput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StringCalculator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 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calc.Add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Assert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.AreEqual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(0, result);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returnSum_onTwoCommaSeparatedNumbersInput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StringCalculator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 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calc.Add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"42,13"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Assert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.AreEqual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(55, result);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0"/>
              </a:spcBef>
            </a:pPr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>
          <a:xfrm>
            <a:off x="4629150" y="339865"/>
            <a:ext cx="4314324" cy="5837098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</a:pP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StringCalculator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ru-R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Add(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numbers)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if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(numbers ==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numbers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.Split(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','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.Select(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.Sum();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ru-RU" sz="1800" dirty="0"/>
          </a:p>
        </p:txBody>
      </p:sp>
      <p:sp>
        <p:nvSpPr>
          <p:cNvPr id="2" name="TextBox 1"/>
          <p:cNvSpPr txBox="1"/>
          <p:nvPr/>
        </p:nvSpPr>
        <p:spPr>
          <a:xfrm>
            <a:off x="4741933" y="4806672"/>
            <a:ext cx="380257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Дублирование в тестах!</a:t>
            </a:r>
            <a:br>
              <a:rPr lang="ru-RU" sz="2800" dirty="0" smtClean="0"/>
            </a:br>
            <a:r>
              <a:rPr lang="ru-RU" sz="2800" dirty="0" smtClean="0"/>
              <a:t>Время рефакторинга!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957773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240632" y="339865"/>
            <a:ext cx="4274218" cy="5837098"/>
          </a:xfrm>
        </p:spPr>
        <p:txBody>
          <a:bodyPr>
            <a:normAutofit/>
          </a:bodyPr>
          <a:lstStyle/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TestCase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Result = 0)]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TestCase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"42"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Result = 42)]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TestCase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"42,13"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Result = 55)]</a:t>
            </a:r>
          </a:p>
          <a:p>
            <a:r>
              <a:rPr lang="en-US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add_CommaSeparatedNumbers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numbers)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StringCalculator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().Add(numbers);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>
          <a:xfrm>
            <a:off x="4629150" y="339865"/>
            <a:ext cx="4314324" cy="583709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StringCalculator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ru-R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Add(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numbers)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if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(numbers ==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numbers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.Split(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','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.Select(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.Sum();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82212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StringCalculator</a:t>
            </a:r>
            <a:r>
              <a:rPr lang="ru-RU" dirty="0" smtClean="0"/>
              <a:t> 2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Allow the Add method to handle an unknown amount of numbers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9448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240632" y="339865"/>
            <a:ext cx="4274218" cy="5837098"/>
          </a:xfrm>
        </p:spPr>
        <p:txBody>
          <a:bodyPr>
            <a:normAutofit/>
          </a:bodyPr>
          <a:lstStyle/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TestCase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Result = 0)]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TestCase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"42"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Result = 42)]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TestCase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"42,13"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Result = 55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  <a:endParaRPr lang="ru-RU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TestCase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"1,2,3,4,5"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Result = 15)]</a:t>
            </a:r>
          </a:p>
          <a:p>
            <a:r>
              <a:rPr lang="en-US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add_CommaSeparatedNumbers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numbers)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StringCalculator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().Add(numbers);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>
          <a:xfrm>
            <a:off x="4629150" y="339865"/>
            <a:ext cx="4314324" cy="583709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StringCalculator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ru-R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Add(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numbers)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if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(numbers ==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numbers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.Split(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','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.Select(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.Sum();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ru-RU" sz="1800" dirty="0"/>
          </a:p>
        </p:txBody>
      </p:sp>
      <p:sp>
        <p:nvSpPr>
          <p:cNvPr id="2" name="TextBox 1"/>
          <p:cNvSpPr txBox="1"/>
          <p:nvPr/>
        </p:nvSpPr>
        <p:spPr>
          <a:xfrm>
            <a:off x="558366" y="4669112"/>
            <a:ext cx="4152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Повезло — ничего менять не пришлось!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741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</TotalTime>
  <Words>895</Words>
  <Application>Microsoft Office PowerPoint</Application>
  <PresentationFormat>Экран (4:3)</PresentationFormat>
  <Paragraphs>298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Тема Office</vt:lpstr>
      <vt:lpstr>String Calculator  TDD Kata</vt:lpstr>
      <vt:lpstr>String Calculator 1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StringCalculator 2</vt:lpstr>
      <vt:lpstr>Презентация PowerPoint</vt:lpstr>
      <vt:lpstr>StringCalculator 3</vt:lpstr>
      <vt:lpstr>Презентация PowerPoint</vt:lpstr>
      <vt:lpstr>StringCalculator 4</vt:lpstr>
      <vt:lpstr>Презентация PowerPoint</vt:lpstr>
      <vt:lpstr>Презентация PowerPoint</vt:lpstr>
      <vt:lpstr>StringCalculator 5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 Calculator  TDD Kata</dc:title>
  <dc:creator>Pavel Egorov</dc:creator>
  <cp:lastModifiedBy>Pavel Egorov</cp:lastModifiedBy>
  <cp:revision>15</cp:revision>
  <dcterms:created xsi:type="dcterms:W3CDTF">2015-04-30T10:03:11Z</dcterms:created>
  <dcterms:modified xsi:type="dcterms:W3CDTF">2015-04-30T11:39:08Z</dcterms:modified>
</cp:coreProperties>
</file>