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6"/>
  </p:notesMasterIdLst>
  <p:sldIdLst>
    <p:sldId id="256" r:id="rId2"/>
    <p:sldId id="353" r:id="rId3"/>
    <p:sldId id="302" r:id="rId4"/>
    <p:sldId id="323" r:id="rId5"/>
    <p:sldId id="340" r:id="rId6"/>
    <p:sldId id="341" r:id="rId7"/>
    <p:sldId id="313" r:id="rId8"/>
    <p:sldId id="319" r:id="rId9"/>
    <p:sldId id="346" r:id="rId10"/>
    <p:sldId id="345" r:id="rId11"/>
    <p:sldId id="347" r:id="rId12"/>
    <p:sldId id="332" r:id="rId13"/>
    <p:sldId id="330" r:id="rId14"/>
    <p:sldId id="333" r:id="rId15"/>
    <p:sldId id="342" r:id="rId16"/>
    <p:sldId id="351" r:id="rId17"/>
    <p:sldId id="343" r:id="rId18"/>
    <p:sldId id="334" r:id="rId19"/>
    <p:sldId id="307" r:id="rId20"/>
    <p:sldId id="335" r:id="rId21"/>
    <p:sldId id="344" r:id="rId22"/>
    <p:sldId id="336" r:id="rId23"/>
    <p:sldId id="337" r:id="rId24"/>
    <p:sldId id="300" r:id="rId25"/>
    <p:sldId id="339" r:id="rId26"/>
    <p:sldId id="338" r:id="rId27"/>
    <p:sldId id="349" r:id="rId28"/>
    <p:sldId id="308" r:id="rId29"/>
    <p:sldId id="304" r:id="rId30"/>
    <p:sldId id="309" r:id="rId31"/>
    <p:sldId id="310" r:id="rId32"/>
    <p:sldId id="318" r:id="rId33"/>
    <p:sldId id="299" r:id="rId34"/>
    <p:sldId id="268" r:id="rId35"/>
    <p:sldId id="316" r:id="rId36"/>
    <p:sldId id="350" r:id="rId37"/>
    <p:sldId id="320" r:id="rId38"/>
    <p:sldId id="261" r:id="rId39"/>
    <p:sldId id="295" r:id="rId40"/>
    <p:sldId id="352" r:id="rId41"/>
    <p:sldId id="317" r:id="rId42"/>
    <p:sldId id="321" r:id="rId43"/>
    <p:sldId id="322" r:id="rId44"/>
    <p:sldId id="354" r:id="rId4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31" autoAdjust="0"/>
    <p:restoredTop sz="90088" autoAdjust="0"/>
  </p:normalViewPr>
  <p:slideViewPr>
    <p:cSldViewPr>
      <p:cViewPr varScale="1">
        <p:scale>
          <a:sx n="120" d="100"/>
          <a:sy n="120" d="100"/>
        </p:scale>
        <p:origin x="94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AAE401-15F8-4817-A500-34F33118FFC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E5F8FB25-3C96-473E-9A40-D3E45C7DDD61}">
      <dgm:prSet phldrT="[Текст]"/>
      <dgm:spPr/>
      <dgm:t>
        <a:bodyPr/>
        <a:lstStyle/>
        <a:p>
          <a:r>
            <a:rPr lang="en-US" dirty="0" smtClean="0"/>
            <a:t>DRY</a:t>
          </a:r>
          <a:endParaRPr lang="ru-RU" dirty="0"/>
        </a:p>
      </dgm:t>
    </dgm:pt>
    <dgm:pt modelId="{AE5806A4-9D22-44EA-B0F1-FD674947902D}" type="parTrans" cxnId="{BEDB930D-8AF6-47D8-AD76-6B321D8D5271}">
      <dgm:prSet/>
      <dgm:spPr/>
      <dgm:t>
        <a:bodyPr/>
        <a:lstStyle/>
        <a:p>
          <a:endParaRPr lang="ru-RU"/>
        </a:p>
      </dgm:t>
    </dgm:pt>
    <dgm:pt modelId="{7D2402FA-7E35-49F8-A080-3D4F15D1ECAE}" type="sibTrans" cxnId="{BEDB930D-8AF6-47D8-AD76-6B321D8D5271}">
      <dgm:prSet/>
      <dgm:spPr/>
      <dgm:t>
        <a:bodyPr/>
        <a:lstStyle/>
        <a:p>
          <a:endParaRPr lang="ru-RU"/>
        </a:p>
      </dgm:t>
    </dgm:pt>
    <dgm:pt modelId="{1301FB80-AC9C-4802-A44E-B7F5463CD4A7}">
      <dgm:prSet phldrT="[Текст]"/>
      <dgm:spPr/>
      <dgm:t>
        <a:bodyPr/>
        <a:lstStyle/>
        <a:p>
          <a:r>
            <a:rPr lang="en-US" dirty="0" smtClean="0"/>
            <a:t>DAMP</a:t>
          </a:r>
          <a:endParaRPr lang="ru-RU" dirty="0"/>
        </a:p>
      </dgm:t>
    </dgm:pt>
    <dgm:pt modelId="{0AA3C2D8-A781-4907-BA04-5CAF5FE3F59C}" type="parTrans" cxnId="{4241EEF0-7159-4E52-8402-053229E04B96}">
      <dgm:prSet/>
      <dgm:spPr/>
      <dgm:t>
        <a:bodyPr/>
        <a:lstStyle/>
        <a:p>
          <a:endParaRPr lang="ru-RU"/>
        </a:p>
      </dgm:t>
    </dgm:pt>
    <dgm:pt modelId="{6C9A0F12-9CB7-4129-9300-7A7E754F126B}" type="sibTrans" cxnId="{4241EEF0-7159-4E52-8402-053229E04B96}">
      <dgm:prSet/>
      <dgm:spPr/>
      <dgm:t>
        <a:bodyPr/>
        <a:lstStyle/>
        <a:p>
          <a:endParaRPr lang="ru-RU"/>
        </a:p>
      </dgm:t>
    </dgm:pt>
    <dgm:pt modelId="{94E95186-7D8F-4BD0-AF6D-A294DB9CC82D}" type="pres">
      <dgm:prSet presAssocID="{FEAAE401-15F8-4817-A500-34F33118FFC5}" presName="compositeShape" presStyleCnt="0">
        <dgm:presLayoutVars>
          <dgm:chMax val="7"/>
          <dgm:dir/>
          <dgm:resizeHandles val="exact"/>
        </dgm:presLayoutVars>
      </dgm:prSet>
      <dgm:spPr/>
    </dgm:pt>
    <dgm:pt modelId="{21D6B4D5-DD70-43F5-A4EC-DDD359DDF04C}" type="pres">
      <dgm:prSet presAssocID="{E5F8FB25-3C96-473E-9A40-D3E45C7DDD61}" presName="circ1" presStyleLbl="vennNode1" presStyleIdx="0" presStyleCnt="2" custLinFactNeighborY="2107"/>
      <dgm:spPr/>
      <dgm:t>
        <a:bodyPr/>
        <a:lstStyle/>
        <a:p>
          <a:endParaRPr lang="ru-RU"/>
        </a:p>
      </dgm:t>
    </dgm:pt>
    <dgm:pt modelId="{9DBA03F7-F734-46F6-A4D4-E8E6C39C9236}" type="pres">
      <dgm:prSet presAssocID="{E5F8FB25-3C96-473E-9A40-D3E45C7DDD6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AD5533-970C-405D-8CD0-3401F473AD79}" type="pres">
      <dgm:prSet presAssocID="{1301FB80-AC9C-4802-A44E-B7F5463CD4A7}" presName="circ2" presStyleLbl="vennNode1" presStyleIdx="1" presStyleCnt="2"/>
      <dgm:spPr/>
      <dgm:t>
        <a:bodyPr/>
        <a:lstStyle/>
        <a:p>
          <a:endParaRPr lang="ru-RU"/>
        </a:p>
      </dgm:t>
    </dgm:pt>
    <dgm:pt modelId="{473BD769-E8EA-4487-985F-F71F195BD89D}" type="pres">
      <dgm:prSet presAssocID="{1301FB80-AC9C-4802-A44E-B7F5463CD4A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60EAF1B-FD69-4AD5-8C0E-5468E2F7C347}" type="presOf" srcId="{1301FB80-AC9C-4802-A44E-B7F5463CD4A7}" destId="{473BD769-E8EA-4487-985F-F71F195BD89D}" srcOrd="1" destOrd="0" presId="urn:microsoft.com/office/officeart/2005/8/layout/venn1"/>
    <dgm:cxn modelId="{7FDD712C-CDC2-454F-B160-5ABD7D601160}" type="presOf" srcId="{E5F8FB25-3C96-473E-9A40-D3E45C7DDD61}" destId="{21D6B4D5-DD70-43F5-A4EC-DDD359DDF04C}" srcOrd="0" destOrd="0" presId="urn:microsoft.com/office/officeart/2005/8/layout/venn1"/>
    <dgm:cxn modelId="{EFED3A41-E374-4731-A459-D4C176FC8847}" type="presOf" srcId="{1301FB80-AC9C-4802-A44E-B7F5463CD4A7}" destId="{A6AD5533-970C-405D-8CD0-3401F473AD79}" srcOrd="0" destOrd="0" presId="urn:microsoft.com/office/officeart/2005/8/layout/venn1"/>
    <dgm:cxn modelId="{4241EEF0-7159-4E52-8402-053229E04B96}" srcId="{FEAAE401-15F8-4817-A500-34F33118FFC5}" destId="{1301FB80-AC9C-4802-A44E-B7F5463CD4A7}" srcOrd="1" destOrd="0" parTransId="{0AA3C2D8-A781-4907-BA04-5CAF5FE3F59C}" sibTransId="{6C9A0F12-9CB7-4129-9300-7A7E754F126B}"/>
    <dgm:cxn modelId="{BEDB930D-8AF6-47D8-AD76-6B321D8D5271}" srcId="{FEAAE401-15F8-4817-A500-34F33118FFC5}" destId="{E5F8FB25-3C96-473E-9A40-D3E45C7DDD61}" srcOrd="0" destOrd="0" parTransId="{AE5806A4-9D22-44EA-B0F1-FD674947902D}" sibTransId="{7D2402FA-7E35-49F8-A080-3D4F15D1ECAE}"/>
    <dgm:cxn modelId="{689BB179-81F2-4384-A9E1-AC5A72E063D9}" type="presOf" srcId="{FEAAE401-15F8-4817-A500-34F33118FFC5}" destId="{94E95186-7D8F-4BD0-AF6D-A294DB9CC82D}" srcOrd="0" destOrd="0" presId="urn:microsoft.com/office/officeart/2005/8/layout/venn1"/>
    <dgm:cxn modelId="{CA76898B-9A22-4E9A-8A4A-26EB2DA1FAE2}" type="presOf" srcId="{E5F8FB25-3C96-473E-9A40-D3E45C7DDD61}" destId="{9DBA03F7-F734-46F6-A4D4-E8E6C39C9236}" srcOrd="1" destOrd="0" presId="urn:microsoft.com/office/officeart/2005/8/layout/venn1"/>
    <dgm:cxn modelId="{0AD23965-C4DB-4CF9-9579-4872614C22AE}" type="presParOf" srcId="{94E95186-7D8F-4BD0-AF6D-A294DB9CC82D}" destId="{21D6B4D5-DD70-43F5-A4EC-DDD359DDF04C}" srcOrd="0" destOrd="0" presId="urn:microsoft.com/office/officeart/2005/8/layout/venn1"/>
    <dgm:cxn modelId="{A25B0373-3BC2-4463-938D-9442109EF477}" type="presParOf" srcId="{94E95186-7D8F-4BD0-AF6D-A294DB9CC82D}" destId="{9DBA03F7-F734-46F6-A4D4-E8E6C39C9236}" srcOrd="1" destOrd="0" presId="urn:microsoft.com/office/officeart/2005/8/layout/venn1"/>
    <dgm:cxn modelId="{81E6CED5-C84D-4857-AECD-CB2C8A660663}" type="presParOf" srcId="{94E95186-7D8F-4BD0-AF6D-A294DB9CC82D}" destId="{A6AD5533-970C-405D-8CD0-3401F473AD79}" srcOrd="2" destOrd="0" presId="urn:microsoft.com/office/officeart/2005/8/layout/venn1"/>
    <dgm:cxn modelId="{09882FB5-1C4B-4043-8214-8529DC49E10E}" type="presParOf" srcId="{94E95186-7D8F-4BD0-AF6D-A294DB9CC82D}" destId="{473BD769-E8EA-4487-985F-F71F195BD89D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2E5080-6AE9-404F-98A7-7A0A13812357}" type="doc">
      <dgm:prSet loTypeId="urn:microsoft.com/office/officeart/2005/8/layout/cycle2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CA619879-9682-4A9A-8B19-8EEE1A9DDA31}">
      <dgm:prSet phldrT="[Текст]"/>
      <dgm:spPr/>
      <dgm:t>
        <a:bodyPr/>
        <a:lstStyle/>
        <a:p>
          <a:r>
            <a:rPr lang="en-US" b="0" dirty="0" smtClean="0"/>
            <a:t>Design</a:t>
          </a:r>
          <a:endParaRPr lang="ru-RU" b="0" dirty="0"/>
        </a:p>
      </dgm:t>
    </dgm:pt>
    <dgm:pt modelId="{816C185B-11B5-4CFF-A962-3123F3917227}" type="parTrans" cxnId="{9BADAACC-9713-4330-88BA-76DB183AEAC1}">
      <dgm:prSet/>
      <dgm:spPr/>
      <dgm:t>
        <a:bodyPr/>
        <a:lstStyle/>
        <a:p>
          <a:endParaRPr lang="ru-RU"/>
        </a:p>
      </dgm:t>
    </dgm:pt>
    <dgm:pt modelId="{689276A3-8957-4D91-ABC7-0342A0A21409}" type="sibTrans" cxnId="{9BADAACC-9713-4330-88BA-76DB183AEAC1}">
      <dgm:prSet/>
      <dgm:spPr/>
      <dgm:t>
        <a:bodyPr/>
        <a:lstStyle/>
        <a:p>
          <a:endParaRPr lang="ru-RU"/>
        </a:p>
      </dgm:t>
    </dgm:pt>
    <dgm:pt modelId="{47FB6E91-B3FA-4B92-B558-B66325C9388D}">
      <dgm:prSet phldrT="[Текст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986F0269-4B48-4749-8F3B-FCD5D7C6A253}" type="parTrans" cxnId="{26E36F16-FCC0-472D-9EAF-F978A327E9DE}">
      <dgm:prSet/>
      <dgm:spPr/>
      <dgm:t>
        <a:bodyPr/>
        <a:lstStyle/>
        <a:p>
          <a:endParaRPr lang="ru-RU"/>
        </a:p>
      </dgm:t>
    </dgm:pt>
    <dgm:pt modelId="{5C12928E-C9E2-4F88-9135-F5C57D60AB43}" type="sibTrans" cxnId="{26E36F16-FCC0-472D-9EAF-F978A327E9DE}">
      <dgm:prSet/>
      <dgm:spPr/>
      <dgm:t>
        <a:bodyPr/>
        <a:lstStyle/>
        <a:p>
          <a:endParaRPr lang="ru-RU"/>
        </a:p>
      </dgm:t>
    </dgm:pt>
    <dgm:pt modelId="{82DEDCF1-EB1A-4EA4-83D1-4C1AE66EE040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BA2E9DB4-695C-44B0-809B-79366CA63544}" type="parTrans" cxnId="{DCD3BB36-5F64-4E04-A508-0F7192D23FB5}">
      <dgm:prSet/>
      <dgm:spPr/>
      <dgm:t>
        <a:bodyPr/>
        <a:lstStyle/>
        <a:p>
          <a:endParaRPr lang="ru-RU"/>
        </a:p>
      </dgm:t>
    </dgm:pt>
    <dgm:pt modelId="{15B6E2AF-4B08-480B-9E63-98F304AE9531}" type="sibTrans" cxnId="{DCD3BB36-5F64-4E04-A508-0F7192D23FB5}">
      <dgm:prSet/>
      <dgm:spPr/>
      <dgm:t>
        <a:bodyPr/>
        <a:lstStyle/>
        <a:p>
          <a:endParaRPr lang="ru-RU"/>
        </a:p>
      </dgm:t>
    </dgm:pt>
    <dgm:pt modelId="{9E66F34F-733C-4256-9475-E1AEC667FFE5}">
      <dgm:prSet phldrT="[Текст]"/>
      <dgm:spPr/>
      <dgm:t>
        <a:bodyPr/>
        <a:lstStyle/>
        <a:p>
          <a:r>
            <a:rPr lang="en-US" b="0" dirty="0" smtClean="0"/>
            <a:t>Implement</a:t>
          </a:r>
          <a:endParaRPr lang="ru-RU" b="0" dirty="0"/>
        </a:p>
      </dgm:t>
    </dgm:pt>
    <dgm:pt modelId="{8F03A999-3FEC-4076-A2F0-437897B41F98}" type="parTrans" cxnId="{2C79D222-8785-4DF5-888E-2884E35C685D}">
      <dgm:prSet/>
      <dgm:spPr/>
      <dgm:t>
        <a:bodyPr/>
        <a:lstStyle/>
        <a:p>
          <a:endParaRPr lang="ru-RU"/>
        </a:p>
      </dgm:t>
    </dgm:pt>
    <dgm:pt modelId="{6CF83504-EEF6-429E-8FA8-6BD25A2A38F0}" type="sibTrans" cxnId="{2C79D222-8785-4DF5-888E-2884E35C685D}">
      <dgm:prSet/>
      <dgm:spPr/>
      <dgm:t>
        <a:bodyPr/>
        <a:lstStyle/>
        <a:p>
          <a:endParaRPr lang="ru-RU"/>
        </a:p>
      </dgm:t>
    </dgm:pt>
    <dgm:pt modelId="{E071ECF3-993D-4997-A223-0EB4018AB94E}" type="pres">
      <dgm:prSet presAssocID="{E22E5080-6AE9-404F-98A7-7A0A1381235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CFAF0B4-C71D-4C93-B29D-0F3ACEB46DAC}" type="pres">
      <dgm:prSet presAssocID="{CA619879-9682-4A9A-8B19-8EEE1A9DDA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3E105C-5DA2-4D30-8D94-9DF04996ED43}" type="pres">
      <dgm:prSet presAssocID="{689276A3-8957-4D91-ABC7-0342A0A21409}" presName="sibTrans" presStyleLbl="sibTrans2D1" presStyleIdx="0" presStyleCnt="4"/>
      <dgm:spPr/>
      <dgm:t>
        <a:bodyPr/>
        <a:lstStyle/>
        <a:p>
          <a:endParaRPr lang="ru-RU"/>
        </a:p>
      </dgm:t>
    </dgm:pt>
    <dgm:pt modelId="{4FE3A4E5-72D1-4DC6-9E03-8E9E16D17B75}" type="pres">
      <dgm:prSet presAssocID="{689276A3-8957-4D91-ABC7-0342A0A21409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2DF0FCB7-52AA-4542-9718-42FC9EEBFEA0}" type="pres">
      <dgm:prSet presAssocID="{47FB6E91-B3FA-4B92-B558-B66325C9388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15476A-849A-446F-8EB7-4348A1D65EFF}" type="pres">
      <dgm:prSet presAssocID="{5C12928E-C9E2-4F88-9135-F5C57D60AB43}" presName="sibTrans" presStyleLbl="sibTrans2D1" presStyleIdx="1" presStyleCnt="4"/>
      <dgm:spPr/>
      <dgm:t>
        <a:bodyPr/>
        <a:lstStyle/>
        <a:p>
          <a:endParaRPr lang="ru-RU"/>
        </a:p>
      </dgm:t>
    </dgm:pt>
    <dgm:pt modelId="{60D0B5E2-59BA-4DCB-ABBD-AF2C6E14EF03}" type="pres">
      <dgm:prSet presAssocID="{5C12928E-C9E2-4F88-9135-F5C57D60AB43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573D47CC-AE97-4FAA-8E6A-826D90755EB4}" type="pres">
      <dgm:prSet presAssocID="{9E66F34F-733C-4256-9475-E1AEC667FFE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3B6C48-0F28-4C30-8317-F4779C05F5E1}" type="pres">
      <dgm:prSet presAssocID="{6CF83504-EEF6-429E-8FA8-6BD25A2A38F0}" presName="sibTrans" presStyleLbl="sibTrans2D1" presStyleIdx="2" presStyleCnt="4"/>
      <dgm:spPr/>
      <dgm:t>
        <a:bodyPr/>
        <a:lstStyle/>
        <a:p>
          <a:endParaRPr lang="ru-RU"/>
        </a:p>
      </dgm:t>
    </dgm:pt>
    <dgm:pt modelId="{6CC33D6B-9209-47BD-A6C6-1AF194EF0CD2}" type="pres">
      <dgm:prSet presAssocID="{6CF83504-EEF6-429E-8FA8-6BD25A2A38F0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11B4CBC4-AE1C-4904-826E-3BD4011B5EF6}" type="pres">
      <dgm:prSet presAssocID="{82DEDCF1-EB1A-4EA4-83D1-4C1AE66EE04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BA696A-C46C-41C3-8979-C51CF44A04E2}" type="pres">
      <dgm:prSet presAssocID="{15B6E2AF-4B08-480B-9E63-98F304AE9531}" presName="sibTrans" presStyleLbl="sibTrans2D1" presStyleIdx="3" presStyleCnt="4"/>
      <dgm:spPr/>
      <dgm:t>
        <a:bodyPr/>
        <a:lstStyle/>
        <a:p>
          <a:endParaRPr lang="ru-RU"/>
        </a:p>
      </dgm:t>
    </dgm:pt>
    <dgm:pt modelId="{5CB8BEE9-D14C-4FD6-BDE1-FA93ED4A9B0A}" type="pres">
      <dgm:prSet presAssocID="{15B6E2AF-4B08-480B-9E63-98F304AE9531}" presName="connectorText" presStyleLbl="sibTrans2D1" presStyleIdx="3" presStyleCnt="4"/>
      <dgm:spPr/>
      <dgm:t>
        <a:bodyPr/>
        <a:lstStyle/>
        <a:p>
          <a:endParaRPr lang="ru-RU"/>
        </a:p>
      </dgm:t>
    </dgm:pt>
  </dgm:ptLst>
  <dgm:cxnLst>
    <dgm:cxn modelId="{623795D9-ADBA-4023-97C2-C79AEBDB82FF}" type="presOf" srcId="{15B6E2AF-4B08-480B-9E63-98F304AE9531}" destId="{5CB8BEE9-D14C-4FD6-BDE1-FA93ED4A9B0A}" srcOrd="1" destOrd="0" presId="urn:microsoft.com/office/officeart/2005/8/layout/cycle2"/>
    <dgm:cxn modelId="{0928093D-9ABC-462D-B50C-393867AB3CB7}" type="presOf" srcId="{E22E5080-6AE9-404F-98A7-7A0A13812357}" destId="{E071ECF3-993D-4997-A223-0EB4018AB94E}" srcOrd="0" destOrd="0" presId="urn:microsoft.com/office/officeart/2005/8/layout/cycle2"/>
    <dgm:cxn modelId="{7ABE3C26-DB98-4823-B557-302A62755ACF}" type="presOf" srcId="{82DEDCF1-EB1A-4EA4-83D1-4C1AE66EE040}" destId="{11B4CBC4-AE1C-4904-826E-3BD4011B5EF6}" srcOrd="0" destOrd="0" presId="urn:microsoft.com/office/officeart/2005/8/layout/cycle2"/>
    <dgm:cxn modelId="{2C79D222-8785-4DF5-888E-2884E35C685D}" srcId="{E22E5080-6AE9-404F-98A7-7A0A13812357}" destId="{9E66F34F-733C-4256-9475-E1AEC667FFE5}" srcOrd="2" destOrd="0" parTransId="{8F03A999-3FEC-4076-A2F0-437897B41F98}" sibTransId="{6CF83504-EEF6-429E-8FA8-6BD25A2A38F0}"/>
    <dgm:cxn modelId="{9BADAACC-9713-4330-88BA-76DB183AEAC1}" srcId="{E22E5080-6AE9-404F-98A7-7A0A13812357}" destId="{CA619879-9682-4A9A-8B19-8EEE1A9DDA31}" srcOrd="0" destOrd="0" parTransId="{816C185B-11B5-4CFF-A962-3123F3917227}" sibTransId="{689276A3-8957-4D91-ABC7-0342A0A21409}"/>
    <dgm:cxn modelId="{81DF377F-9D4F-4C50-A416-A9A9F23B8F15}" type="presOf" srcId="{15B6E2AF-4B08-480B-9E63-98F304AE9531}" destId="{78BA696A-C46C-41C3-8979-C51CF44A04E2}" srcOrd="0" destOrd="0" presId="urn:microsoft.com/office/officeart/2005/8/layout/cycle2"/>
    <dgm:cxn modelId="{145DDCEB-D175-4B2A-A7DE-927269627790}" type="presOf" srcId="{5C12928E-C9E2-4F88-9135-F5C57D60AB43}" destId="{60D0B5E2-59BA-4DCB-ABBD-AF2C6E14EF03}" srcOrd="1" destOrd="0" presId="urn:microsoft.com/office/officeart/2005/8/layout/cycle2"/>
    <dgm:cxn modelId="{DCD3BB36-5F64-4E04-A508-0F7192D23FB5}" srcId="{E22E5080-6AE9-404F-98A7-7A0A13812357}" destId="{82DEDCF1-EB1A-4EA4-83D1-4C1AE66EE040}" srcOrd="3" destOrd="0" parTransId="{BA2E9DB4-695C-44B0-809B-79366CA63544}" sibTransId="{15B6E2AF-4B08-480B-9E63-98F304AE9531}"/>
    <dgm:cxn modelId="{43069A0F-3D96-4003-8430-BA6606528A11}" type="presOf" srcId="{CA619879-9682-4A9A-8B19-8EEE1A9DDA31}" destId="{6CFAF0B4-C71D-4C93-B29D-0F3ACEB46DAC}" srcOrd="0" destOrd="0" presId="urn:microsoft.com/office/officeart/2005/8/layout/cycle2"/>
    <dgm:cxn modelId="{7DB79190-4E88-4D8F-B91C-0170BCEF2497}" type="presOf" srcId="{6CF83504-EEF6-429E-8FA8-6BD25A2A38F0}" destId="{C53B6C48-0F28-4C30-8317-F4779C05F5E1}" srcOrd="0" destOrd="0" presId="urn:microsoft.com/office/officeart/2005/8/layout/cycle2"/>
    <dgm:cxn modelId="{26E36F16-FCC0-472D-9EAF-F978A327E9DE}" srcId="{E22E5080-6AE9-404F-98A7-7A0A13812357}" destId="{47FB6E91-B3FA-4B92-B558-B66325C9388D}" srcOrd="1" destOrd="0" parTransId="{986F0269-4B48-4749-8F3B-FCD5D7C6A253}" sibTransId="{5C12928E-C9E2-4F88-9135-F5C57D60AB43}"/>
    <dgm:cxn modelId="{1F337C0B-CFBD-4E22-915C-5492F8BE9D2A}" type="presOf" srcId="{47FB6E91-B3FA-4B92-B558-B66325C9388D}" destId="{2DF0FCB7-52AA-4542-9718-42FC9EEBFEA0}" srcOrd="0" destOrd="0" presId="urn:microsoft.com/office/officeart/2005/8/layout/cycle2"/>
    <dgm:cxn modelId="{ECD7BB84-F2F6-444F-B53E-108068102BA7}" type="presOf" srcId="{9E66F34F-733C-4256-9475-E1AEC667FFE5}" destId="{573D47CC-AE97-4FAA-8E6A-826D90755EB4}" srcOrd="0" destOrd="0" presId="urn:microsoft.com/office/officeart/2005/8/layout/cycle2"/>
    <dgm:cxn modelId="{BFA28E1F-0273-4C9E-8B68-84F63A7CA3DB}" type="presOf" srcId="{6CF83504-EEF6-429E-8FA8-6BD25A2A38F0}" destId="{6CC33D6B-9209-47BD-A6C6-1AF194EF0CD2}" srcOrd="1" destOrd="0" presId="urn:microsoft.com/office/officeart/2005/8/layout/cycle2"/>
    <dgm:cxn modelId="{17626771-BEEA-43C6-AE10-F7C46B95AE09}" type="presOf" srcId="{689276A3-8957-4D91-ABC7-0342A0A21409}" destId="{6D3E105C-5DA2-4D30-8D94-9DF04996ED43}" srcOrd="0" destOrd="0" presId="urn:microsoft.com/office/officeart/2005/8/layout/cycle2"/>
    <dgm:cxn modelId="{2554CD96-2B49-4C33-8335-FB221546786F}" type="presOf" srcId="{689276A3-8957-4D91-ABC7-0342A0A21409}" destId="{4FE3A4E5-72D1-4DC6-9E03-8E9E16D17B75}" srcOrd="1" destOrd="0" presId="urn:microsoft.com/office/officeart/2005/8/layout/cycle2"/>
    <dgm:cxn modelId="{907F16D6-DD6F-44B9-9AB2-788826BC3B54}" type="presOf" srcId="{5C12928E-C9E2-4F88-9135-F5C57D60AB43}" destId="{7815476A-849A-446F-8EB7-4348A1D65EFF}" srcOrd="0" destOrd="0" presId="urn:microsoft.com/office/officeart/2005/8/layout/cycle2"/>
    <dgm:cxn modelId="{DE21145B-19B2-4C0E-870F-29F37D8FE596}" type="presParOf" srcId="{E071ECF3-993D-4997-A223-0EB4018AB94E}" destId="{6CFAF0B4-C71D-4C93-B29D-0F3ACEB46DAC}" srcOrd="0" destOrd="0" presId="urn:microsoft.com/office/officeart/2005/8/layout/cycle2"/>
    <dgm:cxn modelId="{C735E0C5-E2C0-4213-A024-C0D0028C50B9}" type="presParOf" srcId="{E071ECF3-993D-4997-A223-0EB4018AB94E}" destId="{6D3E105C-5DA2-4D30-8D94-9DF04996ED43}" srcOrd="1" destOrd="0" presId="urn:microsoft.com/office/officeart/2005/8/layout/cycle2"/>
    <dgm:cxn modelId="{6BFFFC50-C6F9-4FB5-9913-DC691E96119F}" type="presParOf" srcId="{6D3E105C-5DA2-4D30-8D94-9DF04996ED43}" destId="{4FE3A4E5-72D1-4DC6-9E03-8E9E16D17B75}" srcOrd="0" destOrd="0" presId="urn:microsoft.com/office/officeart/2005/8/layout/cycle2"/>
    <dgm:cxn modelId="{3C3BC97F-EA96-4774-BED4-F7412476C420}" type="presParOf" srcId="{E071ECF3-993D-4997-A223-0EB4018AB94E}" destId="{2DF0FCB7-52AA-4542-9718-42FC9EEBFEA0}" srcOrd="2" destOrd="0" presId="urn:microsoft.com/office/officeart/2005/8/layout/cycle2"/>
    <dgm:cxn modelId="{E2D20596-AB07-432B-AA58-CB069DD7694B}" type="presParOf" srcId="{E071ECF3-993D-4997-A223-0EB4018AB94E}" destId="{7815476A-849A-446F-8EB7-4348A1D65EFF}" srcOrd="3" destOrd="0" presId="urn:microsoft.com/office/officeart/2005/8/layout/cycle2"/>
    <dgm:cxn modelId="{3856AA7E-73E9-48F1-BB4C-8197E9E19177}" type="presParOf" srcId="{7815476A-849A-446F-8EB7-4348A1D65EFF}" destId="{60D0B5E2-59BA-4DCB-ABBD-AF2C6E14EF03}" srcOrd="0" destOrd="0" presId="urn:microsoft.com/office/officeart/2005/8/layout/cycle2"/>
    <dgm:cxn modelId="{245378B7-DF52-4B67-92A7-576FCB10FFC9}" type="presParOf" srcId="{E071ECF3-993D-4997-A223-0EB4018AB94E}" destId="{573D47CC-AE97-4FAA-8E6A-826D90755EB4}" srcOrd="4" destOrd="0" presId="urn:microsoft.com/office/officeart/2005/8/layout/cycle2"/>
    <dgm:cxn modelId="{6F2E5BBF-885F-4FC6-A615-C015B5B45FDC}" type="presParOf" srcId="{E071ECF3-993D-4997-A223-0EB4018AB94E}" destId="{C53B6C48-0F28-4C30-8317-F4779C05F5E1}" srcOrd="5" destOrd="0" presId="urn:microsoft.com/office/officeart/2005/8/layout/cycle2"/>
    <dgm:cxn modelId="{CFA3073B-A0C1-4F4A-AF47-C9B6C3DE7651}" type="presParOf" srcId="{C53B6C48-0F28-4C30-8317-F4779C05F5E1}" destId="{6CC33D6B-9209-47BD-A6C6-1AF194EF0CD2}" srcOrd="0" destOrd="0" presId="urn:microsoft.com/office/officeart/2005/8/layout/cycle2"/>
    <dgm:cxn modelId="{04F9700C-3E78-4639-9F52-A1D63F25D619}" type="presParOf" srcId="{E071ECF3-993D-4997-A223-0EB4018AB94E}" destId="{11B4CBC4-AE1C-4904-826E-3BD4011B5EF6}" srcOrd="6" destOrd="0" presId="urn:microsoft.com/office/officeart/2005/8/layout/cycle2"/>
    <dgm:cxn modelId="{3E0EDB77-1291-4363-A80C-8DC42D4A5BE3}" type="presParOf" srcId="{E071ECF3-993D-4997-A223-0EB4018AB94E}" destId="{78BA696A-C46C-41C3-8979-C51CF44A04E2}" srcOrd="7" destOrd="0" presId="urn:microsoft.com/office/officeart/2005/8/layout/cycle2"/>
    <dgm:cxn modelId="{21D1316C-14B9-4B97-8910-8A33DF89E97A}" type="presParOf" srcId="{78BA696A-C46C-41C3-8979-C51CF44A04E2}" destId="{5CB8BEE9-D14C-4FD6-BDE1-FA93ED4A9B0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6B4D5-DD70-43F5-A4EC-DDD359DDF04C}">
      <dsp:nvSpPr>
        <dsp:cNvPr id="0" name=""/>
        <dsp:cNvSpPr/>
      </dsp:nvSpPr>
      <dsp:spPr>
        <a:xfrm>
          <a:off x="242023" y="24621"/>
          <a:ext cx="4501341" cy="450134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DRY</a:t>
          </a:r>
          <a:endParaRPr lang="ru-RU" sz="6500" kern="1200" dirty="0"/>
        </a:p>
      </dsp:txBody>
      <dsp:txXfrm>
        <a:off x="870589" y="555426"/>
        <a:ext cx="2595368" cy="3439731"/>
      </dsp:txXfrm>
    </dsp:sp>
    <dsp:sp modelId="{A6AD5533-970C-405D-8CD0-3401F473AD79}">
      <dsp:nvSpPr>
        <dsp:cNvPr id="0" name=""/>
        <dsp:cNvSpPr/>
      </dsp:nvSpPr>
      <dsp:spPr>
        <a:xfrm>
          <a:off x="3486234" y="12310"/>
          <a:ext cx="4501341" cy="450134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DAMP</a:t>
          </a:r>
          <a:endParaRPr lang="ru-RU" sz="6500" kern="1200" dirty="0"/>
        </a:p>
      </dsp:txBody>
      <dsp:txXfrm>
        <a:off x="4763642" y="543115"/>
        <a:ext cx="2595368" cy="34397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05.07.2015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414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587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Телега про</a:t>
            </a:r>
            <a:r>
              <a:rPr lang="ru-RU" baseline="0" dirty="0" smtClean="0"/>
              <a:t> религию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498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825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</a:t>
            </a:r>
            <a:r>
              <a:rPr lang="ru-RU" baseline="0" dirty="0" smtClean="0"/>
              <a:t> </a:t>
            </a:r>
            <a:r>
              <a:rPr lang="en-US" baseline="0" dirty="0" smtClean="0"/>
              <a:t>Assert-</a:t>
            </a:r>
            <a:r>
              <a:rPr lang="ru-RU" baseline="0" dirty="0" err="1" smtClean="0"/>
              <a:t>ов</a:t>
            </a:r>
            <a:r>
              <a:rPr lang="ru-RU" baseline="0" dirty="0" smtClean="0"/>
              <a:t> — плохо. Непонятно, что проверяет 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478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EE84575-FB5A-4E66-BE13-24D1E32BFF31}" type="slidenum">
              <a:rPr lang="en-US" altLang="ru-RU">
                <a:latin typeface="Arial" panose="020B0604020202020204" pitchFamily="34" charset="0"/>
              </a:rPr>
              <a:pPr eaLnBrk="1" hangingPunct="1"/>
              <a:t>42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51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9EBFE6F2-0560-4196-B770-1A7881528D98}" type="slidenum">
              <a:rPr lang="en-US" altLang="ru-RU">
                <a:latin typeface="Arial" panose="020B0604020202020204" pitchFamily="34" charset="0"/>
              </a:rPr>
              <a:pPr eaLnBrk="1" hangingPunct="1"/>
              <a:t>43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34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05.07.2015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05.07.2015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05.07.2015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05.07.2015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05.07.2015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05.07.2015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05.07.2015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05.07.2015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05.07.2015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05.07.2015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05.07.2015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05.07.2015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r-waypoint.net/en-us/groups/ese/nagappan_tdd.pdf" TargetMode="External"/><Relationship Id="rId2" Type="http://schemas.openxmlformats.org/officeDocument/2006/relationships/hyperlink" Target="http://collaboration.csc.ncsu.edu/laurie/Papers/Unit_testing_cameraReady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james-carr.org/2006/11/03/tdd-anti-pattern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dzone.com/articles/7-popular-unit-test-nam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nunit.org/index.php?p=docHome&amp;r=2.6.4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uralsight.com/courses/advanced-unit-testing" TargetMode="External"/><Relationship Id="rId2" Type="http://schemas.openxmlformats.org/officeDocument/2006/relationships/hyperlink" Target="http://artofunittesting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luralsight.com/courses/description/improving-testability-through-desig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/>
              <a:t>ТЕСТИРОВАНИЕ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iligrim.pravorg.ru/files/2014/09/P108015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19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Проблемы</a:t>
            </a:r>
            <a:r>
              <a:rPr lang="en-US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3100" dirty="0" smtClean="0"/>
              <a:t>(</a:t>
            </a:r>
            <a:r>
              <a:rPr lang="ru-RU" sz="3100" dirty="0" smtClean="0"/>
              <a:t>результат анкеты)</a:t>
            </a:r>
            <a:endParaRPr lang="ru-RU" sz="31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Код трудно тестируется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 вспоминаю про тесты в нужный момент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Сложно поддерживать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Трудно читать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49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Мотивационные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равно тестировщицы всё проверят</a:t>
            </a:r>
          </a:p>
          <a:p>
            <a:r>
              <a:rPr lang="ru-RU" dirty="0"/>
              <a:t>Я все и так без тестов </a:t>
            </a:r>
            <a:r>
              <a:rPr lang="ru-RU" dirty="0" smtClean="0"/>
              <a:t>проверю</a:t>
            </a:r>
          </a:p>
        </p:txBody>
      </p:sp>
    </p:spTree>
    <p:extLst>
      <p:ext uri="{BB962C8B-B14F-4D97-AF65-F5344CB8AC3E}">
        <p14:creationId xmlns:p14="http://schemas.microsoft.com/office/powerpoint/2010/main" val="56085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+30% время разработки</a:t>
            </a:r>
            <a:br>
              <a:rPr lang="ru-RU" dirty="0" smtClean="0"/>
            </a:br>
            <a:r>
              <a:rPr lang="ru-RU" dirty="0" smtClean="0"/>
              <a:t>–70</a:t>
            </a:r>
            <a:r>
              <a:rPr lang="en-US" dirty="0" smtClean="0"/>
              <a:t>% </a:t>
            </a:r>
            <a:r>
              <a:rPr lang="ru-RU" dirty="0" smtClean="0"/>
              <a:t>багов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+ ощущение блага у девелоперов</a:t>
            </a: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://collaboration.csc.ncsu.edu/laurie/Papers/Unit_testing_cameraReady.pdf</a:t>
            </a:r>
            <a:endParaRPr lang="ru-RU" sz="1800" dirty="0"/>
          </a:p>
          <a:p>
            <a:pPr marL="0" indent="0">
              <a:buNone/>
            </a:pP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www.msr-waypoint.net/en-us/groups/ese/nagappan_tdd.pdf</a:t>
            </a: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044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Организационные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Некогда/лень писать. Не вспомнил про них.</a:t>
            </a:r>
          </a:p>
          <a:p>
            <a:r>
              <a:rPr lang="ru-RU" dirty="0"/>
              <a:t>Код трудно тестируется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57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Опрос: Почему я пишу тесты?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Почему я пишу тесты?</a:t>
            </a:r>
          </a:p>
          <a:p>
            <a:pPr marL="514350" indent="-514350">
              <a:buAutoNum type="arabicPeriod"/>
            </a:pPr>
            <a:r>
              <a:rPr lang="ru-RU" dirty="0" smtClean="0"/>
              <a:t>Требование менеджмента</a:t>
            </a:r>
          </a:p>
          <a:p>
            <a:pPr marL="514350" indent="-514350">
              <a:buAutoNum type="arabicPeriod" startAt="2"/>
            </a:pPr>
            <a:r>
              <a:rPr lang="ru-RU" dirty="0" smtClean="0"/>
              <a:t>Внутренняя ощущение полезности</a:t>
            </a:r>
          </a:p>
          <a:p>
            <a:pPr marL="514350" indent="-514350">
              <a:buAutoNum type="arabicPeriod" startAt="2"/>
            </a:pPr>
            <a:r>
              <a:rPr lang="ru-RU" dirty="0" smtClean="0"/>
              <a:t>Прочее...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tvoryuki.ru/t_img/img_size_4/20111204024909_3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0"/>
            <a:ext cx="1024490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8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Якоря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Ага, понятно, делаем!</a:t>
            </a:r>
          </a:p>
          <a:p>
            <a:r>
              <a:rPr lang="ru-RU" dirty="0" smtClean="0"/>
              <a:t>О! Кажется, баг!</a:t>
            </a:r>
            <a:endParaRPr lang="en-US" dirty="0" smtClean="0"/>
          </a:p>
          <a:p>
            <a:r>
              <a:rPr lang="ru-RU" dirty="0" smtClean="0"/>
              <a:t>Эй, парень, это точно работает?</a:t>
            </a:r>
          </a:p>
          <a:p>
            <a:r>
              <a:rPr lang="ru-RU" dirty="0" smtClean="0"/>
              <a:t>Регулярное выражение</a:t>
            </a:r>
          </a:p>
          <a:p>
            <a:r>
              <a:rPr lang="ru-RU" dirty="0" smtClean="0"/>
              <a:t>Алгоритм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2564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Технические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Тесты </a:t>
            </a:r>
            <a:r>
              <a:rPr lang="ru-RU" dirty="0"/>
              <a:t>сложно поддерживать (падают)</a:t>
            </a:r>
          </a:p>
          <a:p>
            <a:r>
              <a:rPr lang="ru-RU" dirty="0"/>
              <a:t>Код тестов потом сложно </a:t>
            </a:r>
            <a:r>
              <a:rPr lang="ru-RU" dirty="0" smtClean="0"/>
              <a:t>читать</a:t>
            </a:r>
          </a:p>
          <a:p>
            <a:r>
              <a:rPr lang="ru-RU" dirty="0" smtClean="0"/>
              <a:t>Код </a:t>
            </a:r>
            <a:r>
              <a:rPr lang="ru-RU" dirty="0"/>
              <a:t>трудно тестируется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97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Антипаттерн</a:t>
            </a:r>
            <a:r>
              <a:rPr lang="ru-RU" dirty="0" err="1"/>
              <a:t>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Hero</a:t>
            </a:r>
            <a:endParaRPr lang="ru-RU" dirty="0" smtClean="0"/>
          </a:p>
          <a:p>
            <a:r>
              <a:rPr lang="en-US" dirty="0" smtClean="0"/>
              <a:t>Loudmouth</a:t>
            </a:r>
            <a:endParaRPr lang="ru-RU" dirty="0"/>
          </a:p>
          <a:p>
            <a:r>
              <a:rPr lang="en-US" dirty="0" smtClean="0"/>
              <a:t>Free Ride</a:t>
            </a:r>
            <a:endParaRPr lang="ru-RU" dirty="0" smtClean="0"/>
          </a:p>
          <a:p>
            <a:r>
              <a:rPr lang="en-US" dirty="0" smtClean="0"/>
              <a:t>Over</a:t>
            </a:r>
            <a:r>
              <a:rPr lang="ru-RU" dirty="0" smtClean="0"/>
              <a:t> </a:t>
            </a:r>
            <a:r>
              <a:rPr lang="en-US" dirty="0" smtClean="0"/>
              <a:t>specification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http://blog.james-carr.org/2006/11/03/tdd-anti-patterns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917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ameldown Starburst (Explored) | by Richard Davy - The World As I See 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0458" y="-5308"/>
            <a:ext cx="10282410" cy="686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53272" y="0"/>
            <a:ext cx="4788024" cy="2088232"/>
          </a:xfrm>
          <a:solidFill>
            <a:schemeClr val="bg1">
              <a:alpha val="53000"/>
            </a:schemeClr>
          </a:solidFill>
        </p:spPr>
        <p:txBody>
          <a:bodyPr>
            <a:normAutofit/>
          </a:bodyPr>
          <a:lstStyle/>
          <a:p>
            <a:r>
              <a:rPr lang="ru-RU" sz="2800" dirty="0" smtClean="0"/>
              <a:t>Имя, проект</a:t>
            </a:r>
          </a:p>
          <a:p>
            <a:r>
              <a:rPr lang="ru-RU" sz="2800" dirty="0" smtClean="0"/>
              <a:t>Что с тестами в команде?</a:t>
            </a:r>
          </a:p>
          <a:p>
            <a:r>
              <a:rPr lang="ru-RU" sz="2800" dirty="0" smtClean="0"/>
              <a:t>А у тебя лично?</a:t>
            </a:r>
          </a:p>
          <a:p>
            <a:r>
              <a:rPr lang="ru-RU" sz="2800" dirty="0" smtClean="0"/>
              <a:t>Чего ждешь от тренинга?</a:t>
            </a:r>
          </a:p>
        </p:txBody>
      </p:sp>
    </p:spTree>
    <p:extLst>
      <p:ext uri="{BB962C8B-B14F-4D97-AF65-F5344CB8AC3E}">
        <p14:creationId xmlns:p14="http://schemas.microsoft.com/office/powerpoint/2010/main" val="116933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</a:t>
            </a:r>
            <a:endParaRPr lang="ru-RU" dirty="0"/>
          </a:p>
          <a:p>
            <a:r>
              <a:rPr lang="en-US" dirty="0" smtClean="0"/>
              <a:t>Repeat</a:t>
            </a:r>
            <a:endParaRPr lang="ru-RU" dirty="0" smtClean="0"/>
          </a:p>
          <a:p>
            <a:r>
              <a:rPr lang="en-US" dirty="0" smtClean="0"/>
              <a:t>Yourself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33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тестов — такой же код, как и боевой.</a:t>
            </a:r>
          </a:p>
          <a:p>
            <a:r>
              <a:rPr lang="ru-RU" dirty="0" smtClean="0"/>
              <a:t>Никаких "это же тесты, тут можно"!</a:t>
            </a:r>
          </a:p>
          <a:p>
            <a:r>
              <a:rPr lang="ru-RU" dirty="0" smtClean="0"/>
              <a:t>Любое дублирование — затрудняет поддержку.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825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Descriptive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Meaningful</a:t>
            </a:r>
          </a:p>
          <a:p>
            <a:r>
              <a:rPr lang="en-US" dirty="0" smtClean="0"/>
              <a:t>Phrases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938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369373"/>
              </p:ext>
            </p:extLst>
          </p:nvPr>
        </p:nvGraphicFramePr>
        <p:xfrm>
          <a:off x="457200" y="1135285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88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DAMP: </a:t>
            </a:r>
            <a:r>
              <a:rPr lang="ru-RU" dirty="0" smtClean="0"/>
              <a:t>Анатомия теста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Arrange</a:t>
            </a:r>
          </a:p>
          <a:p>
            <a:r>
              <a:rPr lang="en-US" dirty="0" smtClean="0"/>
              <a:t>Act</a:t>
            </a:r>
          </a:p>
          <a:p>
            <a:r>
              <a:rPr lang="en-US" dirty="0" smtClean="0"/>
              <a:t>Assert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1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endParaRPr lang="en-US" dirty="0" smtClean="0"/>
          </a:p>
          <a:p>
            <a:r>
              <a:rPr lang="en-US" dirty="0" err="1" smtClean="0"/>
              <a:t>ObjectMother</a:t>
            </a:r>
            <a:r>
              <a:rPr lang="en-US" dirty="0" smtClean="0"/>
              <a:t> / Builders</a:t>
            </a:r>
          </a:p>
          <a:p>
            <a:r>
              <a:rPr lang="en-US" dirty="0" smtClean="0"/>
              <a:t>Comparer, Equal, </a:t>
            </a:r>
            <a:r>
              <a:rPr lang="en-US" dirty="0" err="1" smtClean="0"/>
              <a:t>ToString</a:t>
            </a:r>
            <a:endParaRPr lang="en-US" dirty="0" smtClean="0"/>
          </a:p>
          <a:p>
            <a:r>
              <a:rPr lang="ru-RU" dirty="0" smtClean="0"/>
              <a:t>Параметризованные тесты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092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Parametrized tests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63688" y="1124744"/>
            <a:ext cx="5644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они же </a:t>
            </a:r>
            <a:r>
              <a:rPr lang="en-US" sz="2800" dirty="0"/>
              <a:t>Data Driven</a:t>
            </a:r>
            <a:r>
              <a:rPr lang="ru-RU" sz="2800" dirty="0"/>
              <a:t>, они же </a:t>
            </a:r>
            <a:r>
              <a:rPr lang="en-US" sz="2800" dirty="0"/>
              <a:t>Theories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950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Доверие тестам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Будет ли тест понятен </a:t>
            </a:r>
            <a:r>
              <a:rPr lang="ru-RU" dirty="0" err="1" smtClean="0"/>
              <a:t>ревьюеру</a:t>
            </a:r>
            <a:r>
              <a:rPr lang="ru-RU" dirty="0" smtClean="0"/>
              <a:t>?</a:t>
            </a:r>
          </a:p>
          <a:p>
            <a:r>
              <a:rPr lang="ru-RU" dirty="0" smtClean="0"/>
              <a:t>Сможет ли </a:t>
            </a:r>
            <a:r>
              <a:rPr lang="ru-RU" dirty="0" err="1" smtClean="0"/>
              <a:t>ревьюер</a:t>
            </a:r>
            <a:r>
              <a:rPr lang="ru-RU" dirty="0" smtClean="0"/>
              <a:t> быстро убедиться в корректности теста?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458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Superman_should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[Test]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save_kitten_from_tree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superman.Act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Assert.IsTrue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kitten.IsSaved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[Test]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wear_redBlue_suit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1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Что должно быть в имени</a:t>
            </a:r>
            <a:r>
              <a:rPr lang="en-US" dirty="0" smtClean="0"/>
              <a:t> </a:t>
            </a:r>
            <a:r>
              <a:rPr lang="ru-RU" dirty="0" smtClean="0"/>
              <a:t>теста?</a:t>
            </a:r>
          </a:p>
          <a:p>
            <a:pPr marL="514350" indent="-514350">
              <a:buAutoNum type="arabicPeriod"/>
            </a:pPr>
            <a:r>
              <a:rPr lang="en-US" dirty="0" smtClean="0"/>
              <a:t>System under test (</a:t>
            </a:r>
            <a:r>
              <a:rPr lang="en-US" dirty="0" err="1" smtClean="0"/>
              <a:t>UnitOfWork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r>
              <a:rPr lang="en-US" dirty="0" smtClean="0"/>
              <a:t>Input/state description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Requirement to check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</a:t>
            </a:r>
            <a:r>
              <a:rPr lang="en-US" sz="2600" dirty="0" smtClean="0">
                <a:hlinkClick r:id="rId2"/>
              </a:rPr>
              <a:t>java.dzone.com/articles/7-popular-unit-test-naming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51543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Зачем тесты?</a:t>
            </a:r>
            <a:r>
              <a:rPr lang="ru-RU" dirty="0"/>
              <a:t/>
            </a:r>
            <a:br>
              <a:rPr lang="ru-RU" dirty="0"/>
            </a:br>
            <a:r>
              <a:rPr lang="ru-RU" sz="3600" dirty="0" smtClean="0"/>
              <a:t>(результаты анкеты)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Страховка при </a:t>
            </a:r>
            <a:r>
              <a:rPr lang="ru-RU" dirty="0" err="1"/>
              <a:t>рефакторинге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Обратная связь при разработке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Чувство уверенности в своем коде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</a:t>
            </a:r>
            <a:r>
              <a:rPr lang="ru-RU" dirty="0" smtClean="0"/>
              <a:t>пособ </a:t>
            </a:r>
            <a:r>
              <a:rPr lang="ru-RU" dirty="0"/>
              <a:t>повысить </a:t>
            </a:r>
            <a:r>
              <a:rPr lang="ru-RU" dirty="0" smtClean="0"/>
              <a:t>качество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450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ParserTests.TestParse</a:t>
            </a:r>
            <a:endParaRPr lang="en-US" sz="2800" dirty="0" smtClean="0"/>
          </a:p>
          <a:p>
            <a:r>
              <a:rPr lang="en-US" sz="2800" dirty="0" err="1"/>
              <a:t>ParserTests.Parse_Fails</a:t>
            </a:r>
            <a:endParaRPr lang="ru-RU" sz="2800" dirty="0"/>
          </a:p>
          <a:p>
            <a:r>
              <a:rPr lang="en-US" sz="2800" dirty="0" err="1"/>
              <a:t>ParserTests.Parse_BigNumbers</a:t>
            </a:r>
            <a:endParaRPr lang="ru-RU" sz="2800" dirty="0"/>
          </a:p>
          <a:p>
            <a:r>
              <a:rPr lang="en-US" sz="2800" dirty="0" err="1"/>
              <a:t>ParserTests.Parse_NumbersGreaterThanMaxInt</a:t>
            </a:r>
            <a:endParaRPr lang="en-US" sz="2800" dirty="0" smtClean="0"/>
          </a:p>
          <a:p>
            <a:r>
              <a:rPr lang="en-US" sz="2800" dirty="0" err="1"/>
              <a:t>ParserTests.Fail_OnNegativeNumbers</a:t>
            </a:r>
            <a:endParaRPr lang="ru-RU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9756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isAdult_AgeLessThan18_False</a:t>
            </a:r>
            <a:endParaRPr lang="ru-RU" dirty="0"/>
          </a:p>
          <a:p>
            <a:r>
              <a:rPr lang="en-US" dirty="0" err="1" smtClean="0"/>
              <a:t>ParseInt_should.Fail_OnNonNumber</a:t>
            </a:r>
            <a:endParaRPr lang="ru-RU" dirty="0" smtClean="0"/>
          </a:p>
          <a:p>
            <a:r>
              <a:rPr lang="en-US" dirty="0" err="1" smtClean="0"/>
              <a:t>Stack_should.BeEmpty_AfterCreation</a:t>
            </a:r>
            <a:endParaRPr lang="en-US" dirty="0"/>
          </a:p>
          <a:p>
            <a:r>
              <a:rPr lang="en-US" sz="2400" dirty="0" err="1" smtClean="0"/>
              <a:t>When_MandatoryFieldsAreMissing_Expect_StudentAdmissionToFail</a:t>
            </a:r>
            <a:endParaRPr lang="en-US" sz="2400" dirty="0"/>
          </a:p>
          <a:p>
            <a:pPr marL="0" indent="0">
              <a:buNone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38546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 (30 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Проведите </a:t>
            </a:r>
            <a:r>
              <a:rPr lang="ru-RU" dirty="0" err="1" smtClean="0"/>
              <a:t>рефакторинг</a:t>
            </a:r>
            <a:r>
              <a:rPr lang="ru-RU" dirty="0" smtClean="0"/>
              <a:t> тестов из прошлого задания. Цели:</a:t>
            </a:r>
            <a:endParaRPr lang="ru-RU" dirty="0"/>
          </a:p>
          <a:p>
            <a:r>
              <a:rPr lang="ru-RU" dirty="0"/>
              <a:t>Без </a:t>
            </a:r>
            <a:r>
              <a:rPr lang="ru-RU" dirty="0" err="1"/>
              <a:t>антипаттернов</a:t>
            </a:r>
            <a:endParaRPr lang="ru-RU" dirty="0"/>
          </a:p>
          <a:p>
            <a:r>
              <a:rPr lang="en-US" dirty="0" smtClean="0"/>
              <a:t>AAA</a:t>
            </a:r>
          </a:p>
          <a:p>
            <a:r>
              <a:rPr lang="en-US" dirty="0" smtClean="0"/>
              <a:t>DRY</a:t>
            </a:r>
            <a:r>
              <a:rPr lang="ru-RU" dirty="0" smtClean="0"/>
              <a:t> + </a:t>
            </a:r>
            <a:r>
              <a:rPr lang="en-US" dirty="0" smtClean="0"/>
              <a:t>DAMP</a:t>
            </a:r>
          </a:p>
          <a:p>
            <a:r>
              <a:rPr lang="ru-RU" dirty="0" smtClean="0"/>
              <a:t>Имена тестов (тесты как спецификация)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649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2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 тестов руки не дошли...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1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169981546"/>
              </p:ext>
            </p:extLst>
          </p:nvPr>
        </p:nvGraphicFramePr>
        <p:xfrm>
          <a:off x="1043608" y="1268760"/>
          <a:ext cx="691276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56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Начинайте с теста</a:t>
            </a:r>
          </a:p>
          <a:p>
            <a:r>
              <a:rPr lang="ru-RU" dirty="0" smtClean="0"/>
              <a:t>Двигайтесь маленькими шажками</a:t>
            </a:r>
          </a:p>
          <a:p>
            <a:pPr lvl="1"/>
            <a:r>
              <a:rPr lang="ru-RU" dirty="0" smtClean="0"/>
              <a:t>Добавьте простейший красный тест</a:t>
            </a:r>
          </a:p>
          <a:p>
            <a:pPr lvl="1"/>
            <a:r>
              <a:rPr lang="en-US" dirty="0"/>
              <a:t>AAA </a:t>
            </a:r>
            <a:r>
              <a:rPr lang="ru-RU" dirty="0"/>
              <a:t>и </a:t>
            </a:r>
            <a:r>
              <a:rPr lang="ru-RU" dirty="0" smtClean="0"/>
              <a:t>один </a:t>
            </a:r>
            <a:r>
              <a:rPr lang="en-US" dirty="0"/>
              <a:t>Assert</a:t>
            </a:r>
            <a:r>
              <a:rPr lang="ru-RU" dirty="0"/>
              <a:t> на тест</a:t>
            </a:r>
          </a:p>
          <a:p>
            <a:pPr lvl="1"/>
            <a:r>
              <a:rPr lang="ru-RU" dirty="0" smtClean="0"/>
              <a:t>Добавьте простейший код, проходящий тест. Например, заглушку</a:t>
            </a:r>
            <a:endParaRPr lang="ru-RU" dirty="0"/>
          </a:p>
          <a:p>
            <a:r>
              <a:rPr lang="ru-RU" dirty="0" smtClean="0"/>
              <a:t>Один красный тест в каждый момент</a:t>
            </a:r>
          </a:p>
          <a:p>
            <a:r>
              <a:rPr lang="ru-RU" dirty="0" smtClean="0"/>
              <a:t>Планируйте </a:t>
            </a:r>
            <a:r>
              <a:rPr lang="ru-RU" dirty="0"/>
              <a:t>шажки </a:t>
            </a:r>
            <a:r>
              <a:rPr lang="ru-RU" dirty="0" smtClean="0"/>
              <a:t>наперед</a:t>
            </a:r>
          </a:p>
          <a:p>
            <a:r>
              <a:rPr lang="ru-RU" dirty="0" smtClean="0"/>
              <a:t>Не </a:t>
            </a:r>
            <a:r>
              <a:rPr lang="ru-RU" dirty="0"/>
              <a:t>забывайте про </a:t>
            </a:r>
            <a:r>
              <a:rPr lang="ru-RU" dirty="0" err="1" smtClean="0"/>
              <a:t>рефакторинг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19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Demo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23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r>
              <a:rPr lang="ru-RU" dirty="0" smtClean="0"/>
              <a:t>-религия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 строчки рабочего кода без теста.</a:t>
            </a:r>
          </a:p>
          <a:p>
            <a:r>
              <a:rPr lang="ru-RU" dirty="0" smtClean="0"/>
              <a:t>Падающий тест — единственная причина, по которой можно приступать к кодированию рабочей системы</a:t>
            </a:r>
          </a:p>
          <a:p>
            <a:r>
              <a:rPr lang="ru-RU" dirty="0" smtClean="0"/>
              <a:t>Все остальное — </a:t>
            </a:r>
            <a:r>
              <a:rPr lang="en-US" dirty="0" smtClean="0"/>
              <a:t>duct-tape programming</a:t>
            </a:r>
          </a:p>
        </p:txBody>
      </p:sp>
    </p:spTree>
    <p:extLst>
      <p:ext uri="{BB962C8B-B14F-4D97-AF65-F5344CB8AC3E}">
        <p14:creationId xmlns:p14="http://schemas.microsoft.com/office/powerpoint/2010/main" val="399203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r>
              <a:rPr lang="ru-RU" dirty="0" smtClean="0"/>
              <a:t> ваши возражения?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Слайд ответов на возражения</a:t>
            </a:r>
          </a:p>
        </p:txBody>
      </p:sp>
    </p:spTree>
    <p:extLst>
      <p:ext uri="{BB962C8B-B14F-4D97-AF65-F5344CB8AC3E}">
        <p14:creationId xmlns:p14="http://schemas.microsoft.com/office/powerpoint/2010/main" val="4385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2.6.4 </a:t>
            </a:r>
            <a:r>
              <a:rPr lang="en-US" dirty="0" smtClean="0"/>
              <a:t>vs 3.0</a:t>
            </a:r>
          </a:p>
          <a:p>
            <a:r>
              <a:rPr lang="en-US" dirty="0" smtClean="0"/>
              <a:t>Assertions</a:t>
            </a:r>
          </a:p>
          <a:p>
            <a:r>
              <a:rPr lang="en-US" dirty="0" smtClean="0"/>
              <a:t>Attributes</a:t>
            </a:r>
          </a:p>
          <a:p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nunit.org/index.php?p=docHome&amp;r=2.6.4</a:t>
            </a:r>
            <a:r>
              <a:rPr lang="en-US" sz="2800" dirty="0" smtClean="0"/>
              <a:t> </a:t>
            </a:r>
            <a:endParaRPr lang="ru-RU" sz="2800" dirty="0" smtClean="0"/>
          </a:p>
          <a:p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5709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Парное </a:t>
            </a:r>
            <a:r>
              <a:rPr lang="en-US" dirty="0" smtClean="0"/>
              <a:t>TDD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Ping pong</a:t>
            </a:r>
          </a:p>
          <a:p>
            <a:r>
              <a:rPr lang="en-US" dirty="0" smtClean="0"/>
              <a:t>Devil's advocate</a:t>
            </a:r>
            <a:endParaRPr lang="ru-RU" dirty="0" smtClean="0"/>
          </a:p>
          <a:p>
            <a:r>
              <a:rPr lang="ru-RU" dirty="0" smtClean="0"/>
              <a:t>3 </a:t>
            </a:r>
            <a:r>
              <a:rPr lang="en-US" dirty="0" smtClean="0"/>
              <a:t>min timeframe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2019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Code-Kata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07098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Scoring Bowling</a:t>
            </a:r>
          </a:p>
        </p:txBody>
      </p:sp>
      <p:graphicFrame>
        <p:nvGraphicFramePr>
          <p:cNvPr id="3075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2209800" y="1295400"/>
          <a:ext cx="4724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VISIO" r:id="rId4" imgW="2544803" imgH="251238" progId="Visio.Drawing.5">
                  <p:embed/>
                </p:oleObj>
              </mc:Choice>
              <mc:Fallback>
                <p:oleObj name="VISIO" r:id="rId4" imgW="2544803" imgH="251238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95400"/>
                        <a:ext cx="47244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441325" y="2017713"/>
            <a:ext cx="8235950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The game consists of 10 frames as shown above.  In each frame the player has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two opportunities to knock down 10 pins.  The score for the frame is the total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number of pins knocked down, plus bonuses for strikes and spares.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 spare is when the player knocks down all 10 pins in two tries.  The bonus for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that frame is the number of pins knocked down by the next roll.  So in frame 3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above, the score is 10 (the total number knocked down) plus a bonus of 5 (the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number of pins knocked down on the next roll.)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 strike is when the player knocks down all 10 pins on his first try.  The bonus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for that frame is the value of the next two balls rolled.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In the tenth frame a player who rolls a spare or strike is allowed to roll the extra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balls to complete the frame.  However no more than three balls can be rolled in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tenth frame.</a:t>
            </a:r>
          </a:p>
        </p:txBody>
      </p:sp>
    </p:spTree>
    <p:extLst>
      <p:ext uri="{BB962C8B-B14F-4D97-AF65-F5344CB8AC3E}">
        <p14:creationId xmlns:p14="http://schemas.microsoft.com/office/powerpoint/2010/main" val="42540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Design</a:t>
            </a:r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286000"/>
            <a:ext cx="8229600" cy="3810000"/>
          </a:xfrm>
        </p:spPr>
        <p:txBody>
          <a:bodyPr/>
          <a:lstStyle/>
          <a:p>
            <a:pPr marL="57150" indent="0">
              <a:buNone/>
            </a:pP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Game{</a:t>
            </a:r>
          </a:p>
          <a:p>
            <a:pPr marL="57150" indent="0">
              <a:buNone/>
            </a:pP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Roll(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pins) { }</a:t>
            </a:r>
          </a:p>
          <a:p>
            <a:pPr marL="57150" indent="0">
              <a:buNone/>
            </a:pP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GetScore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 }</a:t>
            </a:r>
          </a:p>
          <a:p>
            <a:pPr marL="57150" indent="0">
              <a:buNone/>
            </a:pP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83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бы догнаться?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/>
              <a:t>The Art Of Unit </a:t>
            </a:r>
            <a:r>
              <a:rPr lang="en-US" dirty="0" smtClean="0"/>
              <a:t>Testing</a:t>
            </a:r>
            <a:r>
              <a:rPr lang="ru-RU" dirty="0" smtClean="0"/>
              <a:t>,</a:t>
            </a:r>
            <a:r>
              <a:rPr lang="en-US" dirty="0" smtClean="0"/>
              <a:t> Roy </a:t>
            </a:r>
            <a:r>
              <a:rPr lang="en-US" dirty="0" err="1" smtClean="0"/>
              <a:t>Osherove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2000" dirty="0">
                <a:hlinkClick r:id="rId2"/>
              </a:rPr>
              <a:t>http://artofunittesting.com</a:t>
            </a:r>
            <a:r>
              <a:rPr lang="en-US" sz="2000" dirty="0" smtClean="0">
                <a:hlinkClick r:id="rId2"/>
              </a:rPr>
              <a:t>/</a:t>
            </a:r>
            <a:r>
              <a:rPr lang="ru-RU" sz="2000" dirty="0" smtClean="0"/>
              <a:t> </a:t>
            </a:r>
            <a:endParaRPr lang="ru-RU" sz="1800" dirty="0" smtClean="0"/>
          </a:p>
          <a:p>
            <a:r>
              <a:rPr lang="en-US" sz="3600" dirty="0"/>
              <a:t>Advanced unit testing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>
                <a:hlinkClick r:id="rId3"/>
              </a:rPr>
              <a:t>www.pluralsight.com/courses/advanced-unit-testing</a:t>
            </a:r>
            <a:endParaRPr lang="en-US" sz="1800" dirty="0"/>
          </a:p>
          <a:p>
            <a:r>
              <a:rPr lang="en-US" sz="3600" dirty="0" smtClean="0"/>
              <a:t>Improving testability through design</a:t>
            </a:r>
            <a:br>
              <a:rPr lang="en-US" sz="3600" dirty="0" smtClean="0"/>
            </a:br>
            <a:r>
              <a:rPr lang="en-US" sz="1800" dirty="0" smtClean="0">
                <a:hlinkClick r:id="rId4"/>
              </a:rPr>
              <a:t>http</a:t>
            </a:r>
            <a:r>
              <a:rPr lang="en-US" sz="1800" dirty="0">
                <a:hlinkClick r:id="rId4"/>
              </a:rPr>
              <a:t>://</a:t>
            </a:r>
            <a:r>
              <a:rPr lang="en-US" sz="1800" dirty="0" smtClean="0">
                <a:hlinkClick r:id="rId4"/>
              </a:rPr>
              <a:t>www.pluralsight.com/courses/description/improving-testability-through-design</a:t>
            </a:r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3216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Фишки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Resharper</a:t>
            </a:r>
            <a:r>
              <a:rPr lang="en-US" dirty="0" smtClean="0"/>
              <a:t> → Templates Explorer </a:t>
            </a:r>
            <a:r>
              <a:rPr lang="en-US" dirty="0"/>
              <a:t>→ Import → </a:t>
            </a:r>
            <a:r>
              <a:rPr lang="en-US" dirty="0" smtClean="0"/>
              <a:t>tests-</a:t>
            </a:r>
            <a:r>
              <a:rPr lang="en-US" dirty="0" err="1" smtClean="0"/>
              <a:t>templates.DotSettings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tf</a:t>
            </a:r>
            <a:r>
              <a:rPr lang="en-US" dirty="0"/>
              <a:t> </a:t>
            </a:r>
            <a:r>
              <a:rPr lang="en-US" dirty="0" smtClean="0"/>
              <a:t>— </a:t>
            </a:r>
            <a:r>
              <a:rPr lang="en-US" dirty="0" err="1" smtClean="0"/>
              <a:t>TestFixture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tt</a:t>
            </a:r>
            <a:r>
              <a:rPr lang="en-US" dirty="0" smtClean="0"/>
              <a:t> — 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Hot Key:</a:t>
            </a:r>
            <a:r>
              <a:rPr lang="ru-RU" dirty="0" smtClean="0"/>
              <a:t> </a:t>
            </a:r>
            <a:r>
              <a:rPr lang="en-US" dirty="0" err="1" smtClean="0"/>
              <a:t>Ctrl+T+R</a:t>
            </a:r>
            <a:r>
              <a:rPr lang="en-US" dirty="0" smtClean="0"/>
              <a:t>  / </a:t>
            </a:r>
            <a:r>
              <a:rPr lang="en-US" dirty="0" err="1" smtClean="0"/>
              <a:t>Ctrl+U+R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60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Фишки</a:t>
            </a:r>
            <a:r>
              <a:rPr lang="en-US" dirty="0" smtClean="0"/>
              <a:t>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TeamCity</a:t>
            </a:r>
          </a:p>
          <a:p>
            <a:r>
              <a:rPr lang="en-US" dirty="0" smtClean="0"/>
              <a:t>Run after build: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PM&gt; Install-Package </a:t>
            </a:r>
            <a:r>
              <a:rPr lang="en-US" dirty="0" err="1"/>
              <a:t>NUnit.Runners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Post Build </a:t>
            </a:r>
            <a:r>
              <a:rPr lang="en-US" dirty="0" smtClean="0"/>
              <a:t>Action:</a:t>
            </a:r>
            <a:br>
              <a:rPr lang="en-US" dirty="0" smtClean="0"/>
            </a:br>
            <a:r>
              <a:rPr lang="en-US" dirty="0" smtClean="0"/>
              <a:t>$(</a:t>
            </a:r>
            <a:r>
              <a:rPr lang="en-US" dirty="0" err="1"/>
              <a:t>SolutionDir</a:t>
            </a:r>
            <a:r>
              <a:rPr lang="en-US" dirty="0"/>
              <a:t>)packages\NUnit.Runners.2.6.4\tools\nunit-console.exe $(</a:t>
            </a:r>
            <a:r>
              <a:rPr lang="en-US" dirty="0" err="1"/>
              <a:t>TargetPath</a:t>
            </a:r>
            <a:r>
              <a:rPr lang="en-US" dirty="0"/>
              <a:t>) /</a:t>
            </a:r>
            <a:r>
              <a:rPr lang="en-US" dirty="0" err="1"/>
              <a:t>nologo</a:t>
            </a:r>
            <a:r>
              <a:rPr lang="en-US" dirty="0"/>
              <a:t> /exclude=</a:t>
            </a:r>
            <a:r>
              <a:rPr lang="en-US" dirty="0" err="1"/>
              <a:t>LongRunning</a:t>
            </a:r>
            <a:r>
              <a:rPr lang="en-US" dirty="0"/>
              <a:t> /</a:t>
            </a:r>
            <a:r>
              <a:rPr lang="en-US" dirty="0" err="1" smtClean="0"/>
              <a:t>nodots</a:t>
            </a:r>
            <a:endParaRPr lang="en-US" dirty="0" smtClean="0"/>
          </a:p>
          <a:p>
            <a:pPr marL="971550" lvl="1" indent="-514350">
              <a:buAutoNum type="arabicPeriod"/>
            </a:pPr>
            <a:r>
              <a:rPr lang="en-US" dirty="0" smtClean="0"/>
              <a:t>TEST → Test Settings → Run Tests After Build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(+</a:t>
            </a:r>
            <a:r>
              <a:rPr lang="en-US" dirty="0" smtClean="0"/>
              <a:t> </a:t>
            </a:r>
            <a:r>
              <a:rPr lang="en-US" dirty="0" err="1" smtClean="0"/>
              <a:t>NUnit</a:t>
            </a:r>
            <a:r>
              <a:rPr lang="en-US" dirty="0" smtClean="0"/>
              <a:t> Test adapter)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333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r>
              <a:rPr lang="en-US" dirty="0" smtClean="0"/>
              <a:t> (30 </a:t>
            </a:r>
            <a:r>
              <a:rPr lang="ru-RU" dirty="0" smtClean="0"/>
              <a:t>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В проекте </a:t>
            </a:r>
            <a:r>
              <a:rPr lang="en-US" b="1" dirty="0" err="1" smtClean="0"/>
              <a:t>Kontur.Courses.Testing</a:t>
            </a:r>
            <a:r>
              <a:rPr lang="ru-RU" dirty="0" smtClean="0"/>
              <a:t> в файле </a:t>
            </a:r>
            <a:r>
              <a:rPr lang="en-US" dirty="0" err="1" smtClean="0"/>
              <a:t>WordsStatistics_Tests</a:t>
            </a:r>
            <a:r>
              <a:rPr lang="ru-RU" dirty="0" smtClean="0"/>
              <a:t> напишите тесты:</a:t>
            </a:r>
          </a:p>
          <a:p>
            <a:pPr marL="857250" lvl="1" indent="-457200">
              <a:buAutoNum type="arabicPeriod"/>
            </a:pPr>
            <a:r>
              <a:rPr lang="en-US" b="1" dirty="0" err="1" smtClean="0"/>
              <a:t>WordsStatistics_CorrectImplementation</a:t>
            </a:r>
            <a:r>
              <a:rPr lang="ru-RU" dirty="0" smtClean="0"/>
              <a:t> </a:t>
            </a:r>
            <a:r>
              <a:rPr lang="ru-RU" dirty="0"/>
              <a:t>— должен проходить все тесты.</a:t>
            </a:r>
          </a:p>
          <a:p>
            <a:pPr marL="857250" lvl="1" indent="-457200">
              <a:buAutoNum type="arabicPeriod"/>
            </a:pPr>
            <a:r>
              <a:rPr lang="en-US" b="1" dirty="0" err="1"/>
              <a:t>WordStatisticsN</a:t>
            </a:r>
            <a:r>
              <a:rPr lang="en-US" dirty="0"/>
              <a:t> — </a:t>
            </a:r>
            <a:r>
              <a:rPr lang="ru-RU" dirty="0"/>
              <a:t>некорректные реализации. Должны падать хотя бы на одном тесте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Запускайте по </a:t>
            </a:r>
            <a:r>
              <a:rPr lang="en-US" dirty="0" smtClean="0"/>
              <a:t>Ctrl+F5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Отлаживайте конкретный тест, запуская его в студии.</a:t>
            </a:r>
          </a:p>
          <a:p>
            <a:r>
              <a:rPr lang="ru-RU" dirty="0" smtClean="0"/>
              <a:t>Не открывайте файл </a:t>
            </a:r>
            <a:r>
              <a:rPr lang="en-US" dirty="0" err="1" smtClean="0"/>
              <a:t>DoNotOpen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06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Открываем </a:t>
            </a:r>
            <a:r>
              <a:rPr lang="en-US" dirty="0" err="1" smtClean="0"/>
              <a:t>DoNotOpen</a:t>
            </a:r>
            <a:r>
              <a:rPr lang="en-US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484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39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10072</TotalTime>
  <Words>689</Words>
  <Application>Microsoft Office PowerPoint</Application>
  <PresentationFormat>Экран (4:3)</PresentationFormat>
  <Paragraphs>208</Paragraphs>
  <Slides>44</Slides>
  <Notes>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1" baseType="lpstr">
      <vt:lpstr>Arial</vt:lpstr>
      <vt:lpstr>Calibri</vt:lpstr>
      <vt:lpstr>Candara</vt:lpstr>
      <vt:lpstr>Consolas</vt:lpstr>
      <vt:lpstr>Segoe UI</vt:lpstr>
      <vt:lpstr>Тема Office</vt:lpstr>
      <vt:lpstr>VISIO</vt:lpstr>
      <vt:lpstr>ТЕСТИРОВАНИЕ</vt:lpstr>
      <vt:lpstr>Презентация PowerPoint</vt:lpstr>
      <vt:lpstr>Зачем тесты? (результаты анкеты)</vt:lpstr>
      <vt:lpstr>NUnit</vt:lpstr>
      <vt:lpstr>Фишки</vt:lpstr>
      <vt:lpstr>Фишки 2</vt:lpstr>
      <vt:lpstr>Практика (30 мин)</vt:lpstr>
      <vt:lpstr>Практика</vt:lpstr>
      <vt:lpstr>Разбор</vt:lpstr>
      <vt:lpstr>Презентация PowerPoint</vt:lpstr>
      <vt:lpstr>Проблемы  (результат анкеты)</vt:lpstr>
      <vt:lpstr>Мотивационные проблемы</vt:lpstr>
      <vt:lpstr>TDD</vt:lpstr>
      <vt:lpstr>Организационные проблемы</vt:lpstr>
      <vt:lpstr>Опрос: Почему я пишу тесты?</vt:lpstr>
      <vt:lpstr>Презентация PowerPoint</vt:lpstr>
      <vt:lpstr>Якоря</vt:lpstr>
      <vt:lpstr>Технические проблемы</vt:lpstr>
      <vt:lpstr>Антипаттерны</vt:lpstr>
      <vt:lpstr>DRY</vt:lpstr>
      <vt:lpstr>DRY</vt:lpstr>
      <vt:lpstr>DAMP</vt:lpstr>
      <vt:lpstr>Презентация PowerPoint</vt:lpstr>
      <vt:lpstr>DAMP: Анатомия теста</vt:lpstr>
      <vt:lpstr>DRY</vt:lpstr>
      <vt:lpstr>Parametrized tests</vt:lpstr>
      <vt:lpstr>Доверие тестам</vt:lpstr>
      <vt:lpstr>Тесты как спецификация</vt:lpstr>
      <vt:lpstr>Имя теста как спецификация</vt:lpstr>
      <vt:lpstr>Имя теста как спецификация</vt:lpstr>
      <vt:lpstr>Имя теста как спецификация</vt:lpstr>
      <vt:lpstr>Практика (30 мин)</vt:lpstr>
      <vt:lpstr>Test Driven Development</vt:lpstr>
      <vt:lpstr>Проблема</vt:lpstr>
      <vt:lpstr>TDD</vt:lpstr>
      <vt:lpstr>Принципы</vt:lpstr>
      <vt:lpstr>TDD Demo</vt:lpstr>
      <vt:lpstr>TDD-религия</vt:lpstr>
      <vt:lpstr>TDD ваши возражения?</vt:lpstr>
      <vt:lpstr>Парное TDD</vt:lpstr>
      <vt:lpstr>Практика</vt:lpstr>
      <vt:lpstr>Scoring Bowling</vt:lpstr>
      <vt:lpstr>Design</vt:lpstr>
      <vt:lpstr>Чем бы догнаться?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Pavel Egorov</cp:lastModifiedBy>
  <cp:revision>129</cp:revision>
  <dcterms:created xsi:type="dcterms:W3CDTF">2013-06-28T10:07:11Z</dcterms:created>
  <dcterms:modified xsi:type="dcterms:W3CDTF">2015-07-05T11:01:22Z</dcterms:modified>
</cp:coreProperties>
</file>