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Lst>
  <p:notesMasterIdLst>
    <p:notesMasterId r:id="rId22"/>
  </p:notesMasterIdLst>
  <p:sldIdLst>
    <p:sldId id="257" r:id="rId3"/>
    <p:sldId id="334" r:id="rId4"/>
    <p:sldId id="338" r:id="rId5"/>
    <p:sldId id="339" r:id="rId6"/>
    <p:sldId id="340" r:id="rId7"/>
    <p:sldId id="342" r:id="rId8"/>
    <p:sldId id="344" r:id="rId9"/>
    <p:sldId id="346" r:id="rId10"/>
    <p:sldId id="345" r:id="rId11"/>
    <p:sldId id="347" r:id="rId12"/>
    <p:sldId id="348" r:id="rId13"/>
    <p:sldId id="349" r:id="rId14"/>
    <p:sldId id="350" r:id="rId15"/>
    <p:sldId id="351" r:id="rId16"/>
    <p:sldId id="353" r:id="rId17"/>
    <p:sldId id="352" r:id="rId18"/>
    <p:sldId id="354" r:id="rId19"/>
    <p:sldId id="356" r:id="rId20"/>
    <p:sldId id="306"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7F9"/>
    <a:srgbClr val="46B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57" autoAdjust="0"/>
  </p:normalViewPr>
  <p:slideViewPr>
    <p:cSldViewPr snapToGrid="0" snapToObjects="1">
      <p:cViewPr varScale="1">
        <p:scale>
          <a:sx n="70" d="100"/>
          <a:sy n="70" d="100"/>
        </p:scale>
        <p:origin x="181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0C931-B2D7-704F-9E14-BE248462AD01}" type="datetimeFigureOut">
              <a:rPr kumimoji="1" lang="zh-CN" altLang="en-US" smtClean="0"/>
              <a:t>2018/10/28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30D2F-16B2-9B4C-AFED-63D96489845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bwMode="auto">
          <a:noFill/>
          <a:ln>
            <a:solidFill>
              <a:srgbClr val="000000"/>
            </a:solidFill>
            <a:miter lim="800000"/>
          </a:ln>
        </p:spPr>
      </p:sp>
      <p:sp>
        <p:nvSpPr>
          <p:cNvPr id="24579" name="备注占位符 2"/>
          <p:cNvSpPr>
            <a:spLocks noGrp="1" noChangeArrowheads="1"/>
          </p:cNvSpPr>
          <p:nvPr>
            <p:ph type="body" idx="1"/>
          </p:nvPr>
        </p:nvSpPr>
        <p:spPr bwMode="auto">
          <a:noFill/>
        </p:spPr>
        <p:txBody>
          <a:bodyPr wrap="square" numCol="1" anchor="t" anchorCtr="0" compatLnSpc="1"/>
          <a:lstStyle/>
          <a:p>
            <a:endParaRPr lang="zh-CN" altLang="en-US" dirty="0"/>
          </a:p>
        </p:txBody>
      </p:sp>
      <p:sp>
        <p:nvSpPr>
          <p:cNvPr id="24580" name="灯片编号占位符 3"/>
          <p:cNvSpPr>
            <a:spLocks noGrp="1" noChangeArrowheads="1"/>
          </p:cNvSpPr>
          <p:nvPr>
            <p:ph type="sldNum" sz="quarter" idx="5"/>
          </p:nvPr>
        </p:nvSpPr>
        <p:spPr bwMode="auto">
          <a:noFill/>
        </p:spPr>
        <p:txBody>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0C7007B-44B3-4C7F-8307-70DE22A472A0}" type="slidenum">
              <a:rPr lang="en-US" altLang="zh-CN" sz="1300" smtClean="0">
                <a:solidFill>
                  <a:srgbClr val="000000"/>
                </a:solidFill>
              </a:rPr>
              <a:t>1</a:t>
            </a:fld>
            <a:endParaRPr lang="en-US" altLang="zh-CN" sz="13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solidFill>
                  <a:prstClr val="black"/>
                </a:solidFill>
                <a:latin typeface="Calibri" panose="020F0502020204030204"/>
                <a:ea typeface="宋体" panose="02010600030101010101" pitchFamily="2" charset="-122"/>
              </a:rPr>
              <a:t>2</a:t>
            </a:fld>
            <a:endParaRPr lang="en-US" altLang="zh-CN">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4" name="矩形 3"/>
          <p:cNvSpPr/>
          <p:nvPr/>
        </p:nvSpPr>
        <p:spPr>
          <a:xfrm>
            <a:off x="0" y="692150"/>
            <a:ext cx="9144000" cy="616585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dirty="0">
              <a:solidFill>
                <a:prstClr val="white"/>
              </a:solidFill>
              <a:latin typeface="等线"/>
              <a:ea typeface="等线"/>
            </a:endParaRPr>
          </a:p>
        </p:txBody>
      </p:sp>
      <p:pic>
        <p:nvPicPr>
          <p:cNvPr id="5" name="图片 4"/>
          <p:cNvPicPr>
            <a:picLocks noChangeAspect="1"/>
          </p:cNvPicPr>
          <p:nvPr/>
        </p:nvPicPr>
        <p:blipFill rotWithShape="1">
          <a:blip r:embed="rId2"/>
          <a:srcRect b="9661"/>
          <a:stretch>
            <a:fillRect/>
          </a:stretch>
        </p:blipFill>
        <p:spPr>
          <a:xfrm>
            <a:off x="0" y="0"/>
            <a:ext cx="9144000" cy="735724"/>
          </a:xfrm>
          <a:prstGeom prst="rect">
            <a:avLst/>
          </a:prstGeom>
          <a:gradFill>
            <a:gsLst>
              <a:gs pos="48077">
                <a:srgbClr val="44802E"/>
              </a:gs>
              <a:gs pos="20000">
                <a:schemeClr val="accent1">
                  <a:lumMod val="89000"/>
                </a:schemeClr>
              </a:gs>
              <a:gs pos="94000">
                <a:schemeClr val="accent1">
                  <a:lumMod val="89000"/>
                </a:schemeClr>
              </a:gs>
              <a:gs pos="69000">
                <a:schemeClr val="accent1">
                  <a:lumMod val="75000"/>
                </a:schemeClr>
              </a:gs>
              <a:gs pos="97000">
                <a:schemeClr val="accent1">
                  <a:lumMod val="70000"/>
                </a:schemeClr>
              </a:gs>
            </a:gsLst>
            <a:path path="circle">
              <a:fillToRect l="50000" t="50000" r="50000" b="50000"/>
            </a:path>
          </a:gradFill>
        </p:spPr>
      </p:pic>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6" name="日期占位符 3"/>
          <p:cNvSpPr>
            <a:spLocks noGrp="1"/>
          </p:cNvSpPr>
          <p:nvPr>
            <p:ph type="dt" sz="half" idx="10"/>
          </p:nvPr>
        </p:nvSpPr>
        <p:spPr/>
        <p:txBody>
          <a:bodyPr/>
          <a:lstStyle>
            <a:lvl1pPr>
              <a:defRPr/>
            </a:lvl1pPr>
          </a:lstStyle>
          <a:p>
            <a:pPr>
              <a:defRPr/>
            </a:pPr>
            <a:fld id="{52E2DFFC-D0F4-4E06-B4FA-17B61B8C0266}" type="datetimeFigureOut">
              <a:rPr lang="zh-CN" altLang="en-US">
                <a:solidFill>
                  <a:prstClr val="black">
                    <a:tint val="75000"/>
                  </a:prstClr>
                </a:solidFill>
                <a:latin typeface="等线"/>
                <a:ea typeface="等线"/>
              </a:rPr>
              <a:t>2018/10/28</a:t>
            </a:fld>
            <a:endParaRPr lang="zh-CN" altLang="en-US">
              <a:solidFill>
                <a:prstClr val="black">
                  <a:tint val="75000"/>
                </a:prstClr>
              </a:solidFill>
              <a:latin typeface="等线"/>
              <a:ea typeface="等线"/>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等线"/>
              <a:ea typeface="等线"/>
            </a:endParaRPr>
          </a:p>
        </p:txBody>
      </p:sp>
      <p:sp>
        <p:nvSpPr>
          <p:cNvPr id="8" name="灯片编号占位符 5"/>
          <p:cNvSpPr>
            <a:spLocks noGrp="1"/>
          </p:cNvSpPr>
          <p:nvPr>
            <p:ph type="sldNum" sz="quarter" idx="12"/>
          </p:nvPr>
        </p:nvSpPr>
        <p:spPr/>
        <p:txBody>
          <a:bodyPr/>
          <a:lstStyle>
            <a:lvl1pPr>
              <a:defRPr/>
            </a:lvl1pPr>
          </a:lstStyle>
          <a:p>
            <a:pPr>
              <a:defRPr/>
            </a:pPr>
            <a:fld id="{6C58573A-E637-42C5-BE5E-4A82BE8A9576}" type="slidenum">
              <a:rPr lang="zh-CN" altLang="en-US">
                <a:solidFill>
                  <a:prstClr val="black">
                    <a:tint val="75000"/>
                  </a:prstClr>
                </a:solidFill>
                <a:latin typeface="等线"/>
                <a:ea typeface="等线"/>
              </a:rPr>
              <a:t>‹#›</a:t>
            </a:fld>
            <a:endParaRPr lang="zh-CN" altLang="en-US">
              <a:solidFill>
                <a:prstClr val="black">
                  <a:tint val="75000"/>
                </a:prstClr>
              </a:solidFill>
              <a:latin typeface="等线"/>
              <a:ea typeface="等线"/>
            </a:endParaRPr>
          </a:p>
        </p:txBody>
      </p:sp>
    </p:spTree>
  </p:cSld>
  <p:clrMapOvr>
    <a:masterClrMapping/>
  </p:clrMapOvr>
  <p:transition spd="slow">
    <p:push dir="u"/>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323528" y="1593980"/>
            <a:ext cx="8712968" cy="51742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95536" y="1358900"/>
            <a:ext cx="8568952" cy="1012800"/>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51996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1114400"/>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50980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6" y="4406907"/>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6" y="290672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2" y="6356357"/>
            <a:ext cx="2133600" cy="365125"/>
          </a:xfrm>
          <a:prstGeom prst="rect">
            <a:avLst/>
          </a:prstGeom>
        </p:spPr>
        <p:txBody>
          <a:bodyPr/>
          <a:lstStyle>
            <a:lvl1pPr>
              <a:defRPr/>
            </a:lvl1pPr>
          </a:lstStyle>
          <a:p>
            <a:fld id="{D1D6A567-F1E2-426D-8A95-6A8184D180F1}" type="datetimeFigureOut">
              <a:rPr lang="zh-CN" altLang="en-US" smtClean="0">
                <a:solidFill>
                  <a:prstClr val="black"/>
                </a:solidFill>
                <a:latin typeface="Calibri" panose="020F0502020204030204"/>
                <a:ea typeface="宋体" panose="02010600030101010101" pitchFamily="2" charset="-122"/>
              </a:rPr>
              <a:t>2018/10/28</a:t>
            </a:fld>
            <a:endParaRPr lang="zh-CN" altLang="en-US">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3124200" y="6356357"/>
            <a:ext cx="2895601" cy="365125"/>
          </a:xfrm>
          <a:prstGeom prst="rect">
            <a:avLst/>
          </a:prstGeom>
        </p:spPr>
        <p:txBody>
          <a:bodyPr/>
          <a:lstStyle>
            <a:lvl1pPr>
              <a:defRPr/>
            </a:lvl1pPr>
          </a:lstStyle>
          <a:p>
            <a:endParaRPr lang="zh-CN" altLang="en-US">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6553202" y="6356357"/>
            <a:ext cx="2133600" cy="365125"/>
          </a:xfrm>
          <a:prstGeom prst="rect">
            <a:avLst/>
          </a:prstGeom>
        </p:spPr>
        <p:txBody>
          <a:bodyPr/>
          <a:lstStyle>
            <a:lvl1pPr>
              <a:defRPr/>
            </a:lvl1pPr>
          </a:lstStyle>
          <a:p>
            <a:fld id="{32BDEEE5-0D70-4249-9B67-2C3B501CB004}" type="slidenum">
              <a:rPr lang="zh-CN" altLang="en-US" smtClean="0">
                <a:solidFill>
                  <a:prstClr val="black"/>
                </a:solidFill>
                <a:latin typeface="Calibri" panose="020F0502020204030204"/>
                <a:ea typeface="宋体" panose="02010600030101010101" pitchFamily="2" charset="-122"/>
              </a:rPr>
              <a:t>‹#›</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2589166"/>
            <a:ext cx="8640960" cy="3576137"/>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637408"/>
            <a:ext cx="8353176" cy="2375768"/>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1"/>
          </p:nvPr>
        </p:nvSpPr>
        <p:spPr>
          <a:xfrm>
            <a:off x="251520" y="1700808"/>
            <a:ext cx="8640960" cy="792088"/>
          </a:xfrm>
          <a:solidFill>
            <a:schemeClr val="bg1"/>
          </a:solidFill>
          <a:ln w="7620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8" name="内容占位符 7"/>
          <p:cNvSpPr>
            <a:spLocks noGrp="1"/>
          </p:cNvSpPr>
          <p:nvPr>
            <p:ph sz="quarter" idx="12"/>
          </p:nvPr>
        </p:nvSpPr>
        <p:spPr>
          <a:xfrm>
            <a:off x="250824" y="1196752"/>
            <a:ext cx="5329288" cy="369267"/>
          </a:xfrm>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00"/>
                                        <p:tgtEl>
                                          <p:spTgt spid="9">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animBg="1">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200"/>
                        <p:tgtEl>
                          <p:spTgt spid="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200"/>
                        <p:tgtEl>
                          <p:spTgt spid="9"/>
                        </p:tgtEl>
                      </p:cBhvr>
                    </p:animEffect>
                  </p:childTnLst>
                </p:cTn>
              </p:par>
            </p:tnLst>
          </p:tmpl>
        </p:tmplLst>
      </p:bldP>
      <p:bldP spid="8" grpId="0" build="p" animBg="1">
        <p:tmplLst>
          <p:tmpl>
            <p:tnLst>
              <p:par>
                <p:cTn presetID="2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down)">
                      <p:cBhvr>
                        <p:cTn dur="500"/>
                        <p:tgtEl>
                          <p:spTgt spid="8"/>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down)">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428" y="365001"/>
            <a:ext cx="7887146" cy="446529"/>
          </a:xfrm>
          <a:prstGeom prst="rect">
            <a:avLst/>
          </a:prstGeom>
        </p:spPr>
        <p:txBody>
          <a:bodyPr/>
          <a:lstStyle>
            <a:lvl1pPr>
              <a:defRPr lang="zh-CN" altLang="en-US" sz="2800" b="0">
                <a:solidFill>
                  <a:srgbClr val="002060"/>
                </a:solidFill>
                <a:latin typeface="黑体" panose="02010609060101010101" pitchFamily="49" charset="-122"/>
                <a:ea typeface="黑体" panose="02010609060101010101" pitchFamily="49" charset="-122"/>
              </a:defRPr>
            </a:lvl1pPr>
          </a:lstStyle>
          <a:p>
            <a:pPr lvl="0" algn="l"/>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1"/>
            <a:ext cx="8712968" cy="5202227"/>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5510" b="97521" l="5569" r="91768"/>
                    </a14:imgEffect>
                  </a14:imgLayer>
                </a14:imgProps>
              </a:ext>
            </a:extLst>
          </a:blip>
          <a:stretch>
            <a:fillRect/>
          </a:stretch>
        </p:blipFill>
        <p:spPr>
          <a:xfrm>
            <a:off x="8189273" y="53307"/>
            <a:ext cx="1030926" cy="90611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剪去同侧角的矩形 5"/>
          <p:cNvSpPr/>
          <p:nvPr userDrawn="1"/>
        </p:nvSpPr>
        <p:spPr bwMode="auto">
          <a:xfrm>
            <a:off x="323528" y="1064369"/>
            <a:ext cx="1944216" cy="401479"/>
          </a:xfrm>
          <a:prstGeom prst="snip2SameRect">
            <a:avLst/>
          </a:prstGeom>
          <a:ln>
            <a:noFill/>
            <a:headEnd type="none" w="med" len="med"/>
            <a:tailEnd type="none" w="med" len="me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安全问题</a:t>
            </a:r>
          </a:p>
        </p:txBody>
      </p:sp>
      <p:sp>
        <p:nvSpPr>
          <p:cNvPr id="7" name="剪去同侧角的矩形 6"/>
          <p:cNvSpPr/>
          <p:nvPr userDrawn="1"/>
        </p:nvSpPr>
        <p:spPr bwMode="auto">
          <a:xfrm>
            <a:off x="2411760" y="1064369"/>
            <a:ext cx="1944216" cy="401479"/>
          </a:xfrm>
          <a:prstGeom prst="snip2Same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white">
                    <a:lumMod val="65000"/>
                  </a:prstClr>
                </a:solidFill>
                <a:latin typeface="微软雅黑" panose="020B0503020204020204" pitchFamily="34" charset="-122"/>
                <a:ea typeface="微软雅黑" panose="020B0503020204020204" pitchFamily="34" charset="-122"/>
              </a:rPr>
              <a:t>相关研究</a:t>
            </a:r>
          </a:p>
        </p:txBody>
      </p:sp>
      <p:sp>
        <p:nvSpPr>
          <p:cNvPr id="4" name="矩形 3"/>
          <p:cNvSpPr/>
          <p:nvPr userDrawn="1"/>
        </p:nvSpPr>
        <p:spPr bwMode="auto">
          <a:xfrm>
            <a:off x="251520" y="1500996"/>
            <a:ext cx="8712968" cy="46643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剪去同侧角的矩形 5"/>
          <p:cNvSpPr/>
          <p:nvPr userDrawn="1"/>
        </p:nvSpPr>
        <p:spPr bwMode="auto">
          <a:xfrm>
            <a:off x="323528" y="1064369"/>
            <a:ext cx="1944216" cy="401479"/>
          </a:xfrm>
          <a:prstGeom prst="snip2Same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spAutoFit/>
          </a:bodyPr>
          <a:lstStyle/>
          <a:p>
            <a:pPr algn="ctr" fontAlgn="base">
              <a:spcBef>
                <a:spcPct val="0"/>
              </a:spcBef>
              <a:spcAft>
                <a:spcPct val="0"/>
              </a:spcAft>
            </a:pPr>
            <a:r>
              <a:rPr lang="zh-CN" altLang="en-US" b="1" dirty="0">
                <a:solidFill>
                  <a:prstClr val="white">
                    <a:lumMod val="65000"/>
                  </a:prstClr>
                </a:solidFill>
                <a:latin typeface="微软雅黑" panose="020B0503020204020204" pitchFamily="34" charset="-122"/>
                <a:ea typeface="微软雅黑" panose="020B0503020204020204" pitchFamily="34" charset="-122"/>
              </a:rPr>
              <a:t>安全问题</a:t>
            </a:r>
          </a:p>
        </p:txBody>
      </p:sp>
      <p:sp>
        <p:nvSpPr>
          <p:cNvPr id="7" name="剪去同侧角的矩形 6"/>
          <p:cNvSpPr/>
          <p:nvPr userDrawn="1"/>
        </p:nvSpPr>
        <p:spPr bwMode="auto">
          <a:xfrm>
            <a:off x="2411760" y="1064369"/>
            <a:ext cx="1944216" cy="401479"/>
          </a:xfrm>
          <a:prstGeom prst="snip2SameRect">
            <a:avLst/>
          </a:prstGeom>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相关研究</a:t>
            </a:r>
          </a:p>
        </p:txBody>
      </p:sp>
      <p:sp>
        <p:nvSpPr>
          <p:cNvPr id="4" name="矩形 3"/>
          <p:cNvSpPr/>
          <p:nvPr userDrawn="1"/>
        </p:nvSpPr>
        <p:spPr bwMode="auto">
          <a:xfrm>
            <a:off x="251520" y="1500996"/>
            <a:ext cx="8712968" cy="46643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124744"/>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1628800"/>
            <a:ext cx="8640960" cy="4536504"/>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11" name="内容占位符 10"/>
          <p:cNvSpPr>
            <a:spLocks noGrp="1"/>
          </p:cNvSpPr>
          <p:nvPr>
            <p:ph sz="quarter" idx="12"/>
          </p:nvPr>
        </p:nvSpPr>
        <p:spPr>
          <a:xfrm>
            <a:off x="611188" y="112480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124744"/>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1" name="内容占位符 10"/>
          <p:cNvSpPr>
            <a:spLocks noGrp="1"/>
          </p:cNvSpPr>
          <p:nvPr>
            <p:ph sz="quarter" idx="12"/>
          </p:nvPr>
        </p:nvSpPr>
        <p:spPr>
          <a:xfrm>
            <a:off x="611188" y="112480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第二部分">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772816"/>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2276871"/>
            <a:ext cx="8640960" cy="4376847"/>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348879"/>
            <a:ext cx="8353176" cy="2962553"/>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1"/>
          </p:nvPr>
        </p:nvSpPr>
        <p:spPr>
          <a:xfrm>
            <a:off x="395288" y="5311302"/>
            <a:ext cx="8353425" cy="1223646"/>
          </a:xfrm>
        </p:spPr>
        <p:style>
          <a:lnRef idx="1">
            <a:schemeClr val="accent1"/>
          </a:lnRef>
          <a:fillRef idx="2">
            <a:schemeClr val="accent1"/>
          </a:fillRef>
          <a:effectRef idx="1">
            <a:schemeClr val="accent1"/>
          </a:effectRef>
          <a:fontRef idx="none"/>
        </p:style>
        <p:txBody>
          <a:bodyPr anchor="ctr"/>
          <a:lstStyle>
            <a:lvl1pPr marL="0" indent="0" algn="ctr">
              <a:buFontTx/>
              <a:buNone/>
              <a:defRPr sz="24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11" name="内容占位符 10"/>
          <p:cNvSpPr>
            <a:spLocks noGrp="1"/>
          </p:cNvSpPr>
          <p:nvPr>
            <p:ph sz="quarter" idx="12"/>
          </p:nvPr>
        </p:nvSpPr>
        <p:spPr>
          <a:xfrm>
            <a:off x="611188" y="176296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第二部分">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772816"/>
            <a:ext cx="8640960" cy="3693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2276872"/>
            <a:ext cx="8640960" cy="3744416"/>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348880"/>
            <a:ext cx="8353176" cy="2375768"/>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1"/>
          </p:nvPr>
        </p:nvSpPr>
        <p:spPr>
          <a:xfrm>
            <a:off x="395288" y="4796805"/>
            <a:ext cx="8353425" cy="1079500"/>
          </a:xfrm>
        </p:spPr>
        <p:style>
          <a:lnRef idx="1">
            <a:schemeClr val="dk1"/>
          </a:lnRef>
          <a:fillRef idx="2">
            <a:schemeClr val="dk1"/>
          </a:fillRef>
          <a:effectRef idx="1">
            <a:schemeClr val="dk1"/>
          </a:effectRef>
          <a:fontRef idx="none"/>
        </p:style>
        <p:txBody>
          <a:bodyPr anchor="ctr"/>
          <a:lstStyle>
            <a:lvl1pPr marL="0" indent="0" algn="ctr">
              <a:buFontTx/>
              <a:buNone/>
              <a:defRPr sz="24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p>
        </p:txBody>
      </p:sp>
      <p:sp>
        <p:nvSpPr>
          <p:cNvPr id="11" name="内容占位符 10"/>
          <p:cNvSpPr>
            <a:spLocks noGrp="1"/>
          </p:cNvSpPr>
          <p:nvPr>
            <p:ph sz="quarter" idx="12"/>
          </p:nvPr>
        </p:nvSpPr>
        <p:spPr>
          <a:xfrm>
            <a:off x="611188" y="176296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image" Target="../media/image2.png"/><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noChangeArrowheads="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eaLnBrk="0" fontAlgn="base" hangingPunct="0">
              <a:spcBef>
                <a:spcPct val="0"/>
              </a:spcBef>
              <a:spcAft>
                <a:spcPct val="0"/>
              </a:spcAft>
              <a:defRPr/>
            </a:pPr>
            <a:fld id="{90C7248C-9FB1-479F-9955-234125404317}" type="datetimeFigureOut">
              <a:rPr lang="zh-CN" altLang="en-US">
                <a:solidFill>
                  <a:prstClr val="black">
                    <a:tint val="75000"/>
                  </a:prstClr>
                </a:solidFill>
                <a:latin typeface="Arial" panose="020B0604020202020204" pitchFamily="34" charset="0"/>
                <a:ea typeface="宋体" panose="02010600030101010101" pitchFamily="2" charset="-122"/>
              </a:rPr>
              <a:t>2018/10/28</a:t>
            </a:fld>
            <a:endParaRPr lang="zh-CN" altLang="en-US">
              <a:solidFill>
                <a:prstClr val="black">
                  <a:tint val="75000"/>
                </a:prstClr>
              </a:solidFill>
              <a:latin typeface="Arial" panose="020B0604020202020204" pitchFamily="34" charset="0"/>
              <a:ea typeface="宋体" panose="02010600030101010101" pitchFamily="2"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eaLnBrk="0" fontAlgn="base" hangingPunct="0">
              <a:spcBef>
                <a:spcPct val="0"/>
              </a:spcBef>
              <a:spcAft>
                <a:spcPct val="0"/>
              </a:spcAft>
              <a:defRPr/>
            </a:pPr>
            <a:endParaRPr lang="zh-CN" altLang="en-US">
              <a:solidFill>
                <a:prstClr val="black">
                  <a:tint val="75000"/>
                </a:prstClr>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eaLnBrk="0" fontAlgn="base" hangingPunct="0">
              <a:spcBef>
                <a:spcPct val="0"/>
              </a:spcBef>
              <a:spcAft>
                <a:spcPct val="0"/>
              </a:spcAft>
              <a:defRPr/>
            </a:pPr>
            <a:fld id="{AE470925-1FE7-4488-80FF-E1B251322CD2}" type="slidenum">
              <a:rPr lang="zh-CN" altLang="en-US">
                <a:solidFill>
                  <a:prstClr val="black">
                    <a:tint val="75000"/>
                  </a:prstClr>
                </a:solidFill>
                <a:latin typeface="Arial" panose="020B0604020202020204" pitchFamily="34" charset="0"/>
                <a:ea typeface="宋体" panose="02010600030101010101" pitchFamily="2" charset="-122"/>
              </a:rPr>
              <a:t>‹#›</a:t>
            </a:fld>
            <a:endParaRPr lang="zh-CN" altLang="en-US">
              <a:solidFill>
                <a:prstClr val="black">
                  <a:tint val="75000"/>
                </a:prstClr>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push dir="u"/>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9" name="标题占位符 1"/>
          <p:cNvSpPr>
            <a:spLocks noGrp="1"/>
          </p:cNvSpPr>
          <p:nvPr>
            <p:ph type="title"/>
          </p:nvPr>
        </p:nvSpPr>
        <p:spPr bwMode="auto">
          <a:xfrm>
            <a:off x="173990" y="-136679"/>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47110" name="文本占位符 2"/>
          <p:cNvSpPr>
            <a:spLocks noGrp="1"/>
          </p:cNvSpPr>
          <p:nvPr>
            <p:ph type="body" idx="1"/>
          </p:nvPr>
        </p:nvSpPr>
        <p:spPr bwMode="auto">
          <a:xfrm>
            <a:off x="179388" y="1268413"/>
            <a:ext cx="8785225" cy="4897437"/>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4" name="组合 3"/>
          <p:cNvGrpSpPr/>
          <p:nvPr userDrawn="1"/>
        </p:nvGrpSpPr>
        <p:grpSpPr>
          <a:xfrm>
            <a:off x="207436" y="716437"/>
            <a:ext cx="8568917" cy="95838"/>
            <a:chOff x="461964" y="772998"/>
            <a:chExt cx="8295537" cy="199533"/>
          </a:xfrm>
          <a:effectLst>
            <a:reflection blurRad="6350" stA="50000" endA="300" endPos="90000" dir="5400000" sy="-100000" algn="bl" rotWithShape="0"/>
          </a:effectLst>
        </p:grpSpPr>
        <p:pic>
          <p:nvPicPr>
            <p:cNvPr id="3" name="图片 2"/>
            <p:cNvPicPr>
              <a:picLocks noChangeAspect="1"/>
            </p:cNvPicPr>
            <p:nvPr userDrawn="1"/>
          </p:nvPicPr>
          <p:blipFill>
            <a:blip r:embed="rId21"/>
            <a:stretch>
              <a:fillRect/>
            </a:stretch>
          </p:blipFill>
          <p:spPr>
            <a:xfrm>
              <a:off x="535805" y="772998"/>
              <a:ext cx="8221696" cy="103695"/>
            </a:xfrm>
            <a:prstGeom prst="rect">
              <a:avLst/>
            </a:prstGeom>
          </p:spPr>
        </p:pic>
        <p:pic>
          <p:nvPicPr>
            <p:cNvPr id="9" name="图片 8"/>
            <p:cNvPicPr>
              <a:picLocks noChangeAspect="1"/>
            </p:cNvPicPr>
            <p:nvPr userDrawn="1"/>
          </p:nvPicPr>
          <p:blipFill>
            <a:blip r:embed="rId21"/>
            <a:stretch>
              <a:fillRect/>
            </a:stretch>
          </p:blipFill>
          <p:spPr>
            <a:xfrm>
              <a:off x="461964" y="868836"/>
              <a:ext cx="8221696" cy="103695"/>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hf hdr="0" dt="0"/>
  <p:txStyles>
    <p:titleStyle>
      <a:lvl1pPr algn="l" rtl="0" eaLnBrk="0" fontAlgn="base" hangingPunct="0">
        <a:spcBef>
          <a:spcPct val="0"/>
        </a:spcBef>
        <a:spcAft>
          <a:spcPct val="0"/>
        </a:spcAft>
        <a:defRPr sz="2400" b="1" cap="none" spc="0">
          <a:ln w="22225">
            <a:noFill/>
            <a:prstDash val="solid"/>
          </a:ln>
          <a:solidFill>
            <a:srgbClr val="0070C0"/>
          </a:solidFill>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5pPr>
      <a:lvl6pPr marL="4572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6pPr>
      <a:lvl7pPr marL="9144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7pPr>
      <a:lvl8pPr marL="13716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8pPr>
      <a:lvl9pPr marL="18288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b="1">
          <a:solidFill>
            <a:srgbClr val="0033CC"/>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33CC"/>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33CC"/>
          </a:solidFill>
          <a:latin typeface="微软雅黑" panose="020B0503020204020204" pitchFamily="34" charset="-122"/>
          <a:ea typeface="微软雅黑" panose="020B0503020204020204" pitchFamily="34" charset="-122"/>
          <a:cs typeface="楷体_GB2312"/>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微软雅黑" panose="020B0503020204020204" pitchFamily="34" charset="-122"/>
          <a:ea typeface="微软雅黑" panose="020B0503020204020204" pitchFamily="34" charset="-122"/>
          <a:cs typeface="楷体_GB2312"/>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微软雅黑" panose="020B0503020204020204" pitchFamily="34" charset="-122"/>
          <a:ea typeface="微软雅黑" panose="020B0503020204020204" pitchFamily="34" charset="-122"/>
          <a:cs typeface="楷体_GB2312"/>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csdn.net/article/2015-06-02/2824825"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6764"/>
            <a:ext cx="9144000" cy="3055920"/>
          </a:xfrm>
          <a:prstGeom prst="rect">
            <a:avLst/>
          </a:prstGeom>
        </p:spPr>
      </p:pic>
      <p:sp>
        <p:nvSpPr>
          <p:cNvPr id="4" name="Text Box 8"/>
          <p:cNvSpPr txBox="1">
            <a:spLocks noChangeArrowheads="1"/>
          </p:cNvSpPr>
          <p:nvPr/>
        </p:nvSpPr>
        <p:spPr bwMode="auto">
          <a:xfrm>
            <a:off x="255814" y="4083221"/>
            <a:ext cx="8678863" cy="3007360"/>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a:spcBef>
                <a:spcPct val="30000"/>
              </a:spcBef>
              <a:buNone/>
            </a:pPr>
            <a:r>
              <a:rPr lang="en-US" altLang="zh-CN" sz="4400" b="1" dirty="0">
                <a:solidFill>
                  <a:prstClr val="white"/>
                </a:solidFill>
                <a:latin typeface="微软雅黑" panose="020B0503020204020204" pitchFamily="34" charset="-122"/>
                <a:ea typeface="微软雅黑" panose="020B0503020204020204" pitchFamily="34" charset="-122"/>
              </a:rPr>
              <a:t>RNN</a:t>
            </a:r>
          </a:p>
          <a:p>
            <a:pPr algn="ctr" defTabSz="914400">
              <a:spcBef>
                <a:spcPct val="30000"/>
              </a:spcBef>
              <a:buFont typeface="Arial" panose="020B0604020202020204" pitchFamily="34" charset="0"/>
              <a:buNone/>
            </a:pPr>
            <a:r>
              <a:rPr lang="zh-CN" altLang="en-US" sz="2800" b="1" dirty="0">
                <a:solidFill>
                  <a:prstClr val="white"/>
                </a:solidFill>
                <a:latin typeface="微软雅黑" panose="020B0503020204020204" pitchFamily="34" charset="-122"/>
                <a:ea typeface="微软雅黑" panose="020B0503020204020204" pitchFamily="34" charset="-122"/>
              </a:rPr>
              <a:t>汇报人：</a:t>
            </a:r>
            <a:r>
              <a:rPr lang="en-US" altLang="zh-CN" sz="2800" b="1" dirty="0">
                <a:solidFill>
                  <a:prstClr val="white"/>
                </a:solidFill>
                <a:latin typeface="微软雅黑" panose="020B0503020204020204" pitchFamily="34" charset="-122"/>
                <a:ea typeface="微软雅黑" panose="020B0503020204020204" pitchFamily="34" charset="-122"/>
              </a:rPr>
              <a:t>ctf pupil</a:t>
            </a:r>
            <a:r>
              <a:rPr lang="zh-CN" altLang="en-US" sz="2800" b="1" dirty="0">
                <a:solidFill>
                  <a:prstClr val="white"/>
                </a:solidFill>
                <a:latin typeface="微软雅黑" panose="020B0503020204020204" pitchFamily="34" charset="-122"/>
                <a:ea typeface="微软雅黑" panose="020B0503020204020204" pitchFamily="34" charset="-122"/>
              </a:rPr>
              <a:t>战队</a:t>
            </a:r>
          </a:p>
          <a:p>
            <a:pPr algn="ctr" defTabSz="914400">
              <a:spcBef>
                <a:spcPct val="30000"/>
              </a:spcBef>
              <a:buFont typeface="Arial" panose="020B0604020202020204" pitchFamily="34" charset="0"/>
              <a:buNone/>
            </a:pPr>
            <a:r>
              <a:rPr lang="zh-CN" altLang="en-US" sz="2800" b="1" dirty="0">
                <a:solidFill>
                  <a:prstClr val="white"/>
                </a:solidFill>
                <a:latin typeface="微软雅黑" panose="020B0503020204020204" pitchFamily="34" charset="-122"/>
                <a:ea typeface="微软雅黑" panose="020B0503020204020204" pitchFamily="34" charset="-122"/>
              </a:rPr>
              <a:t>队员：张鑫国，胡卫雄，孔祥祎，陈园园，韩跃</a:t>
            </a:r>
          </a:p>
          <a:p>
            <a:pPr algn="ctr" defTabSz="914400">
              <a:spcBef>
                <a:spcPct val="30000"/>
              </a:spcBef>
              <a:buFont typeface="Arial" panose="020B0604020202020204" pitchFamily="34" charset="0"/>
              <a:buNone/>
            </a:pPr>
            <a:r>
              <a:rPr lang="en-US" altLang="zh-CN" sz="2800" b="1" dirty="0">
                <a:solidFill>
                  <a:prstClr val="white"/>
                </a:solidFill>
                <a:latin typeface="微软雅黑" panose="020B0503020204020204" pitchFamily="34" charset="-122"/>
                <a:ea typeface="微软雅黑" panose="020B0503020204020204" pitchFamily="34" charset="-122"/>
              </a:rPr>
              <a:t>2018.10.31</a:t>
            </a:r>
          </a:p>
          <a:p>
            <a:pPr algn="ctr" defTabSz="914400">
              <a:spcBef>
                <a:spcPct val="30000"/>
              </a:spcBef>
              <a:buFont typeface="Arial" panose="020B0604020202020204" pitchFamily="34" charset="0"/>
              <a:buNone/>
            </a:pPr>
            <a:endParaRPr lang="en-US" altLang="zh-CN" sz="28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BPTT</a:t>
            </a:r>
          </a:p>
        </p:txBody>
      </p:sp>
      <p:sp>
        <p:nvSpPr>
          <p:cNvPr id="4" name="内容占位符 3"/>
          <p:cNvSpPr>
            <a:spLocks noGrp="1"/>
          </p:cNvSpPr>
          <p:nvPr>
            <p:ph idx="1"/>
          </p:nvPr>
        </p:nvSpPr>
        <p:spPr>
          <a:xfrm>
            <a:off x="75565" y="1029970"/>
            <a:ext cx="8785225" cy="5168900"/>
          </a:xfrm>
        </p:spPr>
        <p:txBody>
          <a:bodyPr/>
          <a:lstStyle/>
          <a:p>
            <a:endParaRPr lang="en-US" altLang="zh-CN" sz="2400" dirty="0"/>
          </a:p>
          <a:p>
            <a:pPr marL="0" indent="0">
              <a:buNone/>
            </a:pPr>
            <a:r>
              <a:rPr lang="en-US" altLang="zh-CN" sz="2400" dirty="0"/>
              <a:t>       </a:t>
            </a:r>
            <a:endParaRPr lang="zh-CN" altLang="en-US" dirty="0"/>
          </a:p>
        </p:txBody>
      </p:sp>
      <p:pic>
        <p:nvPicPr>
          <p:cNvPr id="3" name="图片 2">
            <a:extLst>
              <a:ext uri="{FF2B5EF4-FFF2-40B4-BE49-F238E27FC236}">
                <a16:creationId xmlns:a16="http://schemas.microsoft.com/office/drawing/2014/main" id="{46A82E32-8A94-4A40-904F-A7D86D991988}"/>
              </a:ext>
            </a:extLst>
          </p:cNvPr>
          <p:cNvPicPr>
            <a:picLocks noChangeAspect="1"/>
          </p:cNvPicPr>
          <p:nvPr/>
        </p:nvPicPr>
        <p:blipFill>
          <a:blip r:embed="rId2"/>
          <a:stretch>
            <a:fillRect/>
          </a:stretch>
        </p:blipFill>
        <p:spPr>
          <a:xfrm>
            <a:off x="1275645" y="1251279"/>
            <a:ext cx="6946723" cy="5102072"/>
          </a:xfrm>
          <a:prstGeom prst="rect">
            <a:avLst/>
          </a:prstGeom>
        </p:spPr>
      </p:pic>
    </p:spTree>
    <p:extLst>
      <p:ext uri="{BB962C8B-B14F-4D97-AF65-F5344CB8AC3E}">
        <p14:creationId xmlns:p14="http://schemas.microsoft.com/office/powerpoint/2010/main" val="78624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endParaRPr lang="en-US" altLang="zh-CN" sz="2400" dirty="0"/>
          </a:p>
          <a:p>
            <a:pPr>
              <a:buFont typeface="Wingdings" panose="05000000000000000000" pitchFamily="2" charset="2"/>
              <a:buChar char="l"/>
            </a:pPr>
            <a:r>
              <a:rPr lang="zh-CN" altLang="en-US" sz="2400" dirty="0"/>
              <a:t>在</a:t>
            </a:r>
            <a:r>
              <a:rPr lang="en-US" altLang="zh-CN" sz="2400" dirty="0"/>
              <a:t>RNN</a:t>
            </a:r>
            <a:r>
              <a:rPr lang="zh-CN" altLang="en-US" sz="2400" dirty="0"/>
              <a:t>解决了之前的信息保存的问题，但存在长期依赖的问题</a:t>
            </a:r>
            <a:endParaRPr lang="en-US" altLang="zh-CN" sz="2400" dirty="0"/>
          </a:p>
          <a:p>
            <a:pPr>
              <a:buFont typeface="Wingdings" panose="05000000000000000000" pitchFamily="2" charset="2"/>
              <a:buChar char="l"/>
            </a:pPr>
            <a:r>
              <a:rPr lang="zh-CN" altLang="en-US" sz="2400" dirty="0"/>
              <a:t>随着时间间隔不断增大时，</a:t>
            </a:r>
            <a:r>
              <a:rPr lang="en-US" altLang="zh-CN" sz="2400" dirty="0"/>
              <a:t>RNN</a:t>
            </a:r>
            <a:r>
              <a:rPr lang="zh-CN" altLang="en-US" sz="2400" dirty="0"/>
              <a:t>会丧失学习到连接如此远的信息的能力。</a:t>
            </a:r>
            <a:endParaRPr lang="en-US" altLang="zh-CN" sz="2400" dirty="0"/>
          </a:p>
          <a:p>
            <a:pPr>
              <a:buFont typeface="Wingdings" panose="05000000000000000000" pitchFamily="2" charset="2"/>
              <a:buChar char="l"/>
            </a:pPr>
            <a:r>
              <a:rPr lang="zh-CN" altLang="en-US" sz="2400" dirty="0"/>
              <a:t>也是说记忆容量有限，信息越多，离得越远的信息忘得越多</a:t>
            </a:r>
            <a:endParaRPr lang="en-US" altLang="zh-CN" sz="2400" dirty="0"/>
          </a:p>
          <a:p>
            <a:pPr>
              <a:buFont typeface="Wingdings" panose="05000000000000000000" pitchFamily="2" charset="2"/>
              <a:buChar char="l"/>
            </a:pPr>
            <a:r>
              <a:rPr lang="zh-CN" altLang="en-US" sz="2400" dirty="0"/>
              <a:t>于是人们提出了</a:t>
            </a:r>
            <a:r>
              <a:rPr lang="en-US" altLang="zh-CN" sz="2400" dirty="0"/>
              <a:t>LSTM</a:t>
            </a:r>
          </a:p>
        </p:txBody>
      </p:sp>
    </p:spTree>
    <p:extLst>
      <p:ext uri="{BB962C8B-B14F-4D97-AF65-F5344CB8AC3E}">
        <p14:creationId xmlns:p14="http://schemas.microsoft.com/office/powerpoint/2010/main" val="221580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zh-CN" altLang="en-US" sz="2400" dirty="0"/>
              <a:t>之前</a:t>
            </a:r>
            <a:r>
              <a:rPr lang="en-US" altLang="zh-CN" sz="2400" dirty="0"/>
              <a:t>RNN</a:t>
            </a:r>
            <a:r>
              <a:rPr lang="zh-CN" altLang="en-US" sz="2400" dirty="0"/>
              <a:t>的形状</a:t>
            </a:r>
            <a:endParaRPr lang="en-US" altLang="zh-CN" sz="2400" dirty="0"/>
          </a:p>
          <a:p>
            <a:pPr marL="0" indent="0">
              <a:buNone/>
            </a:pPr>
            <a:endParaRPr lang="en-US" altLang="zh-CN" sz="2400" dirty="0"/>
          </a:p>
        </p:txBody>
      </p:sp>
      <p:pic>
        <p:nvPicPr>
          <p:cNvPr id="6" name="图片 5">
            <a:extLst>
              <a:ext uri="{FF2B5EF4-FFF2-40B4-BE49-F238E27FC236}">
                <a16:creationId xmlns:a16="http://schemas.microsoft.com/office/drawing/2014/main" id="{6710DCA8-917F-44B7-BCA2-01B3BF925D39}"/>
              </a:ext>
            </a:extLst>
          </p:cNvPr>
          <p:cNvPicPr>
            <a:picLocks noChangeAspect="1"/>
          </p:cNvPicPr>
          <p:nvPr/>
        </p:nvPicPr>
        <p:blipFill>
          <a:blip r:embed="rId2"/>
          <a:stretch>
            <a:fillRect/>
          </a:stretch>
        </p:blipFill>
        <p:spPr>
          <a:xfrm>
            <a:off x="301194" y="1910409"/>
            <a:ext cx="7778044" cy="2807785"/>
          </a:xfrm>
          <a:prstGeom prst="rect">
            <a:avLst/>
          </a:prstGeom>
        </p:spPr>
      </p:pic>
    </p:spTree>
    <p:extLst>
      <p:ext uri="{BB962C8B-B14F-4D97-AF65-F5344CB8AC3E}">
        <p14:creationId xmlns:p14="http://schemas.microsoft.com/office/powerpoint/2010/main" val="118647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en-US" altLang="zh-CN" sz="2400" dirty="0"/>
              <a:t>RNN</a:t>
            </a:r>
            <a:r>
              <a:rPr lang="zh-CN" altLang="en-US" sz="2400" dirty="0"/>
              <a:t>的形状</a:t>
            </a:r>
            <a:endParaRPr lang="en-US" altLang="zh-CN" sz="2400" dirty="0"/>
          </a:p>
          <a:p>
            <a:pPr marL="0" indent="0">
              <a:buNone/>
            </a:pPr>
            <a:endParaRPr lang="en-US" altLang="zh-CN" sz="2400" dirty="0"/>
          </a:p>
        </p:txBody>
      </p:sp>
      <p:pic>
        <p:nvPicPr>
          <p:cNvPr id="3" name="图片 2">
            <a:extLst>
              <a:ext uri="{FF2B5EF4-FFF2-40B4-BE49-F238E27FC236}">
                <a16:creationId xmlns:a16="http://schemas.microsoft.com/office/drawing/2014/main" id="{DC0B57EE-F3AC-448B-81BC-5A9203C80CE4}"/>
              </a:ext>
            </a:extLst>
          </p:cNvPr>
          <p:cNvPicPr>
            <a:picLocks noChangeAspect="1"/>
          </p:cNvPicPr>
          <p:nvPr/>
        </p:nvPicPr>
        <p:blipFill>
          <a:blip r:embed="rId2"/>
          <a:stretch>
            <a:fillRect/>
          </a:stretch>
        </p:blipFill>
        <p:spPr>
          <a:xfrm>
            <a:off x="410033" y="1911487"/>
            <a:ext cx="8450757" cy="3405866"/>
          </a:xfrm>
          <a:prstGeom prst="rect">
            <a:avLst/>
          </a:prstGeom>
        </p:spPr>
      </p:pic>
    </p:spTree>
    <p:extLst>
      <p:ext uri="{BB962C8B-B14F-4D97-AF65-F5344CB8AC3E}">
        <p14:creationId xmlns:p14="http://schemas.microsoft.com/office/powerpoint/2010/main" val="383021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en-US" altLang="zh-CN" sz="2400" dirty="0"/>
              <a:t>LSTM</a:t>
            </a:r>
            <a:r>
              <a:rPr lang="zh-CN" altLang="en-US" sz="2400" dirty="0"/>
              <a:t>的形状</a:t>
            </a:r>
            <a:endParaRPr lang="en-US" altLang="zh-CN" sz="2400" dirty="0"/>
          </a:p>
          <a:p>
            <a:pPr marL="0" indent="0">
              <a:buNone/>
            </a:pPr>
            <a:endParaRPr lang="en-US" altLang="zh-CN" sz="2400" dirty="0"/>
          </a:p>
        </p:txBody>
      </p:sp>
      <p:pic>
        <p:nvPicPr>
          <p:cNvPr id="5" name="图片 4">
            <a:extLst>
              <a:ext uri="{FF2B5EF4-FFF2-40B4-BE49-F238E27FC236}">
                <a16:creationId xmlns:a16="http://schemas.microsoft.com/office/drawing/2014/main" id="{EE9AE630-C2CF-405D-A38E-7DE6626AB277}"/>
              </a:ext>
            </a:extLst>
          </p:cNvPr>
          <p:cNvPicPr>
            <a:picLocks noChangeAspect="1"/>
          </p:cNvPicPr>
          <p:nvPr/>
        </p:nvPicPr>
        <p:blipFill>
          <a:blip r:embed="rId2"/>
          <a:stretch>
            <a:fillRect/>
          </a:stretch>
        </p:blipFill>
        <p:spPr>
          <a:xfrm>
            <a:off x="457199" y="1717600"/>
            <a:ext cx="8229601" cy="3422799"/>
          </a:xfrm>
          <a:prstGeom prst="rect">
            <a:avLst/>
          </a:prstGeom>
        </p:spPr>
      </p:pic>
    </p:spTree>
    <p:extLst>
      <p:ext uri="{BB962C8B-B14F-4D97-AF65-F5344CB8AC3E}">
        <p14:creationId xmlns:p14="http://schemas.microsoft.com/office/powerpoint/2010/main" val="16050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zh-CN" altLang="en-US" sz="2400" dirty="0"/>
              <a:t>第一步：决定忘记什么</a:t>
            </a:r>
            <a:endParaRPr lang="en-US" altLang="zh-CN" sz="2400" dirty="0"/>
          </a:p>
          <a:p>
            <a:r>
              <a:rPr lang="zh-CN" altLang="en-US" sz="2400" dirty="0"/>
              <a:t>根据上一轮输出和这一轮输入共同决定记忆的遗忘率</a:t>
            </a:r>
            <a:endParaRPr lang="en-US" altLang="zh-CN" sz="2400" dirty="0"/>
          </a:p>
        </p:txBody>
      </p:sp>
      <p:pic>
        <p:nvPicPr>
          <p:cNvPr id="3" name="图片 2">
            <a:extLst>
              <a:ext uri="{FF2B5EF4-FFF2-40B4-BE49-F238E27FC236}">
                <a16:creationId xmlns:a16="http://schemas.microsoft.com/office/drawing/2014/main" id="{ED218489-0110-469F-8136-1F210D11994B}"/>
              </a:ext>
            </a:extLst>
          </p:cNvPr>
          <p:cNvPicPr>
            <a:picLocks noChangeAspect="1"/>
          </p:cNvPicPr>
          <p:nvPr/>
        </p:nvPicPr>
        <p:blipFill>
          <a:blip r:embed="rId2"/>
          <a:stretch>
            <a:fillRect/>
          </a:stretch>
        </p:blipFill>
        <p:spPr>
          <a:xfrm>
            <a:off x="2140404" y="2295807"/>
            <a:ext cx="4819650" cy="3124200"/>
          </a:xfrm>
          <a:prstGeom prst="rect">
            <a:avLst/>
          </a:prstGeom>
        </p:spPr>
      </p:pic>
      <p:pic>
        <p:nvPicPr>
          <p:cNvPr id="7" name="图片 6">
            <a:extLst>
              <a:ext uri="{FF2B5EF4-FFF2-40B4-BE49-F238E27FC236}">
                <a16:creationId xmlns:a16="http://schemas.microsoft.com/office/drawing/2014/main" id="{58894A5D-2E22-4CB4-8291-880B98E14C6C}"/>
              </a:ext>
            </a:extLst>
          </p:cNvPr>
          <p:cNvPicPr>
            <a:picLocks noChangeAspect="1"/>
          </p:cNvPicPr>
          <p:nvPr/>
        </p:nvPicPr>
        <p:blipFill>
          <a:blip r:embed="rId3"/>
          <a:stretch>
            <a:fillRect/>
          </a:stretch>
        </p:blipFill>
        <p:spPr>
          <a:xfrm>
            <a:off x="2445204" y="4910420"/>
            <a:ext cx="4514850" cy="1019175"/>
          </a:xfrm>
          <a:prstGeom prst="rect">
            <a:avLst/>
          </a:prstGeom>
        </p:spPr>
      </p:pic>
    </p:spTree>
    <p:extLst>
      <p:ext uri="{BB962C8B-B14F-4D97-AF65-F5344CB8AC3E}">
        <p14:creationId xmlns:p14="http://schemas.microsoft.com/office/powerpoint/2010/main" val="253573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zh-CN" altLang="en-US" sz="2400" dirty="0"/>
              <a:t>第二步：决定记忆什么</a:t>
            </a:r>
            <a:endParaRPr lang="en-US" altLang="zh-CN" sz="2400" dirty="0"/>
          </a:p>
          <a:p>
            <a:r>
              <a:rPr lang="zh-CN" altLang="en-US" sz="2400" dirty="0"/>
              <a:t>根据以往的输入决定当前单元状态有哪些应该被记忆</a:t>
            </a:r>
            <a:endParaRPr lang="en-US" altLang="zh-CN" sz="2400" dirty="0"/>
          </a:p>
          <a:p>
            <a:endParaRPr lang="en-US" altLang="zh-CN" sz="2400" dirty="0"/>
          </a:p>
        </p:txBody>
      </p:sp>
      <p:pic>
        <p:nvPicPr>
          <p:cNvPr id="3" name="图片 2">
            <a:extLst>
              <a:ext uri="{FF2B5EF4-FFF2-40B4-BE49-F238E27FC236}">
                <a16:creationId xmlns:a16="http://schemas.microsoft.com/office/drawing/2014/main" id="{68CE7E9A-2EC8-4345-985B-332C30DFEA6C}"/>
              </a:ext>
            </a:extLst>
          </p:cNvPr>
          <p:cNvPicPr>
            <a:picLocks noChangeAspect="1"/>
          </p:cNvPicPr>
          <p:nvPr/>
        </p:nvPicPr>
        <p:blipFill>
          <a:blip r:embed="rId2"/>
          <a:stretch>
            <a:fillRect/>
          </a:stretch>
        </p:blipFill>
        <p:spPr>
          <a:xfrm>
            <a:off x="1895475" y="2172970"/>
            <a:ext cx="5353050" cy="3438525"/>
          </a:xfrm>
          <a:prstGeom prst="rect">
            <a:avLst/>
          </a:prstGeom>
        </p:spPr>
      </p:pic>
      <p:pic>
        <p:nvPicPr>
          <p:cNvPr id="7" name="图片 6">
            <a:extLst>
              <a:ext uri="{FF2B5EF4-FFF2-40B4-BE49-F238E27FC236}">
                <a16:creationId xmlns:a16="http://schemas.microsoft.com/office/drawing/2014/main" id="{B72D8A52-7021-4936-B0F6-993415A11860}"/>
              </a:ext>
            </a:extLst>
          </p:cNvPr>
          <p:cNvPicPr>
            <a:picLocks noChangeAspect="1"/>
          </p:cNvPicPr>
          <p:nvPr/>
        </p:nvPicPr>
        <p:blipFill>
          <a:blip r:embed="rId3"/>
          <a:stretch>
            <a:fillRect/>
          </a:stretch>
        </p:blipFill>
        <p:spPr>
          <a:xfrm>
            <a:off x="1952625" y="4757299"/>
            <a:ext cx="5238750" cy="1809750"/>
          </a:xfrm>
          <a:prstGeom prst="rect">
            <a:avLst/>
          </a:prstGeom>
        </p:spPr>
      </p:pic>
    </p:spTree>
    <p:extLst>
      <p:ext uri="{BB962C8B-B14F-4D97-AF65-F5344CB8AC3E}">
        <p14:creationId xmlns:p14="http://schemas.microsoft.com/office/powerpoint/2010/main" val="58553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zh-CN" altLang="en-US" sz="2400" dirty="0"/>
              <a:t>第三步：更新记忆</a:t>
            </a:r>
            <a:endParaRPr lang="en-US" altLang="zh-CN" sz="2400" dirty="0"/>
          </a:p>
          <a:p>
            <a:r>
              <a:rPr lang="zh-CN" altLang="en-US" sz="2400" dirty="0"/>
              <a:t>上一次的记忆乘以遗忘率再加上本轮应该记忆的合成至本轮的一个记忆</a:t>
            </a:r>
            <a:endParaRPr lang="en-US" altLang="zh-CN" sz="2400" dirty="0"/>
          </a:p>
          <a:p>
            <a:endParaRPr lang="en-US" altLang="zh-CN" sz="2400" dirty="0"/>
          </a:p>
        </p:txBody>
      </p:sp>
      <p:pic>
        <p:nvPicPr>
          <p:cNvPr id="5" name="图片 4">
            <a:extLst>
              <a:ext uri="{FF2B5EF4-FFF2-40B4-BE49-F238E27FC236}">
                <a16:creationId xmlns:a16="http://schemas.microsoft.com/office/drawing/2014/main" id="{49D0FDF3-F58C-493F-A617-5125D213A719}"/>
              </a:ext>
            </a:extLst>
          </p:cNvPr>
          <p:cNvPicPr>
            <a:picLocks noChangeAspect="1"/>
          </p:cNvPicPr>
          <p:nvPr/>
        </p:nvPicPr>
        <p:blipFill rotWithShape="1">
          <a:blip r:embed="rId2"/>
          <a:srcRect t="5801"/>
          <a:stretch/>
        </p:blipFill>
        <p:spPr>
          <a:xfrm>
            <a:off x="1787978" y="1990407"/>
            <a:ext cx="5829300" cy="3248025"/>
          </a:xfrm>
          <a:prstGeom prst="rect">
            <a:avLst/>
          </a:prstGeom>
        </p:spPr>
      </p:pic>
      <p:pic>
        <p:nvPicPr>
          <p:cNvPr id="6" name="图片 5">
            <a:extLst>
              <a:ext uri="{FF2B5EF4-FFF2-40B4-BE49-F238E27FC236}">
                <a16:creationId xmlns:a16="http://schemas.microsoft.com/office/drawing/2014/main" id="{B8982227-17B8-4215-8D00-A13975B89691}"/>
              </a:ext>
            </a:extLst>
          </p:cNvPr>
          <p:cNvPicPr>
            <a:picLocks noChangeAspect="1"/>
          </p:cNvPicPr>
          <p:nvPr/>
        </p:nvPicPr>
        <p:blipFill>
          <a:blip r:embed="rId3"/>
          <a:stretch>
            <a:fillRect/>
          </a:stretch>
        </p:blipFill>
        <p:spPr>
          <a:xfrm>
            <a:off x="2911248" y="5316432"/>
            <a:ext cx="3800475" cy="942975"/>
          </a:xfrm>
          <a:prstGeom prst="rect">
            <a:avLst/>
          </a:prstGeom>
        </p:spPr>
      </p:pic>
    </p:spTree>
    <p:extLst>
      <p:ext uri="{BB962C8B-B14F-4D97-AF65-F5344CB8AC3E}">
        <p14:creationId xmlns:p14="http://schemas.microsoft.com/office/powerpoint/2010/main" val="278859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LSTM</a:t>
            </a:r>
          </a:p>
        </p:txBody>
      </p:sp>
      <p:sp>
        <p:nvSpPr>
          <p:cNvPr id="4" name="内容占位符 3"/>
          <p:cNvSpPr>
            <a:spLocks noGrp="1"/>
          </p:cNvSpPr>
          <p:nvPr>
            <p:ph idx="1"/>
          </p:nvPr>
        </p:nvSpPr>
        <p:spPr>
          <a:xfrm>
            <a:off x="75565" y="1029970"/>
            <a:ext cx="8785225" cy="5168900"/>
          </a:xfrm>
        </p:spPr>
        <p:txBody>
          <a:bodyPr/>
          <a:lstStyle/>
          <a:p>
            <a:r>
              <a:rPr lang="zh-CN" altLang="en-US" sz="2400" dirty="0"/>
              <a:t>第四步：更新记忆</a:t>
            </a:r>
            <a:endParaRPr lang="en-US" altLang="zh-CN" sz="2400" dirty="0"/>
          </a:p>
          <a:p>
            <a:r>
              <a:rPr lang="zh-CN" altLang="en-US" sz="2400" dirty="0"/>
              <a:t>根据本轮的记忆和本轮之前的输入决定本轮的输出</a:t>
            </a:r>
            <a:endParaRPr lang="en-US" altLang="zh-CN" sz="2400" dirty="0"/>
          </a:p>
        </p:txBody>
      </p:sp>
      <p:pic>
        <p:nvPicPr>
          <p:cNvPr id="3" name="图片 2">
            <a:extLst>
              <a:ext uri="{FF2B5EF4-FFF2-40B4-BE49-F238E27FC236}">
                <a16:creationId xmlns:a16="http://schemas.microsoft.com/office/drawing/2014/main" id="{AB566718-DA55-44A8-9441-D7B5A7BA250D}"/>
              </a:ext>
            </a:extLst>
          </p:cNvPr>
          <p:cNvPicPr>
            <a:picLocks noChangeAspect="1"/>
          </p:cNvPicPr>
          <p:nvPr/>
        </p:nvPicPr>
        <p:blipFill>
          <a:blip r:embed="rId2"/>
          <a:stretch>
            <a:fillRect/>
          </a:stretch>
        </p:blipFill>
        <p:spPr>
          <a:xfrm>
            <a:off x="1647041" y="1981290"/>
            <a:ext cx="5410200" cy="3248025"/>
          </a:xfrm>
          <a:prstGeom prst="rect">
            <a:avLst/>
          </a:prstGeom>
        </p:spPr>
      </p:pic>
      <p:pic>
        <p:nvPicPr>
          <p:cNvPr id="7" name="图片 6">
            <a:extLst>
              <a:ext uri="{FF2B5EF4-FFF2-40B4-BE49-F238E27FC236}">
                <a16:creationId xmlns:a16="http://schemas.microsoft.com/office/drawing/2014/main" id="{A206FF89-56C3-4AC2-AC80-5B8E6DDB6B1B}"/>
              </a:ext>
            </a:extLst>
          </p:cNvPr>
          <p:cNvPicPr>
            <a:picLocks noChangeAspect="1"/>
          </p:cNvPicPr>
          <p:nvPr/>
        </p:nvPicPr>
        <p:blipFill rotWithShape="1">
          <a:blip r:embed="rId3"/>
          <a:srcRect t="22330" b="16644"/>
          <a:stretch/>
        </p:blipFill>
        <p:spPr>
          <a:xfrm>
            <a:off x="2358118" y="5229315"/>
            <a:ext cx="4667250" cy="1197429"/>
          </a:xfrm>
          <a:prstGeom prst="rect">
            <a:avLst/>
          </a:prstGeom>
        </p:spPr>
      </p:pic>
    </p:spTree>
    <p:extLst>
      <p:ext uri="{BB962C8B-B14F-4D97-AF65-F5344CB8AC3E}">
        <p14:creationId xmlns:p14="http://schemas.microsoft.com/office/powerpoint/2010/main" val="401636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2544"/>
            <a:ext cx="9144000" cy="3055920"/>
          </a:xfrm>
          <a:prstGeom prst="rect">
            <a:avLst/>
          </a:prstGeom>
        </p:spPr>
      </p:pic>
      <p:sp>
        <p:nvSpPr>
          <p:cNvPr id="8" name="Freeform 76"/>
          <p:cNvSpPr/>
          <p:nvPr/>
        </p:nvSpPr>
        <p:spPr bwMode="gray">
          <a:xfrm rot="21175831">
            <a:off x="206154" y="4653867"/>
            <a:ext cx="1180476" cy="1586377"/>
          </a:xfrm>
          <a:custGeom>
            <a:avLst/>
            <a:gdLst>
              <a:gd name="T0" fmla="*/ 756 w 2220"/>
              <a:gd name="T1" fmla="*/ 0 h 2878"/>
              <a:gd name="T2" fmla="*/ 568 w 2220"/>
              <a:gd name="T3" fmla="*/ 112 h 2878"/>
              <a:gd name="T4" fmla="*/ 464 w 2220"/>
              <a:gd name="T5" fmla="*/ 212 h 2878"/>
              <a:gd name="T6" fmla="*/ 300 w 2220"/>
              <a:gd name="T7" fmla="*/ 164 h 2878"/>
              <a:gd name="T8" fmla="*/ 180 w 2220"/>
              <a:gd name="T9" fmla="*/ 156 h 2878"/>
              <a:gd name="T10" fmla="*/ 16 w 2220"/>
              <a:gd name="T11" fmla="*/ 184 h 2878"/>
              <a:gd name="T12" fmla="*/ 68 w 2220"/>
              <a:gd name="T13" fmla="*/ 368 h 2878"/>
              <a:gd name="T14" fmla="*/ 224 w 2220"/>
              <a:gd name="T15" fmla="*/ 460 h 2878"/>
              <a:gd name="T16" fmla="*/ 272 w 2220"/>
              <a:gd name="T17" fmla="*/ 664 h 2878"/>
              <a:gd name="T18" fmla="*/ 248 w 2220"/>
              <a:gd name="T19" fmla="*/ 900 h 2878"/>
              <a:gd name="T20" fmla="*/ 180 w 2220"/>
              <a:gd name="T21" fmla="*/ 1072 h 2878"/>
              <a:gd name="T22" fmla="*/ 144 w 2220"/>
              <a:gd name="T23" fmla="*/ 1240 h 2878"/>
              <a:gd name="T24" fmla="*/ 236 w 2220"/>
              <a:gd name="T25" fmla="*/ 1476 h 2878"/>
              <a:gd name="T26" fmla="*/ 328 w 2220"/>
              <a:gd name="T27" fmla="*/ 1556 h 2878"/>
              <a:gd name="T28" fmla="*/ 436 w 2220"/>
              <a:gd name="T29" fmla="*/ 1772 h 2878"/>
              <a:gd name="T30" fmla="*/ 452 w 2220"/>
              <a:gd name="T31" fmla="*/ 1964 h 2878"/>
              <a:gd name="T32" fmla="*/ 384 w 2220"/>
              <a:gd name="T33" fmla="*/ 2196 h 2878"/>
              <a:gd name="T34" fmla="*/ 140 w 2220"/>
              <a:gd name="T35" fmla="*/ 2420 h 2878"/>
              <a:gd name="T36" fmla="*/ 64 w 2220"/>
              <a:gd name="T37" fmla="*/ 2572 h 2878"/>
              <a:gd name="T38" fmla="*/ 188 w 2220"/>
              <a:gd name="T39" fmla="*/ 2848 h 2878"/>
              <a:gd name="T40" fmla="*/ 360 w 2220"/>
              <a:gd name="T41" fmla="*/ 2556 h 2878"/>
              <a:gd name="T42" fmla="*/ 680 w 2220"/>
              <a:gd name="T43" fmla="*/ 2340 h 2878"/>
              <a:gd name="T44" fmla="*/ 744 w 2220"/>
              <a:gd name="T45" fmla="*/ 2076 h 2878"/>
              <a:gd name="T46" fmla="*/ 736 w 2220"/>
              <a:gd name="T47" fmla="*/ 1644 h 2878"/>
              <a:gd name="T48" fmla="*/ 756 w 2220"/>
              <a:gd name="T49" fmla="*/ 1412 h 2878"/>
              <a:gd name="T50" fmla="*/ 888 w 2220"/>
              <a:gd name="T51" fmla="*/ 1304 h 2878"/>
              <a:gd name="T52" fmla="*/ 1060 w 2220"/>
              <a:gd name="T53" fmla="*/ 1292 h 2878"/>
              <a:gd name="T54" fmla="*/ 1260 w 2220"/>
              <a:gd name="T55" fmla="*/ 1328 h 2878"/>
              <a:gd name="T56" fmla="*/ 1400 w 2220"/>
              <a:gd name="T57" fmla="*/ 1380 h 2878"/>
              <a:gd name="T58" fmla="*/ 1672 w 2220"/>
              <a:gd name="T59" fmla="*/ 1484 h 2878"/>
              <a:gd name="T60" fmla="*/ 1856 w 2220"/>
              <a:gd name="T61" fmla="*/ 1432 h 2878"/>
              <a:gd name="T62" fmla="*/ 1896 w 2220"/>
              <a:gd name="T63" fmla="*/ 1148 h 2878"/>
              <a:gd name="T64" fmla="*/ 2032 w 2220"/>
              <a:gd name="T65" fmla="*/ 832 h 2878"/>
              <a:gd name="T66" fmla="*/ 2220 w 2220"/>
              <a:gd name="T67" fmla="*/ 140 h 2878"/>
              <a:gd name="T68" fmla="*/ 1788 w 2220"/>
              <a:gd name="T69" fmla="*/ 108 h 2878"/>
              <a:gd name="T70" fmla="*/ 1724 w 2220"/>
              <a:gd name="T71" fmla="*/ 320 h 2878"/>
              <a:gd name="T72" fmla="*/ 1723 w 2220"/>
              <a:gd name="T73" fmla="*/ 351 h 2878"/>
              <a:gd name="T74" fmla="*/ 1620 w 2220"/>
              <a:gd name="T75" fmla="*/ 548 h 2878"/>
              <a:gd name="T76" fmla="*/ 1700 w 2220"/>
              <a:gd name="T77" fmla="*/ 780 h 2878"/>
              <a:gd name="T78" fmla="*/ 1632 w 2220"/>
              <a:gd name="T79" fmla="*/ 904 h 2878"/>
              <a:gd name="T80" fmla="*/ 1424 w 2220"/>
              <a:gd name="T81" fmla="*/ 952 h 2878"/>
              <a:gd name="T82" fmla="*/ 1216 w 2220"/>
              <a:gd name="T83" fmla="*/ 992 h 2878"/>
              <a:gd name="T84" fmla="*/ 992 w 2220"/>
              <a:gd name="T85" fmla="*/ 956 h 2878"/>
              <a:gd name="T86" fmla="*/ 876 w 2220"/>
              <a:gd name="T87" fmla="*/ 884 h 2878"/>
              <a:gd name="T88" fmla="*/ 928 w 2220"/>
              <a:gd name="T89" fmla="*/ 728 h 2878"/>
              <a:gd name="T90" fmla="*/ 1204 w 2220"/>
              <a:gd name="T91" fmla="*/ 740 h 2878"/>
              <a:gd name="T92" fmla="*/ 1468 w 2220"/>
              <a:gd name="T93" fmla="*/ 592 h 2878"/>
              <a:gd name="T94" fmla="*/ 1592 w 2220"/>
              <a:gd name="T95" fmla="*/ 520 h 2878"/>
              <a:gd name="T96" fmla="*/ 1612 w 2220"/>
              <a:gd name="T97" fmla="*/ 492 h 2878"/>
              <a:gd name="T98" fmla="*/ 1648 w 2220"/>
              <a:gd name="T99" fmla="*/ 376 h 2878"/>
              <a:gd name="T100" fmla="*/ 1584 w 2220"/>
              <a:gd name="T101" fmla="*/ 344 h 2878"/>
              <a:gd name="T102" fmla="*/ 1496 w 2220"/>
              <a:gd name="T103" fmla="*/ 424 h 2878"/>
              <a:gd name="T104" fmla="*/ 1392 w 2220"/>
              <a:gd name="T105" fmla="*/ 492 h 2878"/>
              <a:gd name="T106" fmla="*/ 1300 w 2220"/>
              <a:gd name="T107" fmla="*/ 540 h 2878"/>
              <a:gd name="T108" fmla="*/ 1148 w 2220"/>
              <a:gd name="T109" fmla="*/ 564 h 2878"/>
              <a:gd name="T110" fmla="*/ 1028 w 2220"/>
              <a:gd name="T111" fmla="*/ 500 h 2878"/>
              <a:gd name="T112" fmla="*/ 936 w 2220"/>
              <a:gd name="T113" fmla="*/ 388 h 2878"/>
              <a:gd name="T114" fmla="*/ 824 w 2220"/>
              <a:gd name="T115" fmla="*/ 344 h 2878"/>
              <a:gd name="T116" fmla="*/ 860 w 2220"/>
              <a:gd name="T117" fmla="*/ 212 h 2878"/>
              <a:gd name="T118" fmla="*/ 876 w 2220"/>
              <a:gd name="T119" fmla="*/ 96 h 2878"/>
              <a:gd name="T120" fmla="*/ 832 w 2220"/>
              <a:gd name="T121" fmla="*/ 20 h 2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a:noFill/>
          </a:ln>
          <a:effectLst/>
        </p:spPr>
        <p:txBody>
          <a:bodyPr/>
          <a:lstStyle/>
          <a:p>
            <a:endParaRPr lang="zh-CN" altLang="en-US"/>
          </a:p>
        </p:txBody>
      </p:sp>
      <p:sp>
        <p:nvSpPr>
          <p:cNvPr id="2" name="文本框 1"/>
          <p:cNvSpPr txBox="1"/>
          <p:nvPr/>
        </p:nvSpPr>
        <p:spPr>
          <a:xfrm>
            <a:off x="1479550" y="5062855"/>
            <a:ext cx="6750685" cy="768350"/>
          </a:xfrm>
          <a:prstGeom prst="rect">
            <a:avLst/>
          </a:prstGeom>
          <a:noFill/>
        </p:spPr>
        <p:txBody>
          <a:bodyPr wrap="square" rtlCol="0">
            <a:spAutoFit/>
          </a:bodyPr>
          <a:lstStyle/>
          <a:p>
            <a:pPr algn="ctr"/>
            <a:r>
              <a:rPr lang="zh-CN" altLang="en-US" sz="4400"/>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90" y="-109784"/>
            <a:ext cx="8229600" cy="1143000"/>
          </a:xfrm>
        </p:spPr>
        <p:txBody>
          <a:bodyPr/>
          <a:lstStyle/>
          <a:p>
            <a:r>
              <a:rPr lang="zh-CN" altLang="en-US" sz="3200" dirty="0"/>
              <a:t>提纲</a:t>
            </a:r>
          </a:p>
        </p:txBody>
      </p:sp>
      <p:sp>
        <p:nvSpPr>
          <p:cNvPr id="3" name="圆角矩形 2"/>
          <p:cNvSpPr/>
          <p:nvPr/>
        </p:nvSpPr>
        <p:spPr bwMode="auto">
          <a:xfrm>
            <a:off x="92847" y="1033038"/>
            <a:ext cx="8958650" cy="5292000"/>
          </a:xfrm>
          <a:prstGeom prst="roundRect">
            <a:avLst>
              <a:gd name="adj" fmla="val 1739"/>
            </a:avLst>
          </a:prstGeom>
          <a:noFill/>
          <a:ln w="9525" cap="flat" cmpd="sng" algn="ctr">
            <a:solidFill>
              <a:schemeClr val="bg2">
                <a:lumMod val="50000"/>
              </a:schemeClr>
            </a:solidFill>
            <a:prstDash val="solid"/>
            <a:round/>
            <a:headEnd type="none" w="med" len="med"/>
            <a:tailEnd type="none" w="med" len="med"/>
          </a:ln>
          <a:effectLst>
            <a:glow rad="63500">
              <a:schemeClr val="accent5">
                <a:lumMod val="50000"/>
                <a:alpha val="40000"/>
              </a:schemeClr>
            </a:glow>
            <a:prstShdw prst="shdw17" dist="17961" dir="2700000">
              <a:schemeClr val="accent1">
                <a:lumMod val="40000"/>
                <a:lumOff val="60000"/>
                <a:alpha val="50000"/>
              </a:schemeClr>
            </a:prstShdw>
            <a:reflection blurRad="139700" stA="98000" endPos="13000" dist="190500" dir="5400000" sy="-100000" algn="bl" rotWithShape="0"/>
          </a:effectLst>
          <a:scene3d>
            <a:camera prst="orthographicFront"/>
            <a:lightRig rig="freezing" dir="t"/>
          </a:scene3d>
          <a:sp3d prstMaterial="plastic">
            <a:bevelT prst="relaxedInset"/>
            <a:bevelB w="101600" prst="riblet"/>
          </a:sp3d>
        </p:spPr>
        <p:txBody>
          <a:bodyPr vert="horz" wrap="square" lIns="91440" tIns="45720" rIns="91440" bIns="45720" numCol="1" rtlCol="0" anchor="t" anchorCtr="0" compatLnSpc="1">
            <a:sp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4" name="副标题 3"/>
          <p:cNvSpPr>
            <a:spLocks noGrp="1"/>
          </p:cNvSpPr>
          <p:nvPr>
            <p:ph type="subTitle" idx="1"/>
          </p:nvPr>
        </p:nvSpPr>
        <p:spPr>
          <a:xfrm>
            <a:off x="296726" y="1175658"/>
            <a:ext cx="8550547" cy="4782366"/>
          </a:xfrm>
        </p:spPr>
        <p:txBody>
          <a:bodyPr/>
          <a:lstStyle/>
          <a:p>
            <a:r>
              <a:rPr lang="en-US" altLang="zh-CN" sz="4000" dirty="0"/>
              <a:t>1</a:t>
            </a:r>
            <a:r>
              <a:rPr lang="zh-CN" altLang="en-US" sz="4000" dirty="0"/>
              <a:t>、产生的背景及意义</a:t>
            </a:r>
          </a:p>
          <a:p>
            <a:endParaRPr lang="en-US" altLang="zh-CN" sz="4000" dirty="0"/>
          </a:p>
          <a:p>
            <a:r>
              <a:rPr lang="en-US" altLang="zh-CN" sz="4000" dirty="0"/>
              <a:t>2</a:t>
            </a:r>
            <a:r>
              <a:rPr lang="zh-CN" altLang="en-US" sz="4000" dirty="0"/>
              <a:t>、</a:t>
            </a:r>
            <a:r>
              <a:rPr lang="en-US" altLang="zh-CN" sz="4000" dirty="0"/>
              <a:t>RNN+BPTT</a:t>
            </a:r>
            <a:endParaRPr lang="zh-CN" altLang="en-US" sz="4000" dirty="0"/>
          </a:p>
          <a:p>
            <a:endParaRPr lang="en-US" altLang="zh-CN" sz="4000" dirty="0"/>
          </a:p>
          <a:p>
            <a:r>
              <a:rPr lang="en-US" altLang="zh-CN" sz="4000" dirty="0"/>
              <a:t>3</a:t>
            </a:r>
            <a:r>
              <a:rPr lang="zh-CN" altLang="en-US" sz="4000" dirty="0"/>
              <a:t>、</a:t>
            </a:r>
            <a:r>
              <a:rPr lang="en-US" altLang="zh-CN" sz="4000" dirty="0"/>
              <a:t>LSTM</a:t>
            </a:r>
            <a:endParaRPr lang="zh-CN" altLang="en-US" sz="4000"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产生的背景及意义</a:t>
            </a:r>
          </a:p>
        </p:txBody>
      </p:sp>
      <p:sp>
        <p:nvSpPr>
          <p:cNvPr id="5" name="内容占位符 2"/>
          <p:cNvSpPr>
            <a:spLocks noGrp="1"/>
          </p:cNvSpPr>
          <p:nvPr/>
        </p:nvSpPr>
        <p:spPr>
          <a:xfrm>
            <a:off x="182880" y="989965"/>
            <a:ext cx="8676005" cy="533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altLang="zh-CN" dirty="0"/>
          </a:p>
          <a:p>
            <a:r>
              <a:rPr lang="zh-CN" altLang="en-US" b="1" dirty="0"/>
              <a:t>前馈神经网络</a:t>
            </a:r>
            <a:r>
              <a:rPr lang="en-US" altLang="zh-CN" b="1" dirty="0"/>
              <a:t>VS </a:t>
            </a:r>
            <a:r>
              <a:rPr lang="zh-CN" altLang="en-US" b="1" dirty="0"/>
              <a:t>反馈神经网络</a:t>
            </a:r>
            <a:endParaRPr lang="en-US" altLang="zh-CN" b="1" dirty="0"/>
          </a:p>
          <a:p>
            <a:endParaRPr lang="zh-CN" altLang="en-US" b="1" dirty="0"/>
          </a:p>
          <a:p>
            <a:r>
              <a:rPr lang="zh-CN" altLang="en-US" dirty="0"/>
              <a:t>在深度学习领域，传统的前馈神经网络（</a:t>
            </a:r>
            <a:r>
              <a:rPr lang="en-US" altLang="zh-CN" dirty="0"/>
              <a:t>feed-forward neural net</a:t>
            </a:r>
            <a:r>
              <a:rPr lang="zh-CN" altLang="en-US" dirty="0"/>
              <a:t>，简称</a:t>
            </a:r>
            <a:r>
              <a:rPr lang="en-US" altLang="zh-CN" dirty="0"/>
              <a:t>FNN</a:t>
            </a:r>
            <a:r>
              <a:rPr lang="zh-CN" altLang="en-US" dirty="0"/>
              <a:t>）具有出色的表现，取得了许多成功，它曾在许多不同的任务上</a:t>
            </a:r>
            <a:r>
              <a:rPr lang="en-US" altLang="zh-CN" dirty="0"/>
              <a:t>——</a:t>
            </a:r>
            <a:r>
              <a:rPr lang="zh-CN" altLang="en-US" dirty="0"/>
              <a:t>包括手写数字识别和目标分类上创造了记录。甚至到了今天，</a:t>
            </a:r>
            <a:r>
              <a:rPr lang="en-US" altLang="zh-CN" dirty="0"/>
              <a:t>FNN</a:t>
            </a:r>
            <a:r>
              <a:rPr lang="zh-CN" altLang="en-US" dirty="0"/>
              <a:t>在解决分类任务上始终都比其他方法要略胜一筹。</a:t>
            </a:r>
          </a:p>
          <a:p>
            <a:r>
              <a:rPr lang="zh-CN" altLang="en-US" dirty="0"/>
              <a:t>尽管如此，大多数专家还是会达成共识：</a:t>
            </a:r>
            <a:r>
              <a:rPr lang="en-US" altLang="zh-CN" dirty="0"/>
              <a:t>FNN</a:t>
            </a:r>
            <a:r>
              <a:rPr lang="zh-CN" altLang="en-US" dirty="0"/>
              <a:t>可以实现的功能仍然相当有限。究其原因，人类的大脑有着惊人的计算功能，而“分类”任务仅仅是其中很小的一个组成部分。我们不仅能够识别个体案例，更能分析输入信息之间的整体逻辑序列。这些信息序列富含有大量的内容，信息彼此间有着复杂的时间关联性，并且信息长度各种各样。例如视觉、开车、演讲还有理解能力，这些都需要我们同时处理高维度的多种输入信息，因为它们时时都在变化，而这是</a:t>
            </a:r>
            <a:r>
              <a:rPr lang="en-US" altLang="zh-CN" dirty="0"/>
              <a:t>FNN</a:t>
            </a:r>
            <a:r>
              <a:rPr lang="zh-CN" altLang="en-US" dirty="0"/>
              <a:t>在建模时就极为匮乏的。</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产生的背景及意义</a:t>
            </a:r>
          </a:p>
        </p:txBody>
      </p:sp>
      <p:sp>
        <p:nvSpPr>
          <p:cNvPr id="6" name="内容占位符 5"/>
          <p:cNvSpPr>
            <a:spLocks noGrp="1"/>
          </p:cNvSpPr>
          <p:nvPr>
            <p:ph idx="1"/>
          </p:nvPr>
        </p:nvSpPr>
        <p:spPr>
          <a:xfrm>
            <a:off x="205740" y="1028065"/>
            <a:ext cx="8732520" cy="4801870"/>
          </a:xfrm>
        </p:spPr>
        <p:txBody>
          <a:bodyPr>
            <a:normAutofit fontScale="77500" lnSpcReduction="20000"/>
          </a:bodyPr>
          <a:lstStyle/>
          <a:p>
            <a:endParaRPr lang="en-US" altLang="zh-CN" dirty="0"/>
          </a:p>
          <a:p>
            <a:r>
              <a:rPr lang="zh-CN" altLang="en-US" dirty="0"/>
              <a:t>使用前馈卷积神经网络（</a:t>
            </a:r>
            <a:r>
              <a:rPr lang="en-US" altLang="zh-CN" dirty="0" err="1"/>
              <a:t>convnets</a:t>
            </a:r>
            <a:r>
              <a:rPr lang="zh-CN" altLang="en-US" dirty="0"/>
              <a:t>）来解决计算机视觉问题，是深度学习最广为人知的成果，尽管前馈网络有难以置信的成功，它们受制于无法明确模拟时间关系，以及所有数据点都是由固定长度的向量组成的，并且假定样本之间是互不相关的假设。</a:t>
            </a:r>
            <a:endParaRPr lang="en-US" altLang="zh-CN" dirty="0"/>
          </a:p>
          <a:p>
            <a:r>
              <a:rPr lang="en-US" altLang="zh-CN" dirty="0"/>
              <a:t>CNN</a:t>
            </a:r>
            <a:r>
              <a:rPr lang="zh-CN" altLang="en-US" dirty="0"/>
              <a:t>并不完全适用于学习时间序列，因此会需要各种辅助性处理，且效果也不一定好。面对对时间序列敏感的问题和任务，</a:t>
            </a:r>
            <a:r>
              <a:rPr lang="en-US" altLang="zh-CN" dirty="0"/>
              <a:t>RNN(</a:t>
            </a:r>
            <a:r>
              <a:rPr lang="zh-CN" altLang="en-US" dirty="0"/>
              <a:t>如</a:t>
            </a:r>
            <a:r>
              <a:rPr lang="en-US" altLang="zh-CN" dirty="0"/>
              <a:t>LSTM)</a:t>
            </a:r>
            <a:r>
              <a:rPr lang="zh-CN" altLang="en-US" dirty="0"/>
              <a:t>通常会比较合适。 </a:t>
            </a:r>
            <a:endParaRPr lang="en-US" altLang="zh-CN" dirty="0"/>
          </a:p>
          <a:p>
            <a:r>
              <a:rPr lang="en-US" altLang="zh-CN" dirty="0"/>
              <a:t>RNN</a:t>
            </a:r>
            <a:r>
              <a:rPr lang="zh-CN" altLang="en-US" dirty="0"/>
              <a:t>回归型网络，用于序列数据，并且有了一定的记忆效应，辅之以</a:t>
            </a:r>
            <a:r>
              <a:rPr lang="en-US" altLang="zh-CN" dirty="0" err="1"/>
              <a:t>lstm</a:t>
            </a:r>
            <a:r>
              <a:rPr lang="zh-CN" altLang="en-US" dirty="0"/>
              <a:t>。</a:t>
            </a:r>
            <a:br>
              <a:rPr lang="zh-CN" altLang="en-US" dirty="0"/>
            </a:br>
            <a:r>
              <a:rPr lang="en-US" altLang="zh-CN" dirty="0"/>
              <a:t>CNN</a:t>
            </a:r>
            <a:r>
              <a:rPr lang="zh-CN" altLang="en-US" dirty="0"/>
              <a:t>应该侧重空间映射，图像数据尤为贴合此场景。</a:t>
            </a:r>
          </a:p>
          <a:p>
            <a:r>
              <a:rPr lang="zh-CN" altLang="en-US" dirty="0"/>
              <a:t>而根据深度学习三大牛的阐述，</a:t>
            </a:r>
            <a:r>
              <a:rPr lang="en-US" altLang="zh-CN" dirty="0">
                <a:hlinkClick r:id="rId2"/>
              </a:rPr>
              <a:t>LSTM</a:t>
            </a:r>
            <a:r>
              <a:rPr lang="zh-CN" altLang="en-US" dirty="0">
                <a:hlinkClick r:id="rId2"/>
              </a:rPr>
              <a:t>网络已被证明比传统的</a:t>
            </a:r>
            <a:r>
              <a:rPr lang="en-US" altLang="zh-CN" dirty="0">
                <a:hlinkClick r:id="rId2"/>
              </a:rPr>
              <a:t>RNNs</a:t>
            </a:r>
            <a:r>
              <a:rPr lang="zh-CN" altLang="en-US" dirty="0">
                <a:hlinkClick r:id="rId2"/>
              </a:rPr>
              <a:t>更加有效</a:t>
            </a:r>
            <a:r>
              <a:rPr lang="zh-CN" altLang="en-US" dirty="0"/>
              <a:t>。</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RNN</a:t>
            </a:r>
          </a:p>
        </p:txBody>
      </p:sp>
      <p:sp>
        <p:nvSpPr>
          <p:cNvPr id="4" name="内容占位符 3"/>
          <p:cNvSpPr>
            <a:spLocks noGrp="1"/>
          </p:cNvSpPr>
          <p:nvPr>
            <p:ph idx="1"/>
          </p:nvPr>
        </p:nvSpPr>
        <p:spPr>
          <a:xfrm>
            <a:off x="75565" y="1029970"/>
            <a:ext cx="8785225" cy="5168900"/>
          </a:xfrm>
        </p:spPr>
        <p:txBody>
          <a:bodyPr/>
          <a:lstStyle/>
          <a:p>
            <a:r>
              <a:rPr lang="zh-CN" altLang="en-US" sz="2400" dirty="0"/>
              <a:t>什么是</a:t>
            </a:r>
            <a:r>
              <a:rPr lang="en-US" altLang="zh-CN" sz="2400" dirty="0"/>
              <a:t>RNNs</a:t>
            </a:r>
          </a:p>
          <a:p>
            <a:pPr marL="0" indent="0">
              <a:buNone/>
            </a:pPr>
            <a:r>
              <a:rPr lang="en-US" altLang="zh-CN" sz="2400" dirty="0"/>
              <a:t>       </a:t>
            </a:r>
            <a:endParaRPr lang="zh-CN" altLang="en-US" dirty="0"/>
          </a:p>
        </p:txBody>
      </p:sp>
      <p:pic>
        <p:nvPicPr>
          <p:cNvPr id="3" name="图片 2">
            <a:extLst>
              <a:ext uri="{FF2B5EF4-FFF2-40B4-BE49-F238E27FC236}">
                <a16:creationId xmlns:a16="http://schemas.microsoft.com/office/drawing/2014/main" id="{FE57B9B9-2F4F-4A36-ACAA-22024AEC70CE}"/>
              </a:ext>
            </a:extLst>
          </p:cNvPr>
          <p:cNvPicPr>
            <a:picLocks noChangeAspect="1"/>
          </p:cNvPicPr>
          <p:nvPr/>
        </p:nvPicPr>
        <p:blipFill>
          <a:blip r:embed="rId2"/>
          <a:stretch>
            <a:fillRect/>
          </a:stretch>
        </p:blipFill>
        <p:spPr>
          <a:xfrm>
            <a:off x="3344227" y="1884680"/>
            <a:ext cx="2247900" cy="3943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a:t>RNN</a:t>
            </a:r>
          </a:p>
        </p:txBody>
      </p:sp>
      <p:sp>
        <p:nvSpPr>
          <p:cNvPr id="4" name="内容占位符 3"/>
          <p:cNvSpPr>
            <a:spLocks noGrp="1"/>
          </p:cNvSpPr>
          <p:nvPr>
            <p:ph idx="1"/>
          </p:nvPr>
        </p:nvSpPr>
        <p:spPr>
          <a:xfrm>
            <a:off x="75565" y="1029970"/>
            <a:ext cx="8785225" cy="5168900"/>
          </a:xfrm>
        </p:spPr>
        <p:txBody>
          <a:bodyPr/>
          <a:lstStyle/>
          <a:p>
            <a:r>
              <a:rPr lang="zh-CN" altLang="en-US" sz="2400" dirty="0"/>
              <a:t>展开</a:t>
            </a:r>
            <a:endParaRPr lang="en-US" altLang="zh-CN" sz="2400" dirty="0"/>
          </a:p>
          <a:p>
            <a:pPr marL="0" indent="0">
              <a:buNone/>
            </a:pPr>
            <a:r>
              <a:rPr lang="en-US" altLang="zh-CN" sz="2400" dirty="0"/>
              <a:t>       </a:t>
            </a:r>
            <a:endParaRPr lang="zh-CN" altLang="en-US" dirty="0"/>
          </a:p>
        </p:txBody>
      </p:sp>
      <p:pic>
        <p:nvPicPr>
          <p:cNvPr id="5" name="图片 4">
            <a:extLst>
              <a:ext uri="{FF2B5EF4-FFF2-40B4-BE49-F238E27FC236}">
                <a16:creationId xmlns:a16="http://schemas.microsoft.com/office/drawing/2014/main" id="{EEE21AC9-3DF9-4316-AC26-19196F2B5ABC}"/>
              </a:ext>
            </a:extLst>
          </p:cNvPr>
          <p:cNvPicPr>
            <a:picLocks noChangeAspect="1"/>
          </p:cNvPicPr>
          <p:nvPr/>
        </p:nvPicPr>
        <p:blipFill>
          <a:blip r:embed="rId2"/>
          <a:stretch>
            <a:fillRect/>
          </a:stretch>
        </p:blipFill>
        <p:spPr>
          <a:xfrm>
            <a:off x="1123950" y="1104492"/>
            <a:ext cx="6896100" cy="4200525"/>
          </a:xfrm>
          <a:prstGeom prst="rect">
            <a:avLst/>
          </a:prstGeom>
        </p:spPr>
      </p:pic>
    </p:spTree>
    <p:extLst>
      <p:ext uri="{BB962C8B-B14F-4D97-AF65-F5344CB8AC3E}">
        <p14:creationId xmlns:p14="http://schemas.microsoft.com/office/powerpoint/2010/main" val="356196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RNN</a:t>
            </a:r>
          </a:p>
        </p:txBody>
      </p:sp>
      <p:sp>
        <p:nvSpPr>
          <p:cNvPr id="4" name="内容占位符 3"/>
          <p:cNvSpPr>
            <a:spLocks noGrp="1"/>
          </p:cNvSpPr>
          <p:nvPr>
            <p:ph idx="1"/>
          </p:nvPr>
        </p:nvSpPr>
        <p:spPr>
          <a:xfrm>
            <a:off x="75565" y="1029970"/>
            <a:ext cx="8785225" cy="5168900"/>
          </a:xfrm>
        </p:spPr>
        <p:txBody>
          <a:bodyPr/>
          <a:lstStyle/>
          <a:p>
            <a:r>
              <a:rPr lang="zh-CN" altLang="en-US" sz="2400" dirty="0"/>
              <a:t>展开</a:t>
            </a:r>
            <a:endParaRPr lang="en-US" altLang="zh-CN" sz="2400" dirty="0"/>
          </a:p>
          <a:p>
            <a:pPr marL="0" indent="0">
              <a:buNone/>
            </a:pPr>
            <a:r>
              <a:rPr lang="en-US" altLang="zh-CN" sz="2400" dirty="0"/>
              <a:t>       </a:t>
            </a:r>
            <a:endParaRPr lang="zh-CN" altLang="en-US" dirty="0"/>
          </a:p>
        </p:txBody>
      </p:sp>
      <p:pic>
        <p:nvPicPr>
          <p:cNvPr id="5" name="图片 4">
            <a:extLst>
              <a:ext uri="{FF2B5EF4-FFF2-40B4-BE49-F238E27FC236}">
                <a16:creationId xmlns:a16="http://schemas.microsoft.com/office/drawing/2014/main" id="{EEE21AC9-3DF9-4316-AC26-19196F2B5ABC}"/>
              </a:ext>
            </a:extLst>
          </p:cNvPr>
          <p:cNvPicPr>
            <a:picLocks noChangeAspect="1"/>
          </p:cNvPicPr>
          <p:nvPr/>
        </p:nvPicPr>
        <p:blipFill>
          <a:blip r:embed="rId2"/>
          <a:stretch>
            <a:fillRect/>
          </a:stretch>
        </p:blipFill>
        <p:spPr>
          <a:xfrm>
            <a:off x="1845301" y="997605"/>
            <a:ext cx="4837721" cy="227617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D57C802-F786-4D70-BD42-FB3EC67DE37E}"/>
                  </a:ext>
                </a:extLst>
              </p:cNvPr>
              <p:cNvSpPr txBox="1"/>
              <p:nvPr/>
            </p:nvSpPr>
            <p:spPr>
              <a:xfrm>
                <a:off x="733687" y="3838222"/>
                <a:ext cx="7472468" cy="1938992"/>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𝑡</m:t>
                        </m:r>
                      </m:sub>
                    </m:sSub>
                    <m:r>
                      <a:rPr lang="zh-CN" altLang="en-US" sz="2400" i="1">
                        <a:latin typeface="Cambria Math" panose="02040503050406030204" pitchFamily="18" charset="0"/>
                      </a:rPr>
                      <m:t>是</m:t>
                    </m:r>
                  </m:oMath>
                </a14:m>
                <a:r>
                  <a:rPr lang="zh-CN" altLang="en-US" sz="2400" dirty="0"/>
                  <a:t>时间</a:t>
                </a:r>
                <a:r>
                  <a:rPr lang="en-US" altLang="zh-CN" sz="2400" dirty="0"/>
                  <a:t>t</a:t>
                </a:r>
                <a:r>
                  <a:rPr lang="zh-CN" altLang="en-US" sz="2400" dirty="0"/>
                  <a:t>处的输入</a:t>
                </a:r>
                <a:endParaRPr lang="en-US" altLang="zh-CN" sz="2400" dirty="0"/>
              </a:p>
              <a:p>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smtClean="0">
                            <a:latin typeface="Cambria Math" panose="02040503050406030204" pitchFamily="18" charset="0"/>
                          </a:rPr>
                          <m:t>S</m:t>
                        </m:r>
                      </m:e>
                      <m:sub>
                        <m:r>
                          <a:rPr lang="en-US" altLang="zh-CN" sz="2400" i="1">
                            <a:latin typeface="Cambria Math" panose="02040503050406030204" pitchFamily="18" charset="0"/>
                          </a:rPr>
                          <m:t>𝑡</m:t>
                        </m:r>
                      </m:sub>
                    </m:sSub>
                    <m:r>
                      <a:rPr lang="zh-CN" altLang="en-US" sz="2400" i="1" smtClean="0">
                        <a:latin typeface="Cambria Math" panose="02040503050406030204" pitchFamily="18" charset="0"/>
                      </a:rPr>
                      <m:t>是</m:t>
                    </m:r>
                  </m:oMath>
                </a14:m>
                <a:r>
                  <a:rPr lang="zh-CN" altLang="en-US" sz="2400" dirty="0"/>
                  <a:t>时间</a:t>
                </a:r>
                <a:r>
                  <a:rPr lang="en-US" altLang="zh-CN" sz="2400" dirty="0"/>
                  <a:t>t</a:t>
                </a:r>
                <a:r>
                  <a:rPr lang="zh-CN" altLang="en-US" sz="2400" dirty="0"/>
                  <a:t>处的“记忆”，</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i="1">
                            <a:latin typeface="Cambria Math" panose="02040503050406030204" pitchFamily="18" charset="0"/>
                          </a:rPr>
                          <m:t>𝑡</m:t>
                        </m:r>
                      </m:sub>
                    </m:sSub>
                  </m:oMath>
                </a14:m>
                <a:r>
                  <a:rPr lang="en-US" altLang="zh-CN" sz="2400" dirty="0"/>
                  <a:t>=f(U</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𝑡</m:t>
                        </m:r>
                      </m:sub>
                    </m:sSub>
                  </m:oMath>
                </a14:m>
                <a:r>
                  <a:rPr lang="en-US" altLang="zh-CN" sz="2400" dirty="0"/>
                  <a:t>+W</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oMath>
                </a14:m>
                <a:r>
                  <a:rPr lang="en-US" altLang="zh-CN" sz="2400" dirty="0"/>
                  <a:t>),f</a:t>
                </a:r>
                <a:r>
                  <a:rPr lang="zh-CN" altLang="en-US" sz="2400" dirty="0"/>
                  <a:t>可以是</a:t>
                </a:r>
                <a:r>
                  <a:rPr lang="en-US" altLang="zh-CN" sz="2400" dirty="0"/>
                  <a:t>tanh</a:t>
                </a:r>
                <a:r>
                  <a:rPr lang="zh-CN" altLang="en-US" sz="2400" dirty="0"/>
                  <a:t>等</a:t>
                </a:r>
                <a:endParaRPr lang="en-US" altLang="zh-CN" sz="2400" dirty="0"/>
              </a:p>
              <a:p>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O</m:t>
                        </m:r>
                      </m:e>
                      <m:sub>
                        <m:r>
                          <m:rPr>
                            <m:sty m:val="p"/>
                          </m:rPr>
                          <a:rPr lang="en-US" altLang="zh-CN" sz="2400" i="1">
                            <a:latin typeface="Cambria Math" panose="02040503050406030204" pitchFamily="18" charset="0"/>
                          </a:rPr>
                          <m:t>t</m:t>
                        </m:r>
                      </m:sub>
                    </m:sSub>
                  </m:oMath>
                </a14:m>
                <a:r>
                  <a:rPr lang="zh-CN" altLang="en-US" sz="2400" dirty="0"/>
                  <a:t>是时间</a:t>
                </a:r>
                <a:r>
                  <a:rPr lang="en-US" altLang="zh-CN" sz="2400" dirty="0"/>
                  <a:t>t</a:t>
                </a:r>
                <a:r>
                  <a:rPr lang="zh-CN" altLang="en-US" sz="2400" dirty="0"/>
                  <a:t>处的输入，比如是预测下个词的话，可能是</a:t>
                </a:r>
                <a:r>
                  <a:rPr lang="en-US" altLang="zh-CN" sz="2400" dirty="0" err="1"/>
                  <a:t>softmax</a:t>
                </a:r>
                <a:r>
                  <a:rPr lang="zh-CN" altLang="en-US" sz="2400" dirty="0"/>
                  <a:t>输出的属于每个候选词的概率，</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O</m:t>
                        </m:r>
                      </m:e>
                      <m:sub>
                        <m:r>
                          <m:rPr>
                            <m:sty m:val="p"/>
                          </m:rPr>
                          <a:rPr lang="en-US" altLang="zh-CN" sz="2400" i="1">
                            <a:latin typeface="Cambria Math" panose="02040503050406030204" pitchFamily="18" charset="0"/>
                          </a:rPr>
                          <m:t>t</m:t>
                        </m:r>
                      </m:sub>
                    </m:sSub>
                  </m:oMath>
                </a14:m>
                <a:r>
                  <a:rPr lang="en-US" altLang="zh-CN" sz="2400" dirty="0"/>
                  <a:t>=</a:t>
                </a:r>
                <a:r>
                  <a:rPr lang="en-US" altLang="zh-CN" sz="2400" dirty="0" err="1"/>
                  <a:t>softmax</a:t>
                </a:r>
                <a:r>
                  <a:rPr lang="en-US" altLang="zh-CN" sz="2400" dirty="0"/>
                  <a:t>(V</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i="1">
                            <a:latin typeface="Cambria Math" panose="02040503050406030204" pitchFamily="18" charset="0"/>
                          </a:rPr>
                          <m:t>𝑡</m:t>
                        </m:r>
                      </m:sub>
                    </m:sSub>
                  </m:oMath>
                </a14:m>
                <a:r>
                  <a:rPr lang="en-US" altLang="zh-CN" sz="2400" dirty="0"/>
                  <a:t>)</a:t>
                </a:r>
                <a:endParaRPr lang="zh-CN" altLang="en-US" sz="2400" dirty="0"/>
              </a:p>
            </p:txBody>
          </p:sp>
        </mc:Choice>
        <mc:Fallback xmlns="">
          <p:sp>
            <p:nvSpPr>
              <p:cNvPr id="3" name="文本框 2">
                <a:extLst>
                  <a:ext uri="{FF2B5EF4-FFF2-40B4-BE49-F238E27FC236}">
                    <a16:creationId xmlns:a16="http://schemas.microsoft.com/office/drawing/2014/main" id="{7D57C802-F786-4D70-BD42-FB3EC67DE37E}"/>
                  </a:ext>
                </a:extLst>
              </p:cNvPr>
              <p:cNvSpPr txBox="1">
                <a:spLocks noRot="1" noChangeAspect="1" noMove="1" noResize="1" noEditPoints="1" noAdjustHandles="1" noChangeArrowheads="1" noChangeShapeType="1" noTextEdit="1"/>
              </p:cNvSpPr>
              <p:nvPr/>
            </p:nvSpPr>
            <p:spPr>
              <a:xfrm>
                <a:off x="733687" y="3838222"/>
                <a:ext cx="7472468" cy="1938992"/>
              </a:xfrm>
              <a:prstGeom prst="rect">
                <a:avLst/>
              </a:prstGeom>
              <a:blipFill>
                <a:blip r:embed="rId3"/>
                <a:stretch>
                  <a:fillRect l="-1223" t="-3774" r="-2529"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85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BPTT</a:t>
            </a:r>
          </a:p>
        </p:txBody>
      </p:sp>
      <p:sp>
        <p:nvSpPr>
          <p:cNvPr id="4" name="内容占位符 3"/>
          <p:cNvSpPr>
            <a:spLocks noGrp="1"/>
          </p:cNvSpPr>
          <p:nvPr>
            <p:ph idx="1"/>
          </p:nvPr>
        </p:nvSpPr>
        <p:spPr>
          <a:xfrm>
            <a:off x="75565" y="1029970"/>
            <a:ext cx="8785225" cy="5168900"/>
          </a:xfrm>
        </p:spPr>
        <p:txBody>
          <a:bodyPr/>
          <a:lstStyle/>
          <a:p>
            <a:r>
              <a:rPr lang="zh-CN" altLang="en-US" sz="2400" dirty="0"/>
              <a:t>结构细节</a:t>
            </a:r>
            <a:endParaRPr lang="en-US" altLang="zh-CN" sz="2400" dirty="0"/>
          </a:p>
          <a:p>
            <a:pPr marL="0" indent="0">
              <a:buNone/>
            </a:pPr>
            <a:r>
              <a:rPr lang="en-US" altLang="zh-CN" sz="2400" dirty="0"/>
              <a:t>       </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D57C802-F786-4D70-BD42-FB3EC67DE37E}"/>
                  </a:ext>
                </a:extLst>
              </p:cNvPr>
              <p:cNvSpPr txBox="1"/>
              <p:nvPr/>
            </p:nvSpPr>
            <p:spPr>
              <a:xfrm>
                <a:off x="283210" y="1727200"/>
                <a:ext cx="8577580" cy="3539430"/>
              </a:xfrm>
              <a:prstGeom prst="rect">
                <a:avLst/>
              </a:prstGeom>
              <a:noFill/>
            </p:spPr>
            <p:txBody>
              <a:bodyPr wrap="square" rtlCol="0">
                <a:spAutoFit/>
              </a:bodyPr>
              <a:lstStyle/>
              <a:p>
                <a:pPr marL="342900" indent="-342900">
                  <a:buFont typeface="Wingdings" panose="05000000000000000000" pitchFamily="2" charset="2"/>
                  <a:buChar char="l"/>
                </a:pPr>
                <a:r>
                  <a:rPr lang="zh-CN" altLang="en-US" sz="3200" dirty="0">
                    <a:latin typeface="Cambria Math" panose="02040503050406030204" pitchFamily="18" charset="0"/>
                  </a:rPr>
                  <a:t>可以把隐状态</a:t>
                </a:r>
                <a14:m>
                  <m:oMath xmlns:m="http://schemas.openxmlformats.org/officeDocument/2006/math">
                    <m:sSub>
                      <m:sSubPr>
                        <m:ctrlPr>
                          <a:rPr lang="en-US" altLang="zh-CN" sz="3200" i="1">
                            <a:latin typeface="Cambria Math" panose="02040503050406030204" pitchFamily="18" charset="0"/>
                          </a:rPr>
                        </m:ctrlPr>
                      </m:sSubPr>
                      <m:e>
                        <m:r>
                          <m:rPr>
                            <m:sty m:val="p"/>
                          </m:rPr>
                          <a:rPr lang="en-US" altLang="zh-CN" sz="3200" i="1">
                            <a:latin typeface="Cambria Math" panose="02040503050406030204" pitchFamily="18" charset="0"/>
                          </a:rPr>
                          <m:t>S</m:t>
                        </m:r>
                      </m:e>
                      <m:sub>
                        <m:r>
                          <a:rPr lang="en-US" altLang="zh-CN" sz="3200" i="1">
                            <a:latin typeface="Cambria Math" panose="02040503050406030204" pitchFamily="18" charset="0"/>
                          </a:rPr>
                          <m:t>𝑡</m:t>
                        </m:r>
                      </m:sub>
                    </m:sSub>
                  </m:oMath>
                </a14:m>
                <a:r>
                  <a:rPr lang="zh-CN" altLang="en-US" sz="3200" dirty="0">
                    <a:latin typeface="Cambria Math" panose="02040503050406030204" pitchFamily="18" charset="0"/>
                  </a:rPr>
                  <a:t>视作“记忆体”，捕捉了之前时间点上的信息</a:t>
                </a:r>
                <a:endParaRPr lang="en-US" altLang="zh-CN" sz="3200" dirty="0">
                  <a:latin typeface="Cambria Math" panose="02040503050406030204" pitchFamily="18" charset="0"/>
                </a:endParaRPr>
              </a:p>
              <a:p>
                <a:pPr marL="342900" indent="-342900">
                  <a:buFont typeface="Wingdings" panose="05000000000000000000" pitchFamily="2" charset="2"/>
                  <a:buChar char="l"/>
                </a:pPr>
                <a:r>
                  <a:rPr lang="zh-CN" altLang="en-US" sz="3200" dirty="0">
                    <a:latin typeface="Cambria Math" panose="02040503050406030204" pitchFamily="18" charset="0"/>
                  </a:rPr>
                  <a:t>输出</a:t>
                </a:r>
                <a14:m>
                  <m:oMath xmlns:m="http://schemas.openxmlformats.org/officeDocument/2006/math">
                    <m:sSub>
                      <m:sSubPr>
                        <m:ctrlPr>
                          <a:rPr lang="en-US" altLang="zh-CN" sz="3200" i="1">
                            <a:latin typeface="Cambria Math" panose="02040503050406030204" pitchFamily="18" charset="0"/>
                          </a:rPr>
                        </m:ctrlPr>
                      </m:sSubPr>
                      <m:e>
                        <m:r>
                          <m:rPr>
                            <m:sty m:val="p"/>
                          </m:rPr>
                          <a:rPr lang="en-US" altLang="zh-CN" sz="3200" i="1">
                            <a:latin typeface="Cambria Math" panose="02040503050406030204" pitchFamily="18" charset="0"/>
                          </a:rPr>
                          <m:t>O</m:t>
                        </m:r>
                      </m:e>
                      <m:sub>
                        <m:r>
                          <m:rPr>
                            <m:sty m:val="p"/>
                          </m:rPr>
                          <a:rPr lang="en-US" altLang="zh-CN" sz="3200" i="1">
                            <a:latin typeface="Cambria Math" panose="02040503050406030204" pitchFamily="18" charset="0"/>
                          </a:rPr>
                          <m:t>t</m:t>
                        </m:r>
                      </m:sub>
                    </m:sSub>
                  </m:oMath>
                </a14:m>
                <a:r>
                  <a:rPr lang="zh-CN" altLang="en-US" sz="3200" dirty="0">
                    <a:latin typeface="Cambria Math" panose="02040503050406030204" pitchFamily="18" charset="0"/>
                  </a:rPr>
                  <a:t>由当前时间及之前所有的“记忆”共同计算得到。</a:t>
                </a:r>
                <a:endParaRPr lang="en-US" altLang="zh-CN" sz="3200" dirty="0">
                  <a:latin typeface="Cambria Math" panose="02040503050406030204" pitchFamily="18" charset="0"/>
                </a:endParaRPr>
              </a:p>
              <a:p>
                <a:pPr marL="342900" indent="-342900">
                  <a:buFont typeface="Wingdings" panose="05000000000000000000" pitchFamily="2" charset="2"/>
                  <a:buChar char="l"/>
                </a:pPr>
                <a14:m>
                  <m:oMath xmlns:m="http://schemas.openxmlformats.org/officeDocument/2006/math">
                    <m:sSub>
                      <m:sSubPr>
                        <m:ctrlPr>
                          <a:rPr lang="en-US" altLang="zh-CN" sz="3200" i="1" smtClean="0">
                            <a:latin typeface="Cambria Math" panose="02040503050406030204" pitchFamily="18" charset="0"/>
                          </a:rPr>
                        </m:ctrlPr>
                      </m:sSubPr>
                      <m:e>
                        <m:r>
                          <m:rPr>
                            <m:sty m:val="p"/>
                          </m:rPr>
                          <a:rPr lang="en-US" altLang="zh-CN" sz="3200" i="1">
                            <a:latin typeface="Cambria Math" panose="02040503050406030204" pitchFamily="18" charset="0"/>
                          </a:rPr>
                          <m:t>S</m:t>
                        </m:r>
                      </m:e>
                      <m:sub>
                        <m:r>
                          <a:rPr lang="en-US" altLang="zh-CN" sz="3200" b="0" i="1" smtClean="0">
                            <a:latin typeface="Cambria Math" panose="02040503050406030204" pitchFamily="18" charset="0"/>
                          </a:rPr>
                          <m:t>𝑡</m:t>
                        </m:r>
                      </m:sub>
                    </m:sSub>
                  </m:oMath>
                </a14:m>
                <a:r>
                  <a:rPr lang="zh-CN" altLang="en-US" sz="3200" dirty="0"/>
                  <a:t>并不能捕捉和保留之前所有的信息</a:t>
                </a:r>
                <a:endParaRPr lang="en-US" altLang="zh-CN" sz="3200" dirty="0"/>
              </a:p>
              <a:p>
                <a:pPr marL="342900" indent="-342900">
                  <a:buFont typeface="Wingdings" panose="05000000000000000000" pitchFamily="2" charset="2"/>
                  <a:buChar char="l"/>
                </a:pPr>
                <a:r>
                  <a:rPr lang="zh-CN" altLang="en-US" sz="3200" dirty="0"/>
                  <a:t>这里的</a:t>
                </a:r>
                <a:r>
                  <a:rPr lang="en-US" altLang="zh-CN" sz="3200" dirty="0"/>
                  <a:t>(U,V,W)</a:t>
                </a:r>
                <a:r>
                  <a:rPr lang="zh-CN" altLang="en-US" sz="3200" dirty="0"/>
                  <a:t>在整个神经网络始终相同</a:t>
                </a:r>
                <a:endParaRPr lang="en-US" altLang="zh-CN" sz="3200" dirty="0"/>
              </a:p>
              <a:p>
                <a:pPr marL="342900" indent="-342900">
                  <a:buFont typeface="Wingdings" panose="05000000000000000000" pitchFamily="2" charset="2"/>
                  <a:buChar char="l"/>
                </a:pPr>
                <a14:m>
                  <m:oMath xmlns:m="http://schemas.openxmlformats.org/officeDocument/2006/math">
                    <m:sSub>
                      <m:sSubPr>
                        <m:ctrlPr>
                          <a:rPr lang="en-US" altLang="zh-CN" sz="3200" i="1" smtClean="0">
                            <a:latin typeface="Cambria Math" panose="02040503050406030204" pitchFamily="18" charset="0"/>
                          </a:rPr>
                        </m:ctrlPr>
                      </m:sSubPr>
                      <m:e>
                        <m:r>
                          <m:rPr>
                            <m:sty m:val="p"/>
                          </m:rPr>
                          <a:rPr lang="en-US" altLang="zh-CN" sz="3200" i="1" smtClean="0">
                            <a:latin typeface="Cambria Math" panose="02040503050406030204" pitchFamily="18" charset="0"/>
                          </a:rPr>
                          <m:t>O</m:t>
                        </m:r>
                      </m:e>
                      <m:sub>
                        <m:r>
                          <m:rPr>
                            <m:sty m:val="p"/>
                          </m:rPr>
                          <a:rPr lang="en-US" altLang="zh-CN" sz="3200" i="1">
                            <a:latin typeface="Cambria Math" panose="02040503050406030204" pitchFamily="18" charset="0"/>
                          </a:rPr>
                          <m:t>t</m:t>
                        </m:r>
                      </m:sub>
                    </m:sSub>
                    <m:r>
                      <a:rPr lang="zh-CN" altLang="en-US" sz="3200" i="1">
                        <a:latin typeface="Cambria Math" panose="02040503050406030204" pitchFamily="18" charset="0"/>
                      </a:rPr>
                      <m:t>并不</m:t>
                    </m:r>
                    <m:r>
                      <a:rPr lang="zh-CN" altLang="en-US" sz="3200" i="1" smtClean="0">
                        <a:latin typeface="Cambria Math" panose="02040503050406030204" pitchFamily="18" charset="0"/>
                      </a:rPr>
                      <m:t>总是</m:t>
                    </m:r>
                  </m:oMath>
                </a14:m>
                <a:r>
                  <a:rPr lang="zh-CN" altLang="en-US" sz="3200" dirty="0"/>
                  <a:t>存在的</a:t>
                </a:r>
              </a:p>
            </p:txBody>
          </p:sp>
        </mc:Choice>
        <mc:Fallback xmlns="">
          <p:sp>
            <p:nvSpPr>
              <p:cNvPr id="3" name="文本框 2">
                <a:extLst>
                  <a:ext uri="{FF2B5EF4-FFF2-40B4-BE49-F238E27FC236}">
                    <a16:creationId xmlns:a16="http://schemas.microsoft.com/office/drawing/2014/main" id="{7D57C802-F786-4D70-BD42-FB3EC67DE37E}"/>
                  </a:ext>
                </a:extLst>
              </p:cNvPr>
              <p:cNvSpPr txBox="1">
                <a:spLocks noRot="1" noChangeAspect="1" noMove="1" noResize="1" noEditPoints="1" noAdjustHandles="1" noChangeArrowheads="1" noChangeShapeType="1" noTextEdit="1"/>
              </p:cNvSpPr>
              <p:nvPr/>
            </p:nvSpPr>
            <p:spPr>
              <a:xfrm>
                <a:off x="283210" y="1727200"/>
                <a:ext cx="8577580" cy="3539430"/>
              </a:xfrm>
              <a:prstGeom prst="rect">
                <a:avLst/>
              </a:prstGeom>
              <a:blipFill>
                <a:blip r:embed="rId2"/>
                <a:stretch>
                  <a:fillRect l="-1563" t="-2754" b="-3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776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en-US" altLang="zh-CN" dirty="0"/>
              <a:t>BPTT</a:t>
            </a:r>
          </a:p>
        </p:txBody>
      </p:sp>
      <p:sp>
        <p:nvSpPr>
          <p:cNvPr id="4" name="内容占位符 3"/>
          <p:cNvSpPr>
            <a:spLocks noGrp="1"/>
          </p:cNvSpPr>
          <p:nvPr>
            <p:ph idx="1"/>
          </p:nvPr>
        </p:nvSpPr>
        <p:spPr>
          <a:xfrm>
            <a:off x="75565" y="1029970"/>
            <a:ext cx="8785225" cy="5168900"/>
          </a:xfrm>
        </p:spPr>
        <p:txBody>
          <a:bodyPr/>
          <a:lstStyle/>
          <a:p>
            <a:endParaRPr lang="en-US" altLang="zh-CN" sz="2400" dirty="0"/>
          </a:p>
          <a:p>
            <a:pPr marL="0" indent="0">
              <a:buNone/>
            </a:pPr>
            <a:r>
              <a:rPr lang="en-US" altLang="zh-CN" sz="2400" dirty="0"/>
              <a:t>       </a:t>
            </a:r>
            <a:endParaRPr lang="zh-CN" altLang="en-US" dirty="0"/>
          </a:p>
        </p:txBody>
      </p:sp>
      <p:pic>
        <p:nvPicPr>
          <p:cNvPr id="8" name="图片 7">
            <a:extLst>
              <a:ext uri="{FF2B5EF4-FFF2-40B4-BE49-F238E27FC236}">
                <a16:creationId xmlns:a16="http://schemas.microsoft.com/office/drawing/2014/main" id="{76FEE3A0-1A92-4949-A1DD-555CBB303D4F}"/>
              </a:ext>
            </a:extLst>
          </p:cNvPr>
          <p:cNvPicPr>
            <a:picLocks noChangeAspect="1"/>
          </p:cNvPicPr>
          <p:nvPr/>
        </p:nvPicPr>
        <p:blipFill>
          <a:blip r:embed="rId2"/>
          <a:stretch>
            <a:fillRect/>
          </a:stretch>
        </p:blipFill>
        <p:spPr>
          <a:xfrm>
            <a:off x="2500587" y="1104492"/>
            <a:ext cx="3379258" cy="1458657"/>
          </a:xfrm>
          <a:prstGeom prst="rect">
            <a:avLst/>
          </a:prstGeom>
        </p:spPr>
      </p:pic>
      <p:pic>
        <p:nvPicPr>
          <p:cNvPr id="9" name="图片 8">
            <a:extLst>
              <a:ext uri="{FF2B5EF4-FFF2-40B4-BE49-F238E27FC236}">
                <a16:creationId xmlns:a16="http://schemas.microsoft.com/office/drawing/2014/main" id="{EEB4463C-EFFA-4706-BD53-79A72265EB42}"/>
              </a:ext>
            </a:extLst>
          </p:cNvPr>
          <p:cNvPicPr>
            <a:picLocks noChangeAspect="1"/>
          </p:cNvPicPr>
          <p:nvPr/>
        </p:nvPicPr>
        <p:blipFill>
          <a:blip r:embed="rId3"/>
          <a:stretch>
            <a:fillRect/>
          </a:stretch>
        </p:blipFill>
        <p:spPr>
          <a:xfrm>
            <a:off x="75416" y="3154867"/>
            <a:ext cx="9144000" cy="3339862"/>
          </a:xfrm>
          <a:prstGeom prst="rect">
            <a:avLst/>
          </a:prstGeom>
        </p:spPr>
      </p:pic>
    </p:spTree>
    <p:extLst>
      <p:ext uri="{BB962C8B-B14F-4D97-AF65-F5344CB8AC3E}">
        <p14:creationId xmlns:p14="http://schemas.microsoft.com/office/powerpoint/2010/main" val="790131530"/>
      </p:ext>
    </p:extLst>
  </p:cSld>
  <p:clrMapOvr>
    <a:masterClrMapping/>
  </p:clrMapOvr>
</p:sld>
</file>

<file path=ppt/theme/theme1.xml><?xml version="1.0" encoding="utf-8"?>
<a:theme xmlns:a="http://schemas.openxmlformats.org/drawingml/2006/main" name="大数据安全之我见（广州人工智能-20170916方滨兴）">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effectLst>
          <a:outerShdw blurRad="40000" dist="20000" dir="5400000" rotWithShape="0">
            <a:srgbClr val="000000">
              <a:alpha val="38000"/>
            </a:srgbClr>
          </a:outerShdw>
          <a:softEdge rad="317500"/>
        </a:effectLst>
      </a:spPr>
      <a:bodyPr wrap="square" lIns="720000" tIns="720000" rIns="720000" bIns="720000" rtlCol="0">
        <a:spAutoFit/>
      </a:bodyPr>
      <a:lstStyle>
        <a:defPPr algn="just">
          <a:lnSpc>
            <a:spcPct val="120000"/>
          </a:lnSpc>
          <a:defRPr sz="2800" b="1" dirty="0">
            <a:latin typeface="微软雅黑" panose="020B0503020204020204" pitchFamily="34" charset="-122"/>
            <a:ea typeface="微软雅黑" panose="020B0503020204020204" pitchFamily="34" charset="-122"/>
          </a:defRPr>
        </a:defPPr>
      </a:lstStyle>
      <a:style>
        <a:lnRef idx="1">
          <a:schemeClr val="accent1"/>
        </a:lnRef>
        <a:fillRef idx="2">
          <a:schemeClr val="accent1"/>
        </a:fillRef>
        <a:effectRef idx="1">
          <a:schemeClr val="accent1"/>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举起软件确保大旗，固本清源，将信息安全向源头推进（2008-10-25-方滨兴）">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_举起软件确保大旗，固本清源，将信息安全向源头推进（2008-10-25-方滨兴）">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a:spPr>
      <a:bodyPr vert="horz" wrap="square" lIns="91440" tIns="45720" rIns="91440" bIns="45720" numCol="1" anchor="t" anchorCtr="0" compatLnSpc="1">
        <a:spAutoFit/>
      </a:bodyPr>
      <a:lstStyle>
        <a:defPPr marL="0" marR="0" indent="0" algn="l" defTabSz="914400" rtl="0" eaLnBrk="1" fontAlgn="base" latinLnBrk="0" hangingPunct="1">
          <a:spcBef>
            <a:spcPct val="0"/>
          </a:spcBef>
          <a:spcAft>
            <a:spcPct val="0"/>
          </a:spcAft>
          <a:buClrTx/>
          <a:buSzTx/>
          <a:buFontTx/>
          <a:buNone/>
          <a:defRPr kumimoji="0" lang="zh-CN" sz="3600" b="1" i="0" u="none" strike="noStrike" cap="none" normalizeH="0" baseline="0" smtClean="0">
            <a:ln>
              <a:noFill/>
            </a:ln>
            <a:solidFill>
              <a:srgbClr val="0000FF"/>
            </a:solidFill>
            <a:effectLst/>
            <a:latin typeface="Arial" panose="020B0604020202020204" pitchFamily="34" charset="0"/>
            <a:ea typeface="华文楷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a:spPr>
      <a:bodyPr vert="horz" wrap="square" lIns="91440" tIns="45720" rIns="91440" bIns="45720" numCol="1" anchor="t" anchorCtr="0" compatLnSpc="1">
        <a:spAutoFit/>
      </a:bodyPr>
      <a:lstStyle>
        <a:defPPr marL="0" marR="0" indent="0" algn="l" defTabSz="914400" rtl="0" eaLnBrk="1" fontAlgn="base" latinLnBrk="0" hangingPunct="1">
          <a:spcBef>
            <a:spcPct val="0"/>
          </a:spcBef>
          <a:spcAft>
            <a:spcPct val="0"/>
          </a:spcAft>
          <a:buClrTx/>
          <a:buSzTx/>
          <a:buFontTx/>
          <a:buNone/>
          <a:defRPr kumimoji="0" lang="zh-CN" sz="3600" b="1" i="0" u="none" strike="noStrike" cap="none" normalizeH="0" baseline="0" smtClean="0">
            <a:ln>
              <a:noFill/>
            </a:ln>
            <a:solidFill>
              <a:srgbClr val="0000FF"/>
            </a:solidFill>
            <a:effectLst/>
            <a:latin typeface="Arial" panose="020B0604020202020204" pitchFamily="34" charset="0"/>
            <a:ea typeface="华文楷体" pitchFamily="2" charset="-122"/>
          </a:defRPr>
        </a:defPPr>
      </a:lstStyle>
    </a:lnDef>
  </a:objectDefaults>
  <a:extraClrSchemeLst>
    <a:extraClrScheme>
      <a:clrScheme name="2_举起软件确保大旗，固本清源，将信息安全向源头推进（2008-10-25-方滨兴）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662</Words>
  <Application>Microsoft Office PowerPoint</Application>
  <PresentationFormat>全屏显示(4:3)</PresentationFormat>
  <Paragraphs>75</Paragraphs>
  <Slides>19</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等线</vt:lpstr>
      <vt:lpstr>等线 Light</vt:lpstr>
      <vt:lpstr>黑体</vt:lpstr>
      <vt:lpstr>华文楷体</vt:lpstr>
      <vt:lpstr>楷体_GB2312</vt:lpstr>
      <vt:lpstr>宋体</vt:lpstr>
      <vt:lpstr>微软雅黑</vt:lpstr>
      <vt:lpstr>Arial</vt:lpstr>
      <vt:lpstr>Calibri</vt:lpstr>
      <vt:lpstr>Cambria Math</vt:lpstr>
      <vt:lpstr>Wingdings</vt:lpstr>
      <vt:lpstr>Wingdings 3</vt:lpstr>
      <vt:lpstr>大数据安全之我见（广州人工智能-20170916方滨兴）</vt:lpstr>
      <vt:lpstr>2_举起软件确保大旗，固本清源，将信息安全向源头推进（2008-10-25-方滨兴）</vt:lpstr>
      <vt:lpstr>PowerPoint 演示文稿</vt:lpstr>
      <vt:lpstr>提纲</vt:lpstr>
      <vt:lpstr>产生的背景及意义</vt:lpstr>
      <vt:lpstr>产生的背景及意义</vt:lpstr>
      <vt:lpstr>RNN</vt:lpstr>
      <vt:lpstr>RNN</vt:lpstr>
      <vt:lpstr>RNN</vt:lpstr>
      <vt:lpstr>BPTT</vt:lpstr>
      <vt:lpstr>BPTT</vt:lpstr>
      <vt:lpstr>BPTT</vt:lpstr>
      <vt:lpstr>LSTM</vt:lpstr>
      <vt:lpstr>LSTM</vt:lpstr>
      <vt:lpstr>LSTM</vt:lpstr>
      <vt:lpstr>LSTM</vt:lpstr>
      <vt:lpstr>LSTM</vt:lpstr>
      <vt:lpstr>LSTM</vt:lpstr>
      <vt:lpstr>LSTM</vt:lpstr>
      <vt:lpstr>LSTM</vt:lpstr>
      <vt:lpstr>PowerPoint 演示文稿</vt:lpstr>
    </vt:vector>
  </TitlesOfParts>
  <Company>iie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 Li</dc:creator>
  <cp:lastModifiedBy>张 鑫国</cp:lastModifiedBy>
  <cp:revision>450</cp:revision>
  <dcterms:created xsi:type="dcterms:W3CDTF">2018-03-14T07:48:00Z</dcterms:created>
  <dcterms:modified xsi:type="dcterms:W3CDTF">2018-10-28T12:33:29Z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