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7" r:id="rId4"/>
    <p:sldId id="334" r:id="rId6"/>
    <p:sldId id="343" r:id="rId7"/>
    <p:sldId id="344" r:id="rId8"/>
    <p:sldId id="346" r:id="rId9"/>
    <p:sldId id="347" r:id="rId10"/>
    <p:sldId id="348" r:id="rId11"/>
    <p:sldId id="349" r:id="rId12"/>
    <p:sldId id="350" r:id="rId13"/>
    <p:sldId id="351" r:id="rId14"/>
    <p:sldId id="352" r:id="rId15"/>
    <p:sldId id="354" r:id="rId16"/>
    <p:sldId id="355" r:id="rId17"/>
    <p:sldId id="353" r:id="rId18"/>
    <p:sldId id="356" r:id="rId19"/>
    <p:sldId id="306" r:id="rId2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7F9"/>
    <a:srgbClr val="46B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7" autoAdjust="0"/>
  </p:normalViewPr>
  <p:slideViewPr>
    <p:cSldViewPr snapToGrid="0" snapToObjects="1">
      <p:cViewPr varScale="1">
        <p:scale>
          <a:sx n="55" d="100"/>
          <a:sy n="55" d="100"/>
        </p:scale>
        <p:origin x="1600" y="56"/>
      </p:cViewPr>
      <p:guideLst>
        <p:guide orient="horz" pos="2119"/>
        <p:guide pos="292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0C931-B2D7-704F-9E14-BE248462AD0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30D2F-16B2-9B4C-AFED-63D96489845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bwMode="auto">
          <a:noFill/>
          <a:ln>
            <a:solidFill>
              <a:srgbClr val="000000"/>
            </a:solidFill>
            <a:miter lim="800000"/>
          </a:ln>
        </p:spPr>
      </p:sp>
      <p:sp>
        <p:nvSpPr>
          <p:cNvPr id="24579" name="备注占位符 2"/>
          <p:cNvSpPr>
            <a:spLocks noGrp="1" noChangeArrowheads="1"/>
          </p:cNvSpPr>
          <p:nvPr>
            <p:ph type="body" idx="1"/>
          </p:nvPr>
        </p:nvSpPr>
        <p:spPr bwMode="auto">
          <a:noFill/>
        </p:spPr>
        <p:txBody>
          <a:bodyPr wrap="square" numCol="1" anchor="t" anchorCtr="0" compatLnSpc="1"/>
          <a:lstStyle/>
          <a:p>
            <a:endParaRPr lang="zh-CN" altLang="en-US" dirty="0"/>
          </a:p>
        </p:txBody>
      </p:sp>
      <p:sp>
        <p:nvSpPr>
          <p:cNvPr id="24580" name="灯片编号占位符 3"/>
          <p:cNvSpPr>
            <a:spLocks noGrp="1" noChangeArrowheads="1"/>
          </p:cNvSpPr>
          <p:nvPr>
            <p:ph type="sldNum" sz="quarter" idx="5"/>
          </p:nvPr>
        </p:nvSpPr>
        <p:spPr bwMode="auto">
          <a:noFill/>
        </p:spPr>
        <p:txBody>
          <a:bodyPr/>
          <a:lstStyle>
            <a:lvl1pPr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0C7007B-44B3-4C7F-8307-70DE22A472A0}" type="slidenum">
              <a:rPr lang="en-US" altLang="zh-CN" sz="1300" smtClean="0">
                <a:solidFill>
                  <a:srgbClr val="000000"/>
                </a:solidFill>
              </a:rPr>
            </a:fld>
            <a:endParaRPr lang="en-US" altLang="zh-CN" sz="13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614C9322-F7E4-4BE7-9D8B-DE28E9CB3940}" type="slidenum">
              <a:rPr lang="en-US" altLang="zh-CN" smtClean="0">
                <a:solidFill>
                  <a:prstClr val="black"/>
                </a:solidFill>
                <a:latin typeface="Calibri" panose="020F0502020204030204"/>
                <a:ea typeface="宋体" panose="02010600030101010101" pitchFamily="2" charset="-122"/>
              </a:rPr>
            </a:fld>
            <a:endParaRPr lang="en-US" altLang="zh-CN">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4" name="矩形 3"/>
          <p:cNvSpPr/>
          <p:nvPr/>
        </p:nvSpPr>
        <p:spPr>
          <a:xfrm>
            <a:off x="0" y="692150"/>
            <a:ext cx="9144000" cy="6165850"/>
          </a:xfrm>
          <a:prstGeom prst="rect">
            <a:avLst/>
          </a:prstGeom>
          <a:solidFill>
            <a:srgbClr val="00582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dirty="0">
              <a:solidFill>
                <a:prstClr val="white"/>
              </a:solidFill>
              <a:latin typeface="等线"/>
              <a:ea typeface="等线"/>
            </a:endParaRPr>
          </a:p>
        </p:txBody>
      </p:sp>
      <p:pic>
        <p:nvPicPr>
          <p:cNvPr id="5" name="图片 4"/>
          <p:cNvPicPr>
            <a:picLocks noChangeAspect="1"/>
          </p:cNvPicPr>
          <p:nvPr/>
        </p:nvPicPr>
        <p:blipFill rotWithShape="1">
          <a:blip r:embed="rId2"/>
          <a:srcRect b="9661"/>
          <a:stretch>
            <a:fillRect/>
          </a:stretch>
        </p:blipFill>
        <p:spPr>
          <a:xfrm>
            <a:off x="0" y="0"/>
            <a:ext cx="9144000" cy="735724"/>
          </a:xfrm>
          <a:prstGeom prst="rect">
            <a:avLst/>
          </a:prstGeom>
          <a:gradFill>
            <a:gsLst>
              <a:gs pos="48077">
                <a:srgbClr val="44802E"/>
              </a:gs>
              <a:gs pos="20000">
                <a:schemeClr val="accent1">
                  <a:lumMod val="89000"/>
                </a:schemeClr>
              </a:gs>
              <a:gs pos="94000">
                <a:schemeClr val="accent1">
                  <a:lumMod val="89000"/>
                </a:schemeClr>
              </a:gs>
              <a:gs pos="69000">
                <a:schemeClr val="accent1">
                  <a:lumMod val="75000"/>
                </a:schemeClr>
              </a:gs>
              <a:gs pos="97000">
                <a:schemeClr val="accent1">
                  <a:lumMod val="70000"/>
                </a:schemeClr>
              </a:gs>
            </a:gsLst>
            <a:path path="circle">
              <a:fillToRect l="50000" t="50000" r="50000" b="50000"/>
            </a:path>
          </a:gradFill>
        </p:spPr>
      </p:pic>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6" name="日期占位符 3"/>
          <p:cNvSpPr>
            <a:spLocks noGrp="1"/>
          </p:cNvSpPr>
          <p:nvPr>
            <p:ph type="dt" sz="half" idx="10"/>
          </p:nvPr>
        </p:nvSpPr>
        <p:spPr/>
        <p:txBody>
          <a:bodyPr/>
          <a:lstStyle>
            <a:lvl1pPr>
              <a:defRPr/>
            </a:lvl1pPr>
          </a:lstStyle>
          <a:p>
            <a:pPr>
              <a:defRPr/>
            </a:pPr>
            <a:fld id="{52E2DFFC-D0F4-4E06-B4FA-17B61B8C0266}" type="datetimeFigureOut">
              <a:rPr lang="zh-CN" altLang="en-US">
                <a:solidFill>
                  <a:prstClr val="black">
                    <a:tint val="75000"/>
                  </a:prstClr>
                </a:solidFill>
                <a:latin typeface="等线"/>
                <a:ea typeface="等线"/>
              </a:rPr>
            </a:fld>
            <a:endParaRPr lang="zh-CN" altLang="en-US">
              <a:solidFill>
                <a:prstClr val="black">
                  <a:tint val="75000"/>
                </a:prstClr>
              </a:solidFill>
              <a:latin typeface="等线"/>
              <a:ea typeface="等线"/>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等线"/>
              <a:ea typeface="等线"/>
            </a:endParaRPr>
          </a:p>
        </p:txBody>
      </p:sp>
      <p:sp>
        <p:nvSpPr>
          <p:cNvPr id="8" name="灯片编号占位符 5"/>
          <p:cNvSpPr>
            <a:spLocks noGrp="1"/>
          </p:cNvSpPr>
          <p:nvPr>
            <p:ph type="sldNum" sz="quarter" idx="12"/>
          </p:nvPr>
        </p:nvSpPr>
        <p:spPr/>
        <p:txBody>
          <a:bodyPr/>
          <a:lstStyle>
            <a:lvl1pPr>
              <a:defRPr/>
            </a:lvl1pPr>
          </a:lstStyle>
          <a:p>
            <a:pPr>
              <a:defRPr/>
            </a:pPr>
            <a:fld id="{6C58573A-E637-42C5-BE5E-4A82BE8A9576}" type="slidenum">
              <a:rPr lang="zh-CN" altLang="en-US">
                <a:solidFill>
                  <a:prstClr val="black">
                    <a:tint val="75000"/>
                  </a:prstClr>
                </a:solidFill>
                <a:latin typeface="等线"/>
                <a:ea typeface="等线"/>
              </a:rPr>
            </a:fld>
            <a:endParaRPr lang="zh-CN" altLang="en-US">
              <a:solidFill>
                <a:prstClr val="black">
                  <a:tint val="75000"/>
                </a:prstClr>
              </a:solidFill>
              <a:latin typeface="等线"/>
              <a:ea typeface="等线"/>
            </a:endParaRPr>
          </a:p>
        </p:txBody>
      </p:sp>
    </p:spTree>
  </p:cSld>
  <p:clrMapOvr>
    <a:masterClrMapping/>
  </p:clrMapOvr>
  <p:transition spd="slow">
    <p:push dir="u"/>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323528" y="1593980"/>
            <a:ext cx="8712968" cy="51742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95536" y="1358900"/>
            <a:ext cx="8568952" cy="1012800"/>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4651492"/>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51996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1114400"/>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2"/>
            <a:ext cx="8712968" cy="50980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6" y="4406907"/>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6" y="290672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2" y="6356357"/>
            <a:ext cx="2133600" cy="365125"/>
          </a:xfrm>
          <a:prstGeom prst="rect">
            <a:avLst/>
          </a:prstGeom>
        </p:spPr>
        <p:txBody>
          <a:bodyPr/>
          <a:lstStyle>
            <a:lvl1pPr>
              <a:defRPr/>
            </a:lvl1pPr>
          </a:lstStyle>
          <a:p>
            <a:fld id="{D1D6A567-F1E2-426D-8A95-6A8184D180F1}" type="datetimeFigureOut">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3124200" y="6356357"/>
            <a:ext cx="2895601" cy="365125"/>
          </a:xfrm>
          <a:prstGeom prst="rect">
            <a:avLst/>
          </a:prstGeom>
        </p:spPr>
        <p:txBody>
          <a:bodyPr/>
          <a:lstStyle>
            <a:lvl1pPr>
              <a:defRPr/>
            </a:lvl1pPr>
          </a:lstStyle>
          <a:p>
            <a:endParaRPr lang="zh-CN" altLang="en-US">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6553202" y="6356357"/>
            <a:ext cx="2133600" cy="365125"/>
          </a:xfrm>
          <a:prstGeom prst="rect">
            <a:avLst/>
          </a:prstGeom>
        </p:spPr>
        <p:txBody>
          <a:bodyPr/>
          <a:lstStyle>
            <a:lvl1pPr>
              <a:defRPr/>
            </a:lvl1pPr>
          </a:lstStyle>
          <a:p>
            <a:fld id="{32BDEEE5-0D70-4249-9B67-2C3B501CB004}"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2589166"/>
            <a:ext cx="8640960" cy="3576137"/>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637408"/>
            <a:ext cx="8353176" cy="2375768"/>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1"/>
          </p:nvPr>
        </p:nvSpPr>
        <p:spPr>
          <a:xfrm>
            <a:off x="251520" y="1700808"/>
            <a:ext cx="8640960" cy="792088"/>
          </a:xfrm>
          <a:solidFill>
            <a:schemeClr val="bg1"/>
          </a:solidFill>
          <a:ln w="7620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8" name="内容占位符 7"/>
          <p:cNvSpPr>
            <a:spLocks noGrp="1"/>
          </p:cNvSpPr>
          <p:nvPr>
            <p:ph sz="quarter" idx="12"/>
          </p:nvPr>
        </p:nvSpPr>
        <p:spPr>
          <a:xfrm>
            <a:off x="250824" y="1196752"/>
            <a:ext cx="5329288" cy="369267"/>
          </a:xfrm>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500"/>
                                        <p:tgtEl>
                                          <p:spTgt spid="8">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bg/>
                                          </p:spTgt>
                                        </p:tgtEl>
                                        <p:attrNameLst>
                                          <p:attrName>style.visibility</p:attrName>
                                        </p:attrNameLst>
                                      </p:cBhvr>
                                      <p:to>
                                        <p:strVal val="visible"/>
                                      </p:to>
                                    </p:set>
                                    <p:animEffect transition="in" filter="fade">
                                      <p:cBhvr>
                                        <p:cTn id="18" dur="200"/>
                                        <p:tgtEl>
                                          <p:spTgt spid="9">
                                            <p:bg/>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build="p">
        <p:tmplLst>
          <p:tmpl lvl="0">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200"/>
                        <p:tgtEl>
                          <p:spTgt spid="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200"/>
                        <p:tgtEl>
                          <p:spTgt spid="9"/>
                        </p:tgtEl>
                      </p:cBhvr>
                    </p:animEffect>
                  </p:childTnLst>
                </p:cTn>
              </p:par>
            </p:tnLst>
          </p:tmpl>
        </p:tmplLst>
      </p:bldP>
      <p:bldP spid="8" grpId="0" animBg="1" build="p">
        <p:tmplLst>
          <p:tmpl lvl="0">
            <p:tnLst>
              <p:par>
                <p:cTn presetID="2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down)">
                      <p:cBhvr>
                        <p:cTn dur="500"/>
                        <p:tgtEl>
                          <p:spTgt spid="8"/>
                        </p:tgtEl>
                      </p:cBhvr>
                    </p:animEffect>
                  </p:childTnLst>
                </p:cTn>
              </p:par>
            </p:tnLst>
          </p:tmpl>
          <p:tmpl lvl="1">
            <p:tnLst>
              <p:par>
                <p:cTn presetID="2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down)">
                      <p:cBhvr>
                        <p:cTn dur="500"/>
                        <p:tgtEl>
                          <p:spTgt spid="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428" y="365001"/>
            <a:ext cx="7887146" cy="446529"/>
          </a:xfrm>
          <a:prstGeom prst="rect">
            <a:avLst/>
          </a:prstGeom>
        </p:spPr>
        <p:txBody>
          <a:bodyPr/>
          <a:lstStyle>
            <a:lvl1pPr>
              <a:defRPr lang="zh-CN" altLang="en-US" sz="2800" b="0">
                <a:solidFill>
                  <a:srgbClr val="002060"/>
                </a:solidFill>
                <a:latin typeface="黑体" panose="02010609060101010101" pitchFamily="49" charset="-122"/>
                <a:ea typeface="黑体" panose="02010609060101010101" pitchFamily="49" charset="-122"/>
              </a:defRPr>
            </a:lvl1pPr>
          </a:lstStyle>
          <a:p>
            <a:pPr lvl="0" algn="l"/>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 name="矩形 3"/>
          <p:cNvSpPr/>
          <p:nvPr userDrawn="1"/>
        </p:nvSpPr>
        <p:spPr bwMode="auto">
          <a:xfrm>
            <a:off x="251520" y="1556791"/>
            <a:ext cx="8712968" cy="5202227"/>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8" name="内容占位符 8"/>
          <p:cNvSpPr>
            <a:spLocks noGrp="1"/>
          </p:cNvSpPr>
          <p:nvPr>
            <p:ph sz="quarter" idx="11"/>
          </p:nvPr>
        </p:nvSpPr>
        <p:spPr>
          <a:xfrm>
            <a:off x="323528" y="1628800"/>
            <a:ext cx="8568952" cy="792088"/>
          </a:xfrm>
          <a:solidFill>
            <a:schemeClr val="bg1"/>
          </a:solidFill>
          <a:ln w="19050" cmpd="thickThin">
            <a:solidFill>
              <a:schemeClr val="tx2">
                <a:lumMod val="40000"/>
                <a:lumOff val="60000"/>
              </a:schemeClr>
            </a:solidFill>
          </a:ln>
        </p:spPr>
        <p:style>
          <a:lnRef idx="1">
            <a:schemeClr val="accent1"/>
          </a:lnRef>
          <a:fillRef idx="2">
            <a:schemeClr val="accent1"/>
          </a:fillRef>
          <a:effectRef idx="1">
            <a:schemeClr val="accent1"/>
          </a:effectRef>
          <a:fontRef idx="none"/>
        </p:style>
        <p:txBody>
          <a:bodyPr anchor="ctr"/>
          <a:lstStyle>
            <a:lvl1pPr marL="0" indent="0" algn="l">
              <a:buFontTx/>
              <a:buNone/>
              <a:defRPr sz="18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9" name="内容占位符 7"/>
          <p:cNvSpPr>
            <a:spLocks noGrp="1"/>
          </p:cNvSpPr>
          <p:nvPr>
            <p:ph sz="quarter" idx="12"/>
          </p:nvPr>
        </p:nvSpPr>
        <p:spPr>
          <a:xfrm>
            <a:off x="250824" y="1115517"/>
            <a:ext cx="5329288" cy="369267"/>
          </a:xfrm>
          <a:solidFill>
            <a:schemeClr val="accent6">
              <a:lumMod val="20000"/>
              <a:lumOff val="80000"/>
            </a:schemeClr>
          </a:solidFill>
          <a:ln>
            <a:noFill/>
          </a:ln>
        </p:spPr>
        <p:style>
          <a:lnRef idx="1">
            <a:schemeClr val="accent6"/>
          </a:lnRef>
          <a:fillRef idx="2">
            <a:schemeClr val="accent6"/>
          </a:fillRef>
          <a:effectRef idx="1">
            <a:schemeClr val="accent6"/>
          </a:effectRef>
          <a:fontRef idx="none"/>
        </p:style>
        <p:txBody>
          <a:bodyPr/>
          <a:lstStyle>
            <a:lvl1pPr marL="342900" indent="-342900">
              <a:buFont typeface="Wingdings" panose="05000000000000000000" pitchFamily="2" charset="2"/>
              <a:buChar char="u"/>
              <a:defRPr sz="2000">
                <a:solidFill>
                  <a:srgbClr val="C00000"/>
                </a:solidFill>
              </a:defRPr>
            </a:lvl1pPr>
            <a:lvl2pPr>
              <a:defRPr sz="1800"/>
            </a:lvl2pPr>
            <a:lvl3pPr>
              <a:defRPr sz="1600"/>
            </a:lvl3pPr>
            <a:lvl4pPr>
              <a:defRPr sz="1400"/>
            </a:lvl4pPr>
            <a:lvl5pPr>
              <a:defRPr sz="1400"/>
            </a:lvl5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16" y="-38508"/>
            <a:ext cx="8229600" cy="1143000"/>
          </a:xfr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5510" b="97521" l="5569" r="91768"/>
                    </a14:imgEffect>
                  </a14:imgLayer>
                </a14:imgProps>
              </a:ext>
            </a:extLst>
          </a:blip>
          <a:stretch>
            <a:fillRect/>
          </a:stretch>
        </p:blipFill>
        <p:spPr>
          <a:xfrm>
            <a:off x="8189273" y="53307"/>
            <a:ext cx="1030926" cy="90611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剪去同侧角的矩形 5"/>
          <p:cNvSpPr/>
          <p:nvPr userDrawn="1"/>
        </p:nvSpPr>
        <p:spPr bwMode="auto">
          <a:xfrm>
            <a:off x="323528" y="1064369"/>
            <a:ext cx="1944216" cy="401479"/>
          </a:xfrm>
          <a:prstGeom prst="snip2SameRect">
            <a:avLst/>
          </a:prstGeom>
          <a:ln>
            <a:noFill/>
            <a:headEnd type="none" w="med" len="med"/>
            <a:tailEnd type="none" w="med" len="me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安全问题</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7" name="剪去同侧角的矩形 6"/>
          <p:cNvSpPr/>
          <p:nvPr userDrawn="1"/>
        </p:nvSpPr>
        <p:spPr bwMode="auto">
          <a:xfrm>
            <a:off x="2411760" y="1064369"/>
            <a:ext cx="1944216" cy="401479"/>
          </a:xfrm>
          <a:prstGeom prst="snip2Same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white">
                    <a:lumMod val="65000"/>
                  </a:prstClr>
                </a:solidFill>
                <a:latin typeface="微软雅黑" panose="020B0503020204020204" pitchFamily="34" charset="-122"/>
                <a:ea typeface="微软雅黑" panose="020B0503020204020204" pitchFamily="34" charset="-122"/>
              </a:rPr>
              <a:t>相关研究</a:t>
            </a:r>
            <a:endParaRPr lang="zh-CN" altLang="en-US" b="1" dirty="0">
              <a:solidFill>
                <a:prstClr val="white">
                  <a:lumMod val="65000"/>
                </a:prstClr>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1500996"/>
            <a:ext cx="8712968" cy="46643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剪去同侧角的矩形 5"/>
          <p:cNvSpPr/>
          <p:nvPr userDrawn="1"/>
        </p:nvSpPr>
        <p:spPr bwMode="auto">
          <a:xfrm>
            <a:off x="323528" y="1064369"/>
            <a:ext cx="1944216" cy="401479"/>
          </a:xfrm>
          <a:prstGeom prst="snip2Same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spAutoFit/>
          </a:bodyPr>
          <a:lstStyle/>
          <a:p>
            <a:pPr algn="ctr" fontAlgn="base">
              <a:spcBef>
                <a:spcPct val="0"/>
              </a:spcBef>
              <a:spcAft>
                <a:spcPct val="0"/>
              </a:spcAft>
            </a:pPr>
            <a:r>
              <a:rPr lang="zh-CN" altLang="en-US" b="1" dirty="0">
                <a:solidFill>
                  <a:prstClr val="white">
                    <a:lumMod val="65000"/>
                  </a:prstClr>
                </a:solidFill>
                <a:latin typeface="微软雅黑" panose="020B0503020204020204" pitchFamily="34" charset="-122"/>
                <a:ea typeface="微软雅黑" panose="020B0503020204020204" pitchFamily="34" charset="-122"/>
              </a:rPr>
              <a:t>安全问题</a:t>
            </a:r>
            <a:endParaRPr lang="zh-CN" altLang="en-US" b="1" dirty="0">
              <a:solidFill>
                <a:prstClr val="white">
                  <a:lumMod val="65000"/>
                </a:prstClr>
              </a:solidFill>
              <a:latin typeface="微软雅黑" panose="020B0503020204020204" pitchFamily="34" charset="-122"/>
              <a:ea typeface="微软雅黑" panose="020B0503020204020204" pitchFamily="34" charset="-122"/>
            </a:endParaRPr>
          </a:p>
        </p:txBody>
      </p:sp>
      <p:sp>
        <p:nvSpPr>
          <p:cNvPr id="7" name="剪去同侧角的矩形 6"/>
          <p:cNvSpPr/>
          <p:nvPr userDrawn="1"/>
        </p:nvSpPr>
        <p:spPr bwMode="auto">
          <a:xfrm>
            <a:off x="2411760" y="1064369"/>
            <a:ext cx="1944216" cy="401479"/>
          </a:xfrm>
          <a:prstGeom prst="snip2SameRect">
            <a:avLst/>
          </a:prstGeom>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algn="ctr" defTabSz="914400"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相关研究</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1500996"/>
            <a:ext cx="8712968" cy="4664308"/>
          </a:xfrm>
          <a:prstGeom prst="rect">
            <a:avLst/>
          </a:prstGeom>
          <a:solidFill>
            <a:schemeClr val="bg1">
              <a:alpha val="80000"/>
            </a:scheme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124744"/>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1628800"/>
            <a:ext cx="8640960" cy="4536504"/>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11" name="内容占位符 10"/>
          <p:cNvSpPr>
            <a:spLocks noGrp="1"/>
          </p:cNvSpPr>
          <p:nvPr>
            <p:ph sz="quarter" idx="12"/>
          </p:nvPr>
        </p:nvSpPr>
        <p:spPr>
          <a:xfrm>
            <a:off x="611188" y="112480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124744"/>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11" name="内容占位符 10"/>
          <p:cNvSpPr>
            <a:spLocks noGrp="1"/>
          </p:cNvSpPr>
          <p:nvPr>
            <p:ph sz="quarter" idx="12"/>
          </p:nvPr>
        </p:nvSpPr>
        <p:spPr>
          <a:xfrm>
            <a:off x="611188" y="112480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第二部分">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772816"/>
            <a:ext cx="5328592" cy="369332"/>
          </a:xfrm>
          <a:prstGeom prst="rect">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2276871"/>
            <a:ext cx="8640960" cy="4376847"/>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348879"/>
            <a:ext cx="8353176" cy="2962553"/>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1"/>
          </p:nvPr>
        </p:nvSpPr>
        <p:spPr>
          <a:xfrm>
            <a:off x="395288" y="5311302"/>
            <a:ext cx="8353425" cy="1223646"/>
          </a:xfrm>
        </p:spPr>
        <p:style>
          <a:lnRef idx="1">
            <a:schemeClr val="accent1"/>
          </a:lnRef>
          <a:fillRef idx="2">
            <a:schemeClr val="accent1"/>
          </a:fillRef>
          <a:effectRef idx="1">
            <a:schemeClr val="accent1"/>
          </a:effectRef>
          <a:fontRef idx="none"/>
        </p:style>
        <p:txBody>
          <a:bodyPr anchor="ctr"/>
          <a:lstStyle>
            <a:lvl1pPr marL="0" indent="0" algn="ctr">
              <a:buFontTx/>
              <a:buNone/>
              <a:defRPr sz="24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11" name="内容占位符 10"/>
          <p:cNvSpPr>
            <a:spLocks noGrp="1"/>
          </p:cNvSpPr>
          <p:nvPr>
            <p:ph sz="quarter" idx="12"/>
          </p:nvPr>
        </p:nvSpPr>
        <p:spPr>
          <a:xfrm>
            <a:off x="611188" y="176296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第二部分">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cxnSp>
        <p:nvCxnSpPr>
          <p:cNvPr id="5" name="直接连接符 4"/>
          <p:cNvCxnSpPr/>
          <p:nvPr userDrawn="1"/>
        </p:nvCxnSpPr>
        <p:spPr bwMode="auto">
          <a:xfrm flipH="1">
            <a:off x="173990" y="914400"/>
            <a:ext cx="6400800" cy="0"/>
          </a:xfrm>
          <a:prstGeom prst="line">
            <a:avLst/>
          </a:prstGeom>
          <a:ln w="76200">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矩形 6"/>
          <p:cNvSpPr/>
          <p:nvPr userDrawn="1"/>
        </p:nvSpPr>
        <p:spPr bwMode="auto">
          <a:xfrm>
            <a:off x="251520" y="1772816"/>
            <a:ext cx="8640960" cy="3693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spAutoFit/>
          </a:bodyPr>
          <a:lstStyle/>
          <a:p>
            <a:pPr marL="285750" indent="-285750" fontAlgn="base">
              <a:spcBef>
                <a:spcPct val="0"/>
              </a:spcBef>
              <a:spcAft>
                <a:spcPct val="0"/>
              </a:spcAft>
              <a:buFont typeface="Wingdings" panose="05000000000000000000" pitchFamily="2" charset="2"/>
              <a:buChar char="u"/>
            </a:pPr>
            <a:r>
              <a:rPr lang="en-US" altLang="zh-CN" b="1" dirty="0">
                <a:solidFill>
                  <a:prstClr val="black"/>
                </a:solidFill>
                <a:latin typeface="微软雅黑" panose="020B0503020204020204" pitchFamily="34" charset="-122"/>
                <a:ea typeface="微软雅黑" panose="020B0503020204020204" pitchFamily="34" charset="-122"/>
              </a:rPr>
              <a:t> </a:t>
            </a:r>
            <a:endParaRPr lang="zh-CN" altLang="en-US"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userDrawn="1"/>
        </p:nvSpPr>
        <p:spPr bwMode="auto">
          <a:xfrm>
            <a:off x="251520" y="2276872"/>
            <a:ext cx="8640960" cy="3744416"/>
          </a:xfrm>
          <a:prstGeom prst="rect">
            <a:avLst/>
          </a:prstGeom>
          <a:solidFill>
            <a:srgbClr val="FFFFFF">
              <a:alpha val="94118"/>
            </a:srgbClr>
          </a:solidFill>
          <a:ln w="9525">
            <a:solidFill>
              <a:schemeClr val="bg1">
                <a:lumMod val="65000"/>
              </a:schemeClr>
            </a:solidFill>
            <a:headEnd type="none" w="med" len="med"/>
            <a:tailEnd type="none" w="med" len="me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noAutofit/>
          </a:bodyPr>
          <a:lstStyle/>
          <a:p>
            <a:pPr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6" name="内容占位符 5"/>
          <p:cNvSpPr>
            <a:spLocks noGrp="1"/>
          </p:cNvSpPr>
          <p:nvPr>
            <p:ph sz="quarter" idx="10"/>
          </p:nvPr>
        </p:nvSpPr>
        <p:spPr>
          <a:xfrm>
            <a:off x="395288" y="2348880"/>
            <a:ext cx="8353176" cy="2375768"/>
          </a:xfrm>
        </p:spPr>
        <p:txBody>
          <a:bodyPr/>
          <a:lstStyle>
            <a:lvl1pPr>
              <a:defRPr sz="2000">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1"/>
          </p:nvPr>
        </p:nvSpPr>
        <p:spPr>
          <a:xfrm>
            <a:off x="395288" y="4796805"/>
            <a:ext cx="8353425" cy="1079500"/>
          </a:xfrm>
        </p:spPr>
        <p:style>
          <a:lnRef idx="1">
            <a:schemeClr val="dk1"/>
          </a:lnRef>
          <a:fillRef idx="2">
            <a:schemeClr val="dk1"/>
          </a:fillRef>
          <a:effectRef idx="1">
            <a:schemeClr val="dk1"/>
          </a:effectRef>
          <a:fontRef idx="none"/>
        </p:style>
        <p:txBody>
          <a:bodyPr anchor="ctr"/>
          <a:lstStyle>
            <a:lvl1pPr marL="0" indent="0" algn="ctr">
              <a:buFontTx/>
              <a:buNone/>
              <a:defRPr sz="2400">
                <a:solidFill>
                  <a:schemeClr val="tx1"/>
                </a:solidFill>
              </a:defRPr>
            </a:lvl1pPr>
            <a:lvl2pPr marL="457200" indent="0" algn="ctr">
              <a:buFontTx/>
              <a:buNone/>
              <a:defRPr sz="2000">
                <a:solidFill>
                  <a:schemeClr val="tx1"/>
                </a:solidFill>
              </a:defRPr>
            </a:lvl2pPr>
            <a:lvl3pPr marL="914400" indent="0" algn="ctr">
              <a:buFontTx/>
              <a:buNone/>
              <a:defRPr sz="1800">
                <a:solidFill>
                  <a:schemeClr val="tx1"/>
                </a:solidFill>
              </a:defRPr>
            </a:lvl3pPr>
            <a:lvl4pPr marL="1371600" indent="0" algn="ctr">
              <a:buFontTx/>
              <a:buNone/>
              <a:defRPr sz="1600">
                <a:solidFill>
                  <a:schemeClr val="tx1"/>
                </a:solidFill>
              </a:defRPr>
            </a:lvl4pPr>
            <a:lvl5pPr marL="1828800" indent="0" algn="ctr">
              <a:buFontTx/>
              <a:buNone/>
              <a:defRPr sz="1600">
                <a:solidFill>
                  <a:schemeClr val="tx1"/>
                </a:solidFill>
              </a:defRPr>
            </a:lvl5pPr>
          </a:lstStyle>
          <a:p>
            <a:pPr lvl="0"/>
            <a:r>
              <a:rPr lang="zh-CN" altLang="en-US" dirty="0"/>
              <a:t>单击此处编辑母版文本样式</a:t>
            </a:r>
            <a:endParaRPr lang="zh-CN" altLang="en-US" dirty="0"/>
          </a:p>
        </p:txBody>
      </p:sp>
      <p:sp>
        <p:nvSpPr>
          <p:cNvPr id="11" name="内容占位符 10"/>
          <p:cNvSpPr>
            <a:spLocks noGrp="1"/>
          </p:cNvSpPr>
          <p:nvPr>
            <p:ph sz="quarter" idx="12"/>
          </p:nvPr>
        </p:nvSpPr>
        <p:spPr>
          <a:xfrm>
            <a:off x="611188" y="1762969"/>
            <a:ext cx="4681537" cy="369887"/>
          </a:xfrm>
        </p:spPr>
        <p:txBody>
          <a:bodyPr/>
          <a:lstStyle>
            <a:lvl1pPr marL="0" indent="0">
              <a:buNone/>
              <a:defRPr sz="2000">
                <a:solidFill>
                  <a:srgbClr val="C00000"/>
                </a:solidFill>
              </a:defRPr>
            </a:lvl1pPr>
            <a:lvl2pPr>
              <a:defRPr sz="2000"/>
            </a:lvl2pPr>
            <a:lvl3pPr>
              <a:defRPr sz="2000"/>
            </a:lvl3pPr>
            <a:lvl4pPr>
              <a:defRPr sz="2000"/>
            </a:lvl4pPr>
            <a:lvl5pPr>
              <a:defRPr sz="2000"/>
            </a:lvl5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1" Type="http://schemas.openxmlformats.org/officeDocument/2006/relationships/theme" Target="../theme/theme2.xml"/><Relationship Id="rId20" Type="http://schemas.openxmlformats.org/officeDocument/2006/relationships/image" Target="../media/image3.png"/><Relationship Id="rId2" Type="http://schemas.openxmlformats.org/officeDocument/2006/relationships/slideLayout" Target="../slideLayouts/slideLayout3.xml"/><Relationship Id="rId19" Type="http://schemas.openxmlformats.org/officeDocument/2006/relationships/slideLayout" Target="../slideLayouts/slideLayout20.xml"/><Relationship Id="rId18" Type="http://schemas.openxmlformats.org/officeDocument/2006/relationships/slideLayout" Target="../slideLayouts/slideLayout19.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noChangeArrowheads="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eaLnBrk="0" fontAlgn="base" hangingPunct="0">
              <a:spcBef>
                <a:spcPct val="0"/>
              </a:spcBef>
              <a:spcAft>
                <a:spcPct val="0"/>
              </a:spcAft>
              <a:defRPr/>
            </a:pPr>
            <a:fld id="{90C7248C-9FB1-479F-9955-234125404317}" type="datetimeFigureOut">
              <a:rPr lang="zh-CN" altLang="en-US">
                <a:solidFill>
                  <a:prstClr val="black">
                    <a:tint val="75000"/>
                  </a:prstClr>
                </a:solidFill>
                <a:latin typeface="Arial" panose="020B0604020202020204" pitchFamily="34" charset="0"/>
                <a:ea typeface="宋体" panose="02010600030101010101" pitchFamily="2" charset="-122"/>
              </a:rPr>
            </a:fld>
            <a:endParaRPr lang="zh-CN" altLang="en-US">
              <a:solidFill>
                <a:prstClr val="black">
                  <a:tint val="75000"/>
                </a:prstClr>
              </a:solidFill>
              <a:latin typeface="Arial" panose="020B0604020202020204" pitchFamily="34" charset="0"/>
              <a:ea typeface="宋体" panose="02010600030101010101" pitchFamily="2"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eaLnBrk="0" fontAlgn="base" hangingPunct="0">
              <a:spcBef>
                <a:spcPct val="0"/>
              </a:spcBef>
              <a:spcAft>
                <a:spcPct val="0"/>
              </a:spcAft>
              <a:defRPr/>
            </a:pPr>
            <a:endParaRPr lang="zh-CN" altLang="en-US">
              <a:solidFill>
                <a:prstClr val="black">
                  <a:tint val="75000"/>
                </a:prstClr>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eaLnBrk="0" fontAlgn="base" hangingPunct="0">
              <a:spcBef>
                <a:spcPct val="0"/>
              </a:spcBef>
              <a:spcAft>
                <a:spcPct val="0"/>
              </a:spcAft>
              <a:defRPr/>
            </a:pPr>
            <a:fld id="{AE470925-1FE7-4488-80FF-E1B251322CD2}" type="slidenum">
              <a:rPr lang="zh-CN" altLang="en-US">
                <a:solidFill>
                  <a:prstClr val="black">
                    <a:tint val="75000"/>
                  </a:prstClr>
                </a:solidFill>
                <a:latin typeface="Arial" panose="020B0604020202020204" pitchFamily="34" charset="0"/>
                <a:ea typeface="宋体" panose="02010600030101010101" pitchFamily="2" charset="-122"/>
              </a:rPr>
            </a:fld>
            <a:endParaRPr lang="zh-CN" altLang="en-US">
              <a:solidFill>
                <a:prstClr val="black">
                  <a:tint val="75000"/>
                </a:prstClr>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push dir="u"/>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9" name="标题占位符 1"/>
          <p:cNvSpPr>
            <a:spLocks noGrp="1"/>
          </p:cNvSpPr>
          <p:nvPr>
            <p:ph type="title"/>
          </p:nvPr>
        </p:nvSpPr>
        <p:spPr bwMode="auto">
          <a:xfrm>
            <a:off x="173990" y="-136679"/>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7110" name="文本占位符 2"/>
          <p:cNvSpPr>
            <a:spLocks noGrp="1"/>
          </p:cNvSpPr>
          <p:nvPr>
            <p:ph type="body" idx="1"/>
          </p:nvPr>
        </p:nvSpPr>
        <p:spPr bwMode="auto">
          <a:xfrm>
            <a:off x="179388" y="1268413"/>
            <a:ext cx="8785225" cy="4897437"/>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4" name="组合 3"/>
          <p:cNvGrpSpPr/>
          <p:nvPr userDrawn="1"/>
        </p:nvGrpSpPr>
        <p:grpSpPr>
          <a:xfrm>
            <a:off x="207436" y="716437"/>
            <a:ext cx="8568917" cy="95838"/>
            <a:chOff x="461964" y="772998"/>
            <a:chExt cx="8295537" cy="199533"/>
          </a:xfrm>
          <a:effectLst>
            <a:reflection blurRad="6350" stA="50000" endA="300" endPos="90000" dir="5400000" sy="-100000" algn="bl" rotWithShape="0"/>
          </a:effectLst>
        </p:grpSpPr>
        <p:pic>
          <p:nvPicPr>
            <p:cNvPr id="3" name="图片 2"/>
            <p:cNvPicPr>
              <a:picLocks noChangeAspect="1"/>
            </p:cNvPicPr>
            <p:nvPr userDrawn="1"/>
          </p:nvPicPr>
          <p:blipFill>
            <a:blip r:embed="rId20"/>
            <a:stretch>
              <a:fillRect/>
            </a:stretch>
          </p:blipFill>
          <p:spPr>
            <a:xfrm>
              <a:off x="535805" y="772998"/>
              <a:ext cx="8221696" cy="103695"/>
            </a:xfrm>
            <a:prstGeom prst="rect">
              <a:avLst/>
            </a:prstGeom>
          </p:spPr>
        </p:pic>
        <p:pic>
          <p:nvPicPr>
            <p:cNvPr id="9" name="图片 8"/>
            <p:cNvPicPr>
              <a:picLocks noChangeAspect="1"/>
            </p:cNvPicPr>
            <p:nvPr userDrawn="1"/>
          </p:nvPicPr>
          <p:blipFill>
            <a:blip r:embed="rId20"/>
            <a:stretch>
              <a:fillRect/>
            </a:stretch>
          </p:blipFill>
          <p:spPr>
            <a:xfrm>
              <a:off x="461964" y="868836"/>
              <a:ext cx="8221696" cy="103695"/>
            </a:xfrm>
            <a:prstGeom prst="rect">
              <a:avLst/>
            </a:prstGeom>
          </p:spPr>
        </p:pic>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hf hdr="0" dt="0"/>
  <p:txStyles>
    <p:titleStyle>
      <a:lvl1pPr algn="l" rtl="0" eaLnBrk="0" fontAlgn="base" hangingPunct="0">
        <a:spcBef>
          <a:spcPct val="0"/>
        </a:spcBef>
        <a:spcAft>
          <a:spcPct val="0"/>
        </a:spcAft>
        <a:defRPr sz="2400" b="1" cap="none" spc="0">
          <a:ln w="22225">
            <a:noFill/>
            <a:prstDash val="solid"/>
          </a:ln>
          <a:solidFill>
            <a:srgbClr val="0070C0"/>
          </a:solidFill>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5pPr>
      <a:lvl6pPr marL="4572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6pPr>
      <a:lvl7pPr marL="9144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7pPr>
      <a:lvl8pPr marL="13716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8pPr>
      <a:lvl9pPr marL="1828800" algn="l" rtl="0" eaLnBrk="0" fontAlgn="base" hangingPunct="0">
        <a:spcBef>
          <a:spcPct val="0"/>
        </a:spcBef>
        <a:spcAft>
          <a:spcPct val="0"/>
        </a:spcAft>
        <a:defRPr sz="4400" b="1">
          <a:solidFill>
            <a:srgbClr val="800080"/>
          </a:solidFill>
          <a:effectLst>
            <a:outerShdw blurRad="38100" dist="38100" dir="2700000" algn="tl">
              <a:srgbClr val="C0C0C0"/>
            </a:outerShdw>
          </a:effectLst>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3200" b="1">
          <a:solidFill>
            <a:srgbClr val="0033CC"/>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33CC"/>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rgbClr val="0033CC"/>
          </a:solidFill>
          <a:latin typeface="微软雅黑" panose="020B0503020204020204" pitchFamily="34" charset="-122"/>
          <a:ea typeface="微软雅黑" panose="020B0503020204020204" pitchFamily="34" charset="-122"/>
          <a:cs typeface="楷体_GB2312"/>
        </a:defRPr>
      </a:lvl3pPr>
      <a:lvl4pPr marL="16002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微软雅黑" panose="020B0503020204020204" pitchFamily="34" charset="-122"/>
          <a:ea typeface="微软雅黑" panose="020B0503020204020204" pitchFamily="34" charset="-122"/>
          <a:cs typeface="楷体_GB2312"/>
        </a:defRPr>
      </a:lvl4pPr>
      <a:lvl5pPr marL="20574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微软雅黑" panose="020B0503020204020204" pitchFamily="34" charset="-122"/>
          <a:ea typeface="微软雅黑" panose="020B0503020204020204" pitchFamily="34" charset="-122"/>
          <a:cs typeface="楷体_GB2312"/>
        </a:defRPr>
      </a:lvl5pPr>
      <a:lvl6pPr marL="25146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6pPr>
      <a:lvl7pPr marL="29718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7pPr>
      <a:lvl8pPr marL="34290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8pPr>
      <a:lvl9pPr marL="3886200" indent="-228600" algn="l" rtl="0" eaLnBrk="0" fontAlgn="base" hangingPunct="0">
        <a:spcBef>
          <a:spcPct val="20000"/>
        </a:spcBef>
        <a:spcAft>
          <a:spcPct val="0"/>
        </a:spcAft>
        <a:buFont typeface="Arial" panose="020B0604020202020204" pitchFamily="34" charset="0"/>
        <a:buChar char="»"/>
        <a:defRPr sz="2000">
          <a:solidFill>
            <a:srgbClr val="0033CC"/>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56764"/>
            <a:ext cx="9144000" cy="3055920"/>
          </a:xfrm>
          <a:prstGeom prst="rect">
            <a:avLst/>
          </a:prstGeom>
        </p:spPr>
      </p:pic>
      <p:sp>
        <p:nvSpPr>
          <p:cNvPr id="4" name="Text Box 8"/>
          <p:cNvSpPr txBox="1">
            <a:spLocks noChangeArrowheads="1"/>
          </p:cNvSpPr>
          <p:nvPr/>
        </p:nvSpPr>
        <p:spPr bwMode="auto">
          <a:xfrm>
            <a:off x="255814" y="4083221"/>
            <a:ext cx="8678863" cy="3007360"/>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914400">
              <a:spcBef>
                <a:spcPct val="30000"/>
              </a:spcBef>
              <a:buNone/>
            </a:pPr>
            <a:r>
              <a:rPr lang="en-US" altLang="zh-CN" sz="4400" b="1" dirty="0">
                <a:solidFill>
                  <a:prstClr val="white"/>
                </a:solidFill>
                <a:latin typeface="微软雅黑" panose="020B0503020204020204" pitchFamily="34" charset="-122"/>
                <a:ea typeface="微软雅黑" panose="020B0503020204020204" pitchFamily="34" charset="-122"/>
              </a:rPr>
              <a:t>seq2seq+机器翻译</a:t>
            </a:r>
            <a:endParaRPr lang="en-US" altLang="zh-CN" sz="4400" b="1" dirty="0">
              <a:solidFill>
                <a:prstClr val="white"/>
              </a:solidFill>
              <a:latin typeface="微软雅黑" panose="020B0503020204020204" pitchFamily="34" charset="-122"/>
              <a:ea typeface="微软雅黑" panose="020B0503020204020204" pitchFamily="34" charset="-122"/>
            </a:endParaRPr>
          </a:p>
          <a:p>
            <a:pPr algn="ctr" defTabSz="914400">
              <a:spcBef>
                <a:spcPct val="30000"/>
              </a:spcBef>
              <a:buFont typeface="Arial" panose="020B0604020202020204" pitchFamily="34" charset="0"/>
              <a:buNone/>
            </a:pPr>
            <a:r>
              <a:rPr lang="zh-CN" altLang="en-US" sz="2800" b="1" dirty="0">
                <a:solidFill>
                  <a:prstClr val="white"/>
                </a:solidFill>
                <a:latin typeface="微软雅黑" panose="020B0503020204020204" pitchFamily="34" charset="-122"/>
                <a:ea typeface="微软雅黑" panose="020B0503020204020204" pitchFamily="34" charset="-122"/>
              </a:rPr>
              <a:t>汇报人：</a:t>
            </a:r>
            <a:r>
              <a:rPr lang="en-US" altLang="zh-CN" sz="2800" b="1" dirty="0">
                <a:solidFill>
                  <a:prstClr val="white"/>
                </a:solidFill>
                <a:latin typeface="微软雅黑" panose="020B0503020204020204" pitchFamily="34" charset="-122"/>
                <a:ea typeface="微软雅黑" panose="020B0503020204020204" pitchFamily="34" charset="-122"/>
              </a:rPr>
              <a:t>ctf pupil</a:t>
            </a:r>
            <a:r>
              <a:rPr lang="zh-CN" altLang="en-US" sz="2800" b="1" dirty="0">
                <a:solidFill>
                  <a:prstClr val="white"/>
                </a:solidFill>
                <a:latin typeface="微软雅黑" panose="020B0503020204020204" pitchFamily="34" charset="-122"/>
                <a:ea typeface="微软雅黑" panose="020B0503020204020204" pitchFamily="34" charset="-122"/>
              </a:rPr>
              <a:t>战队</a:t>
            </a:r>
            <a:endParaRPr lang="zh-CN" altLang="en-US" sz="2800" b="1" dirty="0">
              <a:solidFill>
                <a:prstClr val="white"/>
              </a:solidFill>
              <a:latin typeface="微软雅黑" panose="020B0503020204020204" pitchFamily="34" charset="-122"/>
              <a:ea typeface="微软雅黑" panose="020B0503020204020204" pitchFamily="34" charset="-122"/>
            </a:endParaRPr>
          </a:p>
          <a:p>
            <a:pPr algn="ctr" defTabSz="914400">
              <a:spcBef>
                <a:spcPct val="30000"/>
              </a:spcBef>
              <a:buFont typeface="Arial" panose="020B0604020202020204" pitchFamily="34" charset="0"/>
              <a:buNone/>
            </a:pPr>
            <a:r>
              <a:rPr lang="zh-CN" altLang="en-US" sz="2800" b="1" dirty="0">
                <a:solidFill>
                  <a:prstClr val="white"/>
                </a:solidFill>
                <a:latin typeface="微软雅黑" panose="020B0503020204020204" pitchFamily="34" charset="-122"/>
                <a:ea typeface="微软雅黑" panose="020B0503020204020204" pitchFamily="34" charset="-122"/>
              </a:rPr>
              <a:t>队员：张鑫国，胡卫雄，孔祥祎，陈园园，韩跃</a:t>
            </a:r>
            <a:endParaRPr lang="zh-CN" altLang="en-US" sz="2800" b="1" dirty="0">
              <a:solidFill>
                <a:prstClr val="white"/>
              </a:solidFill>
              <a:latin typeface="微软雅黑" panose="020B0503020204020204" pitchFamily="34" charset="-122"/>
              <a:ea typeface="微软雅黑" panose="020B0503020204020204" pitchFamily="34" charset="-122"/>
            </a:endParaRPr>
          </a:p>
          <a:p>
            <a:pPr algn="ctr" defTabSz="914400">
              <a:spcBef>
                <a:spcPct val="30000"/>
              </a:spcBef>
              <a:buFont typeface="Arial" panose="020B0604020202020204" pitchFamily="34" charset="0"/>
              <a:buNone/>
            </a:pPr>
            <a:r>
              <a:rPr lang="en-US" altLang="zh-CN" sz="2800" b="1" dirty="0">
                <a:solidFill>
                  <a:prstClr val="white"/>
                </a:solidFill>
                <a:latin typeface="微软雅黑" panose="020B0503020204020204" pitchFamily="34" charset="-122"/>
                <a:ea typeface="微软雅黑" panose="020B0503020204020204" pitchFamily="34" charset="-122"/>
              </a:rPr>
              <a:t>2018.10.31</a:t>
            </a:r>
            <a:endParaRPr lang="en-US" altLang="zh-CN" sz="2800" b="1" dirty="0">
              <a:solidFill>
                <a:prstClr val="white"/>
              </a:solidFill>
              <a:latin typeface="微软雅黑" panose="020B0503020204020204" pitchFamily="34" charset="-122"/>
              <a:ea typeface="微软雅黑" panose="020B0503020204020204" pitchFamily="34" charset="-122"/>
            </a:endParaRPr>
          </a:p>
          <a:p>
            <a:pPr algn="ctr" defTabSz="914400">
              <a:spcBef>
                <a:spcPct val="30000"/>
              </a:spcBef>
              <a:buFont typeface="Arial" panose="020B0604020202020204" pitchFamily="34" charset="0"/>
              <a:buNone/>
            </a:pPr>
            <a:endParaRPr lang="en-US" altLang="zh-CN" sz="28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数据的预处理</a:t>
            </a:r>
            <a:endParaRPr lang="zh-CN" altLang="en-US"/>
          </a:p>
          <a:p>
            <a:pPr marL="0" indent="0">
              <a:buNone/>
            </a:pPr>
            <a:r>
              <a:rPr lang="zh-CN" altLang="en-US"/>
              <a:t>初始数据集</a:t>
            </a:r>
            <a:br>
              <a:rPr lang="zh-CN" altLang="en-US"/>
            </a:br>
            <a:endParaRPr lang="zh-CN" altLang="en-US"/>
          </a:p>
        </p:txBody>
      </p:sp>
      <p:pic>
        <p:nvPicPr>
          <p:cNvPr id="4" name="图片 3"/>
          <p:cNvPicPr>
            <a:picLocks noChangeAspect="1"/>
          </p:cNvPicPr>
          <p:nvPr/>
        </p:nvPicPr>
        <p:blipFill>
          <a:blip r:embed="rId1"/>
          <a:stretch>
            <a:fillRect/>
          </a:stretch>
        </p:blipFill>
        <p:spPr>
          <a:xfrm>
            <a:off x="2600325" y="1847850"/>
            <a:ext cx="5657215" cy="4542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将数据集读入</a:t>
            </a:r>
            <a:r>
              <a:rPr lang="en-US" altLang="zh-CN"/>
              <a:t>pandas</a:t>
            </a:r>
            <a:endParaRPr lang="en-US" altLang="zh-CN"/>
          </a:p>
          <a:p>
            <a:endParaRPr lang="en-US" altLang="zh-CN"/>
          </a:p>
        </p:txBody>
      </p:sp>
      <p:pic>
        <p:nvPicPr>
          <p:cNvPr id="4" name="图片 3"/>
          <p:cNvPicPr>
            <a:picLocks noChangeAspect="1"/>
          </p:cNvPicPr>
          <p:nvPr/>
        </p:nvPicPr>
        <p:blipFill>
          <a:blip r:embed="rId1"/>
          <a:stretch>
            <a:fillRect/>
          </a:stretch>
        </p:blipFill>
        <p:spPr>
          <a:xfrm>
            <a:off x="277495" y="1995170"/>
            <a:ext cx="8590280" cy="2343150"/>
          </a:xfrm>
          <a:prstGeom prst="rect">
            <a:avLst/>
          </a:prstGeom>
        </p:spPr>
      </p:pic>
      <p:pic>
        <p:nvPicPr>
          <p:cNvPr id="5" name="图片 4"/>
          <p:cNvPicPr>
            <a:picLocks noChangeAspect="1"/>
          </p:cNvPicPr>
          <p:nvPr/>
        </p:nvPicPr>
        <p:blipFill>
          <a:blip r:embed="rId2"/>
          <a:stretch>
            <a:fillRect/>
          </a:stretch>
        </p:blipFill>
        <p:spPr>
          <a:xfrm>
            <a:off x="1178560" y="2823845"/>
            <a:ext cx="6676390" cy="359029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671" y="794612"/>
            <a:ext cx="8229600" cy="1143000"/>
          </a:xfrm>
        </p:spPr>
        <p:txBody>
          <a:bodyPr/>
          <a:p>
            <a:r>
              <a:rPr lang="zh-CN" altLang="en-US"/>
              <a:t>输入的数据的</a:t>
            </a:r>
            <a:r>
              <a:rPr lang="en-US" altLang="zh-CN"/>
              <a:t>shape	</a:t>
            </a:r>
            <a:endParaRPr lang="en-US" altLang="zh-CN"/>
          </a:p>
        </p:txBody>
      </p:sp>
      <p:pic>
        <p:nvPicPr>
          <p:cNvPr id="4" name="内容占位符 3"/>
          <p:cNvPicPr>
            <a:picLocks noChangeAspect="1"/>
          </p:cNvPicPr>
          <p:nvPr>
            <p:ph idx="1"/>
          </p:nvPr>
        </p:nvPicPr>
        <p:blipFill>
          <a:blip r:embed="rId1"/>
          <a:stretch>
            <a:fillRect/>
          </a:stretch>
        </p:blipFill>
        <p:spPr>
          <a:xfrm>
            <a:off x="179705" y="1937385"/>
            <a:ext cx="8785225" cy="4174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数据的向量化</a:t>
            </a:r>
            <a:endParaRPr lang="zh-CN" altLang="en-US"/>
          </a:p>
          <a:p>
            <a:endParaRPr lang="zh-CN" altLang="en-US"/>
          </a:p>
        </p:txBody>
      </p:sp>
      <p:pic>
        <p:nvPicPr>
          <p:cNvPr id="4" name="图片 3"/>
          <p:cNvPicPr>
            <a:picLocks noChangeAspect="1"/>
          </p:cNvPicPr>
          <p:nvPr/>
        </p:nvPicPr>
        <p:blipFill>
          <a:blip r:embed="rId1"/>
          <a:stretch>
            <a:fillRect/>
          </a:stretch>
        </p:blipFill>
        <p:spPr>
          <a:xfrm>
            <a:off x="591185" y="2054860"/>
            <a:ext cx="7713980" cy="2542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模型输出的结果</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657860" y="2056130"/>
            <a:ext cx="7828280" cy="2856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 name="内容占位符 3"/>
          <p:cNvPicPr>
            <a:picLocks noChangeAspect="1"/>
          </p:cNvPicPr>
          <p:nvPr>
            <p:ph idx="1"/>
          </p:nvPr>
        </p:nvPicPr>
        <p:blipFill>
          <a:blip r:embed="rId1"/>
          <a:stretch>
            <a:fillRect/>
          </a:stretch>
        </p:blipFill>
        <p:spPr>
          <a:xfrm>
            <a:off x="924560" y="1728470"/>
            <a:ext cx="3562350" cy="3552825"/>
          </a:xfrm>
          <a:prstGeom prst="rect">
            <a:avLst/>
          </a:prstGeom>
          <a:noFill/>
          <a:ln w="9525">
            <a:noFill/>
            <a:miter lim="800000"/>
            <a:headEnd/>
            <a:tailEnd/>
          </a:ln>
        </p:spPr>
      </p:pic>
      <p:pic>
        <p:nvPicPr>
          <p:cNvPr id="8" name="图片 7"/>
          <p:cNvPicPr>
            <a:picLocks noChangeAspect="1"/>
          </p:cNvPicPr>
          <p:nvPr/>
        </p:nvPicPr>
        <p:blipFill>
          <a:blip r:embed="rId2"/>
          <a:stretch>
            <a:fillRect/>
          </a:stretch>
        </p:blipFill>
        <p:spPr>
          <a:xfrm>
            <a:off x="5342890" y="1728470"/>
            <a:ext cx="3037840" cy="35998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32544"/>
            <a:ext cx="9144000" cy="3055920"/>
          </a:xfrm>
          <a:prstGeom prst="rect">
            <a:avLst/>
          </a:prstGeom>
        </p:spPr>
      </p:pic>
      <p:sp>
        <p:nvSpPr>
          <p:cNvPr id="8" name="Freeform 76"/>
          <p:cNvSpPr/>
          <p:nvPr/>
        </p:nvSpPr>
        <p:spPr bwMode="gray">
          <a:xfrm rot="21175831">
            <a:off x="206154" y="4653867"/>
            <a:ext cx="1180476" cy="1586377"/>
          </a:xfrm>
          <a:custGeom>
            <a:avLst/>
            <a:gdLst>
              <a:gd name="T0" fmla="*/ 756 w 2220"/>
              <a:gd name="T1" fmla="*/ 0 h 2878"/>
              <a:gd name="T2" fmla="*/ 568 w 2220"/>
              <a:gd name="T3" fmla="*/ 112 h 2878"/>
              <a:gd name="T4" fmla="*/ 464 w 2220"/>
              <a:gd name="T5" fmla="*/ 212 h 2878"/>
              <a:gd name="T6" fmla="*/ 300 w 2220"/>
              <a:gd name="T7" fmla="*/ 164 h 2878"/>
              <a:gd name="T8" fmla="*/ 180 w 2220"/>
              <a:gd name="T9" fmla="*/ 156 h 2878"/>
              <a:gd name="T10" fmla="*/ 16 w 2220"/>
              <a:gd name="T11" fmla="*/ 184 h 2878"/>
              <a:gd name="T12" fmla="*/ 68 w 2220"/>
              <a:gd name="T13" fmla="*/ 368 h 2878"/>
              <a:gd name="T14" fmla="*/ 224 w 2220"/>
              <a:gd name="T15" fmla="*/ 460 h 2878"/>
              <a:gd name="T16" fmla="*/ 272 w 2220"/>
              <a:gd name="T17" fmla="*/ 664 h 2878"/>
              <a:gd name="T18" fmla="*/ 248 w 2220"/>
              <a:gd name="T19" fmla="*/ 900 h 2878"/>
              <a:gd name="T20" fmla="*/ 180 w 2220"/>
              <a:gd name="T21" fmla="*/ 1072 h 2878"/>
              <a:gd name="T22" fmla="*/ 144 w 2220"/>
              <a:gd name="T23" fmla="*/ 1240 h 2878"/>
              <a:gd name="T24" fmla="*/ 236 w 2220"/>
              <a:gd name="T25" fmla="*/ 1476 h 2878"/>
              <a:gd name="T26" fmla="*/ 328 w 2220"/>
              <a:gd name="T27" fmla="*/ 1556 h 2878"/>
              <a:gd name="T28" fmla="*/ 436 w 2220"/>
              <a:gd name="T29" fmla="*/ 1772 h 2878"/>
              <a:gd name="T30" fmla="*/ 452 w 2220"/>
              <a:gd name="T31" fmla="*/ 1964 h 2878"/>
              <a:gd name="T32" fmla="*/ 384 w 2220"/>
              <a:gd name="T33" fmla="*/ 2196 h 2878"/>
              <a:gd name="T34" fmla="*/ 140 w 2220"/>
              <a:gd name="T35" fmla="*/ 2420 h 2878"/>
              <a:gd name="T36" fmla="*/ 64 w 2220"/>
              <a:gd name="T37" fmla="*/ 2572 h 2878"/>
              <a:gd name="T38" fmla="*/ 188 w 2220"/>
              <a:gd name="T39" fmla="*/ 2848 h 2878"/>
              <a:gd name="T40" fmla="*/ 360 w 2220"/>
              <a:gd name="T41" fmla="*/ 2556 h 2878"/>
              <a:gd name="T42" fmla="*/ 680 w 2220"/>
              <a:gd name="T43" fmla="*/ 2340 h 2878"/>
              <a:gd name="T44" fmla="*/ 744 w 2220"/>
              <a:gd name="T45" fmla="*/ 2076 h 2878"/>
              <a:gd name="T46" fmla="*/ 736 w 2220"/>
              <a:gd name="T47" fmla="*/ 1644 h 2878"/>
              <a:gd name="T48" fmla="*/ 756 w 2220"/>
              <a:gd name="T49" fmla="*/ 1412 h 2878"/>
              <a:gd name="T50" fmla="*/ 888 w 2220"/>
              <a:gd name="T51" fmla="*/ 1304 h 2878"/>
              <a:gd name="T52" fmla="*/ 1060 w 2220"/>
              <a:gd name="T53" fmla="*/ 1292 h 2878"/>
              <a:gd name="T54" fmla="*/ 1260 w 2220"/>
              <a:gd name="T55" fmla="*/ 1328 h 2878"/>
              <a:gd name="T56" fmla="*/ 1400 w 2220"/>
              <a:gd name="T57" fmla="*/ 1380 h 2878"/>
              <a:gd name="T58" fmla="*/ 1672 w 2220"/>
              <a:gd name="T59" fmla="*/ 1484 h 2878"/>
              <a:gd name="T60" fmla="*/ 1856 w 2220"/>
              <a:gd name="T61" fmla="*/ 1432 h 2878"/>
              <a:gd name="T62" fmla="*/ 1896 w 2220"/>
              <a:gd name="T63" fmla="*/ 1148 h 2878"/>
              <a:gd name="T64" fmla="*/ 2032 w 2220"/>
              <a:gd name="T65" fmla="*/ 832 h 2878"/>
              <a:gd name="T66" fmla="*/ 2220 w 2220"/>
              <a:gd name="T67" fmla="*/ 140 h 2878"/>
              <a:gd name="T68" fmla="*/ 1788 w 2220"/>
              <a:gd name="T69" fmla="*/ 108 h 2878"/>
              <a:gd name="T70" fmla="*/ 1724 w 2220"/>
              <a:gd name="T71" fmla="*/ 320 h 2878"/>
              <a:gd name="T72" fmla="*/ 1723 w 2220"/>
              <a:gd name="T73" fmla="*/ 351 h 2878"/>
              <a:gd name="T74" fmla="*/ 1620 w 2220"/>
              <a:gd name="T75" fmla="*/ 548 h 2878"/>
              <a:gd name="T76" fmla="*/ 1700 w 2220"/>
              <a:gd name="T77" fmla="*/ 780 h 2878"/>
              <a:gd name="T78" fmla="*/ 1632 w 2220"/>
              <a:gd name="T79" fmla="*/ 904 h 2878"/>
              <a:gd name="T80" fmla="*/ 1424 w 2220"/>
              <a:gd name="T81" fmla="*/ 952 h 2878"/>
              <a:gd name="T82" fmla="*/ 1216 w 2220"/>
              <a:gd name="T83" fmla="*/ 992 h 2878"/>
              <a:gd name="T84" fmla="*/ 992 w 2220"/>
              <a:gd name="T85" fmla="*/ 956 h 2878"/>
              <a:gd name="T86" fmla="*/ 876 w 2220"/>
              <a:gd name="T87" fmla="*/ 884 h 2878"/>
              <a:gd name="T88" fmla="*/ 928 w 2220"/>
              <a:gd name="T89" fmla="*/ 728 h 2878"/>
              <a:gd name="T90" fmla="*/ 1204 w 2220"/>
              <a:gd name="T91" fmla="*/ 740 h 2878"/>
              <a:gd name="T92" fmla="*/ 1468 w 2220"/>
              <a:gd name="T93" fmla="*/ 592 h 2878"/>
              <a:gd name="T94" fmla="*/ 1592 w 2220"/>
              <a:gd name="T95" fmla="*/ 520 h 2878"/>
              <a:gd name="T96" fmla="*/ 1612 w 2220"/>
              <a:gd name="T97" fmla="*/ 492 h 2878"/>
              <a:gd name="T98" fmla="*/ 1648 w 2220"/>
              <a:gd name="T99" fmla="*/ 376 h 2878"/>
              <a:gd name="T100" fmla="*/ 1584 w 2220"/>
              <a:gd name="T101" fmla="*/ 344 h 2878"/>
              <a:gd name="T102" fmla="*/ 1496 w 2220"/>
              <a:gd name="T103" fmla="*/ 424 h 2878"/>
              <a:gd name="T104" fmla="*/ 1392 w 2220"/>
              <a:gd name="T105" fmla="*/ 492 h 2878"/>
              <a:gd name="T106" fmla="*/ 1300 w 2220"/>
              <a:gd name="T107" fmla="*/ 540 h 2878"/>
              <a:gd name="T108" fmla="*/ 1148 w 2220"/>
              <a:gd name="T109" fmla="*/ 564 h 2878"/>
              <a:gd name="T110" fmla="*/ 1028 w 2220"/>
              <a:gd name="T111" fmla="*/ 500 h 2878"/>
              <a:gd name="T112" fmla="*/ 936 w 2220"/>
              <a:gd name="T113" fmla="*/ 388 h 2878"/>
              <a:gd name="T114" fmla="*/ 824 w 2220"/>
              <a:gd name="T115" fmla="*/ 344 h 2878"/>
              <a:gd name="T116" fmla="*/ 860 w 2220"/>
              <a:gd name="T117" fmla="*/ 212 h 2878"/>
              <a:gd name="T118" fmla="*/ 876 w 2220"/>
              <a:gd name="T119" fmla="*/ 96 h 2878"/>
              <a:gd name="T120" fmla="*/ 832 w 2220"/>
              <a:gd name="T121" fmla="*/ 20 h 2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a:noFill/>
          </a:ln>
          <a:effectLst/>
        </p:spPr>
        <p:txBody>
          <a:bodyPr/>
          <a:lstStyle/>
          <a:p>
            <a:endParaRPr lang="zh-CN" altLang="en-US"/>
          </a:p>
        </p:txBody>
      </p:sp>
      <p:sp>
        <p:nvSpPr>
          <p:cNvPr id="2" name="文本框 1"/>
          <p:cNvSpPr txBox="1"/>
          <p:nvPr/>
        </p:nvSpPr>
        <p:spPr>
          <a:xfrm>
            <a:off x="1479550" y="5062855"/>
            <a:ext cx="6750685" cy="768350"/>
          </a:xfrm>
          <a:prstGeom prst="rect">
            <a:avLst/>
          </a:prstGeom>
          <a:noFill/>
        </p:spPr>
        <p:txBody>
          <a:bodyPr wrap="square" rtlCol="0">
            <a:spAutoFit/>
          </a:bodyPr>
          <a:p>
            <a:pPr algn="ctr"/>
            <a:r>
              <a:rPr lang="zh-CN" altLang="en-US" sz="4400"/>
              <a:t>谢谢！</a:t>
            </a:r>
            <a:endParaRPr lang="zh-CN" altLang="en-US"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990" y="-109784"/>
            <a:ext cx="8229600" cy="1143000"/>
          </a:xfrm>
        </p:spPr>
        <p:txBody>
          <a:bodyPr/>
          <a:lstStyle/>
          <a:p>
            <a:r>
              <a:rPr lang="zh-CN" altLang="en-US" sz="3200" dirty="0"/>
              <a:t>提纲</a:t>
            </a:r>
            <a:endParaRPr lang="zh-CN" altLang="en-US" sz="3200" dirty="0"/>
          </a:p>
        </p:txBody>
      </p:sp>
      <p:sp>
        <p:nvSpPr>
          <p:cNvPr id="3" name="圆角矩形 2"/>
          <p:cNvSpPr/>
          <p:nvPr/>
        </p:nvSpPr>
        <p:spPr bwMode="auto">
          <a:xfrm>
            <a:off x="92847" y="1033038"/>
            <a:ext cx="8958650" cy="5292000"/>
          </a:xfrm>
          <a:prstGeom prst="roundRect">
            <a:avLst>
              <a:gd name="adj" fmla="val 1739"/>
            </a:avLst>
          </a:prstGeom>
          <a:noFill/>
          <a:ln w="9525" cap="flat" cmpd="sng" algn="ctr">
            <a:solidFill>
              <a:schemeClr val="bg2">
                <a:lumMod val="50000"/>
              </a:schemeClr>
            </a:solidFill>
            <a:prstDash val="solid"/>
            <a:round/>
            <a:headEnd type="none" w="med" len="med"/>
            <a:tailEnd type="none" w="med" len="med"/>
          </a:ln>
          <a:effectLst>
            <a:glow rad="63500">
              <a:schemeClr val="accent5">
                <a:lumMod val="50000"/>
                <a:alpha val="40000"/>
              </a:schemeClr>
            </a:glow>
            <a:prstShdw prst="shdw17" dist="17961" dir="2700000">
              <a:schemeClr val="accent1">
                <a:lumMod val="40000"/>
                <a:lumOff val="60000"/>
                <a:alpha val="50000"/>
              </a:schemeClr>
            </a:prstShdw>
            <a:reflection blurRad="139700" stA="98000" endPos="13000" dist="190500" dir="5400000" sy="-100000" algn="bl" rotWithShape="0"/>
          </a:effectLst>
          <a:scene3d>
            <a:camera prst="orthographicFront"/>
            <a:lightRig rig="freezing" dir="t"/>
          </a:scene3d>
          <a:sp3d prstMaterial="plastic">
            <a:bevelT prst="relaxedInset"/>
            <a:bevelB w="101600" prst="riblet"/>
          </a:sp3d>
        </p:spPr>
        <p:txBody>
          <a:bodyPr vert="horz" wrap="square" lIns="91440" tIns="45720" rIns="91440" bIns="45720" numCol="1" rtlCol="0" anchor="t" anchorCtr="0" compatLnSpc="1">
            <a:spAutoFit/>
          </a:bodyPr>
          <a:lstStyle/>
          <a:p>
            <a:pPr defTabSz="914400" fontAlgn="base">
              <a:spcBef>
                <a:spcPct val="0"/>
              </a:spcBef>
              <a:spcAft>
                <a:spcPct val="0"/>
              </a:spcAft>
            </a:pPr>
            <a:endParaRPr lang="zh-CN" altLang="en-US" sz="3600" b="1">
              <a:solidFill>
                <a:srgbClr val="0000FF"/>
              </a:solidFill>
              <a:latin typeface="Arial" panose="020B0604020202020204" pitchFamily="34" charset="0"/>
              <a:ea typeface="华文楷体" pitchFamily="2" charset="-122"/>
            </a:endParaRPr>
          </a:p>
        </p:txBody>
      </p:sp>
      <p:sp>
        <p:nvSpPr>
          <p:cNvPr id="4" name="副标题 3"/>
          <p:cNvSpPr>
            <a:spLocks noGrp="1"/>
          </p:cNvSpPr>
          <p:nvPr>
            <p:ph type="subTitle" idx="1"/>
          </p:nvPr>
        </p:nvSpPr>
        <p:spPr>
          <a:xfrm>
            <a:off x="225425" y="1033145"/>
            <a:ext cx="8825865" cy="5403850"/>
          </a:xfrm>
        </p:spPr>
        <p:txBody>
          <a:bodyPr/>
          <a:p>
            <a:pPr marL="0" indent="0">
              <a:buNone/>
            </a:pPr>
            <a:endParaRPr lang="en-US" altLang="zh-CN" dirty="0">
              <a:sym typeface="+mn-ea"/>
            </a:endParaRPr>
          </a:p>
          <a:p>
            <a:pPr marL="0" indent="0">
              <a:buNone/>
            </a:pPr>
            <a:r>
              <a:rPr lang="en-US" altLang="zh-CN" dirty="0">
                <a:sym typeface="+mn-ea"/>
              </a:rPr>
              <a:t>seq2seq</a:t>
            </a:r>
            <a:r>
              <a:rPr lang="zh-CN" altLang="en-US" dirty="0">
                <a:sym typeface="+mn-ea"/>
              </a:rPr>
              <a:t>模型</a:t>
            </a:r>
            <a:endParaRPr lang="zh-CN" altLang="en-US" dirty="0">
              <a:sym typeface="+mn-ea"/>
            </a:endParaRPr>
          </a:p>
          <a:p>
            <a:pPr marL="0" indent="0">
              <a:buNone/>
            </a:pPr>
            <a:endParaRPr lang="zh-CN" altLang="en-US" dirty="0">
              <a:sym typeface="+mn-ea"/>
            </a:endParaRPr>
          </a:p>
          <a:p>
            <a:pPr marL="0" indent="0">
              <a:buNone/>
            </a:pPr>
            <a:r>
              <a:rPr lang="zh-CN" altLang="en-US" dirty="0">
                <a:sym typeface="+mn-ea"/>
              </a:rPr>
              <a:t>注意力机制</a:t>
            </a:r>
            <a:endParaRPr lang="zh-CN" altLang="en-US" dirty="0">
              <a:sym typeface="+mn-ea"/>
            </a:endParaRPr>
          </a:p>
          <a:p>
            <a:pPr marL="0" indent="0">
              <a:buNone/>
            </a:pPr>
            <a:endParaRPr lang="zh-CN" altLang="en-US" dirty="0">
              <a:sym typeface="+mn-ea"/>
            </a:endParaRPr>
          </a:p>
          <a:p>
            <a:pPr marL="0" indent="0">
              <a:buNone/>
            </a:pPr>
            <a:r>
              <a:rPr lang="zh-CN" altLang="en-US" dirty="0">
                <a:sym typeface="+mn-ea"/>
              </a:rPr>
              <a:t>数据的预处理</a:t>
            </a:r>
            <a:endParaRPr lang="zh-CN" altLang="en-US" dirty="0">
              <a:sym typeface="+mn-ea"/>
            </a:endParaRPr>
          </a:p>
          <a:p>
            <a:pPr marL="0" indent="0">
              <a:buNone/>
            </a:pPr>
            <a:endParaRPr lang="en-US" altLang="zh-CN" dirty="0"/>
          </a:p>
          <a:p>
            <a:pPr marL="0" indent="0">
              <a:buNone/>
            </a:pPr>
            <a:r>
              <a:rPr lang="en-US" altLang="zh-CN" dirty="0">
                <a:sym typeface="+mn-ea"/>
              </a:rPr>
              <a:t>keras+</a:t>
            </a:r>
            <a:r>
              <a:rPr lang="zh-CN" altLang="en-US" dirty="0">
                <a:sym typeface="+mn-ea"/>
              </a:rPr>
              <a:t>机器翻译代码</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seq2seq</a:t>
            </a:r>
            <a:r>
              <a:rPr lang="zh-CN" altLang="en-US"/>
              <a:t>模型</a:t>
            </a:r>
            <a:endParaRPr lang="en-US" altLang="zh-CN"/>
          </a:p>
          <a:p>
            <a:pPr marL="0" indent="0">
              <a:buNone/>
            </a:pPr>
            <a:r>
              <a:rPr lang="en-US" altLang="zh-CN" sz="1200"/>
              <a:t>       </a:t>
            </a:r>
            <a:r>
              <a:rPr lang="en-US" altLang="zh-CN" sz="1400"/>
              <a:t> </a:t>
            </a:r>
            <a:endParaRPr lang="en-US" altLang="zh-CN" sz="1400"/>
          </a:p>
          <a:p>
            <a:pPr marL="0" indent="0">
              <a:buNone/>
            </a:pPr>
            <a:r>
              <a:rPr lang="en-US" altLang="zh-CN" sz="1400"/>
              <a:t>         </a:t>
            </a:r>
            <a:r>
              <a:rPr lang="en-US" altLang="zh-CN" sz="2000"/>
              <a:t>seq2seq </a:t>
            </a:r>
            <a:r>
              <a:rPr lang="zh-CN" altLang="en-US" sz="2000"/>
              <a:t>是一个</a:t>
            </a:r>
            <a:r>
              <a:rPr lang="en-US" altLang="zh-CN" sz="2000"/>
              <a:t>Encoder-Decoder</a:t>
            </a:r>
            <a:r>
              <a:rPr lang="zh-CN" altLang="en-US" sz="2000"/>
              <a:t>结构的网络，它的输入是一个序列，输出也是一个序列，也就是说</a:t>
            </a:r>
            <a:r>
              <a:rPr lang="en-US" altLang="zh-CN" sz="2000"/>
              <a:t>seq2seq</a:t>
            </a:r>
            <a:r>
              <a:rPr lang="zh-CN" altLang="en-US" sz="2000"/>
              <a:t>模型是一个编解码器，它主要是两个操作，第一个是</a:t>
            </a:r>
            <a:r>
              <a:rPr lang="zh-CN" altLang="en-US" sz="2000">
                <a:solidFill>
                  <a:srgbClr val="FF0000"/>
                </a:solidFill>
              </a:rPr>
              <a:t>编码（</a:t>
            </a:r>
            <a:r>
              <a:rPr lang="en-US" altLang="zh-CN" sz="2000">
                <a:solidFill>
                  <a:srgbClr val="FF0000"/>
                </a:solidFill>
              </a:rPr>
              <a:t>encoder)</a:t>
            </a:r>
            <a:r>
              <a:rPr lang="zh-CN" altLang="en-US" sz="2000"/>
              <a:t>，第二个操作是</a:t>
            </a:r>
            <a:r>
              <a:rPr lang="zh-CN" altLang="en-US" sz="2000">
                <a:solidFill>
                  <a:srgbClr val="FF0000"/>
                </a:solidFill>
              </a:rPr>
              <a:t>解码（</a:t>
            </a:r>
            <a:r>
              <a:rPr lang="en-US" altLang="zh-CN" sz="2000">
                <a:solidFill>
                  <a:srgbClr val="FF0000"/>
                </a:solidFill>
              </a:rPr>
              <a:t>decode)</a:t>
            </a:r>
            <a:endParaRPr lang="en-US" altLang="zh-CN" sz="2000"/>
          </a:p>
          <a:p>
            <a:pPr marL="0" indent="0">
              <a:buNone/>
            </a:pPr>
            <a:endParaRPr lang="en-US" altLang="zh-CN" sz="2000"/>
          </a:p>
          <a:p>
            <a:pPr marL="0" indent="0">
              <a:buNone/>
            </a:pPr>
            <a:r>
              <a:rPr lang="en-US" altLang="zh-CN" sz="2000"/>
              <a:t>        Encoder</a:t>
            </a:r>
            <a:r>
              <a:rPr lang="zh-CN" altLang="en-US" sz="2000"/>
              <a:t>中将一个可变长度的信号序列变为</a:t>
            </a:r>
            <a:r>
              <a:rPr lang="zh-CN" altLang="en-US" sz="2000">
                <a:solidFill>
                  <a:srgbClr val="FF0000"/>
                </a:solidFill>
              </a:rPr>
              <a:t>固定长度的向量表达</a:t>
            </a:r>
            <a:r>
              <a:rPr lang="zh-CN" altLang="en-US" sz="2000"/>
              <a:t>，（我们输入的</a:t>
            </a:r>
            <a:r>
              <a:rPr lang="zh-CN" altLang="en-US" sz="2000">
                <a:solidFill>
                  <a:srgbClr val="FF0000"/>
                </a:solidFill>
              </a:rPr>
              <a:t>句子有长有短</a:t>
            </a:r>
            <a:r>
              <a:rPr lang="zh-CN" altLang="en-US" sz="2000"/>
              <a:t>（可变的信号序列），）</a:t>
            </a:r>
            <a:r>
              <a:rPr lang="en-US" altLang="zh-CN" sz="2000"/>
              <a:t>Decoder</a:t>
            </a:r>
            <a:r>
              <a:rPr lang="zh-CN" altLang="en-US" sz="2000"/>
              <a:t>将这个固定长度的向量变成可变长度的目标的信号序列</a:t>
            </a:r>
            <a:endParaRPr lang="zh-CN" altLang="en-US" sz="2000"/>
          </a:p>
          <a:p>
            <a:pPr marL="0" indent="0">
              <a:buNone/>
            </a:pPr>
            <a:endParaRPr lang="zh-CN" altLang="en-US" sz="2000"/>
          </a:p>
          <a:p>
            <a:pPr marL="0" indent="0">
              <a:buNone/>
            </a:pPr>
            <a:r>
              <a:rPr lang="zh-CN" altLang="en-US" sz="2000"/>
              <a:t>        这个结构最重要的地方在于输入序列和输出序列的长度是</a:t>
            </a:r>
            <a:r>
              <a:rPr lang="zh-CN" altLang="en-US" sz="2000">
                <a:solidFill>
                  <a:srgbClr val="FF0000"/>
                </a:solidFill>
              </a:rPr>
              <a:t>可变的</a:t>
            </a:r>
            <a:endParaRPr lang="zh-CN" altLang="en-US" sz="2000"/>
          </a:p>
          <a:p>
            <a:pPr marL="0" indent="0">
              <a:buNone/>
            </a:pPr>
            <a:endParaRPr lang="zh-CN" altLang="en-US" sz="2000"/>
          </a:p>
          <a:p>
            <a:pPr marL="0" indent="0">
              <a:buNone/>
            </a:pPr>
            <a:r>
              <a:rPr lang="zh-CN" altLang="en-US" sz="2000"/>
              <a:t>        这个模型可以用于</a:t>
            </a:r>
            <a:r>
              <a:rPr lang="zh-CN" altLang="en-US" sz="2000">
                <a:solidFill>
                  <a:srgbClr val="FF0000"/>
                </a:solidFill>
              </a:rPr>
              <a:t>翻译</a:t>
            </a:r>
            <a:r>
              <a:rPr lang="zh-CN" altLang="en-US" sz="2000"/>
              <a:t>，聊天机器人，句法分析，文本摘要等</a:t>
            </a:r>
            <a:endParaRPr lang="zh-CN" altLang="en-US" sz="1600"/>
          </a:p>
          <a:p>
            <a:pPr marL="0" indent="0">
              <a:buNone/>
            </a:pP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encoder</a:t>
            </a:r>
            <a:r>
              <a:rPr lang="zh-CN" altLang="en-US"/>
              <a:t>过程</a:t>
            </a:r>
            <a:endParaRPr lang="zh-CN" altLang="en-US"/>
          </a:p>
        </p:txBody>
      </p:sp>
      <p:sp>
        <p:nvSpPr>
          <p:cNvPr id="10" name="矩形 9"/>
          <p:cNvSpPr/>
          <p:nvPr/>
        </p:nvSpPr>
        <p:spPr>
          <a:xfrm>
            <a:off x="679450" y="221742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1" name="椭圆 10"/>
          <p:cNvSpPr/>
          <p:nvPr/>
        </p:nvSpPr>
        <p:spPr>
          <a:xfrm>
            <a:off x="796925" y="264350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2" name="椭圆 11"/>
          <p:cNvSpPr/>
          <p:nvPr/>
        </p:nvSpPr>
        <p:spPr>
          <a:xfrm>
            <a:off x="797560" y="30016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3" name="椭圆 12"/>
          <p:cNvSpPr/>
          <p:nvPr/>
        </p:nvSpPr>
        <p:spPr>
          <a:xfrm>
            <a:off x="797560" y="228600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5" name="矩形 14"/>
          <p:cNvSpPr/>
          <p:nvPr/>
        </p:nvSpPr>
        <p:spPr>
          <a:xfrm>
            <a:off x="512445" y="3588385"/>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6" name="矩形 15"/>
          <p:cNvSpPr/>
          <p:nvPr/>
        </p:nvSpPr>
        <p:spPr>
          <a:xfrm>
            <a:off x="1932940" y="358775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7" name="矩形 16"/>
          <p:cNvSpPr/>
          <p:nvPr/>
        </p:nvSpPr>
        <p:spPr>
          <a:xfrm>
            <a:off x="3181350" y="358775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8" name="直接箭头连接符 17"/>
          <p:cNvCxnSpPr>
            <a:stCxn id="15" idx="3"/>
            <a:endCxn id="16" idx="1"/>
          </p:cNvCxnSpPr>
          <p:nvPr/>
        </p:nvCxnSpPr>
        <p:spPr>
          <a:xfrm flipV="1">
            <a:off x="1304290" y="3747770"/>
            <a:ext cx="628650"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2719705" y="3747770"/>
            <a:ext cx="461645"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endCxn id="10" idx="2"/>
          </p:cNvCxnSpPr>
          <p:nvPr/>
        </p:nvCxnSpPr>
        <p:spPr>
          <a:xfrm flipV="1">
            <a:off x="908050" y="327533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2100580" y="221742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3" name="矩形 22"/>
          <p:cNvSpPr/>
          <p:nvPr/>
        </p:nvSpPr>
        <p:spPr>
          <a:xfrm>
            <a:off x="3348990" y="221742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4" name="矩形 23"/>
          <p:cNvSpPr/>
          <p:nvPr/>
        </p:nvSpPr>
        <p:spPr>
          <a:xfrm>
            <a:off x="4566285" y="327469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5" name="矩形 24"/>
          <p:cNvSpPr/>
          <p:nvPr/>
        </p:nvSpPr>
        <p:spPr>
          <a:xfrm>
            <a:off x="680085" y="433324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6" name="矩形 25"/>
          <p:cNvSpPr/>
          <p:nvPr/>
        </p:nvSpPr>
        <p:spPr>
          <a:xfrm>
            <a:off x="2100580" y="433324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7" name="矩形 26"/>
          <p:cNvSpPr/>
          <p:nvPr/>
        </p:nvSpPr>
        <p:spPr>
          <a:xfrm>
            <a:off x="3348990" y="433324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28" name="直接箭头连接符 27"/>
          <p:cNvCxnSpPr>
            <a:stCxn id="25" idx="0"/>
          </p:cNvCxnSpPr>
          <p:nvPr/>
        </p:nvCxnSpPr>
        <p:spPr>
          <a:xfrm flipH="1" flipV="1">
            <a:off x="907415" y="390779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flipV="1">
            <a:off x="2328545" y="3907155"/>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3576955" y="3907155"/>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906145" y="539115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H="1" flipV="1">
            <a:off x="2329815" y="539115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H="1" flipV="1">
            <a:off x="3578225" y="539115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3973195" y="3747135"/>
            <a:ext cx="59309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椭圆 35"/>
          <p:cNvSpPr/>
          <p:nvPr/>
        </p:nvSpPr>
        <p:spPr>
          <a:xfrm>
            <a:off x="2218055" y="228600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7" name="椭圆 36"/>
          <p:cNvSpPr/>
          <p:nvPr/>
        </p:nvSpPr>
        <p:spPr>
          <a:xfrm>
            <a:off x="3468370" y="228600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8" name="椭圆 37"/>
          <p:cNvSpPr/>
          <p:nvPr/>
        </p:nvSpPr>
        <p:spPr>
          <a:xfrm>
            <a:off x="2219960" y="264350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9" name="椭圆 38"/>
          <p:cNvSpPr/>
          <p:nvPr/>
        </p:nvSpPr>
        <p:spPr>
          <a:xfrm>
            <a:off x="3467100" y="264350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0" name="椭圆 39"/>
          <p:cNvSpPr/>
          <p:nvPr/>
        </p:nvSpPr>
        <p:spPr>
          <a:xfrm>
            <a:off x="2218690" y="30016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1" name="椭圆 40"/>
          <p:cNvSpPr/>
          <p:nvPr/>
        </p:nvSpPr>
        <p:spPr>
          <a:xfrm>
            <a:off x="3468370" y="30016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2" name="椭圆 41"/>
          <p:cNvSpPr/>
          <p:nvPr/>
        </p:nvSpPr>
        <p:spPr>
          <a:xfrm>
            <a:off x="796290" y="446786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3" name="椭圆 42"/>
          <p:cNvSpPr/>
          <p:nvPr/>
        </p:nvSpPr>
        <p:spPr>
          <a:xfrm>
            <a:off x="2219960" y="446786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4" name="椭圆 43"/>
          <p:cNvSpPr/>
          <p:nvPr/>
        </p:nvSpPr>
        <p:spPr>
          <a:xfrm>
            <a:off x="3468370" y="446786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5" name="椭圆 44"/>
          <p:cNvSpPr/>
          <p:nvPr/>
        </p:nvSpPr>
        <p:spPr>
          <a:xfrm>
            <a:off x="796290" y="475932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6" name="椭圆 45"/>
          <p:cNvSpPr/>
          <p:nvPr/>
        </p:nvSpPr>
        <p:spPr>
          <a:xfrm>
            <a:off x="796290" y="507555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7" name="椭圆 46"/>
          <p:cNvSpPr/>
          <p:nvPr/>
        </p:nvSpPr>
        <p:spPr>
          <a:xfrm>
            <a:off x="2218055" y="475932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8" name="椭圆 47"/>
          <p:cNvSpPr/>
          <p:nvPr/>
        </p:nvSpPr>
        <p:spPr>
          <a:xfrm>
            <a:off x="3466465" y="475932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9" name="椭圆 48"/>
          <p:cNvSpPr/>
          <p:nvPr/>
        </p:nvSpPr>
        <p:spPr>
          <a:xfrm>
            <a:off x="2219960" y="507555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0" name="椭圆 49"/>
          <p:cNvSpPr/>
          <p:nvPr/>
        </p:nvSpPr>
        <p:spPr>
          <a:xfrm>
            <a:off x="3466465" y="507555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1" name="矩形 50"/>
          <p:cNvSpPr/>
          <p:nvPr/>
        </p:nvSpPr>
        <p:spPr>
          <a:xfrm>
            <a:off x="512445" y="581660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2" name="矩形 51"/>
          <p:cNvSpPr/>
          <p:nvPr/>
        </p:nvSpPr>
        <p:spPr>
          <a:xfrm>
            <a:off x="1927860" y="581660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3" name="矩形 52"/>
          <p:cNvSpPr/>
          <p:nvPr/>
        </p:nvSpPr>
        <p:spPr>
          <a:xfrm>
            <a:off x="3180715" y="581660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55" name="直接箭头连接符 54"/>
          <p:cNvCxnSpPr/>
          <p:nvPr/>
        </p:nvCxnSpPr>
        <p:spPr>
          <a:xfrm flipV="1">
            <a:off x="2323465" y="327279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flipV="1">
            <a:off x="3579495" y="327279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513080" y="3562985"/>
            <a:ext cx="791210" cy="368300"/>
          </a:xfrm>
          <a:prstGeom prst="rect">
            <a:avLst/>
          </a:prstGeom>
          <a:noFill/>
        </p:spPr>
        <p:txBody>
          <a:bodyPr wrap="square" rtlCol="0">
            <a:spAutoFit/>
          </a:bodyPr>
          <a:p>
            <a:r>
              <a:rPr lang="en-US" altLang="zh-CN"/>
              <a:t> LSTM</a:t>
            </a:r>
            <a:endParaRPr lang="en-US" altLang="zh-CN"/>
          </a:p>
        </p:txBody>
      </p:sp>
      <p:sp>
        <p:nvSpPr>
          <p:cNvPr id="59" name="文本框 58"/>
          <p:cNvSpPr txBox="1"/>
          <p:nvPr/>
        </p:nvSpPr>
        <p:spPr>
          <a:xfrm>
            <a:off x="1927860" y="3562985"/>
            <a:ext cx="791210" cy="368300"/>
          </a:xfrm>
          <a:prstGeom prst="rect">
            <a:avLst/>
          </a:prstGeom>
          <a:noFill/>
        </p:spPr>
        <p:txBody>
          <a:bodyPr wrap="square" rtlCol="0">
            <a:spAutoFit/>
          </a:bodyPr>
          <a:p>
            <a:r>
              <a:rPr lang="en-US" altLang="zh-CN"/>
              <a:t> LSTM</a:t>
            </a:r>
            <a:endParaRPr lang="en-US" altLang="zh-CN"/>
          </a:p>
        </p:txBody>
      </p:sp>
      <p:sp>
        <p:nvSpPr>
          <p:cNvPr id="60" name="文本框 59"/>
          <p:cNvSpPr txBox="1"/>
          <p:nvPr/>
        </p:nvSpPr>
        <p:spPr>
          <a:xfrm>
            <a:off x="3180715" y="3562985"/>
            <a:ext cx="791210" cy="368300"/>
          </a:xfrm>
          <a:prstGeom prst="rect">
            <a:avLst/>
          </a:prstGeom>
          <a:noFill/>
        </p:spPr>
        <p:txBody>
          <a:bodyPr wrap="square" rtlCol="0">
            <a:spAutoFit/>
          </a:bodyPr>
          <a:p>
            <a:r>
              <a:rPr lang="en-US" altLang="zh-CN"/>
              <a:t> LSTM</a:t>
            </a:r>
            <a:endParaRPr lang="en-US" altLang="zh-CN"/>
          </a:p>
        </p:txBody>
      </p:sp>
      <p:sp>
        <p:nvSpPr>
          <p:cNvPr id="61" name="文本框 60"/>
          <p:cNvSpPr txBox="1"/>
          <p:nvPr/>
        </p:nvSpPr>
        <p:spPr>
          <a:xfrm>
            <a:off x="1219835" y="2511425"/>
            <a:ext cx="426085" cy="368300"/>
          </a:xfrm>
          <a:prstGeom prst="rect">
            <a:avLst/>
          </a:prstGeom>
          <a:noFill/>
        </p:spPr>
        <p:txBody>
          <a:bodyPr wrap="square" rtlCol="0">
            <a:spAutoFit/>
          </a:bodyPr>
          <a:p>
            <a:r>
              <a:rPr lang="en-US" altLang="zh-CN"/>
              <a:t>e</a:t>
            </a:r>
            <a:r>
              <a:rPr lang="en-US" altLang="zh-CN" baseline="-25000"/>
              <a:t>0</a:t>
            </a:r>
            <a:endParaRPr lang="en-US" altLang="zh-CN" baseline="-25000"/>
          </a:p>
        </p:txBody>
      </p:sp>
      <p:sp>
        <p:nvSpPr>
          <p:cNvPr id="62" name="文本框 61"/>
          <p:cNvSpPr txBox="1"/>
          <p:nvPr/>
        </p:nvSpPr>
        <p:spPr>
          <a:xfrm>
            <a:off x="2640330" y="2511425"/>
            <a:ext cx="426085" cy="368300"/>
          </a:xfrm>
          <a:prstGeom prst="rect">
            <a:avLst/>
          </a:prstGeom>
          <a:noFill/>
        </p:spPr>
        <p:txBody>
          <a:bodyPr wrap="square" rtlCol="0">
            <a:spAutoFit/>
          </a:bodyPr>
          <a:p>
            <a:r>
              <a:rPr lang="en-US" altLang="zh-CN"/>
              <a:t>e</a:t>
            </a:r>
            <a:r>
              <a:rPr lang="en-US" altLang="zh-CN" baseline="-25000"/>
              <a:t>1</a:t>
            </a:r>
            <a:endParaRPr lang="en-US" altLang="zh-CN" baseline="-25000"/>
          </a:p>
        </p:txBody>
      </p:sp>
      <p:sp>
        <p:nvSpPr>
          <p:cNvPr id="63" name="文本框 62"/>
          <p:cNvSpPr txBox="1"/>
          <p:nvPr/>
        </p:nvSpPr>
        <p:spPr>
          <a:xfrm>
            <a:off x="3971925" y="2480945"/>
            <a:ext cx="426085" cy="368300"/>
          </a:xfrm>
          <a:prstGeom prst="rect">
            <a:avLst/>
          </a:prstGeom>
          <a:noFill/>
        </p:spPr>
        <p:txBody>
          <a:bodyPr wrap="square" rtlCol="0">
            <a:spAutoFit/>
          </a:bodyPr>
          <a:p>
            <a:r>
              <a:rPr lang="en-US" altLang="zh-CN"/>
              <a:t>e</a:t>
            </a:r>
            <a:r>
              <a:rPr lang="en-US" altLang="zh-CN" baseline="-25000"/>
              <a:t>2</a:t>
            </a:r>
            <a:endParaRPr lang="en-US" altLang="zh-CN" baseline="-25000"/>
          </a:p>
        </p:txBody>
      </p:sp>
      <p:sp>
        <p:nvSpPr>
          <p:cNvPr id="64" name="文本框 63"/>
          <p:cNvSpPr txBox="1"/>
          <p:nvPr/>
        </p:nvSpPr>
        <p:spPr>
          <a:xfrm>
            <a:off x="1219835" y="4596765"/>
            <a:ext cx="494665" cy="368300"/>
          </a:xfrm>
          <a:prstGeom prst="rect">
            <a:avLst/>
          </a:prstGeom>
          <a:noFill/>
        </p:spPr>
        <p:txBody>
          <a:bodyPr wrap="square" rtlCol="0">
            <a:spAutoFit/>
          </a:bodyPr>
          <a:p>
            <a:r>
              <a:rPr lang="en-US" altLang="zh-CN"/>
              <a:t>w</a:t>
            </a:r>
            <a:r>
              <a:rPr lang="en-US" altLang="zh-CN" baseline="-25000"/>
              <a:t>0</a:t>
            </a:r>
            <a:endParaRPr lang="en-US" altLang="zh-CN" baseline="-25000"/>
          </a:p>
        </p:txBody>
      </p:sp>
      <p:sp>
        <p:nvSpPr>
          <p:cNvPr id="65" name="文本框 64"/>
          <p:cNvSpPr txBox="1"/>
          <p:nvPr/>
        </p:nvSpPr>
        <p:spPr>
          <a:xfrm>
            <a:off x="2640330" y="4596765"/>
            <a:ext cx="494665" cy="368300"/>
          </a:xfrm>
          <a:prstGeom prst="rect">
            <a:avLst/>
          </a:prstGeom>
          <a:noFill/>
        </p:spPr>
        <p:txBody>
          <a:bodyPr wrap="square" rtlCol="0">
            <a:spAutoFit/>
          </a:bodyPr>
          <a:p>
            <a:r>
              <a:rPr lang="en-US" altLang="zh-CN"/>
              <a:t>w</a:t>
            </a:r>
            <a:r>
              <a:rPr lang="en-US" altLang="zh-CN" baseline="-25000"/>
              <a:t>1</a:t>
            </a:r>
            <a:endParaRPr lang="en-US" altLang="zh-CN" baseline="-25000"/>
          </a:p>
        </p:txBody>
      </p:sp>
      <p:sp>
        <p:nvSpPr>
          <p:cNvPr id="66" name="文本框 65"/>
          <p:cNvSpPr txBox="1"/>
          <p:nvPr/>
        </p:nvSpPr>
        <p:spPr>
          <a:xfrm>
            <a:off x="3973195" y="4596765"/>
            <a:ext cx="494665" cy="368300"/>
          </a:xfrm>
          <a:prstGeom prst="rect">
            <a:avLst/>
          </a:prstGeom>
          <a:noFill/>
        </p:spPr>
        <p:txBody>
          <a:bodyPr wrap="square" rtlCol="0">
            <a:spAutoFit/>
          </a:bodyPr>
          <a:p>
            <a:r>
              <a:rPr lang="en-US" altLang="zh-CN"/>
              <a:t>w</a:t>
            </a:r>
            <a:r>
              <a:rPr lang="en-US" altLang="zh-CN" baseline="-25000"/>
              <a:t>2</a:t>
            </a:r>
            <a:endParaRPr lang="en-US" altLang="zh-CN" baseline="-25000"/>
          </a:p>
        </p:txBody>
      </p:sp>
      <p:sp>
        <p:nvSpPr>
          <p:cNvPr id="67" name="文本框 66"/>
          <p:cNvSpPr txBox="1"/>
          <p:nvPr/>
        </p:nvSpPr>
        <p:spPr>
          <a:xfrm>
            <a:off x="513080" y="5791835"/>
            <a:ext cx="791210" cy="368300"/>
          </a:xfrm>
          <a:prstGeom prst="rect">
            <a:avLst/>
          </a:prstGeom>
          <a:noFill/>
        </p:spPr>
        <p:txBody>
          <a:bodyPr wrap="square" rtlCol="0">
            <a:spAutoFit/>
          </a:bodyPr>
          <a:p>
            <a:r>
              <a:rPr lang="en-US" altLang="zh-CN"/>
              <a:t>  how</a:t>
            </a:r>
            <a:endParaRPr lang="en-US" altLang="zh-CN"/>
          </a:p>
        </p:txBody>
      </p:sp>
      <p:sp>
        <p:nvSpPr>
          <p:cNvPr id="68" name="文本框 67"/>
          <p:cNvSpPr txBox="1"/>
          <p:nvPr/>
        </p:nvSpPr>
        <p:spPr>
          <a:xfrm>
            <a:off x="1927860" y="5792470"/>
            <a:ext cx="791210" cy="368300"/>
          </a:xfrm>
          <a:prstGeom prst="rect">
            <a:avLst/>
          </a:prstGeom>
          <a:noFill/>
        </p:spPr>
        <p:txBody>
          <a:bodyPr wrap="square" rtlCol="0">
            <a:spAutoFit/>
          </a:bodyPr>
          <a:p>
            <a:r>
              <a:rPr lang="en-US" altLang="zh-CN"/>
              <a:t>   are</a:t>
            </a:r>
            <a:endParaRPr lang="en-US" altLang="zh-CN"/>
          </a:p>
        </p:txBody>
      </p:sp>
      <p:sp>
        <p:nvSpPr>
          <p:cNvPr id="69" name="文本框 68"/>
          <p:cNvSpPr txBox="1"/>
          <p:nvPr/>
        </p:nvSpPr>
        <p:spPr>
          <a:xfrm>
            <a:off x="3183890" y="5767705"/>
            <a:ext cx="791210" cy="368300"/>
          </a:xfrm>
          <a:prstGeom prst="rect">
            <a:avLst/>
          </a:prstGeom>
          <a:noFill/>
        </p:spPr>
        <p:txBody>
          <a:bodyPr wrap="square" rtlCol="0">
            <a:spAutoFit/>
          </a:bodyPr>
          <a:p>
            <a:r>
              <a:rPr lang="en-US" altLang="zh-CN"/>
              <a:t>   you</a:t>
            </a:r>
            <a:endParaRPr lang="en-US" altLang="zh-CN"/>
          </a:p>
        </p:txBody>
      </p:sp>
      <p:sp>
        <p:nvSpPr>
          <p:cNvPr id="70" name="椭圆 69"/>
          <p:cNvSpPr/>
          <p:nvPr/>
        </p:nvSpPr>
        <p:spPr>
          <a:xfrm>
            <a:off x="4683760" y="337947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71" name="椭圆 70"/>
          <p:cNvSpPr/>
          <p:nvPr/>
        </p:nvSpPr>
        <p:spPr>
          <a:xfrm>
            <a:off x="4684395" y="370078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72" name="椭圆 71"/>
          <p:cNvSpPr/>
          <p:nvPr/>
        </p:nvSpPr>
        <p:spPr>
          <a:xfrm>
            <a:off x="4684395" y="40176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73" name="文本框 72"/>
          <p:cNvSpPr txBox="1"/>
          <p:nvPr/>
        </p:nvSpPr>
        <p:spPr>
          <a:xfrm>
            <a:off x="4683760" y="4391025"/>
            <a:ext cx="307975" cy="368300"/>
          </a:xfrm>
          <a:prstGeom prst="rect">
            <a:avLst/>
          </a:prstGeom>
          <a:noFill/>
        </p:spPr>
        <p:txBody>
          <a:bodyPr wrap="square" rtlCol="0">
            <a:spAutoFit/>
          </a:bodyPr>
          <a:p>
            <a:r>
              <a:rPr lang="en-US" altLang="zh-CN"/>
              <a:t>e</a:t>
            </a:r>
            <a:endParaRPr lang="en-US" altLang="zh-CN" baseline="-25000"/>
          </a:p>
        </p:txBody>
      </p:sp>
      <p:sp>
        <p:nvSpPr>
          <p:cNvPr id="74" name="文本框 73"/>
          <p:cNvSpPr txBox="1"/>
          <p:nvPr/>
        </p:nvSpPr>
        <p:spPr>
          <a:xfrm>
            <a:off x="5292090" y="1971040"/>
            <a:ext cx="3577590" cy="2306955"/>
          </a:xfrm>
          <a:prstGeom prst="rect">
            <a:avLst/>
          </a:prstGeom>
          <a:noFill/>
        </p:spPr>
        <p:txBody>
          <a:bodyPr wrap="square" rtlCol="0">
            <a:spAutoFit/>
          </a:bodyPr>
          <a:p>
            <a:r>
              <a:rPr lang="zh-CN" altLang="en-US"/>
              <a:t>取得输入的文本，进行</a:t>
            </a:r>
            <a:r>
              <a:rPr lang="en-US" altLang="zh-CN"/>
              <a:t>embedding</a:t>
            </a:r>
            <a:endParaRPr lang="en-US" altLang="zh-CN"/>
          </a:p>
          <a:p>
            <a:r>
              <a:rPr lang="en-US" altLang="zh-CN"/>
              <a:t>(embedding </a:t>
            </a:r>
            <a:r>
              <a:rPr lang="zh-CN" altLang="en-US"/>
              <a:t>相当于转化成词向量</a:t>
            </a:r>
            <a:r>
              <a:rPr lang="en-US" altLang="zh-CN"/>
              <a:t>)</a:t>
            </a:r>
            <a:endParaRPr lang="en-US" altLang="zh-CN"/>
          </a:p>
          <a:p>
            <a:endParaRPr lang="en-US" altLang="zh-CN"/>
          </a:p>
          <a:p>
            <a:r>
              <a:rPr lang="zh-CN" altLang="en-US"/>
              <a:t>传入到</a:t>
            </a:r>
            <a:r>
              <a:rPr lang="en-US" altLang="zh-CN"/>
              <a:t>LSTM</a:t>
            </a:r>
            <a:r>
              <a:rPr lang="zh-CN" altLang="en-US"/>
              <a:t>中进行训练</a:t>
            </a:r>
            <a:endParaRPr lang="zh-CN" altLang="en-US"/>
          </a:p>
          <a:p>
            <a:endParaRPr lang="zh-CN" altLang="en-US"/>
          </a:p>
          <a:p>
            <a:r>
              <a:rPr lang="zh-CN" altLang="en-US"/>
              <a:t>记录转态，并输出当前的</a:t>
            </a:r>
            <a:r>
              <a:rPr lang="en-US" altLang="zh-CN"/>
              <a:t>cell</a:t>
            </a:r>
            <a:r>
              <a:rPr lang="zh-CN" altLang="en-US"/>
              <a:t>结果</a:t>
            </a:r>
            <a:endParaRPr lang="zh-CN" altLang="en-US"/>
          </a:p>
          <a:p>
            <a:endParaRPr lang="zh-CN" altLang="en-US"/>
          </a:p>
          <a:p>
            <a:r>
              <a:rPr lang="zh-CN" altLang="en-US"/>
              <a:t>依次循环，得到最终结果</a:t>
            </a:r>
            <a:endParaRPr lang="zh-CN" altLang="en-US"/>
          </a:p>
        </p:txBody>
      </p:sp>
      <p:sp>
        <p:nvSpPr>
          <p:cNvPr id="75" name="文本框 74"/>
          <p:cNvSpPr txBox="1"/>
          <p:nvPr/>
        </p:nvSpPr>
        <p:spPr>
          <a:xfrm>
            <a:off x="4566285" y="4965065"/>
            <a:ext cx="1848485" cy="368300"/>
          </a:xfrm>
          <a:prstGeom prst="rect">
            <a:avLst/>
          </a:prstGeom>
          <a:noFill/>
        </p:spPr>
        <p:txBody>
          <a:bodyPr wrap="square" rtlCol="0">
            <a:spAutoFit/>
          </a:bodyPr>
          <a:p>
            <a:r>
              <a:rPr lang="zh-CN" altLang="en-US">
                <a:sym typeface="+mn-ea"/>
              </a:rPr>
              <a:t>最终编码器表示</a:t>
            </a:r>
            <a:endParaRPr lang="zh-CN" altLang="en-US"/>
          </a:p>
        </p:txBody>
      </p:sp>
      <p:cxnSp>
        <p:nvCxnSpPr>
          <p:cNvPr id="76" name="直接箭头连接符 75"/>
          <p:cNvCxnSpPr/>
          <p:nvPr/>
        </p:nvCxnSpPr>
        <p:spPr>
          <a:xfrm>
            <a:off x="4684395" y="4332605"/>
            <a:ext cx="97790" cy="63246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decoder</a:t>
            </a:r>
            <a:r>
              <a:rPr lang="zh-CN" altLang="en-US"/>
              <a:t>过程</a:t>
            </a:r>
            <a:endParaRPr lang="zh-CN" altLang="en-US"/>
          </a:p>
        </p:txBody>
      </p:sp>
      <p:sp>
        <p:nvSpPr>
          <p:cNvPr id="10" name="矩形 9"/>
          <p:cNvSpPr/>
          <p:nvPr/>
        </p:nvSpPr>
        <p:spPr>
          <a:xfrm>
            <a:off x="1343660" y="110426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1" name="椭圆 10"/>
          <p:cNvSpPr/>
          <p:nvPr/>
        </p:nvSpPr>
        <p:spPr>
          <a:xfrm>
            <a:off x="1456690" y="188849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3" name="椭圆 12"/>
          <p:cNvSpPr/>
          <p:nvPr/>
        </p:nvSpPr>
        <p:spPr>
          <a:xfrm>
            <a:off x="1463040" y="152527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5" name="矩形 14"/>
          <p:cNvSpPr/>
          <p:nvPr/>
        </p:nvSpPr>
        <p:spPr>
          <a:xfrm>
            <a:off x="1176020" y="3805555"/>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6" name="矩形 15"/>
          <p:cNvSpPr/>
          <p:nvPr/>
        </p:nvSpPr>
        <p:spPr>
          <a:xfrm>
            <a:off x="2597150" y="3825875"/>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7" name="矩形 16"/>
          <p:cNvSpPr/>
          <p:nvPr/>
        </p:nvSpPr>
        <p:spPr>
          <a:xfrm>
            <a:off x="3846195" y="383032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8" name="直接箭头连接符 17"/>
          <p:cNvCxnSpPr>
            <a:stCxn id="15" idx="3"/>
            <a:endCxn id="16" idx="1"/>
          </p:cNvCxnSpPr>
          <p:nvPr/>
        </p:nvCxnSpPr>
        <p:spPr>
          <a:xfrm>
            <a:off x="1967865" y="3965575"/>
            <a:ext cx="629285" cy="203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3388995" y="3990340"/>
            <a:ext cx="461645"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2755900" y="110426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3" name="矩形 22"/>
          <p:cNvSpPr/>
          <p:nvPr/>
        </p:nvSpPr>
        <p:spPr>
          <a:xfrm>
            <a:off x="4012565" y="110426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5" name="矩形 24"/>
          <p:cNvSpPr/>
          <p:nvPr/>
        </p:nvSpPr>
        <p:spPr>
          <a:xfrm>
            <a:off x="1343025" y="459994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6" name="矩形 25"/>
          <p:cNvSpPr/>
          <p:nvPr/>
        </p:nvSpPr>
        <p:spPr>
          <a:xfrm>
            <a:off x="2756535" y="456882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27" name="矩形 26"/>
          <p:cNvSpPr/>
          <p:nvPr/>
        </p:nvSpPr>
        <p:spPr>
          <a:xfrm>
            <a:off x="4013835" y="457581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28" name="直接箭头连接符 27"/>
          <p:cNvCxnSpPr>
            <a:stCxn id="25" idx="0"/>
          </p:cNvCxnSpPr>
          <p:nvPr/>
        </p:nvCxnSpPr>
        <p:spPr>
          <a:xfrm flipH="1" flipV="1">
            <a:off x="1570355" y="417449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flipV="1">
            <a:off x="2992120" y="4175125"/>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4241800" y="4149725"/>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67180" y="568579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flipH="1" flipV="1">
            <a:off x="2984500" y="563626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flipH="1" flipV="1">
            <a:off x="4240530" y="565785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椭圆 35"/>
          <p:cNvSpPr/>
          <p:nvPr/>
        </p:nvSpPr>
        <p:spPr>
          <a:xfrm>
            <a:off x="2873375" y="11728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7" name="椭圆 36"/>
          <p:cNvSpPr/>
          <p:nvPr/>
        </p:nvSpPr>
        <p:spPr>
          <a:xfrm>
            <a:off x="4131945" y="11728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8" name="椭圆 37"/>
          <p:cNvSpPr/>
          <p:nvPr/>
        </p:nvSpPr>
        <p:spPr>
          <a:xfrm>
            <a:off x="2875280" y="153035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39" name="椭圆 38"/>
          <p:cNvSpPr/>
          <p:nvPr/>
        </p:nvSpPr>
        <p:spPr>
          <a:xfrm>
            <a:off x="4130675" y="153035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0" name="椭圆 39"/>
          <p:cNvSpPr/>
          <p:nvPr/>
        </p:nvSpPr>
        <p:spPr>
          <a:xfrm>
            <a:off x="2874010" y="188849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1" name="椭圆 40"/>
          <p:cNvSpPr/>
          <p:nvPr/>
        </p:nvSpPr>
        <p:spPr>
          <a:xfrm>
            <a:off x="4131945" y="188849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2" name="椭圆 41"/>
          <p:cNvSpPr/>
          <p:nvPr/>
        </p:nvSpPr>
        <p:spPr>
          <a:xfrm>
            <a:off x="1461135" y="465010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3" name="椭圆 42"/>
          <p:cNvSpPr/>
          <p:nvPr/>
        </p:nvSpPr>
        <p:spPr>
          <a:xfrm>
            <a:off x="2875915" y="47034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4" name="椭圆 43"/>
          <p:cNvSpPr/>
          <p:nvPr/>
        </p:nvSpPr>
        <p:spPr>
          <a:xfrm>
            <a:off x="4133215" y="47034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5" name="椭圆 44"/>
          <p:cNvSpPr/>
          <p:nvPr/>
        </p:nvSpPr>
        <p:spPr>
          <a:xfrm>
            <a:off x="1461135" y="500189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6" name="椭圆 45"/>
          <p:cNvSpPr/>
          <p:nvPr/>
        </p:nvSpPr>
        <p:spPr>
          <a:xfrm>
            <a:off x="1458595" y="534225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7" name="椭圆 46"/>
          <p:cNvSpPr/>
          <p:nvPr/>
        </p:nvSpPr>
        <p:spPr>
          <a:xfrm>
            <a:off x="2874010" y="499491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8" name="椭圆 47"/>
          <p:cNvSpPr/>
          <p:nvPr/>
        </p:nvSpPr>
        <p:spPr>
          <a:xfrm>
            <a:off x="4133215" y="500189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49" name="椭圆 48"/>
          <p:cNvSpPr/>
          <p:nvPr/>
        </p:nvSpPr>
        <p:spPr>
          <a:xfrm>
            <a:off x="2875915" y="531114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0" name="椭圆 49"/>
          <p:cNvSpPr/>
          <p:nvPr/>
        </p:nvSpPr>
        <p:spPr>
          <a:xfrm>
            <a:off x="4131310" y="531812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1" name="矩形 50"/>
          <p:cNvSpPr/>
          <p:nvPr/>
        </p:nvSpPr>
        <p:spPr>
          <a:xfrm>
            <a:off x="1172210" y="611124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2" name="矩形 51"/>
          <p:cNvSpPr/>
          <p:nvPr/>
        </p:nvSpPr>
        <p:spPr>
          <a:xfrm>
            <a:off x="2589530" y="6086475"/>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3" name="矩形 52"/>
          <p:cNvSpPr/>
          <p:nvPr/>
        </p:nvSpPr>
        <p:spPr>
          <a:xfrm>
            <a:off x="3794760" y="608584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55" name="直接箭头连接符 54"/>
          <p:cNvCxnSpPr/>
          <p:nvPr/>
        </p:nvCxnSpPr>
        <p:spPr>
          <a:xfrm flipV="1">
            <a:off x="2978785" y="2159635"/>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flipV="1">
            <a:off x="4243705" y="2162175"/>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文本框 56"/>
          <p:cNvSpPr txBox="1"/>
          <p:nvPr/>
        </p:nvSpPr>
        <p:spPr>
          <a:xfrm>
            <a:off x="1176020" y="3805555"/>
            <a:ext cx="791210" cy="368300"/>
          </a:xfrm>
          <a:prstGeom prst="rect">
            <a:avLst/>
          </a:prstGeom>
          <a:noFill/>
        </p:spPr>
        <p:txBody>
          <a:bodyPr wrap="square" rtlCol="0">
            <a:spAutoFit/>
          </a:bodyPr>
          <a:p>
            <a:r>
              <a:rPr lang="en-US" altLang="zh-CN"/>
              <a:t> LSTM</a:t>
            </a:r>
            <a:endParaRPr lang="en-US" altLang="zh-CN"/>
          </a:p>
        </p:txBody>
      </p:sp>
      <p:sp>
        <p:nvSpPr>
          <p:cNvPr id="59" name="文本框 58"/>
          <p:cNvSpPr txBox="1"/>
          <p:nvPr/>
        </p:nvSpPr>
        <p:spPr>
          <a:xfrm>
            <a:off x="2590800" y="3781425"/>
            <a:ext cx="791210" cy="368300"/>
          </a:xfrm>
          <a:prstGeom prst="rect">
            <a:avLst/>
          </a:prstGeom>
          <a:noFill/>
        </p:spPr>
        <p:txBody>
          <a:bodyPr wrap="square" rtlCol="0">
            <a:spAutoFit/>
          </a:bodyPr>
          <a:p>
            <a:r>
              <a:rPr lang="en-US" altLang="zh-CN"/>
              <a:t> LSTM</a:t>
            </a:r>
            <a:endParaRPr lang="en-US" altLang="zh-CN"/>
          </a:p>
        </p:txBody>
      </p:sp>
      <p:sp>
        <p:nvSpPr>
          <p:cNvPr id="60" name="文本框 59"/>
          <p:cNvSpPr txBox="1"/>
          <p:nvPr/>
        </p:nvSpPr>
        <p:spPr>
          <a:xfrm>
            <a:off x="3845560" y="3805555"/>
            <a:ext cx="791210" cy="368300"/>
          </a:xfrm>
          <a:prstGeom prst="rect">
            <a:avLst/>
          </a:prstGeom>
          <a:noFill/>
        </p:spPr>
        <p:txBody>
          <a:bodyPr wrap="square" rtlCol="0">
            <a:spAutoFit/>
          </a:bodyPr>
          <a:p>
            <a:r>
              <a:rPr lang="en-US" altLang="zh-CN"/>
              <a:t> LSTM</a:t>
            </a:r>
            <a:endParaRPr lang="en-US" altLang="zh-CN"/>
          </a:p>
        </p:txBody>
      </p:sp>
      <p:sp>
        <p:nvSpPr>
          <p:cNvPr id="67" name="文本框 66"/>
          <p:cNvSpPr txBox="1"/>
          <p:nvPr/>
        </p:nvSpPr>
        <p:spPr>
          <a:xfrm>
            <a:off x="1172845" y="6086475"/>
            <a:ext cx="791210" cy="368300"/>
          </a:xfrm>
          <a:prstGeom prst="rect">
            <a:avLst/>
          </a:prstGeom>
          <a:noFill/>
        </p:spPr>
        <p:txBody>
          <a:bodyPr wrap="square" rtlCol="0">
            <a:spAutoFit/>
          </a:bodyPr>
          <a:p>
            <a:r>
              <a:rPr lang="en-US" altLang="zh-CN"/>
              <a:t> &lt;sos&gt;</a:t>
            </a:r>
            <a:endParaRPr lang="zh-CN" altLang="en-US"/>
          </a:p>
        </p:txBody>
      </p:sp>
      <p:sp>
        <p:nvSpPr>
          <p:cNvPr id="68" name="文本框 67"/>
          <p:cNvSpPr txBox="1"/>
          <p:nvPr/>
        </p:nvSpPr>
        <p:spPr>
          <a:xfrm>
            <a:off x="2597150" y="6061710"/>
            <a:ext cx="791210" cy="368300"/>
          </a:xfrm>
          <a:prstGeom prst="rect">
            <a:avLst/>
          </a:prstGeom>
          <a:noFill/>
        </p:spPr>
        <p:txBody>
          <a:bodyPr wrap="square" rtlCol="0">
            <a:spAutoFit/>
          </a:bodyPr>
          <a:p>
            <a:r>
              <a:rPr lang="en-US" altLang="zh-CN"/>
              <a:t>   </a:t>
            </a:r>
            <a:r>
              <a:rPr lang="zh-CN" altLang="en-US"/>
              <a:t>你</a:t>
            </a:r>
            <a:endParaRPr lang="zh-CN" altLang="en-US"/>
          </a:p>
        </p:txBody>
      </p:sp>
      <p:sp>
        <p:nvSpPr>
          <p:cNvPr id="69" name="文本框 68"/>
          <p:cNvSpPr txBox="1"/>
          <p:nvPr/>
        </p:nvSpPr>
        <p:spPr>
          <a:xfrm>
            <a:off x="3846195" y="6061710"/>
            <a:ext cx="791210" cy="368300"/>
          </a:xfrm>
          <a:prstGeom prst="rect">
            <a:avLst/>
          </a:prstGeom>
          <a:noFill/>
        </p:spPr>
        <p:txBody>
          <a:bodyPr wrap="square" rtlCol="0">
            <a:spAutoFit/>
          </a:bodyPr>
          <a:p>
            <a:r>
              <a:rPr lang="en-US" altLang="zh-CN"/>
              <a:t>   </a:t>
            </a:r>
            <a:r>
              <a:rPr lang="zh-CN" altLang="en-US"/>
              <a:t>好</a:t>
            </a:r>
            <a:endParaRPr lang="zh-CN" altLang="en-US"/>
          </a:p>
        </p:txBody>
      </p:sp>
      <p:sp>
        <p:nvSpPr>
          <p:cNvPr id="7" name="矩形 6"/>
          <p:cNvSpPr/>
          <p:nvPr/>
        </p:nvSpPr>
        <p:spPr>
          <a:xfrm>
            <a:off x="335915" y="345694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8" name="椭圆 7"/>
          <p:cNvSpPr/>
          <p:nvPr/>
        </p:nvSpPr>
        <p:spPr>
          <a:xfrm>
            <a:off x="452755" y="417449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9" name="椭圆 8"/>
          <p:cNvSpPr/>
          <p:nvPr/>
        </p:nvSpPr>
        <p:spPr>
          <a:xfrm>
            <a:off x="453390" y="354266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4" name="椭圆 13"/>
          <p:cNvSpPr/>
          <p:nvPr/>
        </p:nvSpPr>
        <p:spPr>
          <a:xfrm>
            <a:off x="453390" y="385953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9" name="直接箭头连接符 18"/>
          <p:cNvCxnSpPr/>
          <p:nvPr/>
        </p:nvCxnSpPr>
        <p:spPr>
          <a:xfrm flipV="1">
            <a:off x="791210" y="3960495"/>
            <a:ext cx="381000" cy="12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409575" y="4568825"/>
            <a:ext cx="307975" cy="368300"/>
          </a:xfrm>
          <a:prstGeom prst="rect">
            <a:avLst/>
          </a:prstGeom>
          <a:noFill/>
        </p:spPr>
        <p:txBody>
          <a:bodyPr wrap="square" rtlCol="0">
            <a:spAutoFit/>
          </a:bodyPr>
          <a:p>
            <a:r>
              <a:rPr lang="en-US" altLang="zh-CN"/>
              <a:t>e</a:t>
            </a:r>
            <a:endParaRPr lang="en-US" altLang="zh-CN" baseline="-25000"/>
          </a:p>
        </p:txBody>
      </p:sp>
      <p:sp>
        <p:nvSpPr>
          <p:cNvPr id="54" name="椭圆 53"/>
          <p:cNvSpPr/>
          <p:nvPr/>
        </p:nvSpPr>
        <p:spPr>
          <a:xfrm>
            <a:off x="1463040" y="117284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58" name="直接箭头连接符 57"/>
          <p:cNvCxnSpPr/>
          <p:nvPr/>
        </p:nvCxnSpPr>
        <p:spPr>
          <a:xfrm flipV="1">
            <a:off x="1573530" y="351790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7" name="椭圆 76"/>
          <p:cNvSpPr/>
          <p:nvPr/>
        </p:nvSpPr>
        <p:spPr>
          <a:xfrm>
            <a:off x="1001395" y="2474595"/>
            <a:ext cx="1134745" cy="3663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78" name="椭圆 77"/>
          <p:cNvSpPr/>
          <p:nvPr/>
        </p:nvSpPr>
        <p:spPr>
          <a:xfrm>
            <a:off x="1339215" y="3212465"/>
            <a:ext cx="456565" cy="305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79" name="直接箭头连接符 78"/>
          <p:cNvCxnSpPr>
            <a:stCxn id="78" idx="0"/>
          </p:cNvCxnSpPr>
          <p:nvPr/>
        </p:nvCxnSpPr>
        <p:spPr>
          <a:xfrm flipH="1" flipV="1">
            <a:off x="1567180" y="2840990"/>
            <a:ext cx="635" cy="3714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p:cNvCxnSpPr/>
          <p:nvPr/>
        </p:nvCxnSpPr>
        <p:spPr>
          <a:xfrm flipV="1">
            <a:off x="1567180" y="2162175"/>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1" name="椭圆 80"/>
          <p:cNvSpPr/>
          <p:nvPr/>
        </p:nvSpPr>
        <p:spPr>
          <a:xfrm>
            <a:off x="2425700" y="2474595"/>
            <a:ext cx="1134745" cy="3663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82" name="椭圆 81"/>
          <p:cNvSpPr/>
          <p:nvPr/>
        </p:nvSpPr>
        <p:spPr>
          <a:xfrm>
            <a:off x="2763520" y="3212465"/>
            <a:ext cx="456565" cy="305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83" name="直接箭头连接符 82"/>
          <p:cNvCxnSpPr>
            <a:stCxn id="82" idx="0"/>
          </p:cNvCxnSpPr>
          <p:nvPr/>
        </p:nvCxnSpPr>
        <p:spPr>
          <a:xfrm flipH="1" flipV="1">
            <a:off x="2991485" y="2840990"/>
            <a:ext cx="635" cy="3714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4" name="直接箭头连接符 83"/>
          <p:cNvCxnSpPr/>
          <p:nvPr/>
        </p:nvCxnSpPr>
        <p:spPr>
          <a:xfrm flipV="1">
            <a:off x="2986405" y="3493135"/>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5" name="椭圆 84"/>
          <p:cNvSpPr/>
          <p:nvPr/>
        </p:nvSpPr>
        <p:spPr>
          <a:xfrm>
            <a:off x="3673475" y="2474595"/>
            <a:ext cx="1134745" cy="3663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86" name="椭圆 85"/>
          <p:cNvSpPr/>
          <p:nvPr/>
        </p:nvSpPr>
        <p:spPr>
          <a:xfrm>
            <a:off x="4011295" y="3212465"/>
            <a:ext cx="456565" cy="305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87" name="直接箭头连接符 86"/>
          <p:cNvCxnSpPr>
            <a:stCxn id="86" idx="0"/>
          </p:cNvCxnSpPr>
          <p:nvPr/>
        </p:nvCxnSpPr>
        <p:spPr>
          <a:xfrm flipH="1" flipV="1">
            <a:off x="4239260" y="2840990"/>
            <a:ext cx="635" cy="3714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8" name="直接箭头连接符 87"/>
          <p:cNvCxnSpPr/>
          <p:nvPr/>
        </p:nvCxnSpPr>
        <p:spPr>
          <a:xfrm flipV="1">
            <a:off x="4243705" y="351790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1085850" y="2472055"/>
            <a:ext cx="975360" cy="368300"/>
          </a:xfrm>
          <a:prstGeom prst="rect">
            <a:avLst/>
          </a:prstGeom>
          <a:noFill/>
        </p:spPr>
        <p:txBody>
          <a:bodyPr wrap="square" rtlCol="0">
            <a:spAutoFit/>
          </a:bodyPr>
          <a:p>
            <a:r>
              <a:rPr lang="en-US" altLang="zh-CN"/>
              <a:t>softmax</a:t>
            </a:r>
            <a:endParaRPr lang="en-US" altLang="zh-CN"/>
          </a:p>
        </p:txBody>
      </p:sp>
      <p:sp>
        <p:nvSpPr>
          <p:cNvPr id="90" name="文本框 89"/>
          <p:cNvSpPr txBox="1"/>
          <p:nvPr/>
        </p:nvSpPr>
        <p:spPr>
          <a:xfrm>
            <a:off x="2585085" y="2472055"/>
            <a:ext cx="975360" cy="368300"/>
          </a:xfrm>
          <a:prstGeom prst="rect">
            <a:avLst/>
          </a:prstGeom>
          <a:noFill/>
        </p:spPr>
        <p:txBody>
          <a:bodyPr wrap="square" rtlCol="0">
            <a:spAutoFit/>
          </a:bodyPr>
          <a:p>
            <a:r>
              <a:rPr lang="en-US" altLang="zh-CN"/>
              <a:t>softmax</a:t>
            </a:r>
            <a:endParaRPr lang="en-US" altLang="zh-CN"/>
          </a:p>
        </p:txBody>
      </p:sp>
      <p:sp>
        <p:nvSpPr>
          <p:cNvPr id="91" name="文本框 90"/>
          <p:cNvSpPr txBox="1"/>
          <p:nvPr/>
        </p:nvSpPr>
        <p:spPr>
          <a:xfrm>
            <a:off x="3794760" y="2472055"/>
            <a:ext cx="975360" cy="368300"/>
          </a:xfrm>
          <a:prstGeom prst="rect">
            <a:avLst/>
          </a:prstGeom>
          <a:noFill/>
        </p:spPr>
        <p:txBody>
          <a:bodyPr wrap="square" rtlCol="0">
            <a:spAutoFit/>
          </a:bodyPr>
          <a:p>
            <a:r>
              <a:rPr lang="en-US" altLang="zh-CN"/>
              <a:t>softmax</a:t>
            </a:r>
            <a:endParaRPr lang="en-US" altLang="zh-CN"/>
          </a:p>
        </p:txBody>
      </p:sp>
      <p:sp>
        <p:nvSpPr>
          <p:cNvPr id="92" name="文本框 91"/>
          <p:cNvSpPr txBox="1"/>
          <p:nvPr/>
        </p:nvSpPr>
        <p:spPr>
          <a:xfrm>
            <a:off x="1404620" y="3124835"/>
            <a:ext cx="328930" cy="368300"/>
          </a:xfrm>
          <a:prstGeom prst="rect">
            <a:avLst/>
          </a:prstGeom>
          <a:noFill/>
        </p:spPr>
        <p:txBody>
          <a:bodyPr wrap="square" rtlCol="0">
            <a:spAutoFit/>
          </a:bodyPr>
          <a:p>
            <a:r>
              <a:rPr lang="en-US" altLang="zh-CN"/>
              <a:t>g</a:t>
            </a:r>
            <a:endParaRPr lang="en-US" altLang="zh-CN"/>
          </a:p>
        </p:txBody>
      </p:sp>
      <p:sp>
        <p:nvSpPr>
          <p:cNvPr id="93" name="文本框 92"/>
          <p:cNvSpPr txBox="1"/>
          <p:nvPr/>
        </p:nvSpPr>
        <p:spPr>
          <a:xfrm>
            <a:off x="2828925" y="3124835"/>
            <a:ext cx="328930" cy="368300"/>
          </a:xfrm>
          <a:prstGeom prst="rect">
            <a:avLst/>
          </a:prstGeom>
          <a:noFill/>
        </p:spPr>
        <p:txBody>
          <a:bodyPr wrap="square" rtlCol="0">
            <a:spAutoFit/>
          </a:bodyPr>
          <a:p>
            <a:r>
              <a:rPr lang="en-US" altLang="zh-CN"/>
              <a:t>g</a:t>
            </a:r>
            <a:endParaRPr lang="en-US" altLang="zh-CN"/>
          </a:p>
        </p:txBody>
      </p:sp>
      <p:sp>
        <p:nvSpPr>
          <p:cNvPr id="94" name="文本框 93"/>
          <p:cNvSpPr txBox="1"/>
          <p:nvPr/>
        </p:nvSpPr>
        <p:spPr>
          <a:xfrm>
            <a:off x="4074795" y="3124835"/>
            <a:ext cx="328930" cy="368300"/>
          </a:xfrm>
          <a:prstGeom prst="rect">
            <a:avLst/>
          </a:prstGeom>
          <a:noFill/>
        </p:spPr>
        <p:txBody>
          <a:bodyPr wrap="square" rtlCol="0">
            <a:spAutoFit/>
          </a:bodyPr>
          <a:p>
            <a:r>
              <a:rPr lang="en-US" altLang="zh-CN"/>
              <a:t>g</a:t>
            </a:r>
            <a:endParaRPr lang="en-US" altLang="zh-CN"/>
          </a:p>
        </p:txBody>
      </p:sp>
      <p:cxnSp>
        <p:nvCxnSpPr>
          <p:cNvPr id="96" name="肘形连接符 95"/>
          <p:cNvCxnSpPr>
            <a:stCxn id="10" idx="3"/>
            <a:endCxn id="26" idx="1"/>
          </p:cNvCxnSpPr>
          <p:nvPr/>
        </p:nvCxnSpPr>
        <p:spPr>
          <a:xfrm>
            <a:off x="1800225" y="1633220"/>
            <a:ext cx="956310" cy="3464560"/>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8" name="肘形连接符 97"/>
          <p:cNvCxnSpPr>
            <a:stCxn id="22" idx="3"/>
            <a:endCxn id="27" idx="1"/>
          </p:cNvCxnSpPr>
          <p:nvPr/>
        </p:nvCxnSpPr>
        <p:spPr>
          <a:xfrm>
            <a:off x="3212465" y="1633220"/>
            <a:ext cx="801370" cy="347154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9" name="矩形 98"/>
          <p:cNvSpPr/>
          <p:nvPr/>
        </p:nvSpPr>
        <p:spPr>
          <a:xfrm>
            <a:off x="5211445" y="382778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0" name="矩形 99"/>
          <p:cNvSpPr/>
          <p:nvPr/>
        </p:nvSpPr>
        <p:spPr>
          <a:xfrm>
            <a:off x="5377815" y="1101725"/>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1" name="矩形 100"/>
          <p:cNvSpPr/>
          <p:nvPr/>
        </p:nvSpPr>
        <p:spPr>
          <a:xfrm>
            <a:off x="5379085" y="4573270"/>
            <a:ext cx="456565" cy="105791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02" name="直接箭头连接符 101"/>
          <p:cNvCxnSpPr/>
          <p:nvPr/>
        </p:nvCxnSpPr>
        <p:spPr>
          <a:xfrm flipH="1" flipV="1">
            <a:off x="5607050" y="4147185"/>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3" name="直接箭头连接符 102"/>
          <p:cNvCxnSpPr/>
          <p:nvPr/>
        </p:nvCxnSpPr>
        <p:spPr>
          <a:xfrm flipH="1" flipV="1">
            <a:off x="5605780" y="5655310"/>
            <a:ext cx="1270" cy="42545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4" name="椭圆 103"/>
          <p:cNvSpPr/>
          <p:nvPr/>
        </p:nvSpPr>
        <p:spPr>
          <a:xfrm>
            <a:off x="5497195" y="117030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5" name="椭圆 104"/>
          <p:cNvSpPr/>
          <p:nvPr/>
        </p:nvSpPr>
        <p:spPr>
          <a:xfrm>
            <a:off x="5495925" y="152781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6" name="椭圆 105"/>
          <p:cNvSpPr/>
          <p:nvPr/>
        </p:nvSpPr>
        <p:spPr>
          <a:xfrm>
            <a:off x="5497195" y="188595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7" name="椭圆 106"/>
          <p:cNvSpPr/>
          <p:nvPr/>
        </p:nvSpPr>
        <p:spPr>
          <a:xfrm>
            <a:off x="5498465" y="4707890"/>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8" name="椭圆 107"/>
          <p:cNvSpPr/>
          <p:nvPr/>
        </p:nvSpPr>
        <p:spPr>
          <a:xfrm>
            <a:off x="5496560" y="499935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9" name="椭圆 108"/>
          <p:cNvSpPr/>
          <p:nvPr/>
        </p:nvSpPr>
        <p:spPr>
          <a:xfrm>
            <a:off x="5496560" y="5315585"/>
            <a:ext cx="220980" cy="205740"/>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10" name="矩形 109"/>
          <p:cNvSpPr/>
          <p:nvPr/>
        </p:nvSpPr>
        <p:spPr>
          <a:xfrm>
            <a:off x="5160010" y="6083300"/>
            <a:ext cx="791845" cy="319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11" name="直接箭头连接符 110"/>
          <p:cNvCxnSpPr/>
          <p:nvPr/>
        </p:nvCxnSpPr>
        <p:spPr>
          <a:xfrm flipV="1">
            <a:off x="5608955" y="2159635"/>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2" name="文本框 111"/>
          <p:cNvSpPr txBox="1"/>
          <p:nvPr/>
        </p:nvSpPr>
        <p:spPr>
          <a:xfrm>
            <a:off x="5210810" y="3803015"/>
            <a:ext cx="791210" cy="368300"/>
          </a:xfrm>
          <a:prstGeom prst="rect">
            <a:avLst/>
          </a:prstGeom>
          <a:noFill/>
        </p:spPr>
        <p:txBody>
          <a:bodyPr wrap="square" rtlCol="0">
            <a:spAutoFit/>
          </a:bodyPr>
          <a:p>
            <a:r>
              <a:rPr lang="en-US" altLang="zh-CN"/>
              <a:t> LSTM</a:t>
            </a:r>
            <a:endParaRPr lang="en-US" altLang="zh-CN"/>
          </a:p>
        </p:txBody>
      </p:sp>
      <p:sp>
        <p:nvSpPr>
          <p:cNvPr id="113" name="文本框 112"/>
          <p:cNvSpPr txBox="1"/>
          <p:nvPr/>
        </p:nvSpPr>
        <p:spPr>
          <a:xfrm>
            <a:off x="5211445" y="6059170"/>
            <a:ext cx="791210" cy="368300"/>
          </a:xfrm>
          <a:prstGeom prst="rect">
            <a:avLst/>
          </a:prstGeom>
          <a:noFill/>
        </p:spPr>
        <p:txBody>
          <a:bodyPr wrap="square" rtlCol="0">
            <a:spAutoFit/>
          </a:bodyPr>
          <a:p>
            <a:r>
              <a:rPr lang="en-US" altLang="zh-CN"/>
              <a:t>   </a:t>
            </a:r>
            <a:r>
              <a:rPr lang="zh-CN" altLang="en-US"/>
              <a:t>吗</a:t>
            </a:r>
            <a:endParaRPr lang="zh-CN" altLang="en-US"/>
          </a:p>
        </p:txBody>
      </p:sp>
      <p:sp>
        <p:nvSpPr>
          <p:cNvPr id="114" name="椭圆 113"/>
          <p:cNvSpPr/>
          <p:nvPr/>
        </p:nvSpPr>
        <p:spPr>
          <a:xfrm>
            <a:off x="5038725" y="2472055"/>
            <a:ext cx="1134745" cy="36639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15" name="椭圆 114"/>
          <p:cNvSpPr/>
          <p:nvPr/>
        </p:nvSpPr>
        <p:spPr>
          <a:xfrm>
            <a:off x="5376545" y="3209925"/>
            <a:ext cx="456565" cy="30543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16" name="直接箭头连接符 115"/>
          <p:cNvCxnSpPr>
            <a:stCxn id="115" idx="0"/>
          </p:cNvCxnSpPr>
          <p:nvPr/>
        </p:nvCxnSpPr>
        <p:spPr>
          <a:xfrm flipH="1" flipV="1">
            <a:off x="5604510" y="2838450"/>
            <a:ext cx="635" cy="3714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7" name="直接箭头连接符 116"/>
          <p:cNvCxnSpPr/>
          <p:nvPr/>
        </p:nvCxnSpPr>
        <p:spPr>
          <a:xfrm flipV="1">
            <a:off x="5608955" y="3515360"/>
            <a:ext cx="0" cy="3124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8" name="文本框 117"/>
          <p:cNvSpPr txBox="1"/>
          <p:nvPr/>
        </p:nvSpPr>
        <p:spPr>
          <a:xfrm>
            <a:off x="5160010" y="2469515"/>
            <a:ext cx="975360" cy="368300"/>
          </a:xfrm>
          <a:prstGeom prst="rect">
            <a:avLst/>
          </a:prstGeom>
          <a:noFill/>
        </p:spPr>
        <p:txBody>
          <a:bodyPr wrap="square" rtlCol="0">
            <a:spAutoFit/>
          </a:bodyPr>
          <a:p>
            <a:r>
              <a:rPr lang="en-US" altLang="zh-CN"/>
              <a:t>softmax</a:t>
            </a:r>
            <a:endParaRPr lang="en-US" altLang="zh-CN"/>
          </a:p>
        </p:txBody>
      </p:sp>
      <p:sp>
        <p:nvSpPr>
          <p:cNvPr id="119" name="文本框 118"/>
          <p:cNvSpPr txBox="1"/>
          <p:nvPr/>
        </p:nvSpPr>
        <p:spPr>
          <a:xfrm>
            <a:off x="5440045" y="3122295"/>
            <a:ext cx="328930" cy="368300"/>
          </a:xfrm>
          <a:prstGeom prst="rect">
            <a:avLst/>
          </a:prstGeom>
          <a:noFill/>
        </p:spPr>
        <p:txBody>
          <a:bodyPr wrap="square" rtlCol="0">
            <a:spAutoFit/>
          </a:bodyPr>
          <a:p>
            <a:r>
              <a:rPr lang="en-US" altLang="zh-CN"/>
              <a:t>g</a:t>
            </a:r>
            <a:endParaRPr lang="en-US" altLang="zh-CN"/>
          </a:p>
        </p:txBody>
      </p:sp>
      <p:cxnSp>
        <p:nvCxnSpPr>
          <p:cNvPr id="120" name="肘形连接符 119"/>
          <p:cNvCxnSpPr>
            <a:stCxn id="23" idx="3"/>
            <a:endCxn id="101" idx="1"/>
          </p:cNvCxnSpPr>
          <p:nvPr/>
        </p:nvCxnSpPr>
        <p:spPr>
          <a:xfrm>
            <a:off x="4469130" y="1633220"/>
            <a:ext cx="909955" cy="3469005"/>
          </a:xfrm>
          <a:prstGeom prst="bentConnector3">
            <a:avLst>
              <a:gd name="adj1" fmla="val 50035"/>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1" name="直接箭头连接符 120"/>
          <p:cNvCxnSpPr>
            <a:endCxn id="112" idx="1"/>
          </p:cNvCxnSpPr>
          <p:nvPr/>
        </p:nvCxnSpPr>
        <p:spPr>
          <a:xfrm flipV="1">
            <a:off x="4638040" y="3987165"/>
            <a:ext cx="572770" cy="31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2" name="直接箭头连接符 121"/>
          <p:cNvCxnSpPr/>
          <p:nvPr/>
        </p:nvCxnSpPr>
        <p:spPr>
          <a:xfrm flipV="1">
            <a:off x="5835650" y="1628775"/>
            <a:ext cx="572770" cy="317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3" name="文本框 122"/>
          <p:cNvSpPr txBox="1"/>
          <p:nvPr/>
        </p:nvSpPr>
        <p:spPr>
          <a:xfrm>
            <a:off x="6464300" y="1443990"/>
            <a:ext cx="791210" cy="368300"/>
          </a:xfrm>
          <a:prstGeom prst="rect">
            <a:avLst/>
          </a:prstGeom>
          <a:noFill/>
        </p:spPr>
        <p:txBody>
          <a:bodyPr wrap="square" rtlCol="0">
            <a:spAutoFit/>
          </a:bodyPr>
          <a:p>
            <a:r>
              <a:rPr lang="en-US" altLang="zh-CN"/>
              <a:t> LSTM</a:t>
            </a:r>
            <a:endParaRPr lang="en-US" altLang="zh-CN"/>
          </a:p>
        </p:txBody>
      </p:sp>
      <p:sp>
        <p:nvSpPr>
          <p:cNvPr id="124" name="矩形 123"/>
          <p:cNvSpPr/>
          <p:nvPr/>
        </p:nvSpPr>
        <p:spPr>
          <a:xfrm>
            <a:off x="6408420" y="1454785"/>
            <a:ext cx="791210" cy="3575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25" name="文本框 124"/>
          <p:cNvSpPr txBox="1"/>
          <p:nvPr/>
        </p:nvSpPr>
        <p:spPr>
          <a:xfrm>
            <a:off x="6470650" y="1454785"/>
            <a:ext cx="784860" cy="368300"/>
          </a:xfrm>
          <a:prstGeom prst="rect">
            <a:avLst/>
          </a:prstGeom>
          <a:noFill/>
        </p:spPr>
        <p:txBody>
          <a:bodyPr wrap="square" rtlCol="0">
            <a:spAutoFit/>
          </a:bodyPr>
          <a:p>
            <a:r>
              <a:rPr lang="en-US" altLang="zh-CN"/>
              <a:t>&lt;eos&gt;</a:t>
            </a:r>
            <a:endParaRPr lang="en-US" altLang="zh-CN"/>
          </a:p>
        </p:txBody>
      </p:sp>
      <p:sp>
        <p:nvSpPr>
          <p:cNvPr id="126" name="文本框 125"/>
          <p:cNvSpPr txBox="1"/>
          <p:nvPr/>
        </p:nvSpPr>
        <p:spPr>
          <a:xfrm>
            <a:off x="6264275" y="2190750"/>
            <a:ext cx="2714625" cy="3415030"/>
          </a:xfrm>
          <a:prstGeom prst="rect">
            <a:avLst/>
          </a:prstGeom>
          <a:noFill/>
        </p:spPr>
        <p:txBody>
          <a:bodyPr wrap="square" rtlCol="0">
            <a:spAutoFit/>
          </a:bodyPr>
          <a:p>
            <a:r>
              <a:rPr lang="zh-CN" altLang="en-US"/>
              <a:t>在</a:t>
            </a:r>
            <a:r>
              <a:rPr lang="en-US" altLang="zh-CN"/>
              <a:t>encoder</a:t>
            </a:r>
            <a:r>
              <a:rPr lang="zh-CN" altLang="en-US"/>
              <a:t>最后一个时间步长的隐藏层之后输入到</a:t>
            </a:r>
            <a:endParaRPr lang="zh-CN" altLang="en-US"/>
          </a:p>
          <a:p>
            <a:r>
              <a:rPr lang="en-US" altLang="zh-CN"/>
              <a:t>decoder</a:t>
            </a:r>
            <a:r>
              <a:rPr lang="zh-CN" altLang="en-US"/>
              <a:t>的第一个</a:t>
            </a:r>
            <a:r>
              <a:rPr lang="en-US" altLang="zh-CN"/>
              <a:t>cell</a:t>
            </a:r>
            <a:r>
              <a:rPr lang="zh-CN" altLang="en-US"/>
              <a:t>里</a:t>
            </a:r>
            <a:endParaRPr lang="zh-CN" altLang="en-US"/>
          </a:p>
          <a:p>
            <a:endParaRPr lang="zh-CN" altLang="en-US"/>
          </a:p>
          <a:p>
            <a:r>
              <a:rPr lang="zh-CN" altLang="en-US"/>
              <a:t>通过激活函数得到候选文本</a:t>
            </a:r>
            <a:endParaRPr lang="zh-CN" altLang="en-US"/>
          </a:p>
          <a:p>
            <a:endParaRPr lang="zh-CN" altLang="en-US"/>
          </a:p>
          <a:p>
            <a:r>
              <a:rPr lang="zh-CN" altLang="en-US"/>
              <a:t>筛选出可能性最大的文本作为下一个时间步长的输入</a:t>
            </a:r>
            <a:endParaRPr lang="zh-CN" altLang="en-US"/>
          </a:p>
          <a:p>
            <a:endParaRPr lang="zh-CN" altLang="en-US"/>
          </a:p>
          <a:p>
            <a:r>
              <a:rPr lang="zh-CN" altLang="en-US"/>
              <a:t>依次循环，得到目标</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seq2seq</a:t>
            </a:r>
            <a:r>
              <a:rPr lang="zh-CN" altLang="en-US"/>
              <a:t>模型</a:t>
            </a:r>
            <a:endParaRPr lang="zh-CN" altLang="en-US"/>
          </a:p>
        </p:txBody>
      </p:sp>
      <p:sp>
        <p:nvSpPr>
          <p:cNvPr id="4" name="矩形 3"/>
          <p:cNvSpPr/>
          <p:nvPr/>
        </p:nvSpPr>
        <p:spPr>
          <a:xfrm>
            <a:off x="1366520" y="2273935"/>
            <a:ext cx="3190240" cy="13417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5" name="矩形 4"/>
          <p:cNvSpPr/>
          <p:nvPr/>
        </p:nvSpPr>
        <p:spPr>
          <a:xfrm>
            <a:off x="1588770" y="3892550"/>
            <a:ext cx="3190240" cy="13417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6" name="椭圆 5"/>
          <p:cNvSpPr/>
          <p:nvPr/>
        </p:nvSpPr>
        <p:spPr>
          <a:xfrm>
            <a:off x="3827145" y="3443605"/>
            <a:ext cx="626745" cy="60261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7" name="椭圆 6"/>
          <p:cNvSpPr/>
          <p:nvPr/>
        </p:nvSpPr>
        <p:spPr>
          <a:xfrm>
            <a:off x="1770380" y="4316095"/>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8" name="椭圆 7"/>
          <p:cNvSpPr/>
          <p:nvPr/>
        </p:nvSpPr>
        <p:spPr>
          <a:xfrm>
            <a:off x="2548890" y="4316095"/>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9" name="椭圆 8"/>
          <p:cNvSpPr/>
          <p:nvPr/>
        </p:nvSpPr>
        <p:spPr>
          <a:xfrm>
            <a:off x="3596640" y="4333240"/>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0" name="椭圆 9"/>
          <p:cNvSpPr/>
          <p:nvPr/>
        </p:nvSpPr>
        <p:spPr>
          <a:xfrm>
            <a:off x="1588770" y="2903855"/>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1" name="椭圆 10"/>
          <p:cNvSpPr/>
          <p:nvPr/>
        </p:nvSpPr>
        <p:spPr>
          <a:xfrm>
            <a:off x="2735580" y="2903855"/>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sp>
        <p:nvSpPr>
          <p:cNvPr id="12" name="椭圆 11"/>
          <p:cNvSpPr/>
          <p:nvPr/>
        </p:nvSpPr>
        <p:spPr>
          <a:xfrm>
            <a:off x="3596640" y="2903855"/>
            <a:ext cx="452120" cy="46037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spAutoFit/>
          </a:bodyPr>
          <a:p>
            <a:pPr marL="0" marR="0" indent="0" algn="l" defTabSz="914400" rtl="0" eaLnBrk="1" fontAlgn="base" latinLnBrk="0" hangingPunct="1">
              <a:spcBef>
                <a:spcPct val="0"/>
              </a:spcBef>
              <a:spcAft>
                <a:spcPct val="0"/>
              </a:spcAft>
              <a:buClrTx/>
              <a:buSzTx/>
              <a:buFontTx/>
              <a:buNone/>
            </a:pPr>
            <a:endParaRPr kumimoji="0" lang="zh-CN" altLang="en-US" sz="3600" b="1" i="0" u="none" strike="noStrike" cap="none" normalizeH="0" baseline="0" smtClean="0">
              <a:ln>
                <a:noFill/>
              </a:ln>
              <a:solidFill>
                <a:srgbClr val="0000FF"/>
              </a:solidFill>
              <a:effectLst/>
              <a:latin typeface="Arial" panose="020B0604020202020204" pitchFamily="34" charset="0"/>
              <a:ea typeface="华文楷体" pitchFamily="2" charset="-122"/>
            </a:endParaRPr>
          </a:p>
        </p:txBody>
      </p:sp>
      <p:cxnSp>
        <p:nvCxnSpPr>
          <p:cNvPr id="13" name="直接箭头连接符 12"/>
          <p:cNvCxnSpPr>
            <a:stCxn id="7" idx="6"/>
            <a:endCxn id="8" idx="2"/>
          </p:cNvCxnSpPr>
          <p:nvPr/>
        </p:nvCxnSpPr>
        <p:spPr>
          <a:xfrm>
            <a:off x="2222500" y="4546600"/>
            <a:ext cx="32639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3001010" y="4546600"/>
            <a:ext cx="215265"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270250" y="4546600"/>
            <a:ext cx="32639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endCxn id="6" idx="4"/>
          </p:cNvCxnSpPr>
          <p:nvPr/>
        </p:nvCxnSpPr>
        <p:spPr>
          <a:xfrm flipV="1">
            <a:off x="3827145" y="4046220"/>
            <a:ext cx="313690" cy="28702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V="1">
            <a:off x="1996440" y="4776470"/>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V="1">
            <a:off x="2774950" y="4776470"/>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flipV="1">
            <a:off x="3822700" y="4776470"/>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2"/>
          </p:cNvCxnSpPr>
          <p:nvPr/>
        </p:nvCxnSpPr>
        <p:spPr>
          <a:xfrm flipH="1" flipV="1">
            <a:off x="2548890" y="3133725"/>
            <a:ext cx="186690"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a:endCxn id="10" idx="6"/>
          </p:cNvCxnSpPr>
          <p:nvPr/>
        </p:nvCxnSpPr>
        <p:spPr>
          <a:xfrm flipH="1" flipV="1">
            <a:off x="2040890" y="3134360"/>
            <a:ext cx="368300"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a:endCxn id="11" idx="6"/>
          </p:cNvCxnSpPr>
          <p:nvPr/>
        </p:nvCxnSpPr>
        <p:spPr>
          <a:xfrm flipH="1">
            <a:off x="3187700" y="3133725"/>
            <a:ext cx="396875"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6" idx="0"/>
          </p:cNvCxnSpPr>
          <p:nvPr/>
        </p:nvCxnSpPr>
        <p:spPr>
          <a:xfrm flipH="1" flipV="1">
            <a:off x="3905885" y="3363595"/>
            <a:ext cx="234950" cy="8001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V="1">
            <a:off x="1814830" y="2666365"/>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V="1">
            <a:off x="2961640" y="2666365"/>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flipV="1">
            <a:off x="3827145" y="2666365"/>
            <a:ext cx="0" cy="23749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1683385" y="2298065"/>
            <a:ext cx="460375" cy="368300"/>
          </a:xfrm>
          <a:prstGeom prst="rect">
            <a:avLst/>
          </a:prstGeom>
          <a:noFill/>
        </p:spPr>
        <p:txBody>
          <a:bodyPr wrap="square" rtlCol="0">
            <a:spAutoFit/>
          </a:bodyPr>
          <a:p>
            <a:r>
              <a:rPr lang="en-US" altLang="zh-CN"/>
              <a:t>y</a:t>
            </a:r>
            <a:r>
              <a:rPr lang="en-US" altLang="zh-CN" baseline="-25000"/>
              <a:t>T</a:t>
            </a:r>
            <a:endParaRPr lang="en-US" altLang="zh-CN" baseline="-25000"/>
          </a:p>
        </p:txBody>
      </p:sp>
      <p:sp>
        <p:nvSpPr>
          <p:cNvPr id="30" name="文本框 29"/>
          <p:cNvSpPr txBox="1"/>
          <p:nvPr/>
        </p:nvSpPr>
        <p:spPr>
          <a:xfrm>
            <a:off x="2735580" y="2298065"/>
            <a:ext cx="460375" cy="368300"/>
          </a:xfrm>
          <a:prstGeom prst="rect">
            <a:avLst/>
          </a:prstGeom>
          <a:noFill/>
        </p:spPr>
        <p:txBody>
          <a:bodyPr wrap="square" rtlCol="0">
            <a:spAutoFit/>
          </a:bodyPr>
          <a:p>
            <a:r>
              <a:rPr lang="en-US" altLang="zh-CN"/>
              <a:t>y</a:t>
            </a:r>
            <a:r>
              <a:rPr lang="en-US" altLang="zh-CN" baseline="-25000"/>
              <a:t>2</a:t>
            </a:r>
            <a:endParaRPr lang="en-US" altLang="zh-CN" baseline="-25000"/>
          </a:p>
        </p:txBody>
      </p:sp>
      <p:sp>
        <p:nvSpPr>
          <p:cNvPr id="31" name="文本框 30"/>
          <p:cNvSpPr txBox="1"/>
          <p:nvPr/>
        </p:nvSpPr>
        <p:spPr>
          <a:xfrm>
            <a:off x="3597275" y="2298065"/>
            <a:ext cx="460375" cy="368300"/>
          </a:xfrm>
          <a:prstGeom prst="rect">
            <a:avLst/>
          </a:prstGeom>
          <a:noFill/>
        </p:spPr>
        <p:txBody>
          <a:bodyPr wrap="square" rtlCol="0">
            <a:spAutoFit/>
          </a:bodyPr>
          <a:p>
            <a:r>
              <a:rPr lang="en-US" altLang="zh-CN"/>
              <a:t>y</a:t>
            </a:r>
            <a:r>
              <a:rPr lang="en-US" altLang="zh-CN" baseline="-25000"/>
              <a:t>1</a:t>
            </a:r>
            <a:endParaRPr lang="en-US" altLang="zh-CN" baseline="-25000"/>
          </a:p>
        </p:txBody>
      </p:sp>
      <p:sp>
        <p:nvSpPr>
          <p:cNvPr id="32" name="文本框 31"/>
          <p:cNvSpPr txBox="1"/>
          <p:nvPr/>
        </p:nvSpPr>
        <p:spPr>
          <a:xfrm>
            <a:off x="1814830" y="4914265"/>
            <a:ext cx="460375" cy="368300"/>
          </a:xfrm>
          <a:prstGeom prst="rect">
            <a:avLst/>
          </a:prstGeom>
          <a:noFill/>
        </p:spPr>
        <p:txBody>
          <a:bodyPr wrap="square" rtlCol="0">
            <a:spAutoFit/>
          </a:bodyPr>
          <a:p>
            <a:r>
              <a:rPr lang="en-US" altLang="zh-CN"/>
              <a:t>x</a:t>
            </a:r>
            <a:r>
              <a:rPr lang="en-US" altLang="zh-CN" baseline="-25000"/>
              <a:t>1</a:t>
            </a:r>
            <a:endParaRPr lang="en-US" altLang="zh-CN" baseline="-25000"/>
          </a:p>
        </p:txBody>
      </p:sp>
      <p:sp>
        <p:nvSpPr>
          <p:cNvPr id="33" name="文本框 32"/>
          <p:cNvSpPr txBox="1"/>
          <p:nvPr/>
        </p:nvSpPr>
        <p:spPr>
          <a:xfrm>
            <a:off x="2654935" y="4914265"/>
            <a:ext cx="460375" cy="368300"/>
          </a:xfrm>
          <a:prstGeom prst="rect">
            <a:avLst/>
          </a:prstGeom>
          <a:noFill/>
        </p:spPr>
        <p:txBody>
          <a:bodyPr wrap="square" rtlCol="0">
            <a:spAutoFit/>
          </a:bodyPr>
          <a:p>
            <a:r>
              <a:rPr lang="en-US" altLang="zh-CN"/>
              <a:t>x</a:t>
            </a:r>
            <a:r>
              <a:rPr lang="en-US" altLang="zh-CN" baseline="-25000"/>
              <a:t>2</a:t>
            </a:r>
            <a:endParaRPr lang="en-US" altLang="zh-CN" baseline="-25000"/>
          </a:p>
        </p:txBody>
      </p:sp>
      <p:sp>
        <p:nvSpPr>
          <p:cNvPr id="34" name="文本框 33"/>
          <p:cNvSpPr txBox="1"/>
          <p:nvPr/>
        </p:nvSpPr>
        <p:spPr>
          <a:xfrm>
            <a:off x="3680460" y="4914265"/>
            <a:ext cx="460375" cy="368300"/>
          </a:xfrm>
          <a:prstGeom prst="rect">
            <a:avLst/>
          </a:prstGeom>
          <a:noFill/>
        </p:spPr>
        <p:txBody>
          <a:bodyPr wrap="square" rtlCol="0">
            <a:spAutoFit/>
          </a:bodyPr>
          <a:p>
            <a:r>
              <a:rPr lang="en-US" altLang="zh-CN"/>
              <a:t>x</a:t>
            </a:r>
            <a:r>
              <a:rPr lang="en-US" altLang="zh-CN" baseline="-25000"/>
              <a:t>T</a:t>
            </a:r>
            <a:endParaRPr lang="en-US" altLang="zh-CN" baseline="-25000"/>
          </a:p>
        </p:txBody>
      </p:sp>
      <p:sp>
        <p:nvSpPr>
          <p:cNvPr id="35" name="文本框 34"/>
          <p:cNvSpPr txBox="1"/>
          <p:nvPr/>
        </p:nvSpPr>
        <p:spPr>
          <a:xfrm>
            <a:off x="4236085" y="3892550"/>
            <a:ext cx="460375" cy="370840"/>
          </a:xfrm>
          <a:prstGeom prst="rect">
            <a:avLst/>
          </a:prstGeom>
          <a:noFill/>
        </p:spPr>
        <p:txBody>
          <a:bodyPr wrap="square" rtlCol="0">
            <a:spAutoFit/>
          </a:bodyPr>
          <a:p>
            <a:r>
              <a:rPr lang="en-US" altLang="zh-CN" sz="2800" baseline="-25000"/>
              <a:t>C</a:t>
            </a:r>
            <a:endParaRPr lang="en-US" altLang="zh-CN" sz="2800" baseline="-25000"/>
          </a:p>
        </p:txBody>
      </p:sp>
      <p:cxnSp>
        <p:nvCxnSpPr>
          <p:cNvPr id="36" name="直接箭头连接符 35"/>
          <p:cNvCxnSpPr/>
          <p:nvPr/>
        </p:nvCxnSpPr>
        <p:spPr>
          <a:xfrm flipH="1" flipV="1">
            <a:off x="1854200" y="2666365"/>
            <a:ext cx="368300"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flipH="1" flipV="1">
            <a:off x="2458085" y="2665730"/>
            <a:ext cx="368300" cy="6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31" idx="2"/>
          </p:cNvCxnSpPr>
          <p:nvPr/>
        </p:nvCxnSpPr>
        <p:spPr>
          <a:xfrm flipH="1" flipV="1">
            <a:off x="3001010" y="2665095"/>
            <a:ext cx="826770" cy="12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直接箭头连接符 38"/>
          <p:cNvCxnSpPr>
            <a:endCxn id="11" idx="7"/>
          </p:cNvCxnSpPr>
          <p:nvPr/>
        </p:nvCxnSpPr>
        <p:spPr>
          <a:xfrm flipH="1">
            <a:off x="3121660" y="2665095"/>
            <a:ext cx="701040" cy="3060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H="1">
            <a:off x="2073910" y="2720975"/>
            <a:ext cx="701040" cy="3060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6" idx="0"/>
            <a:endCxn id="31" idx="2"/>
          </p:cNvCxnSpPr>
          <p:nvPr/>
        </p:nvCxnSpPr>
        <p:spPr>
          <a:xfrm flipH="1" flipV="1">
            <a:off x="3827780" y="2666365"/>
            <a:ext cx="313055" cy="777240"/>
          </a:xfrm>
          <a:prstGeom prst="straightConnector1">
            <a:avLst/>
          </a:prstGeom>
          <a:noFill/>
          <a:ln w="9525" cap="flat" cmpd="sng" algn="ctr">
            <a:solidFill>
              <a:schemeClr val="tx1"/>
            </a:solidFill>
            <a:prstDash val="sysDot"/>
            <a:round/>
            <a:headEnd type="none" w="med" len="med"/>
            <a:tailEnd type="arrow" w="med" len="med"/>
          </a:ln>
          <a:effectLst>
            <a:prstShdw prst="shdw17" dist="17961" dir="2700000">
              <a:schemeClr val="accent1">
                <a:gamma/>
                <a:shade val="60000"/>
                <a:invGamma/>
                <a:alpha val="50000"/>
              </a:schemeClr>
            </a:prstShdw>
          </a:effectLst>
        </p:spPr>
      </p:cxnSp>
      <p:cxnSp>
        <p:nvCxnSpPr>
          <p:cNvPr id="42" name="直接箭头连接符 41"/>
          <p:cNvCxnSpPr/>
          <p:nvPr/>
        </p:nvCxnSpPr>
        <p:spPr>
          <a:xfrm flipH="1" flipV="1">
            <a:off x="3027045" y="2665095"/>
            <a:ext cx="1113790" cy="778510"/>
          </a:xfrm>
          <a:prstGeom prst="straightConnector1">
            <a:avLst/>
          </a:prstGeom>
          <a:noFill/>
          <a:ln w="9525" cap="flat" cmpd="sng" algn="ctr">
            <a:solidFill>
              <a:schemeClr val="tx1"/>
            </a:solidFill>
            <a:prstDash val="sysDot"/>
            <a:round/>
            <a:headEnd type="none" w="med" len="med"/>
            <a:tailEnd type="arrow" w="med" len="med"/>
          </a:ln>
          <a:effectLst>
            <a:prstShdw prst="shdw17" dist="17961" dir="2700000">
              <a:schemeClr val="accent1">
                <a:gamma/>
                <a:shade val="60000"/>
                <a:invGamma/>
                <a:alpha val="50000"/>
              </a:schemeClr>
            </a:prstShdw>
          </a:effectLst>
        </p:spPr>
      </p:cxnSp>
      <p:cxnSp>
        <p:nvCxnSpPr>
          <p:cNvPr id="43" name="直接箭头连接符 42"/>
          <p:cNvCxnSpPr>
            <a:endCxn id="29" idx="2"/>
          </p:cNvCxnSpPr>
          <p:nvPr/>
        </p:nvCxnSpPr>
        <p:spPr>
          <a:xfrm flipH="1" flipV="1">
            <a:off x="1913890" y="2666365"/>
            <a:ext cx="2221865" cy="777875"/>
          </a:xfrm>
          <a:prstGeom prst="straightConnector1">
            <a:avLst/>
          </a:prstGeom>
          <a:noFill/>
          <a:ln w="9525" cap="flat" cmpd="sng" algn="ctr">
            <a:solidFill>
              <a:schemeClr val="tx1"/>
            </a:solidFill>
            <a:prstDash val="sysDot"/>
            <a:round/>
            <a:headEnd type="none" w="med" len="med"/>
            <a:tailEnd type="arrow" w="med" len="med"/>
          </a:ln>
          <a:effectLst>
            <a:prstShdw prst="shdw17" dist="17961" dir="2700000">
              <a:schemeClr val="accent1">
                <a:gamma/>
                <a:shade val="60000"/>
                <a:invGamma/>
                <a:alpha val="50000"/>
              </a:schemeClr>
            </a:prstShdw>
          </a:effectLst>
        </p:spPr>
      </p:cxnSp>
      <p:cxnSp>
        <p:nvCxnSpPr>
          <p:cNvPr id="44" name="直接箭头连接符 43"/>
          <p:cNvCxnSpPr>
            <a:endCxn id="10" idx="5"/>
          </p:cNvCxnSpPr>
          <p:nvPr/>
        </p:nvCxnSpPr>
        <p:spPr>
          <a:xfrm flipH="1" flipV="1">
            <a:off x="1974850" y="3296920"/>
            <a:ext cx="2165985" cy="147320"/>
          </a:xfrm>
          <a:prstGeom prst="straightConnector1">
            <a:avLst/>
          </a:prstGeom>
          <a:noFill/>
          <a:ln w="9525" cap="flat" cmpd="sng" algn="ctr">
            <a:solidFill>
              <a:schemeClr val="tx1"/>
            </a:solidFill>
            <a:prstDash val="sysDot"/>
            <a:round/>
            <a:headEnd type="none" w="med" len="med"/>
            <a:tailEnd type="arrow" w="med" len="med"/>
          </a:ln>
          <a:effectLst>
            <a:prstShdw prst="shdw17" dist="17961" dir="2700000">
              <a:schemeClr val="accent1">
                <a:gamma/>
                <a:shade val="60000"/>
                <a:invGamma/>
                <a:alpha val="50000"/>
              </a:schemeClr>
            </a:prstShdw>
          </a:effectLst>
        </p:spPr>
      </p:cxnSp>
      <p:cxnSp>
        <p:nvCxnSpPr>
          <p:cNvPr id="45" name="直接箭头连接符 44"/>
          <p:cNvCxnSpPr>
            <a:endCxn id="11" idx="5"/>
          </p:cNvCxnSpPr>
          <p:nvPr/>
        </p:nvCxnSpPr>
        <p:spPr>
          <a:xfrm flipH="1" flipV="1">
            <a:off x="3121660" y="3296920"/>
            <a:ext cx="1019175" cy="147320"/>
          </a:xfrm>
          <a:prstGeom prst="straightConnector1">
            <a:avLst/>
          </a:prstGeom>
          <a:noFill/>
          <a:ln w="9525" cap="flat" cmpd="sng" algn="ctr">
            <a:solidFill>
              <a:schemeClr val="tx1"/>
            </a:solidFill>
            <a:prstDash val="sysDot"/>
            <a:round/>
            <a:headEnd type="none" w="med" len="med"/>
            <a:tailEnd type="arrow" w="med" len="med"/>
          </a:ln>
          <a:effectLst>
            <a:prstShdw prst="shdw17" dist="17961" dir="2700000">
              <a:schemeClr val="accent1">
                <a:gamma/>
                <a:shade val="60000"/>
                <a:invGamma/>
                <a:alpha val="50000"/>
              </a:schemeClr>
            </a:prstShdw>
          </a:effectLst>
        </p:spPr>
      </p:cxnSp>
      <p:sp>
        <p:nvSpPr>
          <p:cNvPr id="46" name="文本框 45"/>
          <p:cNvSpPr txBox="1"/>
          <p:nvPr/>
        </p:nvSpPr>
        <p:spPr>
          <a:xfrm>
            <a:off x="1350645" y="1982470"/>
            <a:ext cx="1676400" cy="368300"/>
          </a:xfrm>
          <a:prstGeom prst="rect">
            <a:avLst/>
          </a:prstGeom>
          <a:noFill/>
        </p:spPr>
        <p:txBody>
          <a:bodyPr wrap="square" rtlCol="0">
            <a:spAutoFit/>
          </a:bodyPr>
          <a:p>
            <a:r>
              <a:rPr lang="en-US" altLang="zh-CN"/>
              <a:t>Decoder</a:t>
            </a:r>
            <a:endParaRPr lang="en-US" altLang="zh-CN"/>
          </a:p>
        </p:txBody>
      </p:sp>
      <p:sp>
        <p:nvSpPr>
          <p:cNvPr id="47" name="文本框 46"/>
          <p:cNvSpPr txBox="1"/>
          <p:nvPr/>
        </p:nvSpPr>
        <p:spPr>
          <a:xfrm>
            <a:off x="1588770" y="5282565"/>
            <a:ext cx="1676400" cy="368300"/>
          </a:xfrm>
          <a:prstGeom prst="rect">
            <a:avLst/>
          </a:prstGeom>
          <a:noFill/>
        </p:spPr>
        <p:txBody>
          <a:bodyPr wrap="square" rtlCol="0">
            <a:spAutoFit/>
          </a:bodyPr>
          <a:p>
            <a:r>
              <a:rPr lang="en-US" altLang="zh-CN"/>
              <a:t>Encoder</a:t>
            </a:r>
            <a:endParaRPr lang="en-US" altLang="zh-CN"/>
          </a:p>
        </p:txBody>
      </p:sp>
      <p:sp>
        <p:nvSpPr>
          <p:cNvPr id="48" name="文本框 47"/>
          <p:cNvSpPr txBox="1"/>
          <p:nvPr/>
        </p:nvSpPr>
        <p:spPr>
          <a:xfrm>
            <a:off x="5327650" y="2157095"/>
            <a:ext cx="3174365" cy="3692525"/>
          </a:xfrm>
          <a:prstGeom prst="rect">
            <a:avLst/>
          </a:prstGeom>
          <a:noFill/>
        </p:spPr>
        <p:txBody>
          <a:bodyPr wrap="square" rtlCol="0">
            <a:spAutoFit/>
          </a:bodyPr>
          <a:p>
            <a:r>
              <a:rPr lang="zh-CN" altLang="en-US"/>
              <a:t>编码器和解码器分别对应着输入序列和输出序列的两个循环神经网络</a:t>
            </a:r>
            <a:endParaRPr lang="zh-CN" altLang="en-US"/>
          </a:p>
          <a:p>
            <a:endParaRPr lang="zh-CN" altLang="en-US"/>
          </a:p>
          <a:p>
            <a:r>
              <a:rPr lang="zh-CN" altLang="en-US"/>
              <a:t>一般来讲，</a:t>
            </a:r>
            <a:r>
              <a:rPr lang="en-US" altLang="zh-CN"/>
              <a:t>seq2seq</a:t>
            </a:r>
            <a:r>
              <a:rPr lang="zh-CN" altLang="en-US"/>
              <a:t>模型通常我们在输出序列和输入序列的头部和尾部加</a:t>
            </a:r>
            <a:r>
              <a:rPr lang="en-US" altLang="zh-CN"/>
              <a:t>&lt;sos&gt;&lt;eos&gt;</a:t>
            </a:r>
            <a:r>
              <a:rPr lang="zh-CN" altLang="en-US"/>
              <a:t>来表示开始和结束</a:t>
            </a:r>
            <a:endParaRPr lang="zh-CN" altLang="en-US"/>
          </a:p>
          <a:p>
            <a:endParaRPr lang="zh-CN" altLang="en-US"/>
          </a:p>
          <a:p>
            <a:r>
              <a:rPr lang="zh-CN" altLang="en-US"/>
              <a:t>编码器的作用就是把一个不定长度的输入序列转化成一个定量的背景向量，背景向量就包含了输入序列的信息</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seq2seq</a:t>
            </a:r>
            <a:r>
              <a:rPr lang="zh-CN" altLang="en-US"/>
              <a:t>结构</a:t>
            </a:r>
            <a:endParaRPr lang="zh-CN" altLang="en-US"/>
          </a:p>
          <a:p>
            <a:pPr marL="0" indent="0">
              <a:buNone/>
            </a:pPr>
            <a:r>
              <a:rPr lang="en-US" altLang="zh-CN" sz="1600"/>
              <a:t>       </a:t>
            </a:r>
            <a:endParaRPr lang="en-US" altLang="zh-CN" sz="1600"/>
          </a:p>
        </p:txBody>
      </p:sp>
      <p:sp>
        <p:nvSpPr>
          <p:cNvPr id="46" name="文本框 45"/>
          <p:cNvSpPr txBox="1"/>
          <p:nvPr/>
        </p:nvSpPr>
        <p:spPr>
          <a:xfrm>
            <a:off x="588645" y="4848225"/>
            <a:ext cx="7677150" cy="1753235"/>
          </a:xfrm>
          <a:prstGeom prst="rect">
            <a:avLst/>
          </a:prstGeom>
          <a:noFill/>
        </p:spPr>
        <p:txBody>
          <a:bodyPr wrap="square" rtlCol="0">
            <a:spAutoFit/>
          </a:bodyPr>
          <a:p>
            <a:r>
              <a:rPr lang="zh-CN" altLang="en-US"/>
              <a:t>encoder-decoder模型虽然非常经典，但是局限性也非常大。最大的局限性就在于编码和解码之间的唯一联系就是</a:t>
            </a:r>
            <a:r>
              <a:rPr lang="zh-CN" altLang="en-US">
                <a:solidFill>
                  <a:srgbClr val="FF0000"/>
                </a:solidFill>
              </a:rPr>
              <a:t>一个固定长度的语义向量C</a:t>
            </a:r>
            <a:r>
              <a:rPr lang="zh-CN" altLang="en-US"/>
              <a:t>。也就是说，编码器要将整个序列的信息压缩进一个固定长度的向量中去。但是这样做有两个弊端，一是语义向量无法完全表示整个序列的信息，还有就是先输入的内容携带的信息会被后输入的信息稀释掉，或者说，被覆盖了。输入序列越长，这个现象就越严重。</a:t>
            </a:r>
            <a:endParaRPr lang="zh-CN" altLang="en-US"/>
          </a:p>
        </p:txBody>
      </p:sp>
      <p:pic>
        <p:nvPicPr>
          <p:cNvPr id="47" name="图片 46" descr="20160120181545780"/>
          <p:cNvPicPr>
            <a:picLocks noChangeAspect="1"/>
          </p:cNvPicPr>
          <p:nvPr/>
        </p:nvPicPr>
        <p:blipFill>
          <a:blip r:embed="rId1"/>
          <a:stretch>
            <a:fillRect/>
          </a:stretch>
        </p:blipFill>
        <p:spPr>
          <a:xfrm>
            <a:off x="464185" y="2051685"/>
            <a:ext cx="8040370" cy="2515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注意力机制</a:t>
            </a:r>
            <a:endParaRPr lang="zh-CN" altLang="en-US"/>
          </a:p>
          <a:p>
            <a:pPr marL="0" indent="0">
              <a:buNone/>
            </a:pPr>
            <a:r>
              <a:rPr lang="zh-CN" altLang="en-US" sz="1400"/>
              <a:t>     </a:t>
            </a:r>
            <a:r>
              <a:rPr lang="zh-CN" altLang="en-US" sz="1600"/>
              <a:t>注意力机制是在序列到序列模型中用于注意编码器状态的最常用方法，它同时还可用于回顾序列模型的过去状态。</a:t>
            </a:r>
            <a:endParaRPr lang="zh-CN" altLang="en-US" sz="1600"/>
          </a:p>
          <a:p>
            <a:pPr marL="0" indent="0">
              <a:buNone/>
            </a:pPr>
            <a:r>
              <a:rPr lang="en-US" altLang="zh-CN" sz="1600"/>
              <a:t>     </a:t>
            </a:r>
            <a:r>
              <a:rPr lang="zh-CN" altLang="en-US" sz="1600"/>
              <a:t>注意力机制不仅能用来处理编码器或者前面的隐藏层，它同样还能用来获得其他特征的分布，例如阅读理解任务中作为文本的词向量。</a:t>
            </a:r>
            <a:endParaRPr lang="zh-CN" altLang="en-US" sz="1600"/>
          </a:p>
          <a:p>
            <a:pPr marL="0" indent="0">
              <a:buNone/>
            </a:pPr>
            <a:endParaRPr lang="zh-CN" altLang="en-US" sz="1600"/>
          </a:p>
          <a:p>
            <a:pPr marL="0" indent="0">
              <a:buNone/>
            </a:pPr>
            <a:r>
              <a:rPr lang="zh-CN" altLang="en-US" sz="1600">
                <a:sym typeface="+mn-ea"/>
              </a:rPr>
              <a:t>为什么需要注意力机制：</a:t>
            </a:r>
            <a:endParaRPr lang="zh-CN" altLang="en-US" sz="1600">
              <a:sym typeface="+mn-ea"/>
            </a:endParaRPr>
          </a:p>
          <a:p>
            <a:pPr marL="0" indent="0">
              <a:buNone/>
            </a:pPr>
            <a:r>
              <a:rPr lang="zh-CN" altLang="en-US" sz="1600"/>
              <a:t>      </a:t>
            </a:r>
            <a:endParaRPr lang="zh-CN" altLang="en-US" sz="1600"/>
          </a:p>
          <a:p>
            <a:pPr marL="0" indent="0">
              <a:buNone/>
            </a:pPr>
            <a:r>
              <a:rPr lang="zh-CN" altLang="en-US" sz="1600"/>
              <a:t>       减小处理高维输入数据的计算负担，通过结构化的选取输入的子集，降低数据维度</a:t>
            </a:r>
            <a:endParaRPr lang="zh-CN" altLang="en-US" sz="1600"/>
          </a:p>
          <a:p>
            <a:pPr marL="0" indent="0">
              <a:buNone/>
            </a:pPr>
            <a:endParaRPr lang="zh-CN" altLang="en-US" sz="1600"/>
          </a:p>
          <a:p>
            <a:pPr marL="0" indent="0">
              <a:buNone/>
            </a:pPr>
            <a:r>
              <a:rPr lang="zh-CN" altLang="en-US" sz="1600"/>
              <a:t>       让任务处理系统更专注于找到输入数据中显著的与当前输出相关的有用信息，从而提高输出的质量</a:t>
            </a:r>
            <a:endParaRPr lang="zh-CN" altLang="en-US" sz="1600"/>
          </a:p>
          <a:p>
            <a:pPr marL="0" indent="0">
              <a:buNone/>
            </a:pPr>
            <a:endParaRPr lang="zh-CN" altLang="en-US" sz="1600"/>
          </a:p>
          <a:p>
            <a:pPr marL="0" indent="0">
              <a:buNone/>
            </a:pPr>
            <a:r>
              <a:rPr lang="zh-CN" altLang="en-US" sz="1600"/>
              <a:t>       </a:t>
            </a:r>
            <a:r>
              <a:rPr lang="en-US" altLang="zh-CN" sz="1600"/>
              <a:t>Attention</a:t>
            </a:r>
            <a:r>
              <a:rPr lang="zh-CN" altLang="en-US" sz="1600"/>
              <a:t>模型的最终目的是帮助类似编解码器这样的框架，更好的学到多种内容模态之间的相互关系，从而更好地表示这些信息，克服其无法解释从而很难设计的缺陷。</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0320" y="1104265"/>
            <a:ext cx="8206105" cy="3614420"/>
          </a:xfrm>
          <a:prstGeom prst="rect">
            <a:avLst/>
          </a:prstGeom>
        </p:spPr>
      </p:pic>
      <p:sp>
        <p:nvSpPr>
          <p:cNvPr id="5" name="文本框 4"/>
          <p:cNvSpPr txBox="1"/>
          <p:nvPr/>
        </p:nvSpPr>
        <p:spPr>
          <a:xfrm>
            <a:off x="755015" y="4718685"/>
            <a:ext cx="7360285" cy="1753235"/>
          </a:xfrm>
          <a:prstGeom prst="rect">
            <a:avLst/>
          </a:prstGeom>
          <a:noFill/>
        </p:spPr>
        <p:txBody>
          <a:bodyPr wrap="square" rtlCol="0">
            <a:spAutoFit/>
          </a:bodyPr>
          <a:p>
            <a:r>
              <a:rPr lang="zh-CN" altLang="en-US"/>
              <a:t>相比于之前的encoder-decoder模型，attention模型最大的区别就在于它不在要求编码器将所有输入信息都编码进一个</a:t>
            </a:r>
            <a:r>
              <a:rPr lang="zh-CN" altLang="en-US">
                <a:solidFill>
                  <a:srgbClr val="FF0000"/>
                </a:solidFill>
              </a:rPr>
              <a:t>固定长度的向量</a:t>
            </a:r>
            <a:r>
              <a:rPr lang="zh-CN" altLang="en-US"/>
              <a:t>之中。相反，此时编码器需要将输入编码成一个向量的序列，而在解码的时候，</a:t>
            </a:r>
            <a:r>
              <a:rPr lang="zh-CN" altLang="en-US">
                <a:solidFill>
                  <a:srgbClr val="FF0000"/>
                </a:solidFill>
              </a:rPr>
              <a:t>每一步</a:t>
            </a:r>
            <a:r>
              <a:rPr lang="zh-CN" altLang="en-US"/>
              <a:t>都会选择性的从向量序列中挑选一个子集进行进一步处理。这样，在产生每一个输出的时候，都能够做到充分利用输入序列携带的信息。而且这种方法在翻译任务中取得了非常不错的成果。</a:t>
            </a:r>
            <a:endParaRPr lang="zh-CN" altLang="en-US"/>
          </a:p>
        </p:txBody>
      </p:sp>
    </p:spTree>
  </p:cSld>
  <p:clrMapOvr>
    <a:masterClrMapping/>
  </p:clrMapOvr>
</p:sld>
</file>

<file path=ppt/theme/theme1.xml><?xml version="1.0" encoding="utf-8"?>
<a:theme xmlns:a="http://schemas.openxmlformats.org/drawingml/2006/main" name="大数据安全之我见（广州人工智能-20170916方滨兴）">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effectLst>
          <a:outerShdw blurRad="40000" dist="20000" dir="5400000" rotWithShape="0">
            <a:srgbClr val="000000">
              <a:alpha val="38000"/>
            </a:srgbClr>
          </a:outerShdw>
          <a:softEdge rad="317500"/>
        </a:effectLst>
      </a:spPr>
      <a:bodyPr wrap="square" lIns="720000" tIns="720000" rIns="720000" bIns="720000" rtlCol="0">
        <a:spAutoFit/>
      </a:bodyPr>
      <a:lstStyle>
        <a:defPPr algn="just">
          <a:lnSpc>
            <a:spcPct val="120000"/>
          </a:lnSpc>
          <a:defRPr sz="2800" b="1" dirty="0">
            <a:latin typeface="微软雅黑" panose="020B0503020204020204" pitchFamily="34" charset="-122"/>
            <a:ea typeface="微软雅黑" panose="020B0503020204020204" pitchFamily="34" charset="-122"/>
          </a:defRPr>
        </a:defPPr>
      </a:lstStyle>
      <a:style>
        <a:lnRef idx="1">
          <a:schemeClr val="accent1"/>
        </a:lnRef>
        <a:fillRef idx="2">
          <a:schemeClr val="accent1"/>
        </a:fillRef>
        <a:effectRef idx="1">
          <a:schemeClr val="accent1"/>
        </a:effectRef>
        <a:fontRef idx="minor">
          <a:schemeClr val="dk1"/>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举起软件确保大旗，固本清源，将信息安全向源头推进（2008-10-25-方滨兴）">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_举起软件确保大旗，固本清源，将信息安全向源头推进（2008-10-25-方滨兴）">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a:spPr>
      <a:bodyPr vert="horz" wrap="square" lIns="91440" tIns="45720" rIns="91440" bIns="45720" numCol="1" anchor="t" anchorCtr="0" compatLnSpc="1">
        <a:spAutoFit/>
      </a:bodyPr>
      <a:lstStyle>
        <a:defPPr marL="0" marR="0" indent="0" algn="l" defTabSz="914400" rtl="0" eaLnBrk="1" fontAlgn="base" latinLnBrk="0" hangingPunct="1">
          <a:spcBef>
            <a:spcPct val="0"/>
          </a:spcBef>
          <a:spcAft>
            <a:spcPct val="0"/>
          </a:spcAft>
          <a:buClrTx/>
          <a:buSzTx/>
          <a:buFontTx/>
          <a:buNone/>
          <a:defRPr kumimoji="0" lang="zh-CN" sz="3600" b="1" i="0" u="none" strike="noStrike" cap="none" normalizeH="0" baseline="0" smtClean="0">
            <a:ln>
              <a:noFill/>
            </a:ln>
            <a:solidFill>
              <a:srgbClr val="0000FF"/>
            </a:solidFill>
            <a:effectLst/>
            <a:latin typeface="Arial" panose="020B0604020202020204" pitchFamily="34" charset="0"/>
            <a:ea typeface="华文楷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prstShdw prst="shdw17" dist="17961" dir="2700000">
            <a:schemeClr val="accent1">
              <a:gamma/>
              <a:shade val="60000"/>
              <a:invGamma/>
              <a:alpha val="50000"/>
            </a:schemeClr>
          </a:prstShdw>
        </a:effectLst>
      </a:spPr>
      <a:bodyPr vert="horz" wrap="square" lIns="91440" tIns="45720" rIns="91440" bIns="45720" numCol="1" anchor="t" anchorCtr="0" compatLnSpc="1">
        <a:spAutoFit/>
      </a:bodyPr>
      <a:lstStyle>
        <a:defPPr marL="0" marR="0" indent="0" algn="l" defTabSz="914400" rtl="0" eaLnBrk="1" fontAlgn="base" latinLnBrk="0" hangingPunct="1">
          <a:spcBef>
            <a:spcPct val="0"/>
          </a:spcBef>
          <a:spcAft>
            <a:spcPct val="0"/>
          </a:spcAft>
          <a:buClrTx/>
          <a:buSzTx/>
          <a:buFontTx/>
          <a:buNone/>
          <a:defRPr kumimoji="0" lang="zh-CN" sz="3600" b="1" i="0" u="none" strike="noStrike" cap="none" normalizeH="0" baseline="0" smtClean="0">
            <a:ln>
              <a:noFill/>
            </a:ln>
            <a:solidFill>
              <a:srgbClr val="0000FF"/>
            </a:solidFill>
            <a:effectLst/>
            <a:latin typeface="Arial" panose="020B0604020202020204" pitchFamily="34" charset="0"/>
            <a:ea typeface="华文楷体" pitchFamily="2" charset="-122"/>
          </a:defRPr>
        </a:defPPr>
      </a:lstStyle>
    </a:lnDef>
  </a:objectDefaults>
  <a:extraClrSchemeLst>
    <a:extraClrScheme>
      <a:clrScheme name="2_举起软件确保大旗，固本清源，将信息安全向源头推进（2008-10-25-方滨兴）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1645</Words>
  <Application>WPS 演示</Application>
  <PresentationFormat>全屏显示(4:3)</PresentationFormat>
  <Paragraphs>177</Paragraphs>
  <Slides>16</Slides>
  <Notes>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16</vt:i4>
      </vt:variant>
    </vt:vector>
  </HeadingPairs>
  <TitlesOfParts>
    <vt:vector size="34" baseType="lpstr">
      <vt:lpstr>Arial</vt:lpstr>
      <vt:lpstr>宋体</vt:lpstr>
      <vt:lpstr>Wingdings</vt:lpstr>
      <vt:lpstr>微软雅黑</vt:lpstr>
      <vt:lpstr>等线 Light</vt:lpstr>
      <vt:lpstr>等线</vt:lpstr>
      <vt:lpstr>华文楷体</vt:lpstr>
      <vt:lpstr>Calibri</vt:lpstr>
      <vt:lpstr>楷体_GB2312</vt:lpstr>
      <vt:lpstr>楷体_GB2312</vt:lpstr>
      <vt:lpstr>Calibri</vt:lpstr>
      <vt:lpstr>黑体</vt:lpstr>
      <vt:lpstr>Wingdings 3</vt:lpstr>
      <vt:lpstr>Arial Unicode MS</vt:lpstr>
      <vt:lpstr>Symbol</vt:lpstr>
      <vt:lpstr>新宋体</vt:lpstr>
      <vt:lpstr>大数据安全之我见（广州人工智能-20170916方滨兴）</vt:lpstr>
      <vt:lpstr>2_举起软件确保大旗，固本清源，将信息安全向源头推进（2008-10-25-方滨兴）</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 Li</dc:creator>
  <cp:lastModifiedBy>憂傷1413209971</cp:lastModifiedBy>
  <cp:revision>457</cp:revision>
  <dcterms:created xsi:type="dcterms:W3CDTF">2018-03-14T07:48:00Z</dcterms:created>
  <dcterms:modified xsi:type="dcterms:W3CDTF">2018-10-30T14:33:38Z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