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7" r:id="rId4"/>
    <p:sldId id="334" r:id="rId6"/>
    <p:sldId id="525" r:id="rId7"/>
    <p:sldId id="509" r:id="rId8"/>
    <p:sldId id="510" r:id="rId9"/>
    <p:sldId id="511" r:id="rId10"/>
    <p:sldId id="512" r:id="rId11"/>
    <p:sldId id="513" r:id="rId12"/>
    <p:sldId id="516" r:id="rId13"/>
    <p:sldId id="519" r:id="rId14"/>
    <p:sldId id="517" r:id="rId15"/>
    <p:sldId id="518" r:id="rId16"/>
    <p:sldId id="520" r:id="rId17"/>
    <p:sldId id="521" r:id="rId18"/>
    <p:sldId id="522" r:id="rId19"/>
    <p:sldId id="523" r:id="rId20"/>
    <p:sldId id="524" r:id="rId21"/>
    <p:sldId id="526" r:id="rId22"/>
    <p:sldId id="306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7F9"/>
    <a:srgbClr val="46B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98659" autoAdjust="0"/>
  </p:normalViewPr>
  <p:slideViewPr>
    <p:cSldViewPr snapToGrid="0" snapToObjects="1">
      <p:cViewPr>
        <p:scale>
          <a:sx n="96" d="100"/>
          <a:sy n="96" d="100"/>
        </p:scale>
        <p:origin x="-810" y="84"/>
      </p:cViewPr>
      <p:guideLst>
        <p:guide orient="horz" pos="214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0C931-B2D7-704F-9E14-BE248462AD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30D2F-16B2-9B4C-AFED-63D9648984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0C7007B-44B3-4C7F-8307-70DE22A472A0}" type="slidenum">
              <a:rPr lang="en-US" altLang="zh-CN" sz="1300" smtClean="0">
                <a:solidFill>
                  <a:srgbClr val="000000"/>
                </a:solidFill>
              </a:rPr>
            </a:fld>
            <a:endParaRPr lang="en-US" altLang="zh-CN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4C9322-F7E4-4BE7-9D8B-DE28E9CB3940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2150"/>
            <a:ext cx="9144000" cy="6165850"/>
          </a:xfrm>
          <a:prstGeom prst="rect">
            <a:avLst/>
          </a:prstGeom>
          <a:solidFill>
            <a:srgbClr val="005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等线"/>
              <a:ea typeface="等线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9661"/>
          <a:stretch>
            <a:fillRect/>
          </a:stretch>
        </p:blipFill>
        <p:spPr>
          <a:xfrm>
            <a:off x="0" y="0"/>
            <a:ext cx="9144000" cy="735724"/>
          </a:xfrm>
          <a:prstGeom prst="rect">
            <a:avLst/>
          </a:prstGeom>
          <a:gradFill>
            <a:gsLst>
              <a:gs pos="48077">
                <a:srgbClr val="44802E"/>
              </a:gs>
              <a:gs pos="20000">
                <a:schemeClr val="accent1">
                  <a:lumMod val="89000"/>
                </a:schemeClr>
              </a:gs>
              <a:gs pos="94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2DFFC-D0F4-4E06-B4FA-17B61B8C0266}" type="datetimeFigureOut">
              <a:rPr lang="zh-CN" altLang="en-US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8573A-E637-42C5-BE5E-4A82BE8A957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</p:cSld>
  <p:clrMapOvr>
    <a:masterClrMapping/>
  </p:clrMapOvr>
  <p:transition spd="slow">
    <p:push dir="u"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323528" y="1593980"/>
            <a:ext cx="8712968" cy="51742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95536" y="1358900"/>
            <a:ext cx="8568952" cy="1012800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465149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51996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1114400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2"/>
            <a:ext cx="8712968" cy="50980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6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6" y="290672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2" y="635635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D6A567-F1E2-426D-8A95-6A8184D180F1}" type="datetimeFigureOut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DEEE5-0D70-4249-9B67-2C3B501CB004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2589166"/>
            <a:ext cx="8640960" cy="3576137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95288" y="2637408"/>
            <a:ext cx="8353176" cy="237576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251520" y="1700808"/>
            <a:ext cx="8640960" cy="792088"/>
          </a:xfrm>
          <a:solidFill>
            <a:schemeClr val="bg1"/>
          </a:solidFill>
          <a:ln w="7620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96752"/>
            <a:ext cx="5329288" cy="369267"/>
          </a:xfr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 build="p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 build="p">
        <p:tmplLst>
          <p:tmpl lvl="0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446529"/>
          </a:xfrm>
          <a:prstGeom prst="rect">
            <a:avLst/>
          </a:prstGeom>
        </p:spPr>
        <p:txBody>
          <a:bodyPr/>
          <a:lstStyle>
            <a:lvl1pPr>
              <a:defRPr lang="zh-CN" altLang="en-US" sz="2800" b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 bwMode="auto">
          <a:xfrm>
            <a:off x="251520" y="1556791"/>
            <a:ext cx="8712968" cy="520222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323528" y="1628800"/>
            <a:ext cx="8568952" cy="792088"/>
          </a:xfrm>
          <a:solidFill>
            <a:schemeClr val="bg1"/>
          </a:solidFill>
          <a:ln w="19050" cmpd="thickThin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2"/>
          </p:nvPr>
        </p:nvSpPr>
        <p:spPr>
          <a:xfrm>
            <a:off x="250824" y="1115517"/>
            <a:ext cx="5329288" cy="36926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000">
                <a:solidFill>
                  <a:srgbClr val="C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16" y="-3850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10" b="97521" l="5569" r="9176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9273" y="53307"/>
            <a:ext cx="1030926" cy="906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剪去同侧角的矩形 5"/>
          <p:cNvSpPr/>
          <p:nvPr userDrawn="1"/>
        </p:nvSpPr>
        <p:spPr bwMode="auto">
          <a:xfrm>
            <a:off x="323528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安全问题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剪去同侧角的矩形 6"/>
          <p:cNvSpPr/>
          <p:nvPr userDrawn="1"/>
        </p:nvSpPr>
        <p:spPr bwMode="auto">
          <a:xfrm>
            <a:off x="2411760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相关研究</a:t>
            </a:r>
            <a:endParaRPr lang="zh-CN" altLang="en-US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1500996"/>
            <a:ext cx="8712968" cy="46643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剪去同侧角的矩形 5"/>
          <p:cNvSpPr/>
          <p:nvPr userDrawn="1"/>
        </p:nvSpPr>
        <p:spPr bwMode="auto">
          <a:xfrm>
            <a:off x="323528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安全问题</a:t>
            </a:r>
            <a:endParaRPr lang="zh-CN" altLang="en-US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剪去同侧角的矩形 6"/>
          <p:cNvSpPr/>
          <p:nvPr userDrawn="1"/>
        </p:nvSpPr>
        <p:spPr bwMode="auto">
          <a:xfrm>
            <a:off x="2411760" y="1064369"/>
            <a:ext cx="1944216" cy="401479"/>
          </a:xfrm>
          <a:prstGeom prst="snip2Same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相关研究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1500996"/>
            <a:ext cx="8712968" cy="46643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124744"/>
            <a:ext cx="53285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1628800"/>
            <a:ext cx="8640960" cy="4536504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12480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124744"/>
            <a:ext cx="53285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12480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772816"/>
            <a:ext cx="53285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2276871"/>
            <a:ext cx="8640960" cy="4376847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95288" y="2348879"/>
            <a:ext cx="8353176" cy="296255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395288" y="5311302"/>
            <a:ext cx="8353425" cy="122364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76296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H="1">
            <a:off x="173990" y="914400"/>
            <a:ext cx="6400800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 bwMode="auto">
          <a:xfrm>
            <a:off x="251520" y="1772816"/>
            <a:ext cx="864096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51520" y="2276872"/>
            <a:ext cx="8640960" cy="3744416"/>
          </a:xfrm>
          <a:prstGeom prst="rect">
            <a:avLst/>
          </a:prstGeom>
          <a:solidFill>
            <a:srgbClr val="FFFFFF">
              <a:alpha val="94118"/>
            </a:srgb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95288" y="2348880"/>
            <a:ext cx="8353176" cy="237576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395288" y="4796805"/>
            <a:ext cx="8353425" cy="10795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Tx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611188" y="1762969"/>
            <a:ext cx="4681537" cy="369887"/>
          </a:xfrm>
        </p:spPr>
        <p:txBody>
          <a:bodyPr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0C7248C-9FB1-479F-9955-234125404317}" type="datetimeFigureOut"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470925-1FE7-4488-80FF-E1B251322CD2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标题占位符 1"/>
          <p:cNvSpPr>
            <a:spLocks noGrp="1"/>
          </p:cNvSpPr>
          <p:nvPr>
            <p:ph type="title"/>
          </p:nvPr>
        </p:nvSpPr>
        <p:spPr bwMode="auto">
          <a:xfrm>
            <a:off x="173990" y="-136679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711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489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07436" y="716437"/>
            <a:ext cx="8568917" cy="95838"/>
            <a:chOff x="461964" y="772998"/>
            <a:chExt cx="8295537" cy="199533"/>
          </a:xfrm>
          <a:effectLst>
            <a:reflection blurRad="6350" stA="50000" endA="300" endPos="90000" dir="5400000" sy="-100000" algn="bl" rotWithShape="0"/>
          </a:effectLst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535805" y="772998"/>
              <a:ext cx="8221696" cy="10369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461964" y="868836"/>
              <a:ext cx="8221696" cy="10369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cap="none" spc="0">
          <a:ln w="22225">
            <a:noFill/>
            <a:prstDash val="solid"/>
          </a:ln>
          <a:solidFill>
            <a:srgbClr val="0070C0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8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b="1">
          <a:solidFill>
            <a:srgbClr val="0033CC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800" b="1">
          <a:solidFill>
            <a:srgbClr val="0033CC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33CC"/>
          </a:solidFill>
          <a:latin typeface="微软雅黑" pitchFamily="34" charset="-122"/>
          <a:ea typeface="微软雅黑" pitchFamily="34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33CC"/>
          </a:solidFill>
          <a:latin typeface="微软雅黑" pitchFamily="34" charset="-122"/>
          <a:ea typeface="微软雅黑" pitchFamily="34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33CC"/>
          </a:solidFill>
          <a:latin typeface="微软雅黑" pitchFamily="34" charset="-122"/>
          <a:ea typeface="微软雅黑" pitchFamily="34" charset="-122"/>
          <a:cs typeface="楷体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33CC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89"/>
            <a:ext cx="9144000" cy="3055920"/>
          </a:xfrm>
          <a:prstGeom prst="rect">
            <a:avLst/>
          </a:prstGeom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32319" y="4083221"/>
            <a:ext cx="8678863" cy="2447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9pPr>
          </a:lstStyle>
          <a:p>
            <a:pPr algn="ctr" defTabSz="914400">
              <a:spcBef>
                <a:spcPct val="30000"/>
              </a:spcBef>
              <a:buNone/>
            </a:pPr>
            <a:r>
              <a:rPr lang="zh-CN" altLang="en-US" sz="4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词向量表示法</a:t>
            </a:r>
            <a:endParaRPr lang="en-US" altLang="zh-CN" sz="4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陈园园</a:t>
            </a:r>
            <a:endParaRPr lang="en-US" altLang="zh-CN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2018.11.13</a:t>
            </a:r>
            <a:endParaRPr lang="en-US" altLang="zh-CN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spcBef>
                <a:spcPct val="30000"/>
              </a:spcBef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输入层和投影层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539" y="1381539"/>
            <a:ext cx="84482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输入层：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中心词的上下文的词向量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，最初输入的词向量随机初始化，维度设为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维。设输入层向量为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x1,x2,….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对于“我喜欢   踢  足球”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输入：‘喜欢’ 的词向量和‘足球’的词向量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投影层：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对输入层的向量进行累加求和，其结点数为词向量维度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m.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设投影层向量表示为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4281832" y="5371130"/>
          <a:ext cx="1423228" cy="87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6764000" imgH="10363200" progId="Equation.3">
                  <p:embed/>
                </p:oleObj>
              </mc:Choice>
              <mc:Fallback>
                <p:oleObj name="Equation" r:id="rId1" imgW="16764000" imgH="103632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1832" y="5371130"/>
                        <a:ext cx="1423228" cy="8790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2271091" y="2365512"/>
            <a:ext cx="1302026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中心词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6" idx="2"/>
          </p:cNvCxnSpPr>
          <p:nvPr/>
        </p:nvCxnSpPr>
        <p:spPr bwMode="auto">
          <a:xfrm rot="16200000" flipH="1">
            <a:off x="2786148" y="3024687"/>
            <a:ext cx="281851" cy="993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auto">
          <a:xfrm>
            <a:off x="3975652" y="2365512"/>
            <a:ext cx="2350606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上下文词向量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 bwMode="auto">
          <a:xfrm rot="5400000">
            <a:off x="3408588" y="1905293"/>
            <a:ext cx="758929" cy="27258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</p:cNvCxnSpPr>
          <p:nvPr/>
        </p:nvCxnSpPr>
        <p:spPr bwMode="auto">
          <a:xfrm rot="16200000" flipH="1">
            <a:off x="4929273" y="3110413"/>
            <a:ext cx="758930" cy="3155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773" y="841710"/>
            <a:ext cx="83927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输出层：输出词典中各个词可能为目标词的概率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输出为一个向量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向量维度和词典相同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每个值对应词典中每个词可能为目标词的概率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例如：词典中一共有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                                                [</a:t>
            </a:r>
            <a:r>
              <a:rPr lang="zh-CN" altLang="en-US" dirty="0" smtClean="0"/>
              <a:t>‘我’，‘喜欢’，‘踢’，‘足球’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  [    p(y1),        p(y2),          p(y3),         p(y4)   ]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  [   P(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),        P(</a:t>
            </a:r>
            <a:r>
              <a:rPr lang="zh-CN" altLang="en-US" dirty="0" smtClean="0"/>
              <a:t>喜欢</a:t>
            </a:r>
            <a:r>
              <a:rPr lang="en-US" altLang="zh-CN" dirty="0" smtClean="0"/>
              <a:t>),       p(</a:t>
            </a:r>
            <a:r>
              <a:rPr lang="zh-CN" altLang="en-US" dirty="0" smtClean="0"/>
              <a:t>踢</a:t>
            </a:r>
            <a:r>
              <a:rPr lang="en-US" altLang="zh-CN" dirty="0" smtClean="0"/>
              <a:t>),       p(</a:t>
            </a:r>
            <a:r>
              <a:rPr lang="zh-CN" altLang="en-US" dirty="0" smtClean="0"/>
              <a:t>足球</a:t>
            </a:r>
            <a:r>
              <a:rPr lang="en-US" altLang="zh-CN" dirty="0" smtClean="0"/>
              <a:t>)]</a:t>
            </a:r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11" name="直接箭头连接符 10"/>
          <p:cNvCxnSpPr/>
          <p:nvPr/>
        </p:nvCxnSpPr>
        <p:spPr bwMode="auto">
          <a:xfrm rot="5400000">
            <a:off x="3070397" y="4098235"/>
            <a:ext cx="6361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4104067" y="4098235"/>
            <a:ext cx="6361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>
            <a:off x="5117858" y="4098235"/>
            <a:ext cx="6361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5400000">
            <a:off x="6076779" y="4098235"/>
            <a:ext cx="6361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3075161" y="4876849"/>
            <a:ext cx="6361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4107243" y="4876849"/>
            <a:ext cx="6361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>
            <a:off x="5121034" y="4876849"/>
            <a:ext cx="6361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6078367" y="4876849"/>
            <a:ext cx="6361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 rot="10800000" flipH="1" flipV="1">
            <a:off x="1053548" y="3519367"/>
            <a:ext cx="944222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词典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 rot="10800000" flipH="1" flipV="1">
            <a:off x="75417" y="4241588"/>
            <a:ext cx="2777113" cy="954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每个词对应的输出值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 rot="10800000" flipH="1" flipV="1">
            <a:off x="566530" y="5335248"/>
            <a:ext cx="2136914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输出值含义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输出层得到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维向量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599" y="974035"/>
            <a:ext cx="858740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假设：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词典维度为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投影层累加得到的词向量为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投影层的节点数目为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，为词向量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的维度值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投影层到输出层的权重矩阵为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W:n*m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输出层的为：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n*m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矩阵乘以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m*1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的向量得到一个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n*1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的向量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即验证了和词典维度相同。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2694744" y="4219161"/>
          <a:ext cx="1114425" cy="38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4020800" imgH="4876800" progId="Equation.3">
                  <p:embed/>
                </p:oleObj>
              </mc:Choice>
              <mc:Fallback>
                <p:oleObj name="Equation" r:id="rId1" imgW="14020800" imgH="48768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4744" y="4219161"/>
                        <a:ext cx="1114425" cy="3876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9533" y="2991057"/>
            <a:ext cx="22764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 bwMode="auto">
          <a:xfrm>
            <a:off x="5864087" y="2126613"/>
            <a:ext cx="1252330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投影层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891670" y="2126613"/>
            <a:ext cx="1252330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输出层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输出层得到概率值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04492"/>
            <a:ext cx="71362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由输出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维向量值如何得到输出概率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Softmax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函数：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它将多个神经元的输出，映射到（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0,1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）区间内，得到到（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0,1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）值，可以看成概率来理解：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2706" name="Picture 2" descr="https://upload-images.jianshu.io/upload_images/5236230-eadf8dee40a00397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52800" y="2870338"/>
            <a:ext cx="5791200" cy="3838576"/>
          </a:xfrm>
          <a:prstGeom prst="rect">
            <a:avLst/>
          </a:prstGeom>
          <a:noFill/>
        </p:spPr>
      </p:pic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1683025" y="3069902"/>
          <a:ext cx="1118428" cy="97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16154400" imgH="14020800" progId="Equation.3">
                  <p:embed/>
                </p:oleObj>
              </mc:Choice>
              <mc:Fallback>
                <p:oleObj name="Equation" r:id="rId2" imgW="16154400" imgH="140208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3025" y="3069902"/>
                        <a:ext cx="1118428" cy="9707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7077" y="2617083"/>
            <a:ext cx="6611591" cy="40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8782" y="1104492"/>
            <a:ext cx="89452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假设输出层的向量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是四维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即词典中一共有四个词）。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概率最大的值对应的词即是我们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CBOW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模型的的目标词。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2604052" y="2155418"/>
            <a:ext cx="4870174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softmax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5417" y="2155418"/>
            <a:ext cx="2379548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Y=[y1,y2,y3,y4]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目标函数求解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417" y="1104492"/>
            <a:ext cx="80465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以上表示整个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CBOW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模型输入输出的理解。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个问题：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我们如何来训练这个模型，使它进行预测时准确率更高？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我们如何获得我们所需要的词向量呢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我们通过输入一系列语料库中的句子，最大化目标词的概率来优化这个神经网络的参数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/>
              <a:t>。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 smtClean="0"/>
              <a:t>CBOW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477" y="4152106"/>
            <a:ext cx="8348386" cy="3035024"/>
          </a:xfrm>
        </p:spPr>
        <p:txBody>
          <a:bodyPr/>
          <a:lstStyle/>
          <a:p>
            <a:pPr>
              <a:buNone/>
            </a:pPr>
            <a:r>
              <a:rPr lang="zh-CN" altLang="en-US" sz="2800" b="0" dirty="0" smtClean="0">
                <a:solidFill>
                  <a:schemeClr val="tx1"/>
                </a:solidFill>
              </a:rPr>
              <a:t>输入我喜欢，足球   使目标词‘踢’ 的概率最大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800" b="0" dirty="0" smtClean="0">
                <a:solidFill>
                  <a:schemeClr val="tx1"/>
                </a:solidFill>
              </a:rPr>
              <a:t>输入我喜欢，鱼       使目标词‘钓’ 的概率最大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800" b="0" dirty="0" smtClean="0">
                <a:solidFill>
                  <a:schemeClr val="tx1"/>
                </a:solidFill>
              </a:rPr>
              <a:t>输入我喜欢，篮球    使目标词‘打’ 的概率最大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4601817" y="2033920"/>
            <a:ext cx="1252331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华文楷体" panose="02010600040101010101" pitchFamily="2" charset="-122"/>
              </a:rPr>
              <a:t>喜欢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601817" y="3505775"/>
            <a:ext cx="1252331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足球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 bwMode="auto">
          <a:xfrm>
            <a:off x="5854148" y="2357086"/>
            <a:ext cx="1080053" cy="48474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 flipV="1">
            <a:off x="5854148" y="3132626"/>
            <a:ext cx="1080053" cy="7462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auto">
          <a:xfrm>
            <a:off x="6934202" y="2680251"/>
            <a:ext cx="566530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 bwMode="auto">
          <a:xfrm flipV="1">
            <a:off x="7500732" y="3003130"/>
            <a:ext cx="546651" cy="2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 bwMode="auto">
          <a:xfrm>
            <a:off x="8067262" y="2680251"/>
            <a:ext cx="705678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华文楷体" panose="02010600040101010101" pitchFamily="2" charset="-122"/>
              </a:rPr>
              <a:t>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477" y="1104492"/>
            <a:ext cx="57547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窗口长度为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，对于如下语料：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我喜欢踢足球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我喜欢钓鱼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我喜欢打篮球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 smtClean="0"/>
              <a:t>CBOW</a:t>
            </a:r>
            <a:r>
              <a:rPr lang="zh-CN" altLang="en-US" dirty="0" smtClean="0"/>
              <a:t>网络公式化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64096"/>
            <a:ext cx="3011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目标函数为：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15156" y="2678028"/>
            <a:ext cx="551621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踢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1921" name="Object 1"/>
          <p:cNvGraphicFramePr>
            <a:graphicFrameLocks noChangeAspect="1"/>
          </p:cNvGraphicFramePr>
          <p:nvPr/>
        </p:nvGraphicFramePr>
        <p:xfrm>
          <a:off x="3306837" y="1407595"/>
          <a:ext cx="2494440" cy="52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26212800" imgH="5486400" progId="Equation.3">
                  <p:embed/>
                </p:oleObj>
              </mc:Choice>
              <mc:Fallback>
                <p:oleObj name="Equation" r:id="rId1" imgW="26212800" imgH="5486400" progId="Equation.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6837" y="1407595"/>
                        <a:ext cx="2494440" cy="5220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285405" y="2677462"/>
            <a:ext cx="2409417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喜欢，足球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6" idx="0"/>
          </p:cNvCxnSpPr>
          <p:nvPr/>
        </p:nvCxnSpPr>
        <p:spPr bwMode="auto">
          <a:xfrm rot="5400000" flipH="1" flipV="1">
            <a:off x="2889523" y="1699292"/>
            <a:ext cx="880180" cy="10772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 bwMode="auto">
          <a:xfrm rot="16200000" flipV="1">
            <a:off x="5301389" y="1488736"/>
            <a:ext cx="879613" cy="149783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458817"/>
            <a:ext cx="4258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使上式概率最大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790966" y="3846394"/>
          <a:ext cx="3430654" cy="56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3223200" imgH="5486400" progId="Equation.3">
                  <p:embed/>
                </p:oleObj>
              </mc:Choice>
              <mc:Fallback>
                <p:oleObj name="Equation" r:id="rId3" imgW="33223200" imgH="5486400" progId="Equation.3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0966" y="3846394"/>
                        <a:ext cx="3430654" cy="5665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7200" y="4412924"/>
            <a:ext cx="8915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对投影层到输出层的权重参数求偏导，来优化权重参数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5" name="右箭头 24"/>
          <p:cNvSpPr/>
          <p:nvPr/>
        </p:nvSpPr>
        <p:spPr bwMode="auto">
          <a:xfrm>
            <a:off x="4854126" y="4986738"/>
            <a:ext cx="276299" cy="2795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457201" y="4986738"/>
          <a:ext cx="3957238" cy="47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46024800" imgH="5486400" progId="Equation.3">
                  <p:embed/>
                </p:oleObj>
              </mc:Choice>
              <mc:Fallback>
                <p:oleObj name="Equation" r:id="rId5" imgW="46024800" imgH="5486400" progId="Equation.3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1" y="4986738"/>
                        <a:ext cx="3957238" cy="4717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5665304" y="4759306"/>
          <a:ext cx="556316" cy="90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5791200" imgH="9448800" progId="Equation.3">
                  <p:embed/>
                </p:oleObj>
              </mc:Choice>
              <mc:Fallback>
                <p:oleObj name="Equation" r:id="rId7" imgW="5791200" imgH="9448800" progId="Equation.3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65304" y="4759306"/>
                        <a:ext cx="556316" cy="9076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468758" y="5580563"/>
          <a:ext cx="1816648" cy="85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0116800" imgH="9448800" progId="Equation.3">
                  <p:embed/>
                </p:oleObj>
              </mc:Choice>
              <mc:Fallback>
                <p:oleObj name="Equation" r:id="rId9" imgW="20116800" imgH="9448800" progId="Equation.3">
                  <p:embed/>
                  <p:pic>
                    <p:nvPicPr>
                      <p:cNvPr id="0" name="图片 512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8758" y="5580563"/>
                        <a:ext cx="1816648" cy="8532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词向量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337930" y="1020538"/>
            <a:ext cx="5526157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我们的目标是获得有语义的词向量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7930" y="1696158"/>
            <a:ext cx="5526157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词向量即是我们的输入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3629438" y="2367445"/>
          <a:ext cx="694083" cy="102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6400800" imgH="9448800" progId="Equation.3">
                  <p:embed/>
                </p:oleObj>
              </mc:Choice>
              <mc:Fallback>
                <p:oleObj name="Equation" r:id="rId1" imgW="6400800" imgH="9448800" progId="Equation.3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9438" y="2367445"/>
                        <a:ext cx="694083" cy="10245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 bwMode="auto">
          <a:xfrm>
            <a:off x="5148470" y="3308947"/>
            <a:ext cx="3836505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投影层输入向量的累加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rot="10800000">
            <a:off x="4323521" y="3130434"/>
            <a:ext cx="685801" cy="44012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3036956" y="3905601"/>
          <a:ext cx="2312725" cy="102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1336000" imgH="9448800" progId="Equation.3">
                  <p:embed/>
                </p:oleObj>
              </mc:Choice>
              <mc:Fallback>
                <p:oleObj name="Equation" r:id="rId3" imgW="21336000" imgH="9448800" progId="Equation.3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6956" y="3905601"/>
                        <a:ext cx="2312725" cy="10242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37931" y="5489954"/>
            <a:ext cx="3071191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输入的上下文向量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rot="5400000" flipH="1" flipV="1">
            <a:off x="2642033" y="4961402"/>
            <a:ext cx="709233" cy="34787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544"/>
            <a:ext cx="9144000" cy="3055920"/>
          </a:xfrm>
          <a:prstGeom prst="rect">
            <a:avLst/>
          </a:prstGeom>
        </p:spPr>
      </p:pic>
      <p:sp>
        <p:nvSpPr>
          <p:cNvPr id="8" name="Freeform 76"/>
          <p:cNvSpPr/>
          <p:nvPr/>
        </p:nvSpPr>
        <p:spPr bwMode="gray">
          <a:xfrm rot="21175831">
            <a:off x="206154" y="4653867"/>
            <a:ext cx="1180476" cy="1586377"/>
          </a:xfrm>
          <a:custGeom>
            <a:avLst/>
            <a:gdLst>
              <a:gd name="T0" fmla="*/ 756 w 2220"/>
              <a:gd name="T1" fmla="*/ 0 h 2878"/>
              <a:gd name="T2" fmla="*/ 568 w 2220"/>
              <a:gd name="T3" fmla="*/ 112 h 2878"/>
              <a:gd name="T4" fmla="*/ 464 w 2220"/>
              <a:gd name="T5" fmla="*/ 212 h 2878"/>
              <a:gd name="T6" fmla="*/ 300 w 2220"/>
              <a:gd name="T7" fmla="*/ 164 h 2878"/>
              <a:gd name="T8" fmla="*/ 180 w 2220"/>
              <a:gd name="T9" fmla="*/ 156 h 2878"/>
              <a:gd name="T10" fmla="*/ 16 w 2220"/>
              <a:gd name="T11" fmla="*/ 184 h 2878"/>
              <a:gd name="T12" fmla="*/ 68 w 2220"/>
              <a:gd name="T13" fmla="*/ 368 h 2878"/>
              <a:gd name="T14" fmla="*/ 224 w 2220"/>
              <a:gd name="T15" fmla="*/ 460 h 2878"/>
              <a:gd name="T16" fmla="*/ 272 w 2220"/>
              <a:gd name="T17" fmla="*/ 664 h 2878"/>
              <a:gd name="T18" fmla="*/ 248 w 2220"/>
              <a:gd name="T19" fmla="*/ 900 h 2878"/>
              <a:gd name="T20" fmla="*/ 180 w 2220"/>
              <a:gd name="T21" fmla="*/ 1072 h 2878"/>
              <a:gd name="T22" fmla="*/ 144 w 2220"/>
              <a:gd name="T23" fmla="*/ 1240 h 2878"/>
              <a:gd name="T24" fmla="*/ 236 w 2220"/>
              <a:gd name="T25" fmla="*/ 1476 h 2878"/>
              <a:gd name="T26" fmla="*/ 328 w 2220"/>
              <a:gd name="T27" fmla="*/ 1556 h 2878"/>
              <a:gd name="T28" fmla="*/ 436 w 2220"/>
              <a:gd name="T29" fmla="*/ 1772 h 2878"/>
              <a:gd name="T30" fmla="*/ 452 w 2220"/>
              <a:gd name="T31" fmla="*/ 1964 h 2878"/>
              <a:gd name="T32" fmla="*/ 384 w 2220"/>
              <a:gd name="T33" fmla="*/ 2196 h 2878"/>
              <a:gd name="T34" fmla="*/ 140 w 2220"/>
              <a:gd name="T35" fmla="*/ 2420 h 2878"/>
              <a:gd name="T36" fmla="*/ 64 w 2220"/>
              <a:gd name="T37" fmla="*/ 2572 h 2878"/>
              <a:gd name="T38" fmla="*/ 188 w 2220"/>
              <a:gd name="T39" fmla="*/ 2848 h 2878"/>
              <a:gd name="T40" fmla="*/ 360 w 2220"/>
              <a:gd name="T41" fmla="*/ 2556 h 2878"/>
              <a:gd name="T42" fmla="*/ 680 w 2220"/>
              <a:gd name="T43" fmla="*/ 2340 h 2878"/>
              <a:gd name="T44" fmla="*/ 744 w 2220"/>
              <a:gd name="T45" fmla="*/ 2076 h 2878"/>
              <a:gd name="T46" fmla="*/ 736 w 2220"/>
              <a:gd name="T47" fmla="*/ 1644 h 2878"/>
              <a:gd name="T48" fmla="*/ 756 w 2220"/>
              <a:gd name="T49" fmla="*/ 1412 h 2878"/>
              <a:gd name="T50" fmla="*/ 888 w 2220"/>
              <a:gd name="T51" fmla="*/ 1304 h 2878"/>
              <a:gd name="T52" fmla="*/ 1060 w 2220"/>
              <a:gd name="T53" fmla="*/ 1292 h 2878"/>
              <a:gd name="T54" fmla="*/ 1260 w 2220"/>
              <a:gd name="T55" fmla="*/ 1328 h 2878"/>
              <a:gd name="T56" fmla="*/ 1400 w 2220"/>
              <a:gd name="T57" fmla="*/ 1380 h 2878"/>
              <a:gd name="T58" fmla="*/ 1672 w 2220"/>
              <a:gd name="T59" fmla="*/ 1484 h 2878"/>
              <a:gd name="T60" fmla="*/ 1856 w 2220"/>
              <a:gd name="T61" fmla="*/ 1432 h 2878"/>
              <a:gd name="T62" fmla="*/ 1896 w 2220"/>
              <a:gd name="T63" fmla="*/ 1148 h 2878"/>
              <a:gd name="T64" fmla="*/ 2032 w 2220"/>
              <a:gd name="T65" fmla="*/ 832 h 2878"/>
              <a:gd name="T66" fmla="*/ 2220 w 2220"/>
              <a:gd name="T67" fmla="*/ 140 h 2878"/>
              <a:gd name="T68" fmla="*/ 1788 w 2220"/>
              <a:gd name="T69" fmla="*/ 108 h 2878"/>
              <a:gd name="T70" fmla="*/ 1724 w 2220"/>
              <a:gd name="T71" fmla="*/ 320 h 2878"/>
              <a:gd name="T72" fmla="*/ 1723 w 2220"/>
              <a:gd name="T73" fmla="*/ 351 h 2878"/>
              <a:gd name="T74" fmla="*/ 1620 w 2220"/>
              <a:gd name="T75" fmla="*/ 548 h 2878"/>
              <a:gd name="T76" fmla="*/ 1700 w 2220"/>
              <a:gd name="T77" fmla="*/ 780 h 2878"/>
              <a:gd name="T78" fmla="*/ 1632 w 2220"/>
              <a:gd name="T79" fmla="*/ 904 h 2878"/>
              <a:gd name="T80" fmla="*/ 1424 w 2220"/>
              <a:gd name="T81" fmla="*/ 952 h 2878"/>
              <a:gd name="T82" fmla="*/ 1216 w 2220"/>
              <a:gd name="T83" fmla="*/ 992 h 2878"/>
              <a:gd name="T84" fmla="*/ 992 w 2220"/>
              <a:gd name="T85" fmla="*/ 956 h 2878"/>
              <a:gd name="T86" fmla="*/ 876 w 2220"/>
              <a:gd name="T87" fmla="*/ 884 h 2878"/>
              <a:gd name="T88" fmla="*/ 928 w 2220"/>
              <a:gd name="T89" fmla="*/ 728 h 2878"/>
              <a:gd name="T90" fmla="*/ 1204 w 2220"/>
              <a:gd name="T91" fmla="*/ 740 h 2878"/>
              <a:gd name="T92" fmla="*/ 1468 w 2220"/>
              <a:gd name="T93" fmla="*/ 592 h 2878"/>
              <a:gd name="T94" fmla="*/ 1592 w 2220"/>
              <a:gd name="T95" fmla="*/ 520 h 2878"/>
              <a:gd name="T96" fmla="*/ 1612 w 2220"/>
              <a:gd name="T97" fmla="*/ 492 h 2878"/>
              <a:gd name="T98" fmla="*/ 1648 w 2220"/>
              <a:gd name="T99" fmla="*/ 376 h 2878"/>
              <a:gd name="T100" fmla="*/ 1584 w 2220"/>
              <a:gd name="T101" fmla="*/ 344 h 2878"/>
              <a:gd name="T102" fmla="*/ 1496 w 2220"/>
              <a:gd name="T103" fmla="*/ 424 h 2878"/>
              <a:gd name="T104" fmla="*/ 1392 w 2220"/>
              <a:gd name="T105" fmla="*/ 492 h 2878"/>
              <a:gd name="T106" fmla="*/ 1300 w 2220"/>
              <a:gd name="T107" fmla="*/ 540 h 2878"/>
              <a:gd name="T108" fmla="*/ 1148 w 2220"/>
              <a:gd name="T109" fmla="*/ 564 h 2878"/>
              <a:gd name="T110" fmla="*/ 1028 w 2220"/>
              <a:gd name="T111" fmla="*/ 500 h 2878"/>
              <a:gd name="T112" fmla="*/ 936 w 2220"/>
              <a:gd name="T113" fmla="*/ 388 h 2878"/>
              <a:gd name="T114" fmla="*/ 824 w 2220"/>
              <a:gd name="T115" fmla="*/ 344 h 2878"/>
              <a:gd name="T116" fmla="*/ 860 w 2220"/>
              <a:gd name="T117" fmla="*/ 212 h 2878"/>
              <a:gd name="T118" fmla="*/ 876 w 2220"/>
              <a:gd name="T119" fmla="*/ 96 h 2878"/>
              <a:gd name="T120" fmla="*/ 832 w 2220"/>
              <a:gd name="T121" fmla="*/ 20 h 2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20" h="2878">
                <a:moveTo>
                  <a:pt x="832" y="20"/>
                </a:moveTo>
                <a:lnTo>
                  <a:pt x="784" y="20"/>
                </a:lnTo>
                <a:lnTo>
                  <a:pt x="756" y="0"/>
                </a:lnTo>
                <a:lnTo>
                  <a:pt x="676" y="20"/>
                </a:lnTo>
                <a:lnTo>
                  <a:pt x="624" y="44"/>
                </a:lnTo>
                <a:lnTo>
                  <a:pt x="568" y="112"/>
                </a:lnTo>
                <a:lnTo>
                  <a:pt x="536" y="164"/>
                </a:lnTo>
                <a:lnTo>
                  <a:pt x="508" y="208"/>
                </a:lnTo>
                <a:lnTo>
                  <a:pt x="464" y="212"/>
                </a:lnTo>
                <a:lnTo>
                  <a:pt x="392" y="164"/>
                </a:lnTo>
                <a:lnTo>
                  <a:pt x="352" y="140"/>
                </a:lnTo>
                <a:lnTo>
                  <a:pt x="300" y="164"/>
                </a:lnTo>
                <a:lnTo>
                  <a:pt x="280" y="184"/>
                </a:lnTo>
                <a:lnTo>
                  <a:pt x="216" y="184"/>
                </a:lnTo>
                <a:lnTo>
                  <a:pt x="180" y="156"/>
                </a:lnTo>
                <a:lnTo>
                  <a:pt x="108" y="152"/>
                </a:lnTo>
                <a:lnTo>
                  <a:pt x="48" y="184"/>
                </a:lnTo>
                <a:lnTo>
                  <a:pt x="16" y="184"/>
                </a:lnTo>
                <a:lnTo>
                  <a:pt x="0" y="264"/>
                </a:lnTo>
                <a:lnTo>
                  <a:pt x="4" y="312"/>
                </a:lnTo>
                <a:lnTo>
                  <a:pt x="68" y="368"/>
                </a:lnTo>
                <a:lnTo>
                  <a:pt x="124" y="408"/>
                </a:lnTo>
                <a:lnTo>
                  <a:pt x="196" y="432"/>
                </a:lnTo>
                <a:lnTo>
                  <a:pt x="224" y="460"/>
                </a:lnTo>
                <a:lnTo>
                  <a:pt x="256" y="588"/>
                </a:lnTo>
                <a:lnTo>
                  <a:pt x="272" y="636"/>
                </a:lnTo>
                <a:lnTo>
                  <a:pt x="272" y="664"/>
                </a:lnTo>
                <a:lnTo>
                  <a:pt x="276" y="724"/>
                </a:lnTo>
                <a:lnTo>
                  <a:pt x="256" y="812"/>
                </a:lnTo>
                <a:lnTo>
                  <a:pt x="248" y="900"/>
                </a:lnTo>
                <a:lnTo>
                  <a:pt x="216" y="964"/>
                </a:lnTo>
                <a:lnTo>
                  <a:pt x="216" y="1012"/>
                </a:lnTo>
                <a:lnTo>
                  <a:pt x="180" y="1072"/>
                </a:lnTo>
                <a:lnTo>
                  <a:pt x="180" y="1100"/>
                </a:lnTo>
                <a:lnTo>
                  <a:pt x="132" y="1160"/>
                </a:lnTo>
                <a:lnTo>
                  <a:pt x="144" y="1240"/>
                </a:lnTo>
                <a:lnTo>
                  <a:pt x="156" y="1296"/>
                </a:lnTo>
                <a:lnTo>
                  <a:pt x="184" y="1372"/>
                </a:lnTo>
                <a:lnTo>
                  <a:pt x="236" y="1476"/>
                </a:lnTo>
                <a:lnTo>
                  <a:pt x="268" y="1500"/>
                </a:lnTo>
                <a:lnTo>
                  <a:pt x="292" y="1500"/>
                </a:lnTo>
                <a:lnTo>
                  <a:pt x="328" y="1556"/>
                </a:lnTo>
                <a:lnTo>
                  <a:pt x="404" y="1640"/>
                </a:lnTo>
                <a:lnTo>
                  <a:pt x="412" y="1716"/>
                </a:lnTo>
                <a:lnTo>
                  <a:pt x="436" y="1772"/>
                </a:lnTo>
                <a:lnTo>
                  <a:pt x="452" y="1796"/>
                </a:lnTo>
                <a:lnTo>
                  <a:pt x="460" y="1824"/>
                </a:lnTo>
                <a:lnTo>
                  <a:pt x="452" y="1964"/>
                </a:lnTo>
                <a:lnTo>
                  <a:pt x="452" y="2152"/>
                </a:lnTo>
                <a:lnTo>
                  <a:pt x="424" y="2196"/>
                </a:lnTo>
                <a:lnTo>
                  <a:pt x="384" y="2196"/>
                </a:lnTo>
                <a:lnTo>
                  <a:pt x="264" y="2276"/>
                </a:lnTo>
                <a:lnTo>
                  <a:pt x="116" y="2392"/>
                </a:lnTo>
                <a:lnTo>
                  <a:pt x="140" y="2420"/>
                </a:lnTo>
                <a:lnTo>
                  <a:pt x="76" y="2420"/>
                </a:lnTo>
                <a:lnTo>
                  <a:pt x="16" y="2472"/>
                </a:lnTo>
                <a:lnTo>
                  <a:pt x="64" y="2572"/>
                </a:lnTo>
                <a:lnTo>
                  <a:pt x="100" y="2708"/>
                </a:lnTo>
                <a:lnTo>
                  <a:pt x="136" y="2828"/>
                </a:lnTo>
                <a:cubicBezTo>
                  <a:pt x="151" y="2851"/>
                  <a:pt x="171" y="2878"/>
                  <a:pt x="188" y="2848"/>
                </a:cubicBezTo>
                <a:cubicBezTo>
                  <a:pt x="213" y="2839"/>
                  <a:pt x="221" y="2698"/>
                  <a:pt x="240" y="2648"/>
                </a:cubicBezTo>
                <a:cubicBezTo>
                  <a:pt x="259" y="2598"/>
                  <a:pt x="280" y="2563"/>
                  <a:pt x="300" y="2548"/>
                </a:cubicBezTo>
                <a:lnTo>
                  <a:pt x="360" y="2556"/>
                </a:lnTo>
                <a:lnTo>
                  <a:pt x="408" y="2484"/>
                </a:lnTo>
                <a:lnTo>
                  <a:pt x="524" y="2420"/>
                </a:lnTo>
                <a:lnTo>
                  <a:pt x="680" y="2340"/>
                </a:lnTo>
                <a:lnTo>
                  <a:pt x="736" y="2224"/>
                </a:lnTo>
                <a:lnTo>
                  <a:pt x="752" y="2144"/>
                </a:lnTo>
                <a:lnTo>
                  <a:pt x="744" y="2076"/>
                </a:lnTo>
                <a:lnTo>
                  <a:pt x="748" y="1972"/>
                </a:lnTo>
                <a:lnTo>
                  <a:pt x="756" y="1720"/>
                </a:lnTo>
                <a:lnTo>
                  <a:pt x="736" y="1644"/>
                </a:lnTo>
                <a:lnTo>
                  <a:pt x="728" y="1584"/>
                </a:lnTo>
                <a:lnTo>
                  <a:pt x="728" y="1500"/>
                </a:lnTo>
                <a:lnTo>
                  <a:pt x="756" y="1412"/>
                </a:lnTo>
                <a:lnTo>
                  <a:pt x="808" y="1412"/>
                </a:lnTo>
                <a:lnTo>
                  <a:pt x="844" y="1332"/>
                </a:lnTo>
                <a:lnTo>
                  <a:pt x="888" y="1304"/>
                </a:lnTo>
                <a:lnTo>
                  <a:pt x="940" y="1320"/>
                </a:lnTo>
                <a:lnTo>
                  <a:pt x="980" y="1308"/>
                </a:lnTo>
                <a:lnTo>
                  <a:pt x="1060" y="1292"/>
                </a:lnTo>
                <a:lnTo>
                  <a:pt x="1164" y="1312"/>
                </a:lnTo>
                <a:lnTo>
                  <a:pt x="1240" y="1304"/>
                </a:lnTo>
                <a:lnTo>
                  <a:pt x="1260" y="1328"/>
                </a:lnTo>
                <a:lnTo>
                  <a:pt x="1312" y="1332"/>
                </a:lnTo>
                <a:lnTo>
                  <a:pt x="1364" y="1360"/>
                </a:lnTo>
                <a:lnTo>
                  <a:pt x="1400" y="1380"/>
                </a:lnTo>
                <a:lnTo>
                  <a:pt x="1488" y="1384"/>
                </a:lnTo>
                <a:lnTo>
                  <a:pt x="1548" y="1460"/>
                </a:lnTo>
                <a:lnTo>
                  <a:pt x="1672" y="1484"/>
                </a:lnTo>
                <a:lnTo>
                  <a:pt x="1744" y="1500"/>
                </a:lnTo>
                <a:lnTo>
                  <a:pt x="1808" y="1488"/>
                </a:lnTo>
                <a:lnTo>
                  <a:pt x="1856" y="1432"/>
                </a:lnTo>
                <a:lnTo>
                  <a:pt x="1908" y="1304"/>
                </a:lnTo>
                <a:lnTo>
                  <a:pt x="1912" y="1228"/>
                </a:lnTo>
                <a:lnTo>
                  <a:pt x="1896" y="1148"/>
                </a:lnTo>
                <a:lnTo>
                  <a:pt x="1932" y="1028"/>
                </a:lnTo>
                <a:lnTo>
                  <a:pt x="1996" y="936"/>
                </a:lnTo>
                <a:lnTo>
                  <a:pt x="2032" y="832"/>
                </a:lnTo>
                <a:lnTo>
                  <a:pt x="2168" y="856"/>
                </a:lnTo>
                <a:lnTo>
                  <a:pt x="2196" y="860"/>
                </a:lnTo>
                <a:lnTo>
                  <a:pt x="2220" y="140"/>
                </a:lnTo>
                <a:lnTo>
                  <a:pt x="2144" y="132"/>
                </a:lnTo>
                <a:lnTo>
                  <a:pt x="1988" y="136"/>
                </a:lnTo>
                <a:lnTo>
                  <a:pt x="1788" y="108"/>
                </a:lnTo>
                <a:lnTo>
                  <a:pt x="1724" y="120"/>
                </a:lnTo>
                <a:lnTo>
                  <a:pt x="1712" y="188"/>
                </a:lnTo>
                <a:lnTo>
                  <a:pt x="1724" y="320"/>
                </a:lnTo>
                <a:lnTo>
                  <a:pt x="1652" y="340"/>
                </a:lnTo>
                <a:lnTo>
                  <a:pt x="1674" y="356"/>
                </a:lnTo>
                <a:lnTo>
                  <a:pt x="1723" y="351"/>
                </a:lnTo>
                <a:lnTo>
                  <a:pt x="1724" y="536"/>
                </a:lnTo>
                <a:lnTo>
                  <a:pt x="1660" y="536"/>
                </a:lnTo>
                <a:lnTo>
                  <a:pt x="1620" y="548"/>
                </a:lnTo>
                <a:lnTo>
                  <a:pt x="1712" y="584"/>
                </a:lnTo>
                <a:lnTo>
                  <a:pt x="1720" y="612"/>
                </a:lnTo>
                <a:lnTo>
                  <a:pt x="1700" y="780"/>
                </a:lnTo>
                <a:lnTo>
                  <a:pt x="1668" y="820"/>
                </a:lnTo>
                <a:lnTo>
                  <a:pt x="1664" y="868"/>
                </a:lnTo>
                <a:lnTo>
                  <a:pt x="1632" y="904"/>
                </a:lnTo>
                <a:lnTo>
                  <a:pt x="1564" y="900"/>
                </a:lnTo>
                <a:lnTo>
                  <a:pt x="1496" y="924"/>
                </a:lnTo>
                <a:lnTo>
                  <a:pt x="1424" y="952"/>
                </a:lnTo>
                <a:lnTo>
                  <a:pt x="1384" y="980"/>
                </a:lnTo>
                <a:lnTo>
                  <a:pt x="1368" y="1008"/>
                </a:lnTo>
                <a:lnTo>
                  <a:pt x="1216" y="992"/>
                </a:lnTo>
                <a:lnTo>
                  <a:pt x="1168" y="956"/>
                </a:lnTo>
                <a:lnTo>
                  <a:pt x="1088" y="956"/>
                </a:lnTo>
                <a:lnTo>
                  <a:pt x="992" y="956"/>
                </a:lnTo>
                <a:lnTo>
                  <a:pt x="924" y="940"/>
                </a:lnTo>
                <a:lnTo>
                  <a:pt x="892" y="924"/>
                </a:lnTo>
                <a:lnTo>
                  <a:pt x="876" y="884"/>
                </a:lnTo>
                <a:lnTo>
                  <a:pt x="888" y="832"/>
                </a:lnTo>
                <a:lnTo>
                  <a:pt x="912" y="784"/>
                </a:lnTo>
                <a:lnTo>
                  <a:pt x="928" y="728"/>
                </a:lnTo>
                <a:lnTo>
                  <a:pt x="976" y="712"/>
                </a:lnTo>
                <a:lnTo>
                  <a:pt x="1060" y="732"/>
                </a:lnTo>
                <a:lnTo>
                  <a:pt x="1204" y="740"/>
                </a:lnTo>
                <a:lnTo>
                  <a:pt x="1288" y="712"/>
                </a:lnTo>
                <a:lnTo>
                  <a:pt x="1388" y="660"/>
                </a:lnTo>
                <a:lnTo>
                  <a:pt x="1468" y="592"/>
                </a:lnTo>
                <a:lnTo>
                  <a:pt x="1520" y="536"/>
                </a:lnTo>
                <a:lnTo>
                  <a:pt x="1544" y="508"/>
                </a:lnTo>
                <a:lnTo>
                  <a:pt x="1592" y="520"/>
                </a:lnTo>
                <a:lnTo>
                  <a:pt x="1624" y="548"/>
                </a:lnTo>
                <a:lnTo>
                  <a:pt x="1647" y="536"/>
                </a:lnTo>
                <a:lnTo>
                  <a:pt x="1612" y="492"/>
                </a:lnTo>
                <a:lnTo>
                  <a:pt x="1632" y="456"/>
                </a:lnTo>
                <a:lnTo>
                  <a:pt x="1632" y="420"/>
                </a:lnTo>
                <a:lnTo>
                  <a:pt x="1648" y="376"/>
                </a:lnTo>
                <a:lnTo>
                  <a:pt x="1672" y="356"/>
                </a:lnTo>
                <a:lnTo>
                  <a:pt x="1656" y="341"/>
                </a:lnTo>
                <a:lnTo>
                  <a:pt x="1584" y="344"/>
                </a:lnTo>
                <a:lnTo>
                  <a:pt x="1536" y="356"/>
                </a:lnTo>
                <a:lnTo>
                  <a:pt x="1540" y="392"/>
                </a:lnTo>
                <a:lnTo>
                  <a:pt x="1496" y="424"/>
                </a:lnTo>
                <a:lnTo>
                  <a:pt x="1444" y="464"/>
                </a:lnTo>
                <a:lnTo>
                  <a:pt x="1444" y="492"/>
                </a:lnTo>
                <a:lnTo>
                  <a:pt x="1392" y="492"/>
                </a:lnTo>
                <a:lnTo>
                  <a:pt x="1384" y="520"/>
                </a:lnTo>
                <a:lnTo>
                  <a:pt x="1340" y="520"/>
                </a:lnTo>
                <a:lnTo>
                  <a:pt x="1300" y="540"/>
                </a:lnTo>
                <a:lnTo>
                  <a:pt x="1236" y="572"/>
                </a:lnTo>
                <a:lnTo>
                  <a:pt x="1208" y="584"/>
                </a:lnTo>
                <a:lnTo>
                  <a:pt x="1148" y="564"/>
                </a:lnTo>
                <a:lnTo>
                  <a:pt x="1080" y="556"/>
                </a:lnTo>
                <a:lnTo>
                  <a:pt x="1048" y="528"/>
                </a:lnTo>
                <a:lnTo>
                  <a:pt x="1028" y="500"/>
                </a:lnTo>
                <a:lnTo>
                  <a:pt x="1012" y="480"/>
                </a:lnTo>
                <a:lnTo>
                  <a:pt x="976" y="432"/>
                </a:lnTo>
                <a:lnTo>
                  <a:pt x="936" y="388"/>
                </a:lnTo>
                <a:lnTo>
                  <a:pt x="904" y="368"/>
                </a:lnTo>
                <a:lnTo>
                  <a:pt x="844" y="372"/>
                </a:lnTo>
                <a:lnTo>
                  <a:pt x="824" y="344"/>
                </a:lnTo>
                <a:lnTo>
                  <a:pt x="820" y="316"/>
                </a:lnTo>
                <a:lnTo>
                  <a:pt x="844" y="264"/>
                </a:lnTo>
                <a:lnTo>
                  <a:pt x="860" y="212"/>
                </a:lnTo>
                <a:lnTo>
                  <a:pt x="868" y="152"/>
                </a:lnTo>
                <a:lnTo>
                  <a:pt x="880" y="120"/>
                </a:lnTo>
                <a:lnTo>
                  <a:pt x="876" y="96"/>
                </a:lnTo>
                <a:lnTo>
                  <a:pt x="856" y="72"/>
                </a:lnTo>
                <a:lnTo>
                  <a:pt x="852" y="48"/>
                </a:lnTo>
                <a:lnTo>
                  <a:pt x="832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1653434" y="4856560"/>
            <a:ext cx="7302676" cy="5636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楷体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33CC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33CC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33CC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33CC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 algn="ctr">
              <a:buNone/>
            </a:pPr>
            <a:r>
              <a:rPr lang="zh-CN" altLang="en-US" sz="4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诚挚邀请您到广州大学网络空间先进技术研究院考察指导</a:t>
            </a:r>
            <a:r>
              <a:rPr lang="zh-CN" altLang="en-US" sz="4000" kern="0" dirty="0">
                <a:solidFill>
                  <a:schemeClr val="tx1"/>
                </a:solidFill>
              </a:rPr>
              <a:t>！</a:t>
            </a:r>
            <a:endParaRPr lang="zh-CN" altLang="en-US" sz="2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90" y="-109784"/>
            <a:ext cx="8229600" cy="1143000"/>
          </a:xfrm>
        </p:spPr>
        <p:txBody>
          <a:bodyPr/>
          <a:lstStyle/>
          <a:p>
            <a:r>
              <a:rPr lang="zh-CN" altLang="en-US" sz="3200" dirty="0" smtClean="0"/>
              <a:t>汇报提纲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86497" y="1003193"/>
            <a:ext cx="8958650" cy="5292000"/>
          </a:xfrm>
          <a:prstGeom prst="roundRect">
            <a:avLst>
              <a:gd name="adj" fmla="val 1739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lumMod val="50000"/>
                <a:alpha val="40000"/>
              </a:schemeClr>
            </a:glow>
            <a:prstShdw prst="shdw17" dist="17961" dir="2700000">
              <a:schemeClr val="accent1">
                <a:lumMod val="40000"/>
                <a:lumOff val="60000"/>
                <a:alpha val="50000"/>
              </a:schemeClr>
            </a:prstShdw>
            <a:reflection blurRad="139700" stA="98000" endPos="13000" dist="190500" dir="5400000" sy="-100000" algn="bl" rotWithShape="0"/>
          </a:effectLst>
          <a:scene3d>
            <a:camera prst="orthographicFront"/>
            <a:lightRig rig="freezing" dir="t"/>
          </a:scene3d>
          <a:sp3d prstMaterial="plastic">
            <a:bevelT prst="relaxedInset"/>
            <a:bevelB w="101600" prst="riblet"/>
          </a:sp3d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FF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90" y="1278592"/>
            <a:ext cx="7375672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词向量表示的背景</a:t>
            </a:r>
            <a:endParaRPr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	2.one-hot</a:t>
            </a:r>
            <a:endParaRPr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	3.word2vec</a:t>
            </a:r>
            <a:endParaRPr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endParaRPr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    4. CBOW</a:t>
            </a:r>
            <a:endParaRPr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词向量表示的背景</a:t>
            </a:r>
            <a:endParaRPr lang="zh-CN" alt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416" y="1430455"/>
            <a:ext cx="2357287" cy="135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箭头 7"/>
          <p:cNvSpPr/>
          <p:nvPr/>
        </p:nvSpPr>
        <p:spPr bwMode="auto">
          <a:xfrm>
            <a:off x="2673624" y="2361960"/>
            <a:ext cx="1421296" cy="128391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16" y="2786657"/>
            <a:ext cx="1664599" cy="236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5678" y="2786656"/>
            <a:ext cx="1348435" cy="236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 bwMode="auto">
          <a:xfrm>
            <a:off x="4094920" y="2786656"/>
            <a:ext cx="2702564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文本转化为向量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5400000">
            <a:off x="4797285" y="3357035"/>
            <a:ext cx="1378227" cy="128391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6597" y="4731027"/>
            <a:ext cx="3647661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进行文本分类，文本之间相似度的应用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195049" y="1838739"/>
            <a:ext cx="173934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One-hot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045963" y="3836505"/>
            <a:ext cx="2017643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word2vec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rot="5400000" flipH="1" flipV="1">
            <a:off x="6783918" y="2375526"/>
            <a:ext cx="424697" cy="3975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rot="16200000" flipH="1">
            <a:off x="6658408" y="3448950"/>
            <a:ext cx="526630" cy="248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词向量表示的背景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556592" y="3961812"/>
            <a:ext cx="2355574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向量维度较低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258211" y="3961812"/>
            <a:ext cx="979170" cy="4857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35554" y="3919570"/>
            <a:ext cx="2382081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便于计算处理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6591" y="4722156"/>
            <a:ext cx="313082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向量包含语义信息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45969" y="4701035"/>
            <a:ext cx="979170" cy="4857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67132" y="4701035"/>
            <a:ext cx="3160642" cy="954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相近的词具有相似的向量表示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444" y="3180523"/>
            <a:ext cx="7156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对于获得的向量，我们希望它有什么特点呢？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444" y="1268413"/>
            <a:ext cx="6867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文本（一段话）转化为向量的方式：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675861" y="1938295"/>
            <a:ext cx="1262269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一段话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2159771" y="1938295"/>
            <a:ext cx="979170" cy="4857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273285" y="1938295"/>
            <a:ext cx="1262269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一句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话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719265" y="1938295"/>
            <a:ext cx="979170" cy="4857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64087" y="1900850"/>
            <a:ext cx="2067339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一个词向量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73618" y="2627311"/>
            <a:ext cx="1253856" cy="181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791790" y="5245376"/>
          <a:ext cx="39274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64008000" imgH="21336000" progId="Equation.3">
                  <p:embed/>
                </p:oleObj>
              </mc:Choice>
              <mc:Fallback>
                <p:oleObj name="Equation" r:id="rId2" imgW="64008000" imgH="213360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1790" y="5245376"/>
                        <a:ext cx="3927475" cy="1308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One-hot Representation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803" y="1104492"/>
            <a:ext cx="888919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表示方法：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词典的维度作为词向量的维度，被表示词在词典中的对应位置为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，其他位置为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假设我们有如下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个词组成的词典：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我，喜欢，踢，足球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]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那么‘踢’这个词的词向量表示如下：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391479" y="4059991"/>
            <a:ext cx="506895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我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05269" y="4059991"/>
            <a:ext cx="1003853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喜欢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96139" y="4059991"/>
            <a:ext cx="536714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踢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939747" y="4059991"/>
            <a:ext cx="1003853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足球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5416" y="5320989"/>
            <a:ext cx="1003853" cy="954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踢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的向量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2574" y="5456583"/>
            <a:ext cx="500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    0,                     0,                     1,                      1      ]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7" idx="2"/>
          </p:cNvCxnSpPr>
          <p:nvPr/>
        </p:nvCxnSpPr>
        <p:spPr bwMode="auto">
          <a:xfrm rot="5400000">
            <a:off x="1205756" y="5017412"/>
            <a:ext cx="873372" cy="497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2423299" y="5017412"/>
            <a:ext cx="873372" cy="497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>
            <a:off x="3710416" y="5017412"/>
            <a:ext cx="873372" cy="497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5042260" y="5017412"/>
            <a:ext cx="873372" cy="497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One-hot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2946" y="5019259"/>
            <a:ext cx="8199300" cy="1146589"/>
          </a:xfrm>
        </p:spPr>
        <p:txBody>
          <a:bodyPr/>
          <a:lstStyle/>
          <a:p>
            <a:pPr>
              <a:buNone/>
            </a:pPr>
            <a:r>
              <a:rPr lang="zh-CN" altLang="en-US" sz="2800" b="0" dirty="0" smtClean="0">
                <a:solidFill>
                  <a:schemeClr val="tx1"/>
                </a:solidFill>
              </a:rPr>
              <a:t>   例如：篮球和足球是相近的词，但是用这个方法来表示向量时不能体现出相近。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74072" y="1637835"/>
            <a:ext cx="2355574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向量维度较低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4802" y="3783616"/>
            <a:ext cx="313082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向量包含语义信息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2983095" y="1637835"/>
            <a:ext cx="1043609" cy="5232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240394" y="1104492"/>
            <a:ext cx="3945352" cy="13849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当词典是百万个词组成时，向量维度会出现过大，不易处理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657299" y="3783616"/>
            <a:ext cx="1043609" cy="5232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59017" y="3296335"/>
            <a:ext cx="3627301" cy="13849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词与词之间是孤立构造向量，没有考虑词之间的关联。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37322" y="1104492"/>
            <a:ext cx="5595730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可以把词转换为低维稠密的向量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37322" y="2007754"/>
            <a:ext cx="8468141" cy="954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词包含语义信息，即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上下文结构相同的词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具有相近的向量表示。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322" y="3180522"/>
            <a:ext cx="72609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我喜欢吃    苹果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我喜欢吃     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苹果和梨的上文结构相同。它们的向量表示相近。符合主观感觉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56786" y="3180522"/>
            <a:ext cx="606493" cy="60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4570" y="2961861"/>
            <a:ext cx="771526" cy="96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  <a:r>
              <a:rPr lang="zh-CN" altLang="en-US" dirty="0" smtClean="0"/>
              <a:t>原理概要：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104492"/>
            <a:ext cx="8258934" cy="863456"/>
          </a:xfrm>
        </p:spPr>
        <p:txBody>
          <a:bodyPr/>
          <a:lstStyle/>
          <a:p>
            <a:pPr>
              <a:buNone/>
            </a:pPr>
            <a:r>
              <a:rPr lang="zh-CN" altLang="en-US" sz="2800" b="0" dirty="0" smtClean="0">
                <a:solidFill>
                  <a:schemeClr val="tx1"/>
                </a:solidFill>
              </a:rPr>
              <a:t>一共有两种模型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CBOW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和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Skip-gram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</a:rPr>
              <a:t>CBOW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图如下所示：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95000" y="2181225"/>
            <a:ext cx="37909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CBOW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2295939"/>
            <a:ext cx="8785225" cy="2037521"/>
          </a:xfrm>
        </p:spPr>
        <p:txBody>
          <a:bodyPr/>
          <a:lstStyle/>
          <a:p>
            <a:pPr>
              <a:buNone/>
            </a:pPr>
            <a:r>
              <a:rPr lang="zh-CN" altLang="en-US" sz="2800" b="0" dirty="0" smtClean="0">
                <a:solidFill>
                  <a:schemeClr val="tx1"/>
                </a:solidFill>
              </a:rPr>
              <a:t>例如：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800" b="0" dirty="0" smtClean="0">
                <a:solidFill>
                  <a:schemeClr val="tx1"/>
                </a:solidFill>
              </a:rPr>
              <a:t>我喜欢踢足球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设中心词为踢，</a:t>
            </a:r>
            <a:r>
              <a:rPr lang="zh-CN" altLang="en-US" sz="2800" dirty="0" smtClean="0">
                <a:solidFill>
                  <a:schemeClr val="tx1"/>
                </a:solidFill>
              </a:rPr>
              <a:t>窗口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的上下文</a:t>
            </a:r>
            <a:r>
              <a:rPr lang="zh-CN" altLang="en-US" sz="2800" dirty="0" smtClean="0">
                <a:solidFill>
                  <a:schemeClr val="tx1"/>
                </a:solidFill>
              </a:rPr>
              <a:t>长度为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我喜欢踢足球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9388" y="4656625"/>
            <a:ext cx="1252331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华文楷体" panose="02010600040101010101" pitchFamily="2" charset="-122"/>
              </a:rPr>
              <a:t>喜欢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13991" y="4656625"/>
            <a:ext cx="1252331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足球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50380" y="4656338"/>
            <a:ext cx="705678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华文楷体" panose="02010600040101010101" pitchFamily="2" charset="-122"/>
              </a:rPr>
              <a:t>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388" y="1063535"/>
            <a:ext cx="84179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输入中心词的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长度的上下文结构，来预测中心词是什么。这是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CBOW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模型的的目标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26225" y="4010294"/>
            <a:ext cx="1252331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华文楷体" panose="02010600040101010101" pitchFamily="2" charset="-122"/>
              </a:rPr>
              <a:t>喜欢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26225" y="5482149"/>
            <a:ext cx="1252331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足球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stCxn id="10" idx="3"/>
          </p:cNvCxnSpPr>
          <p:nvPr/>
        </p:nvCxnSpPr>
        <p:spPr bwMode="auto">
          <a:xfrm>
            <a:off x="5678556" y="4333460"/>
            <a:ext cx="1080053" cy="48474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678556" y="5109000"/>
            <a:ext cx="1080053" cy="7462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 bwMode="auto">
          <a:xfrm>
            <a:off x="6758610" y="4656625"/>
            <a:ext cx="566530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 bwMode="auto">
          <a:xfrm flipV="1">
            <a:off x="7325140" y="4979504"/>
            <a:ext cx="546651" cy="2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7891670" y="4656625"/>
            <a:ext cx="705678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华文楷体" panose="02010600040101010101" pitchFamily="2" charset="-122"/>
              </a:rPr>
              <a:t>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数据安全之我见（广州人工智能-20170916方滨兴）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effectLst>
          <a:outerShdw blurRad="40000" dist="20000" dir="5400000" rotWithShape="0">
            <a:srgbClr val="000000">
              <a:alpha val="38000"/>
            </a:srgbClr>
          </a:outerShdw>
          <a:softEdge rad="317500"/>
        </a:effectLst>
      </a:spPr>
      <a:bodyPr wrap="square" lIns="720000" tIns="720000" rIns="720000" bIns="720000" rtlCol="0">
        <a:spAutoFit/>
      </a:bodyPr>
      <a:lstStyle>
        <a:defPPr algn="just">
          <a:lnSpc>
            <a:spcPct val="120000"/>
          </a:lnSpc>
          <a:defRPr sz="2800" b="1" dirty="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举起软件确保大旗，固本清源，将信息安全向源头推进（2008-10-25-方滨兴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_举起软件确保大旗，固本清源，将信息安全向源头推进（2008-10-25-方滨兴）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2_举起软件确保大旗，固本清源，将信息安全向源头推进（2008-10-25-方滨兴）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1926</Words>
  <Application>WPS 演示</Application>
  <PresentationFormat>全屏显示(4:3)</PresentationFormat>
  <Paragraphs>280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19</vt:i4>
      </vt:variant>
    </vt:vector>
  </HeadingPairs>
  <TitlesOfParts>
    <vt:vector size="55" baseType="lpstr">
      <vt:lpstr>Arial</vt:lpstr>
      <vt:lpstr>方正书宋_GBK</vt:lpstr>
      <vt:lpstr>Wingdings</vt:lpstr>
      <vt:lpstr>微软雅黑</vt:lpstr>
      <vt:lpstr>宋体</vt:lpstr>
      <vt:lpstr>等线 Light</vt:lpstr>
      <vt:lpstr>等线</vt:lpstr>
      <vt:lpstr>华文楷体</vt:lpstr>
      <vt:lpstr>Calibri</vt:lpstr>
      <vt:lpstr>楷体_GB2312</vt:lpstr>
      <vt:lpstr>楷体_GB2312</vt:lpstr>
      <vt:lpstr>Calibri</vt:lpstr>
      <vt:lpstr>宋体</vt:lpstr>
      <vt:lpstr>黑体</vt:lpstr>
      <vt:lpstr>Microsoft YaHei</vt:lpstr>
      <vt:lpstr>Thonburi</vt:lpstr>
      <vt:lpstr>黑体-简</vt:lpstr>
      <vt:lpstr>宋体</vt:lpstr>
      <vt:lpstr>Arial Unicode MS</vt:lpstr>
      <vt:lpstr>宋体-简</vt:lpstr>
      <vt:lpstr>Helvetica Neue</vt:lpstr>
      <vt:lpstr>楷体-简</vt:lpstr>
      <vt:lpstr>苹方-简</vt:lpstr>
      <vt:lpstr>大数据安全之我见（广州人工智能-20170916方滨兴）</vt:lpstr>
      <vt:lpstr>2_举起软件确保大旗，固本清源，将信息安全向源头推进（2008-10-25-方滨兴）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汇报提纲</vt:lpstr>
      <vt:lpstr>词向量表示的背景</vt:lpstr>
      <vt:lpstr>词向量表示的背景</vt:lpstr>
      <vt:lpstr>One-hot Representation</vt:lpstr>
      <vt:lpstr>One-hot Representation</vt:lpstr>
      <vt:lpstr>word2vec</vt:lpstr>
      <vt:lpstr>word2vec原理概要：</vt:lpstr>
      <vt:lpstr>CBOW模型</vt:lpstr>
      <vt:lpstr>输入层和投影层</vt:lpstr>
      <vt:lpstr>输出层</vt:lpstr>
      <vt:lpstr>输出层得到n维向量</vt:lpstr>
      <vt:lpstr>输出层得到概率值</vt:lpstr>
      <vt:lpstr>输出层</vt:lpstr>
      <vt:lpstr>目标函数求解</vt:lpstr>
      <vt:lpstr>训练CBOW网络</vt:lpstr>
      <vt:lpstr>训练CBOW网络公式化</vt:lpstr>
      <vt:lpstr>词向量</vt:lpstr>
      <vt:lpstr>PowerPoint 演示文稿</vt:lpstr>
    </vt:vector>
  </TitlesOfParts>
  <Company>iie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Li</dc:creator>
  <cp:lastModifiedBy>cy</cp:lastModifiedBy>
  <cp:revision>815</cp:revision>
  <dcterms:created xsi:type="dcterms:W3CDTF">2018-11-13T06:53:21Z</dcterms:created>
  <dcterms:modified xsi:type="dcterms:W3CDTF">2018-11-13T06:53:21Z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