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2" r:id="rId2"/>
  </p:sldMasterIdLst>
  <p:notesMasterIdLst>
    <p:notesMasterId r:id="rId20"/>
  </p:notesMasterIdLst>
  <p:sldIdLst>
    <p:sldId id="257" r:id="rId3"/>
    <p:sldId id="353" r:id="rId4"/>
    <p:sldId id="370" r:id="rId5"/>
    <p:sldId id="368" r:id="rId6"/>
    <p:sldId id="369" r:id="rId7"/>
    <p:sldId id="371" r:id="rId8"/>
    <p:sldId id="372" r:id="rId9"/>
    <p:sldId id="373" r:id="rId10"/>
    <p:sldId id="374" r:id="rId11"/>
    <p:sldId id="334" r:id="rId12"/>
    <p:sldId id="344" r:id="rId13"/>
    <p:sldId id="345" r:id="rId14"/>
    <p:sldId id="346" r:id="rId15"/>
    <p:sldId id="348" r:id="rId16"/>
    <p:sldId id="352" r:id="rId17"/>
    <p:sldId id="351" r:id="rId18"/>
    <p:sldId id="306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E7F9"/>
    <a:srgbClr val="46B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56" autoAdjust="0"/>
  </p:normalViewPr>
  <p:slideViewPr>
    <p:cSldViewPr snapToGrid="0" snapToObjects="1">
      <p:cViewPr varScale="1">
        <p:scale>
          <a:sx n="73" d="100"/>
          <a:sy n="73" d="100"/>
        </p:scale>
        <p:origin x="68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0C931-B2D7-704F-9E14-BE248462AD01}" type="datetimeFigureOut">
              <a:rPr kumimoji="1" lang="zh-CN" altLang="en-US" smtClean="0"/>
              <a:t>2018/12/23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30D2F-16B2-9B4C-AFED-63D9648984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61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2458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C7007B-44B3-4C7F-8307-70DE22A472A0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7944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4C9322-F7E4-4BE7-9D8B-DE28E9CB3940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  <a:pPr>
                <a:defRPr/>
              </a:pPr>
              <a:t>10</a:t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5926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4C9322-F7E4-4BE7-9D8B-DE28E9CB3940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  <a:pPr>
                <a:defRPr/>
              </a:pPr>
              <a:t>11</a:t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67560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4C9322-F7E4-4BE7-9D8B-DE28E9CB3940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  <a:pPr>
                <a:defRPr/>
              </a:pPr>
              <a:t>12</a:t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36596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4C9322-F7E4-4BE7-9D8B-DE28E9CB3940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  <a:pPr>
                <a:defRPr/>
              </a:pPr>
              <a:t>13</a:t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91811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4C9322-F7E4-4BE7-9D8B-DE28E9CB3940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  <a:pPr>
                <a:defRPr/>
              </a:pPr>
              <a:t>14</a:t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5376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4C9322-F7E4-4BE7-9D8B-DE28E9CB3940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  <a:pPr>
                <a:defRPr/>
              </a:pPr>
              <a:t>15</a:t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26601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4C9322-F7E4-4BE7-9D8B-DE28E9CB3940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  <a:pPr>
                <a:defRPr/>
              </a:pPr>
              <a:t>16</a:t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7027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C9322-F7E4-4BE7-9D8B-DE28E9CB394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248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C9322-F7E4-4BE7-9D8B-DE28E9CB394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5891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C9322-F7E4-4BE7-9D8B-DE28E9CB394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775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C9322-F7E4-4BE7-9D8B-DE28E9CB394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787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C9322-F7E4-4BE7-9D8B-DE28E9CB394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212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C9322-F7E4-4BE7-9D8B-DE28E9CB394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431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C9322-F7E4-4BE7-9D8B-DE28E9CB394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140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C9322-F7E4-4BE7-9D8B-DE28E9CB394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41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601EF3-B281-4ABE-92A1-C67397397E8E}"/>
              </a:ext>
            </a:extLst>
          </p:cNvPr>
          <p:cNvSpPr/>
          <p:nvPr/>
        </p:nvSpPr>
        <p:spPr>
          <a:xfrm>
            <a:off x="0" y="692150"/>
            <a:ext cx="9144000" cy="6165850"/>
          </a:xfrm>
          <a:prstGeom prst="rect">
            <a:avLst/>
          </a:prstGeom>
          <a:solidFill>
            <a:srgbClr val="0058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等线"/>
              <a:ea typeface="等线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2CF2D6-67B5-4327-827D-6170FD84A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61"/>
          <a:stretch/>
        </p:blipFill>
        <p:spPr>
          <a:xfrm>
            <a:off x="0" y="0"/>
            <a:ext cx="9144000" cy="735724"/>
          </a:xfrm>
          <a:prstGeom prst="rect">
            <a:avLst/>
          </a:prstGeom>
          <a:gradFill>
            <a:gsLst>
              <a:gs pos="48077">
                <a:srgbClr val="44802E"/>
              </a:gs>
              <a:gs pos="20000">
                <a:schemeClr val="accent1">
                  <a:lumMod val="89000"/>
                </a:schemeClr>
              </a:gs>
              <a:gs pos="94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EF7ADD51-D082-409A-931F-9B1563F4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2DFFC-D0F4-4E06-B4FA-17B61B8C0266}" type="datetimeFigureOut">
              <a:rPr lang="zh-CN" altLang="en-US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>
                <a:defRPr/>
              </a:pPr>
              <a:t>2018/12/23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1BF1F786-1BB3-467F-828D-D6C41C9C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FC3273A7-CEF8-4BE9-A766-14396AAA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8573A-E637-42C5-BE5E-4A82BE8A9576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001199231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 bwMode="auto">
          <a:xfrm>
            <a:off x="323528" y="1593980"/>
            <a:ext cx="8712968" cy="5174208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8" name="内容占位符 8"/>
          <p:cNvSpPr>
            <a:spLocks noGrp="1"/>
          </p:cNvSpPr>
          <p:nvPr>
            <p:ph sz="quarter" idx="11"/>
          </p:nvPr>
        </p:nvSpPr>
        <p:spPr>
          <a:xfrm>
            <a:off x="395536" y="1358900"/>
            <a:ext cx="8568952" cy="1012800"/>
          </a:xfrm>
          <a:solidFill>
            <a:schemeClr val="bg1"/>
          </a:solidFill>
          <a:ln w="19050" cmpd="thickThin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Tx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7"/>
          <p:cNvSpPr>
            <a:spLocks noGrp="1"/>
          </p:cNvSpPr>
          <p:nvPr>
            <p:ph sz="quarter" idx="12"/>
          </p:nvPr>
        </p:nvSpPr>
        <p:spPr>
          <a:xfrm>
            <a:off x="250824" y="1115517"/>
            <a:ext cx="5329288" cy="369267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marL="342900" indent="-342900">
              <a:buFont typeface="Wingdings" pitchFamily="2" charset="2"/>
              <a:buChar char="u"/>
              <a:defRPr sz="2000">
                <a:solidFill>
                  <a:srgbClr val="C00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585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 bwMode="auto">
          <a:xfrm>
            <a:off x="251520" y="1556792"/>
            <a:ext cx="8712968" cy="465149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8" name="内容占位符 8"/>
          <p:cNvSpPr>
            <a:spLocks noGrp="1"/>
          </p:cNvSpPr>
          <p:nvPr>
            <p:ph sz="quarter" idx="11"/>
          </p:nvPr>
        </p:nvSpPr>
        <p:spPr>
          <a:xfrm>
            <a:off x="323528" y="1628800"/>
            <a:ext cx="8568952" cy="792088"/>
          </a:xfrm>
          <a:solidFill>
            <a:schemeClr val="bg1"/>
          </a:solidFill>
          <a:ln w="19050" cmpd="thickThin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Tx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7"/>
          <p:cNvSpPr>
            <a:spLocks noGrp="1"/>
          </p:cNvSpPr>
          <p:nvPr>
            <p:ph sz="quarter" idx="12"/>
          </p:nvPr>
        </p:nvSpPr>
        <p:spPr>
          <a:xfrm>
            <a:off x="250824" y="1115517"/>
            <a:ext cx="5329288" cy="369267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marL="342900" indent="-342900">
              <a:buFont typeface="Wingdings" pitchFamily="2" charset="2"/>
              <a:buChar char="u"/>
              <a:defRPr sz="2000">
                <a:solidFill>
                  <a:srgbClr val="C00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7302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 bwMode="auto">
          <a:xfrm>
            <a:off x="251520" y="1556792"/>
            <a:ext cx="8712968" cy="465149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8" name="内容占位符 8"/>
          <p:cNvSpPr>
            <a:spLocks noGrp="1"/>
          </p:cNvSpPr>
          <p:nvPr>
            <p:ph sz="quarter" idx="11"/>
          </p:nvPr>
        </p:nvSpPr>
        <p:spPr>
          <a:xfrm>
            <a:off x="323528" y="1628800"/>
            <a:ext cx="8568952" cy="792088"/>
          </a:xfrm>
          <a:solidFill>
            <a:schemeClr val="bg1"/>
          </a:solidFill>
          <a:ln w="19050" cmpd="thickThin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Tx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7"/>
          <p:cNvSpPr>
            <a:spLocks noGrp="1"/>
          </p:cNvSpPr>
          <p:nvPr>
            <p:ph sz="quarter" idx="12"/>
          </p:nvPr>
        </p:nvSpPr>
        <p:spPr>
          <a:xfrm>
            <a:off x="250824" y="1115517"/>
            <a:ext cx="5329288" cy="369267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marL="342900" indent="-342900">
              <a:buFont typeface="Wingdings" pitchFamily="2" charset="2"/>
              <a:buChar char="u"/>
              <a:defRPr sz="2000">
                <a:solidFill>
                  <a:srgbClr val="C00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4262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 bwMode="auto">
          <a:xfrm>
            <a:off x="251520" y="1556792"/>
            <a:ext cx="8712968" cy="465149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8" name="内容占位符 8"/>
          <p:cNvSpPr>
            <a:spLocks noGrp="1"/>
          </p:cNvSpPr>
          <p:nvPr>
            <p:ph sz="quarter" idx="11"/>
          </p:nvPr>
        </p:nvSpPr>
        <p:spPr>
          <a:xfrm>
            <a:off x="323528" y="1628800"/>
            <a:ext cx="8568952" cy="792088"/>
          </a:xfrm>
          <a:solidFill>
            <a:schemeClr val="bg1"/>
          </a:solidFill>
          <a:ln w="19050" cmpd="thickThin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Tx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7"/>
          <p:cNvSpPr>
            <a:spLocks noGrp="1"/>
          </p:cNvSpPr>
          <p:nvPr>
            <p:ph sz="quarter" idx="12"/>
          </p:nvPr>
        </p:nvSpPr>
        <p:spPr>
          <a:xfrm>
            <a:off x="250824" y="1115517"/>
            <a:ext cx="5329288" cy="369267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marL="342900" indent="-342900">
              <a:buFont typeface="Wingdings" pitchFamily="2" charset="2"/>
              <a:buChar char="u"/>
              <a:defRPr sz="2000">
                <a:solidFill>
                  <a:srgbClr val="C00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61813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 bwMode="auto">
          <a:xfrm>
            <a:off x="251520" y="1556792"/>
            <a:ext cx="8712968" cy="465149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8" name="内容占位符 8"/>
          <p:cNvSpPr>
            <a:spLocks noGrp="1"/>
          </p:cNvSpPr>
          <p:nvPr>
            <p:ph sz="quarter" idx="11"/>
          </p:nvPr>
        </p:nvSpPr>
        <p:spPr>
          <a:xfrm>
            <a:off x="323528" y="1628800"/>
            <a:ext cx="8568952" cy="792088"/>
          </a:xfrm>
          <a:solidFill>
            <a:schemeClr val="bg1"/>
          </a:solidFill>
          <a:ln w="19050" cmpd="thickThin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Tx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7"/>
          <p:cNvSpPr>
            <a:spLocks noGrp="1"/>
          </p:cNvSpPr>
          <p:nvPr>
            <p:ph sz="quarter" idx="12"/>
          </p:nvPr>
        </p:nvSpPr>
        <p:spPr>
          <a:xfrm>
            <a:off x="250824" y="1115517"/>
            <a:ext cx="5329288" cy="369267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marL="342900" indent="-342900">
              <a:buFont typeface="Wingdings" pitchFamily="2" charset="2"/>
              <a:buChar char="u"/>
              <a:defRPr sz="2000">
                <a:solidFill>
                  <a:srgbClr val="C00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70601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 bwMode="auto">
          <a:xfrm>
            <a:off x="251520" y="1556792"/>
            <a:ext cx="8712968" cy="5199608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8" name="内容占位符 8"/>
          <p:cNvSpPr>
            <a:spLocks noGrp="1"/>
          </p:cNvSpPr>
          <p:nvPr>
            <p:ph sz="quarter" idx="11"/>
          </p:nvPr>
        </p:nvSpPr>
        <p:spPr>
          <a:xfrm>
            <a:off x="323528" y="1628800"/>
            <a:ext cx="8568952" cy="1114400"/>
          </a:xfrm>
          <a:solidFill>
            <a:schemeClr val="bg1"/>
          </a:solidFill>
          <a:ln w="19050" cmpd="thickThin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Tx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7"/>
          <p:cNvSpPr>
            <a:spLocks noGrp="1"/>
          </p:cNvSpPr>
          <p:nvPr>
            <p:ph sz="quarter" idx="12"/>
          </p:nvPr>
        </p:nvSpPr>
        <p:spPr>
          <a:xfrm>
            <a:off x="250824" y="1115517"/>
            <a:ext cx="5329288" cy="369267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marL="342900" indent="-342900">
              <a:buFont typeface="Wingdings" pitchFamily="2" charset="2"/>
              <a:buChar char="u"/>
              <a:defRPr sz="2000">
                <a:solidFill>
                  <a:srgbClr val="C00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6575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 bwMode="auto">
          <a:xfrm>
            <a:off x="251520" y="1556792"/>
            <a:ext cx="8712968" cy="5098008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8" name="内容占位符 8"/>
          <p:cNvSpPr>
            <a:spLocks noGrp="1"/>
          </p:cNvSpPr>
          <p:nvPr>
            <p:ph sz="quarter" idx="11"/>
          </p:nvPr>
        </p:nvSpPr>
        <p:spPr>
          <a:xfrm>
            <a:off x="323528" y="1628800"/>
            <a:ext cx="8568952" cy="792088"/>
          </a:xfrm>
          <a:solidFill>
            <a:schemeClr val="bg1"/>
          </a:solidFill>
          <a:ln w="19050" cmpd="thickThin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Tx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7"/>
          <p:cNvSpPr>
            <a:spLocks noGrp="1"/>
          </p:cNvSpPr>
          <p:nvPr>
            <p:ph sz="quarter" idx="12"/>
          </p:nvPr>
        </p:nvSpPr>
        <p:spPr>
          <a:xfrm>
            <a:off x="250824" y="1115517"/>
            <a:ext cx="5329288" cy="369267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marL="342900" indent="-342900">
              <a:buFont typeface="Wingdings" pitchFamily="2" charset="2"/>
              <a:buChar char="u"/>
              <a:defRPr sz="2000">
                <a:solidFill>
                  <a:srgbClr val="C00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7214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6" y="440690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6" y="290672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2" y="6356357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1D6A567-F1E2-426D-8A95-6A8184D180F1}" type="datetimeFigureOut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2018/12/23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2" y="6356357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BDEEE5-0D70-4249-9B67-2C3B501CB004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01744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 bwMode="auto">
          <a:xfrm>
            <a:off x="251520" y="2589166"/>
            <a:ext cx="8640960" cy="3576137"/>
          </a:xfrm>
          <a:prstGeom prst="rect">
            <a:avLst/>
          </a:prstGeom>
          <a:solidFill>
            <a:srgbClr val="FFFFFF">
              <a:alpha val="94118"/>
            </a:srgb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395288" y="2637408"/>
            <a:ext cx="8353176" cy="237576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251520" y="1700808"/>
            <a:ext cx="8640960" cy="792088"/>
          </a:xfrm>
          <a:solidFill>
            <a:schemeClr val="bg1"/>
          </a:solidFill>
          <a:ln w="76200" cmpd="thickThin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Tx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2"/>
          </p:nvPr>
        </p:nvSpPr>
        <p:spPr>
          <a:xfrm>
            <a:off x="250824" y="1196752"/>
            <a:ext cx="5329288" cy="369267"/>
          </a:xfr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marL="342900" indent="-342900">
              <a:buFont typeface="Wingdings" pitchFamily="2" charset="2"/>
              <a:buChar char="u"/>
              <a:defRPr sz="2000">
                <a:solidFill>
                  <a:srgbClr val="C00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532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428" y="365001"/>
            <a:ext cx="7887146" cy="446529"/>
          </a:xfrm>
          <a:prstGeom prst="rect">
            <a:avLst/>
          </a:prstGeom>
        </p:spPr>
        <p:txBody>
          <a:bodyPr/>
          <a:lstStyle>
            <a:lvl1pPr>
              <a:defRPr lang="zh-CN" altLang="en-US" sz="2800" b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301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42397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 bwMode="auto">
          <a:xfrm>
            <a:off x="251520" y="1556791"/>
            <a:ext cx="8712968" cy="5202227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8" name="内容占位符 8"/>
          <p:cNvSpPr>
            <a:spLocks noGrp="1"/>
          </p:cNvSpPr>
          <p:nvPr>
            <p:ph sz="quarter" idx="11"/>
          </p:nvPr>
        </p:nvSpPr>
        <p:spPr>
          <a:xfrm>
            <a:off x="323528" y="1628800"/>
            <a:ext cx="8568952" cy="792088"/>
          </a:xfrm>
          <a:solidFill>
            <a:schemeClr val="bg1"/>
          </a:solidFill>
          <a:ln w="19050" cmpd="thickThin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Tx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7"/>
          <p:cNvSpPr>
            <a:spLocks noGrp="1"/>
          </p:cNvSpPr>
          <p:nvPr>
            <p:ph sz="quarter" idx="12"/>
          </p:nvPr>
        </p:nvSpPr>
        <p:spPr>
          <a:xfrm>
            <a:off x="250824" y="1115517"/>
            <a:ext cx="5329288" cy="369267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marL="342900" indent="-342900">
              <a:buFont typeface="Wingdings" pitchFamily="2" charset="2"/>
              <a:buChar char="u"/>
              <a:defRPr sz="2000">
                <a:solidFill>
                  <a:srgbClr val="C00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013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16" y="-3850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10" b="97521" l="5569" r="9176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89273" y="53307"/>
            <a:ext cx="1030926" cy="90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剪去同侧角的矩形 5"/>
          <p:cNvSpPr/>
          <p:nvPr userDrawn="1"/>
        </p:nvSpPr>
        <p:spPr bwMode="auto">
          <a:xfrm>
            <a:off x="323528" y="1064369"/>
            <a:ext cx="1944216" cy="401479"/>
          </a:xfrm>
          <a:prstGeom prst="snip2Same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安全问题</a:t>
            </a:r>
          </a:p>
        </p:txBody>
      </p:sp>
      <p:sp>
        <p:nvSpPr>
          <p:cNvPr id="7" name="剪去同侧角的矩形 6"/>
          <p:cNvSpPr/>
          <p:nvPr userDrawn="1"/>
        </p:nvSpPr>
        <p:spPr bwMode="auto">
          <a:xfrm>
            <a:off x="2411760" y="1064369"/>
            <a:ext cx="1944216" cy="401479"/>
          </a:xfrm>
          <a:prstGeom prst="snip2Same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相关研究</a:t>
            </a:r>
          </a:p>
        </p:txBody>
      </p:sp>
      <p:sp>
        <p:nvSpPr>
          <p:cNvPr id="4" name="矩形 3"/>
          <p:cNvSpPr/>
          <p:nvPr userDrawn="1"/>
        </p:nvSpPr>
        <p:spPr bwMode="auto">
          <a:xfrm>
            <a:off x="251520" y="1500996"/>
            <a:ext cx="8712968" cy="4664308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885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剪去同侧角的矩形 5"/>
          <p:cNvSpPr/>
          <p:nvPr userDrawn="1"/>
        </p:nvSpPr>
        <p:spPr bwMode="auto">
          <a:xfrm>
            <a:off x="323528" y="1064369"/>
            <a:ext cx="1944216" cy="401479"/>
          </a:xfrm>
          <a:prstGeom prst="snip2Same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安全问题</a:t>
            </a:r>
          </a:p>
        </p:txBody>
      </p:sp>
      <p:sp>
        <p:nvSpPr>
          <p:cNvPr id="7" name="剪去同侧角的矩形 6"/>
          <p:cNvSpPr/>
          <p:nvPr userDrawn="1"/>
        </p:nvSpPr>
        <p:spPr bwMode="auto">
          <a:xfrm>
            <a:off x="2411760" y="1064369"/>
            <a:ext cx="1944216" cy="401479"/>
          </a:xfrm>
          <a:prstGeom prst="snip2Same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相关研究</a:t>
            </a:r>
          </a:p>
        </p:txBody>
      </p:sp>
      <p:sp>
        <p:nvSpPr>
          <p:cNvPr id="4" name="矩形 3"/>
          <p:cNvSpPr/>
          <p:nvPr userDrawn="1"/>
        </p:nvSpPr>
        <p:spPr bwMode="auto">
          <a:xfrm>
            <a:off x="251520" y="1500996"/>
            <a:ext cx="8712968" cy="4664308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29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 bwMode="auto">
          <a:xfrm>
            <a:off x="251520" y="1124744"/>
            <a:ext cx="532859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251520" y="1628800"/>
            <a:ext cx="8640960" cy="4536504"/>
          </a:xfrm>
          <a:prstGeom prst="rect">
            <a:avLst/>
          </a:prstGeom>
          <a:solidFill>
            <a:srgbClr val="FFFFFF">
              <a:alpha val="94118"/>
            </a:srgb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quarter" idx="12"/>
          </p:nvPr>
        </p:nvSpPr>
        <p:spPr>
          <a:xfrm>
            <a:off x="611188" y="1124809"/>
            <a:ext cx="4681537" cy="369887"/>
          </a:xfrm>
        </p:spPr>
        <p:txBody>
          <a:bodyPr/>
          <a:lstStyle>
            <a:lvl1pPr marL="0" indent="0">
              <a:buNone/>
              <a:defRPr sz="2000">
                <a:solidFill>
                  <a:srgbClr val="C00000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340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 bwMode="auto">
          <a:xfrm>
            <a:off x="251520" y="1124744"/>
            <a:ext cx="532859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quarter" idx="12"/>
          </p:nvPr>
        </p:nvSpPr>
        <p:spPr>
          <a:xfrm>
            <a:off x="611188" y="1124809"/>
            <a:ext cx="4681537" cy="369887"/>
          </a:xfrm>
        </p:spPr>
        <p:txBody>
          <a:bodyPr/>
          <a:lstStyle>
            <a:lvl1pPr marL="0" indent="0">
              <a:buNone/>
              <a:defRPr sz="2000">
                <a:solidFill>
                  <a:srgbClr val="C00000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581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二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 bwMode="auto">
          <a:xfrm>
            <a:off x="251520" y="1772816"/>
            <a:ext cx="532859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251520" y="2276871"/>
            <a:ext cx="8640960" cy="4376847"/>
          </a:xfrm>
          <a:prstGeom prst="rect">
            <a:avLst/>
          </a:prstGeom>
          <a:solidFill>
            <a:srgbClr val="FFFFFF">
              <a:alpha val="94118"/>
            </a:srgb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395288" y="2348879"/>
            <a:ext cx="8353176" cy="2962553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395288" y="5311302"/>
            <a:ext cx="8353425" cy="122364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Tx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2"/>
          </p:nvPr>
        </p:nvSpPr>
        <p:spPr>
          <a:xfrm>
            <a:off x="611188" y="1762969"/>
            <a:ext cx="4681537" cy="369887"/>
          </a:xfrm>
        </p:spPr>
        <p:txBody>
          <a:bodyPr/>
          <a:lstStyle>
            <a:lvl1pPr marL="0" indent="0">
              <a:buNone/>
              <a:defRPr sz="2000">
                <a:solidFill>
                  <a:srgbClr val="C00000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737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第二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 bwMode="auto">
          <a:xfrm>
            <a:off x="251520" y="1772816"/>
            <a:ext cx="864096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251520" y="2276872"/>
            <a:ext cx="8640960" cy="3744416"/>
          </a:xfrm>
          <a:prstGeom prst="rect">
            <a:avLst/>
          </a:prstGeom>
          <a:solidFill>
            <a:srgbClr val="FFFFFF">
              <a:alpha val="94118"/>
            </a:srgb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395288" y="2348880"/>
            <a:ext cx="8353176" cy="237576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395288" y="4796805"/>
            <a:ext cx="8353425" cy="10795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Tx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2"/>
          </p:nvPr>
        </p:nvSpPr>
        <p:spPr>
          <a:xfrm>
            <a:off x="611188" y="1762969"/>
            <a:ext cx="4681537" cy="369887"/>
          </a:xfrm>
        </p:spPr>
        <p:txBody>
          <a:bodyPr/>
          <a:lstStyle>
            <a:lvl1pPr marL="0" indent="0">
              <a:buNone/>
              <a:defRPr sz="2000">
                <a:solidFill>
                  <a:srgbClr val="C00000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747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35117-A136-48E1-96AB-F359BEC96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0C7248C-9FB1-479F-9955-234125404317}" type="datetimeFigureOut">
              <a:rPr lang="zh-CN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2018/12/23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4CDC6-6946-4F98-9BDD-6EE04AA35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14B94E-7F7E-4B01-8179-279072082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E470925-1FE7-4488-80FF-E1B251322CD2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18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spd="slow">
    <p:push dir="u"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9" name="标题占位符 1"/>
          <p:cNvSpPr>
            <a:spLocks noGrp="1"/>
          </p:cNvSpPr>
          <p:nvPr>
            <p:ph type="title"/>
          </p:nvPr>
        </p:nvSpPr>
        <p:spPr bwMode="auto">
          <a:xfrm>
            <a:off x="173990" y="-136679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711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79388" y="1268413"/>
            <a:ext cx="8785225" cy="4897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C6D05F7-BAEB-4738-A717-AD1EB154BB79}"/>
              </a:ext>
            </a:extLst>
          </p:cNvPr>
          <p:cNvGrpSpPr/>
          <p:nvPr userDrawn="1"/>
        </p:nvGrpSpPr>
        <p:grpSpPr>
          <a:xfrm>
            <a:off x="207436" y="716437"/>
            <a:ext cx="8568917" cy="95838"/>
            <a:chOff x="461964" y="772998"/>
            <a:chExt cx="8295537" cy="199533"/>
          </a:xfrm>
          <a:effectLst>
            <a:reflection blurRad="6350" stA="50000" endA="300" endPos="90000" dir="5400000" sy="-100000" algn="bl" rotWithShape="0"/>
          </a:effectLst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01F57C9-8104-4035-9346-128CD48E69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535805" y="772998"/>
              <a:ext cx="8221696" cy="10369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517BF75-4FF5-43D3-862A-04ED427D2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461964" y="868836"/>
              <a:ext cx="8221696" cy="103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874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cap="none" spc="0">
          <a:ln w="22225">
            <a:noFill/>
            <a:prstDash val="solid"/>
          </a:ln>
          <a:solidFill>
            <a:srgbClr val="0070C0"/>
          </a:solidFill>
          <a:effectLst/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3200" b="1">
          <a:solidFill>
            <a:srgbClr val="0033CC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800" b="1">
          <a:solidFill>
            <a:srgbClr val="0033CC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rgbClr val="0033CC"/>
          </a:solidFill>
          <a:latin typeface="微软雅黑" pitchFamily="34" charset="-122"/>
          <a:ea typeface="微软雅黑" pitchFamily="34" charset="-122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rgbClr val="0033CC"/>
          </a:solidFill>
          <a:latin typeface="微软雅黑" pitchFamily="34" charset="-122"/>
          <a:ea typeface="微软雅黑" pitchFamily="34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0033CC"/>
          </a:solidFill>
          <a:latin typeface="微软雅黑" pitchFamily="34" charset="-122"/>
          <a:ea typeface="微软雅黑" pitchFamily="34" charset="-122"/>
          <a:cs typeface="楷体_GB231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33CC"/>
          </a:solidFill>
          <a:latin typeface="+mn-lt"/>
          <a:ea typeface="楷体_GB2312" pitchFamily="49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33CC"/>
          </a:solidFill>
          <a:latin typeface="+mn-lt"/>
          <a:ea typeface="楷体_GB2312" pitchFamily="49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33CC"/>
          </a:solidFill>
          <a:latin typeface="+mn-lt"/>
          <a:ea typeface="楷体_GB2312" pitchFamily="49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33CC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764"/>
            <a:ext cx="9144000" cy="3055920"/>
          </a:xfrm>
          <a:prstGeom prst="rect">
            <a:avLst/>
          </a:prstGeom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55814" y="4083221"/>
            <a:ext cx="8678863" cy="260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Tensorflow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训练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Mnist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数据集、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Tensorboard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可视化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组员：郑莉雯、黄冬秋、何陆潇涵、李玉莹、殷诗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786809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990" y="-109784"/>
            <a:ext cx="8229600" cy="1143000"/>
          </a:xfrm>
        </p:spPr>
        <p:txBody>
          <a:bodyPr/>
          <a:lstStyle/>
          <a:p>
            <a:r>
              <a:rPr lang="en-US" altLang="zh-CN" sz="3200" dirty="0" err="1"/>
              <a:t>Tensorflow</a:t>
            </a:r>
            <a:endParaRPr lang="zh-CN" altLang="en-US" sz="3200"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86497" y="1003193"/>
            <a:ext cx="8958650" cy="5292000"/>
          </a:xfrm>
          <a:prstGeom prst="roundRect">
            <a:avLst>
              <a:gd name="adj" fmla="val 1739"/>
            </a:avLst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lumMod val="50000"/>
                <a:alpha val="40000"/>
              </a:schemeClr>
            </a:glow>
            <a:prstShdw prst="shdw17" dist="17961" dir="2700000">
              <a:schemeClr val="accent1">
                <a:lumMod val="40000"/>
                <a:lumOff val="60000"/>
                <a:alpha val="50000"/>
              </a:schemeClr>
            </a:prstShdw>
            <a:reflection blurRad="139700" stA="98000" endPos="13000" dist="190500" dir="5400000" sy="-100000" algn="bl" rotWithShape="0"/>
          </a:effectLst>
          <a:scene3d>
            <a:camera prst="orthographicFront"/>
            <a:lightRig rig="freezing" dir="t"/>
          </a:scene3d>
          <a:sp3d prstMaterial="plastic">
            <a:bevelT prst="relaxedInset"/>
            <a:bevelB w="101600" prst="riblet"/>
          </a:sp3d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F05E98-CE7F-41CA-B4BA-12519963F81E}"/>
              </a:ext>
            </a:extLst>
          </p:cNvPr>
          <p:cNvSpPr/>
          <p:nvPr/>
        </p:nvSpPr>
        <p:spPr>
          <a:xfrm>
            <a:off x="304801" y="1906431"/>
            <a:ext cx="8752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Open Sans"/>
              </a:rPr>
              <a:t>	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ABF65B-9A41-4999-B56F-0ADC122F4DF2}"/>
              </a:ext>
            </a:extLst>
          </p:cNvPr>
          <p:cNvSpPr/>
          <p:nvPr/>
        </p:nvSpPr>
        <p:spPr bwMode="auto">
          <a:xfrm>
            <a:off x="260407" y="1364657"/>
            <a:ext cx="8578792" cy="440120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zh-CN" sz="2800" dirty="0">
                <a:latin typeface="+mn-ea"/>
              </a:rPr>
              <a:t>TensorFlow </a:t>
            </a:r>
            <a:r>
              <a:rPr lang="zh-CN" altLang="en-US" sz="2800" dirty="0">
                <a:latin typeface="+mn-ea"/>
              </a:rPr>
              <a:t>是一个采用数据流图（</a:t>
            </a:r>
            <a:r>
              <a:rPr lang="en-US" altLang="zh-CN" sz="2800" dirty="0">
                <a:latin typeface="+mn-ea"/>
              </a:rPr>
              <a:t>data flow graphs</a:t>
            </a:r>
            <a:r>
              <a:rPr lang="zh-CN" altLang="en-US" sz="2800" dirty="0">
                <a:latin typeface="+mn-ea"/>
              </a:rPr>
              <a:t>），用于数值计算的开源软件库</a:t>
            </a:r>
            <a:endParaRPr lang="en-US" altLang="zh-CN" sz="2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zh-CN" sz="2800" dirty="0" err="1">
                <a:latin typeface="+mn-ea"/>
              </a:rPr>
              <a:t>Tensorflow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拥有易用的 </a:t>
            </a:r>
            <a:r>
              <a:rPr lang="en-US" altLang="zh-CN" sz="2800" dirty="0">
                <a:latin typeface="+mn-ea"/>
              </a:rPr>
              <a:t>python </a:t>
            </a:r>
            <a:r>
              <a:rPr lang="zh-CN" altLang="en-US" sz="2800" dirty="0">
                <a:latin typeface="+mn-ea"/>
              </a:rPr>
              <a:t>接口</a:t>
            </a:r>
            <a:r>
              <a:rPr lang="en-US" altLang="zh-CN" sz="2800" dirty="0">
                <a:latin typeface="+mn-ea"/>
              </a:rPr>
              <a:t>,</a:t>
            </a:r>
            <a:r>
              <a:rPr lang="zh-CN" altLang="en-US" sz="2800" dirty="0">
                <a:latin typeface="+mn-ea"/>
              </a:rPr>
              <a:t>而且可以部署在一台或多台 </a:t>
            </a:r>
            <a:r>
              <a:rPr lang="en-US" altLang="zh-CN" sz="2800" dirty="0" err="1">
                <a:latin typeface="+mn-ea"/>
              </a:rPr>
              <a:t>cpu</a:t>
            </a:r>
            <a:r>
              <a:rPr lang="en-US" altLang="zh-CN" sz="2800" dirty="0">
                <a:latin typeface="+mn-ea"/>
              </a:rPr>
              <a:t> , </a:t>
            </a:r>
            <a:r>
              <a:rPr lang="en-US" altLang="zh-CN" sz="2800" dirty="0" err="1">
                <a:latin typeface="+mn-ea"/>
              </a:rPr>
              <a:t>gpu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上</a:t>
            </a:r>
            <a:r>
              <a:rPr lang="en-US" altLang="zh-CN" sz="2800" dirty="0">
                <a:latin typeface="+mn-ea"/>
              </a:rPr>
              <a:t>,</a:t>
            </a:r>
            <a:r>
              <a:rPr lang="zh-CN" altLang="en-US" sz="2800" dirty="0">
                <a:latin typeface="+mn-ea"/>
              </a:rPr>
              <a:t>兼容多个平台</a:t>
            </a:r>
            <a:r>
              <a:rPr lang="en-US" altLang="zh-CN" sz="2800" dirty="0">
                <a:latin typeface="+mn-ea"/>
              </a:rPr>
              <a:t>,</a:t>
            </a:r>
            <a:r>
              <a:rPr lang="zh-CN" altLang="en-US" sz="2800" dirty="0">
                <a:latin typeface="+mn-ea"/>
              </a:rPr>
              <a:t>包括但不限于 安卓</a:t>
            </a:r>
            <a:r>
              <a:rPr lang="en-US" altLang="zh-CN" sz="2800" dirty="0">
                <a:latin typeface="+mn-ea"/>
              </a:rPr>
              <a:t>/windows/</a:t>
            </a:r>
            <a:r>
              <a:rPr lang="en-US" altLang="zh-CN" sz="2800" dirty="0" err="1">
                <a:latin typeface="+mn-ea"/>
              </a:rPr>
              <a:t>linux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等等平台上</a:t>
            </a:r>
            <a:r>
              <a:rPr lang="en-US" altLang="zh-CN" sz="2800" dirty="0">
                <a:latin typeface="+mn-ea"/>
              </a:rPr>
              <a:t>,</a:t>
            </a:r>
            <a:r>
              <a:rPr lang="zh-CN" altLang="en-US" sz="2800" dirty="0">
                <a:latin typeface="+mn-ea"/>
              </a:rPr>
              <a:t>而且拥有 </a:t>
            </a:r>
            <a:r>
              <a:rPr lang="en-US" altLang="zh-CN" sz="2800" dirty="0" err="1">
                <a:latin typeface="+mn-ea"/>
              </a:rPr>
              <a:t>tensorboard</a:t>
            </a:r>
            <a:r>
              <a:rPr lang="zh-CN" altLang="en-US" sz="2800" dirty="0">
                <a:latin typeface="+mn-ea"/>
              </a:rPr>
              <a:t>这种可视化工具</a:t>
            </a:r>
            <a:r>
              <a:rPr lang="en-US" altLang="zh-CN" sz="2800" dirty="0">
                <a:latin typeface="+mn-ea"/>
              </a:rPr>
              <a:t>,</a:t>
            </a:r>
            <a:r>
              <a:rPr lang="zh-CN" altLang="en-US" sz="2800" dirty="0">
                <a:latin typeface="+mn-ea"/>
              </a:rPr>
              <a:t>可以使用 </a:t>
            </a:r>
            <a:r>
              <a:rPr lang="en-US" altLang="zh-CN" sz="2800" dirty="0">
                <a:latin typeface="+mn-ea"/>
              </a:rPr>
              <a:t>checkpoint </a:t>
            </a:r>
            <a:r>
              <a:rPr lang="zh-CN" altLang="en-US" sz="2800" dirty="0">
                <a:latin typeface="+mn-ea"/>
              </a:rPr>
              <a:t>进行实验管理</a:t>
            </a:r>
            <a:r>
              <a:rPr lang="en-US" altLang="zh-CN" sz="2800" dirty="0">
                <a:latin typeface="+mn-ea"/>
              </a:rPr>
              <a:t>,</a:t>
            </a:r>
            <a:r>
              <a:rPr lang="zh-CN" altLang="en-US" sz="2800" dirty="0">
                <a:latin typeface="+mn-ea"/>
              </a:rPr>
              <a:t>得益于图计算</a:t>
            </a:r>
            <a:r>
              <a:rPr lang="en-US" altLang="zh-CN" sz="2800" dirty="0">
                <a:latin typeface="+mn-ea"/>
              </a:rPr>
              <a:t>,</a:t>
            </a:r>
            <a:r>
              <a:rPr lang="zh-CN" altLang="en-US" sz="2800" dirty="0">
                <a:latin typeface="+mn-ea"/>
              </a:rPr>
              <a:t>它可以进行自动微分计算</a:t>
            </a:r>
            <a:r>
              <a:rPr lang="en-US" altLang="zh-CN" sz="2800" dirty="0">
                <a:latin typeface="+mn-ea"/>
              </a:rPr>
              <a:t>,</a:t>
            </a:r>
            <a:r>
              <a:rPr lang="zh-CN" altLang="en-US" sz="2800" dirty="0">
                <a:latin typeface="+mn-ea"/>
              </a:rPr>
              <a:t>拥有庞大的社区</a:t>
            </a:r>
            <a:r>
              <a:rPr lang="en-US" altLang="zh-CN" sz="2800" dirty="0">
                <a:latin typeface="+mn-ea"/>
              </a:rPr>
              <a:t>,</a:t>
            </a:r>
            <a:r>
              <a:rPr lang="zh-CN" altLang="en-US" sz="2800" dirty="0">
                <a:latin typeface="+mn-ea"/>
              </a:rPr>
              <a:t>而且很多优秀的项目已经使用 </a:t>
            </a:r>
            <a:r>
              <a:rPr lang="en-US" altLang="zh-CN" sz="2800" dirty="0" err="1">
                <a:latin typeface="+mn-ea"/>
              </a:rPr>
              <a:t>tensorflow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进行开发了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。</a:t>
            </a:r>
            <a:endParaRPr lang="en-US" altLang="zh-CN" sz="2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	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005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990" y="-109784"/>
            <a:ext cx="8229600" cy="1143000"/>
          </a:xfrm>
        </p:spPr>
        <p:txBody>
          <a:bodyPr/>
          <a:lstStyle/>
          <a:p>
            <a:r>
              <a:rPr lang="en-US" altLang="zh-CN" sz="3200" dirty="0" err="1"/>
              <a:t>Tensorflow</a:t>
            </a:r>
            <a:r>
              <a:rPr lang="en-US" altLang="zh-CN" sz="3200" dirty="0"/>
              <a:t>—</a:t>
            </a:r>
            <a:r>
              <a:rPr lang="zh-CN" altLang="en-US" sz="3200" dirty="0"/>
              <a:t>搭建环境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86497" y="1003193"/>
            <a:ext cx="8958650" cy="5292000"/>
          </a:xfrm>
          <a:prstGeom prst="roundRect">
            <a:avLst>
              <a:gd name="adj" fmla="val 1739"/>
            </a:avLst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lumMod val="50000"/>
                <a:alpha val="40000"/>
              </a:schemeClr>
            </a:glow>
            <a:prstShdw prst="shdw17" dist="17961" dir="2700000">
              <a:schemeClr val="accent1">
                <a:lumMod val="40000"/>
                <a:lumOff val="60000"/>
                <a:alpha val="50000"/>
              </a:schemeClr>
            </a:prstShdw>
            <a:reflection blurRad="139700" stA="98000" endPos="13000" dist="190500" dir="5400000" sy="-100000" algn="bl" rotWithShape="0"/>
          </a:effectLst>
          <a:scene3d>
            <a:camera prst="orthographicFront"/>
            <a:lightRig rig="freezing" dir="t"/>
          </a:scene3d>
          <a:sp3d prstMaterial="plastic">
            <a:bevelT prst="relaxedInset"/>
            <a:bevelB w="101600" prst="riblet"/>
          </a:sp3d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F05E98-CE7F-41CA-B4BA-12519963F81E}"/>
              </a:ext>
            </a:extLst>
          </p:cNvPr>
          <p:cNvSpPr/>
          <p:nvPr/>
        </p:nvSpPr>
        <p:spPr>
          <a:xfrm>
            <a:off x="304801" y="1906431"/>
            <a:ext cx="8752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Open Sans"/>
              </a:rPr>
              <a:t>	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ABF65B-9A41-4999-B56F-0ADC122F4DF2}"/>
              </a:ext>
            </a:extLst>
          </p:cNvPr>
          <p:cNvSpPr/>
          <p:nvPr/>
        </p:nvSpPr>
        <p:spPr bwMode="auto">
          <a:xfrm>
            <a:off x="221598" y="1195772"/>
            <a:ext cx="8682142" cy="47089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n-US" altLang="zh-CN" sz="3600" dirty="0">
                <a:latin typeface="+mn-ea"/>
              </a:rPr>
              <a:t>Windows:Anaconda+python3.5+Tensorflow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创建名为 </a:t>
            </a:r>
            <a:r>
              <a:rPr lang="en-US" altLang="zh-CN" sz="2400" b="1" dirty="0" err="1"/>
              <a:t>tensorflow</a:t>
            </a:r>
            <a:r>
              <a:rPr lang="en-US" altLang="zh-CN" sz="2400" b="1" dirty="0"/>
              <a:t> </a:t>
            </a:r>
            <a:r>
              <a:rPr lang="zh-CN" altLang="en-US" sz="2400" b="1" dirty="0"/>
              <a:t>的 </a:t>
            </a:r>
            <a:r>
              <a:rPr lang="en-US" altLang="zh-CN" sz="2400" b="1" dirty="0" err="1"/>
              <a:t>conda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环境：</a:t>
            </a:r>
          </a:p>
          <a:p>
            <a:r>
              <a:rPr lang="en-US" altLang="zh-CN" sz="2400" dirty="0" err="1"/>
              <a:t>conda</a:t>
            </a:r>
            <a:r>
              <a:rPr lang="en-US" altLang="zh-CN" sz="2400" dirty="0"/>
              <a:t> create -n </a:t>
            </a:r>
            <a:r>
              <a:rPr lang="en-US" altLang="zh-CN" sz="2400" dirty="0" err="1"/>
              <a:t>tensorflow</a:t>
            </a:r>
            <a:r>
              <a:rPr lang="en-US" altLang="zh-CN" sz="2400" dirty="0"/>
              <a:t> pip python=3.5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通过发出以下命令激活 </a:t>
            </a:r>
            <a:r>
              <a:rPr lang="en-US" altLang="zh-CN" sz="2400" b="1" dirty="0" err="1"/>
              <a:t>conda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环境：</a:t>
            </a:r>
          </a:p>
          <a:p>
            <a:r>
              <a:rPr lang="zh-CN" altLang="en-US" sz="2400" dirty="0"/>
              <a:t> </a:t>
            </a:r>
            <a:r>
              <a:rPr lang="en-US" altLang="zh-CN" sz="2400" dirty="0"/>
              <a:t>activate </a:t>
            </a:r>
            <a:r>
              <a:rPr lang="en-US" altLang="zh-CN" sz="2400" dirty="0" err="1"/>
              <a:t>tensorflow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tensorflow</a:t>
            </a:r>
            <a:r>
              <a:rPr lang="en-US" altLang="zh-CN" sz="2400" dirty="0"/>
              <a:t>)C:&gt; # Your prompt should change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发出相应命令以在 </a:t>
            </a:r>
            <a:r>
              <a:rPr lang="en-US" altLang="zh-CN" sz="2400" b="1" dirty="0" err="1"/>
              <a:t>conda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环境中安装 </a:t>
            </a:r>
            <a:r>
              <a:rPr lang="en-US" altLang="zh-CN" sz="2400" b="1" dirty="0"/>
              <a:t>TensorFlow</a:t>
            </a:r>
            <a:r>
              <a:rPr lang="zh-CN" altLang="en-US" sz="2400" b="1" dirty="0"/>
              <a:t>。要安装仅支持 </a:t>
            </a:r>
            <a:r>
              <a:rPr lang="en-US" altLang="zh-CN" sz="2400" b="1" dirty="0"/>
              <a:t>CPU </a:t>
            </a:r>
            <a:r>
              <a:rPr lang="zh-CN" altLang="en-US" sz="2400" b="1" dirty="0"/>
              <a:t>的 </a:t>
            </a:r>
            <a:r>
              <a:rPr lang="en-US" altLang="zh-CN" sz="2400" b="1" dirty="0"/>
              <a:t>TensorFlow </a:t>
            </a:r>
            <a:r>
              <a:rPr lang="zh-CN" altLang="en-US" sz="2400" b="1" dirty="0"/>
              <a:t>版本，请输入以下命令：</a:t>
            </a:r>
            <a:endParaRPr lang="en-US" altLang="zh-CN" sz="2400" b="1" dirty="0"/>
          </a:p>
          <a:p>
            <a:r>
              <a:rPr lang="en-US" altLang="zh-CN" sz="2400" dirty="0"/>
              <a:t>(</a:t>
            </a:r>
            <a:r>
              <a:rPr lang="en-US" altLang="zh-CN" sz="2400" dirty="0" err="1"/>
              <a:t>tensorflow</a:t>
            </a:r>
            <a:r>
              <a:rPr lang="en-US" altLang="zh-CN" sz="2400" dirty="0"/>
              <a:t>)C:&gt; pip install --ignore-installed --upgrade </a:t>
            </a:r>
            <a:r>
              <a:rPr lang="en-US" altLang="zh-CN" sz="2400" dirty="0" err="1"/>
              <a:t>tensorflow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要安装 </a:t>
            </a:r>
            <a:r>
              <a:rPr lang="en-US" altLang="zh-CN" sz="2400" b="1" dirty="0"/>
              <a:t>GPU </a:t>
            </a:r>
            <a:r>
              <a:rPr lang="zh-CN" altLang="en-US" sz="2400" b="1" dirty="0"/>
              <a:t>版本的 </a:t>
            </a:r>
            <a:r>
              <a:rPr lang="en-US" altLang="zh-CN" sz="2400" b="1" dirty="0"/>
              <a:t>TensorFlow</a:t>
            </a:r>
            <a:r>
              <a:rPr lang="zh-CN" altLang="en-US" sz="2400" b="1" dirty="0"/>
              <a:t>，请输入以下命令（在同一行）：</a:t>
            </a:r>
            <a:endParaRPr lang="en-US" altLang="zh-CN" sz="2400" b="1" dirty="0"/>
          </a:p>
          <a:p>
            <a:r>
              <a:rPr lang="zh-CN" altLang="en-US" sz="2400" dirty="0"/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tensorflow</a:t>
            </a:r>
            <a:r>
              <a:rPr lang="en-US" altLang="zh-CN" sz="2400" dirty="0"/>
              <a:t>)C:&gt; pip install --ignore-installed --upgrade </a:t>
            </a:r>
            <a:r>
              <a:rPr lang="en-US" altLang="zh-CN" sz="2400" dirty="0" err="1"/>
              <a:t>tensorflow-gpu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69446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990" y="-109784"/>
            <a:ext cx="8229600" cy="1143000"/>
          </a:xfrm>
        </p:spPr>
        <p:txBody>
          <a:bodyPr/>
          <a:lstStyle/>
          <a:p>
            <a:r>
              <a:rPr lang="en-US" altLang="zh-CN" sz="3200" dirty="0" err="1"/>
              <a:t>Tensorflow</a:t>
            </a:r>
            <a:r>
              <a:rPr lang="en-US" altLang="zh-CN" sz="3200" dirty="0"/>
              <a:t>—LINUX</a:t>
            </a:r>
            <a:r>
              <a:rPr lang="zh-CN" altLang="en-US" sz="3200" dirty="0"/>
              <a:t>搭建环境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86497" y="1003193"/>
            <a:ext cx="8958650" cy="5292000"/>
          </a:xfrm>
          <a:prstGeom prst="roundRect">
            <a:avLst>
              <a:gd name="adj" fmla="val 1739"/>
            </a:avLst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lumMod val="50000"/>
                <a:alpha val="40000"/>
              </a:schemeClr>
            </a:glow>
            <a:prstShdw prst="shdw17" dist="17961" dir="2700000">
              <a:schemeClr val="accent1">
                <a:lumMod val="40000"/>
                <a:lumOff val="60000"/>
                <a:alpha val="50000"/>
              </a:schemeClr>
            </a:prstShdw>
            <a:reflection blurRad="139700" stA="98000" endPos="13000" dist="190500" dir="5400000" sy="-100000" algn="bl" rotWithShape="0"/>
          </a:effectLst>
          <a:scene3d>
            <a:camera prst="orthographicFront"/>
            <a:lightRig rig="freezing" dir="t"/>
          </a:scene3d>
          <a:sp3d prstMaterial="plastic">
            <a:bevelT prst="relaxedInset"/>
            <a:bevelB w="101600" prst="riblet"/>
          </a:sp3d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F05E98-CE7F-41CA-B4BA-12519963F81E}"/>
              </a:ext>
            </a:extLst>
          </p:cNvPr>
          <p:cNvSpPr/>
          <p:nvPr/>
        </p:nvSpPr>
        <p:spPr>
          <a:xfrm>
            <a:off x="304801" y="1906431"/>
            <a:ext cx="8752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Open Sans"/>
              </a:rPr>
              <a:t>	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ABF65B-9A41-4999-B56F-0ADC122F4DF2}"/>
              </a:ext>
            </a:extLst>
          </p:cNvPr>
          <p:cNvSpPr/>
          <p:nvPr/>
        </p:nvSpPr>
        <p:spPr bwMode="auto">
          <a:xfrm>
            <a:off x="98854" y="1105809"/>
            <a:ext cx="8958649" cy="50783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</a:rPr>
              <a:t>首先通过如下命令安装</a:t>
            </a:r>
            <a:r>
              <a:rPr lang="en-US" altLang="zh-CN" b="1" dirty="0">
                <a:latin typeface="+mn-ea"/>
              </a:rPr>
              <a:t>pip</a:t>
            </a:r>
            <a:r>
              <a:rPr lang="zh-CN" altLang="en-US" b="1" dirty="0">
                <a:latin typeface="+mn-ea"/>
              </a:rPr>
              <a:t>和</a:t>
            </a:r>
            <a:r>
              <a:rPr lang="en-US" altLang="zh-CN" b="1" dirty="0" err="1">
                <a:latin typeface="+mn-ea"/>
              </a:rPr>
              <a:t>virtualenv</a:t>
            </a:r>
            <a:endParaRPr lang="en-US" altLang="zh-CN" b="1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$ </a:t>
            </a:r>
            <a:r>
              <a:rPr lang="en-US" altLang="zh-CN" dirty="0" err="1">
                <a:latin typeface="+mn-ea"/>
              </a:rPr>
              <a:t>sudo</a:t>
            </a:r>
            <a:r>
              <a:rPr lang="en-US" altLang="zh-CN" dirty="0">
                <a:latin typeface="+mn-ea"/>
              </a:rPr>
              <a:t> apt-get install python-pip python-dev python-</a:t>
            </a:r>
            <a:r>
              <a:rPr lang="en-US" altLang="zh-CN" dirty="0" err="1">
                <a:latin typeface="+mn-ea"/>
              </a:rPr>
              <a:t>virtualenv</a:t>
            </a:r>
            <a:r>
              <a:rPr lang="en-US" altLang="zh-CN" dirty="0">
                <a:latin typeface="+mn-ea"/>
              </a:rPr>
              <a:t> # for Python 2.7</a:t>
            </a:r>
          </a:p>
          <a:p>
            <a:r>
              <a:rPr lang="en-US" altLang="zh-CN" dirty="0">
                <a:latin typeface="+mn-ea"/>
              </a:rPr>
              <a:t>$ </a:t>
            </a:r>
            <a:r>
              <a:rPr lang="en-US" altLang="zh-CN" dirty="0" err="1">
                <a:latin typeface="+mn-ea"/>
              </a:rPr>
              <a:t>sudo</a:t>
            </a:r>
            <a:r>
              <a:rPr lang="en-US" altLang="zh-CN" dirty="0">
                <a:latin typeface="+mn-ea"/>
              </a:rPr>
              <a:t> apt-get install python3-pip python3-dev python-</a:t>
            </a:r>
            <a:r>
              <a:rPr lang="en-US" altLang="zh-CN" dirty="0" err="1">
                <a:latin typeface="+mn-ea"/>
              </a:rPr>
              <a:t>virtualenv</a:t>
            </a:r>
            <a:r>
              <a:rPr lang="en-US" altLang="zh-CN" dirty="0">
                <a:latin typeface="+mn-ea"/>
              </a:rPr>
              <a:t> # for Python 3.n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</a:rPr>
              <a:t>使用如下命令创建</a:t>
            </a:r>
            <a:r>
              <a:rPr lang="en-US" altLang="zh-CN" b="1" dirty="0" err="1">
                <a:latin typeface="+mn-ea"/>
              </a:rPr>
              <a:t>virtualenv</a:t>
            </a:r>
            <a:r>
              <a:rPr lang="zh-CN" altLang="en-US" b="1" dirty="0">
                <a:latin typeface="+mn-ea"/>
              </a:rPr>
              <a:t>环境</a:t>
            </a:r>
          </a:p>
          <a:p>
            <a:r>
              <a:rPr lang="en-US" altLang="zh-CN" dirty="0">
                <a:latin typeface="+mn-ea"/>
              </a:rPr>
              <a:t>$ </a:t>
            </a:r>
            <a:r>
              <a:rPr lang="en-US" altLang="zh-CN" dirty="0" err="1">
                <a:latin typeface="+mn-ea"/>
              </a:rPr>
              <a:t>virtualenv</a:t>
            </a:r>
            <a:r>
              <a:rPr lang="en-US" altLang="zh-CN" dirty="0">
                <a:latin typeface="+mn-ea"/>
              </a:rPr>
              <a:t> --system-site-packages </a:t>
            </a:r>
            <a:r>
              <a:rPr lang="en-US" altLang="zh-CN" dirty="0" err="1">
                <a:latin typeface="+mn-ea"/>
              </a:rPr>
              <a:t>targetDirectory</a:t>
            </a:r>
            <a:r>
              <a:rPr lang="en-US" altLang="zh-CN" dirty="0">
                <a:latin typeface="+mn-ea"/>
              </a:rPr>
              <a:t> # for Python 2.7</a:t>
            </a:r>
          </a:p>
          <a:p>
            <a:r>
              <a:rPr lang="en-US" altLang="zh-CN" dirty="0">
                <a:latin typeface="+mn-ea"/>
              </a:rPr>
              <a:t>$ </a:t>
            </a:r>
            <a:r>
              <a:rPr lang="en-US" altLang="zh-CN" dirty="0" err="1">
                <a:latin typeface="+mn-ea"/>
              </a:rPr>
              <a:t>virtualenv</a:t>
            </a:r>
            <a:r>
              <a:rPr lang="en-US" altLang="zh-CN" dirty="0">
                <a:latin typeface="+mn-ea"/>
              </a:rPr>
              <a:t> --system-site-packages -p python3 </a:t>
            </a:r>
            <a:r>
              <a:rPr lang="en-US" altLang="zh-CN" dirty="0" err="1">
                <a:latin typeface="+mn-ea"/>
              </a:rPr>
              <a:t>targetDirectory</a:t>
            </a:r>
            <a:r>
              <a:rPr lang="en-US" altLang="zh-CN" dirty="0">
                <a:latin typeface="+mn-ea"/>
              </a:rPr>
              <a:t> # for Python 3.n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</a:rPr>
              <a:t>激活</a:t>
            </a:r>
            <a:r>
              <a:rPr lang="en-US" altLang="zh-CN" b="1" dirty="0" err="1">
                <a:latin typeface="+mn-ea"/>
              </a:rPr>
              <a:t>virtualenv</a:t>
            </a:r>
            <a:r>
              <a:rPr lang="zh-CN" altLang="en-US" b="1" dirty="0">
                <a:latin typeface="+mn-ea"/>
              </a:rPr>
              <a:t>环境</a:t>
            </a:r>
          </a:p>
          <a:p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$ source ~/</a:t>
            </a:r>
            <a:r>
              <a:rPr lang="en-US" altLang="zh-CN" dirty="0" err="1">
                <a:latin typeface="+mn-ea"/>
              </a:rPr>
              <a:t>tensorflow</a:t>
            </a:r>
            <a:r>
              <a:rPr lang="en-US" altLang="zh-CN" dirty="0">
                <a:latin typeface="+mn-ea"/>
              </a:rPr>
              <a:t>/bin/activate # bash, </a:t>
            </a:r>
            <a:r>
              <a:rPr lang="en-US" altLang="zh-CN" dirty="0" err="1">
                <a:latin typeface="+mn-ea"/>
              </a:rPr>
              <a:t>sh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ksh</a:t>
            </a:r>
            <a:r>
              <a:rPr lang="en-US" altLang="zh-CN" dirty="0">
                <a:latin typeface="+mn-ea"/>
              </a:rPr>
              <a:t>, or </a:t>
            </a:r>
            <a:r>
              <a:rPr lang="en-US" altLang="zh-CN" dirty="0" err="1">
                <a:latin typeface="+mn-ea"/>
              </a:rPr>
              <a:t>zsh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$ source ~/</a:t>
            </a:r>
            <a:r>
              <a:rPr lang="en-US" altLang="zh-CN" dirty="0" err="1">
                <a:latin typeface="+mn-ea"/>
              </a:rPr>
              <a:t>tensorflow</a:t>
            </a:r>
            <a:r>
              <a:rPr lang="en-US" altLang="zh-CN" dirty="0">
                <a:latin typeface="+mn-ea"/>
              </a:rPr>
              <a:t>/bin/</a:t>
            </a:r>
            <a:r>
              <a:rPr lang="en-US" altLang="zh-CN" dirty="0" err="1">
                <a:latin typeface="+mn-ea"/>
              </a:rPr>
              <a:t>activate.csh</a:t>
            </a:r>
            <a:r>
              <a:rPr lang="en-US" altLang="zh-CN" dirty="0">
                <a:latin typeface="+mn-ea"/>
              </a:rPr>
              <a:t>  # </a:t>
            </a:r>
            <a:r>
              <a:rPr lang="en-US" altLang="zh-CN" dirty="0" err="1">
                <a:latin typeface="+mn-ea"/>
              </a:rPr>
              <a:t>csh</a:t>
            </a:r>
            <a:r>
              <a:rPr lang="en-US" altLang="zh-CN" dirty="0">
                <a:latin typeface="+mn-ea"/>
              </a:rPr>
              <a:t> or </a:t>
            </a:r>
            <a:r>
              <a:rPr lang="en-US" altLang="zh-CN" dirty="0" err="1">
                <a:latin typeface="+mn-ea"/>
              </a:rPr>
              <a:t>tcsh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</a:rPr>
              <a:t>在</a:t>
            </a:r>
            <a:r>
              <a:rPr lang="en-US" altLang="zh-CN" b="1" dirty="0" err="1">
                <a:latin typeface="+mn-ea"/>
              </a:rPr>
              <a:t>virtualenv</a:t>
            </a:r>
            <a:r>
              <a:rPr lang="zh-CN" altLang="en-US" b="1" dirty="0">
                <a:latin typeface="+mn-ea"/>
              </a:rPr>
              <a:t>环境下安装</a:t>
            </a:r>
            <a:r>
              <a:rPr lang="en-US" altLang="zh-CN" b="1" dirty="0">
                <a:latin typeface="+mn-ea"/>
              </a:rPr>
              <a:t>TensorFlow </a:t>
            </a:r>
            <a:r>
              <a:rPr lang="zh-CN" altLang="en-US" b="1" dirty="0">
                <a:latin typeface="+mn-ea"/>
              </a:rPr>
              <a:t>，如果已经将</a:t>
            </a:r>
            <a:r>
              <a:rPr lang="en-US" altLang="zh-CN" b="1" dirty="0">
                <a:latin typeface="+mn-ea"/>
              </a:rPr>
              <a:t>TensorFlow</a:t>
            </a:r>
            <a:r>
              <a:rPr lang="zh-CN" altLang="en-US" b="1" dirty="0">
                <a:latin typeface="+mn-ea"/>
              </a:rPr>
              <a:t>的源添加到系统则可以直接执行如下命令</a:t>
            </a:r>
          </a:p>
          <a:p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tensorflow</a:t>
            </a:r>
            <a:r>
              <a:rPr lang="en-US" altLang="zh-CN" dirty="0">
                <a:latin typeface="+mn-ea"/>
              </a:rPr>
              <a:t>)$ pip install --upgrade </a:t>
            </a:r>
            <a:r>
              <a:rPr lang="en-US" altLang="zh-CN" dirty="0" err="1">
                <a:latin typeface="+mn-ea"/>
              </a:rPr>
              <a:t>tensorflow</a:t>
            </a:r>
            <a:r>
              <a:rPr lang="en-US" altLang="zh-CN" dirty="0">
                <a:latin typeface="+mn-ea"/>
              </a:rPr>
              <a:t>      # for Python 2.7 </a:t>
            </a:r>
          </a:p>
          <a:p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tensorflow</a:t>
            </a:r>
            <a:r>
              <a:rPr lang="en-US" altLang="zh-CN" dirty="0">
                <a:latin typeface="+mn-ea"/>
              </a:rPr>
              <a:t>)$ pip3 install --upgrade </a:t>
            </a:r>
            <a:r>
              <a:rPr lang="en-US" altLang="zh-CN" dirty="0" err="1">
                <a:latin typeface="+mn-ea"/>
              </a:rPr>
              <a:t>tensorflow</a:t>
            </a:r>
            <a:r>
              <a:rPr lang="en-US" altLang="zh-CN" dirty="0">
                <a:latin typeface="+mn-ea"/>
              </a:rPr>
              <a:t>     # for Python 3.n </a:t>
            </a:r>
          </a:p>
          <a:p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tensorflow</a:t>
            </a:r>
            <a:r>
              <a:rPr lang="en-US" altLang="zh-CN" dirty="0">
                <a:latin typeface="+mn-ea"/>
              </a:rPr>
              <a:t>)$ pip install --upgrade </a:t>
            </a:r>
            <a:r>
              <a:rPr lang="en-US" altLang="zh-CN" dirty="0" err="1">
                <a:latin typeface="+mn-ea"/>
              </a:rPr>
              <a:t>tensorflow-gpu</a:t>
            </a:r>
            <a:r>
              <a:rPr lang="en-US" altLang="zh-CN" dirty="0">
                <a:latin typeface="+mn-ea"/>
              </a:rPr>
              <a:t>  # for Python 2.7 and GPU </a:t>
            </a:r>
          </a:p>
          <a:p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tensorflow</a:t>
            </a:r>
            <a:r>
              <a:rPr lang="en-US" altLang="zh-CN" dirty="0">
                <a:latin typeface="+mn-ea"/>
              </a:rPr>
              <a:t>)$ pip3 install --upgrade </a:t>
            </a:r>
            <a:r>
              <a:rPr lang="en-US" altLang="zh-CN" dirty="0" err="1">
                <a:latin typeface="+mn-ea"/>
              </a:rPr>
              <a:t>tensorflow-gpu</a:t>
            </a:r>
            <a:r>
              <a:rPr lang="en-US" altLang="zh-CN" dirty="0">
                <a:latin typeface="+mn-ea"/>
              </a:rPr>
              <a:t> # for Python 3.n and GPU</a:t>
            </a: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2686655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990" y="-109784"/>
            <a:ext cx="8229600" cy="1143000"/>
          </a:xfrm>
        </p:spPr>
        <p:txBody>
          <a:bodyPr/>
          <a:lstStyle/>
          <a:p>
            <a:r>
              <a:rPr lang="en-US" altLang="zh-CN" sz="3200" dirty="0" err="1"/>
              <a:t>Tensorflow</a:t>
            </a:r>
            <a:r>
              <a:rPr lang="en-US" altLang="zh-CN" sz="3200" dirty="0"/>
              <a:t>-</a:t>
            </a:r>
            <a:r>
              <a:rPr lang="zh-CN" altLang="en-US" sz="3200" dirty="0"/>
              <a:t>常见概念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86497" y="1003193"/>
            <a:ext cx="8958650" cy="5292000"/>
          </a:xfrm>
          <a:prstGeom prst="roundRect">
            <a:avLst>
              <a:gd name="adj" fmla="val 1739"/>
            </a:avLst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lumMod val="50000"/>
                <a:alpha val="40000"/>
              </a:schemeClr>
            </a:glow>
            <a:prstShdw prst="shdw17" dist="17961" dir="2700000">
              <a:schemeClr val="accent1">
                <a:lumMod val="40000"/>
                <a:lumOff val="60000"/>
                <a:alpha val="50000"/>
              </a:schemeClr>
            </a:prstShdw>
            <a:reflection blurRad="139700" stA="98000" endPos="13000" dist="190500" dir="5400000" sy="-100000" algn="bl" rotWithShape="0"/>
          </a:effectLst>
          <a:scene3d>
            <a:camera prst="orthographicFront"/>
            <a:lightRig rig="freezing" dir="t"/>
          </a:scene3d>
          <a:sp3d prstMaterial="plastic">
            <a:bevelT prst="relaxedInset"/>
            <a:bevelB w="101600" prst="riblet"/>
          </a:sp3d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F05E98-CE7F-41CA-B4BA-12519963F81E}"/>
              </a:ext>
            </a:extLst>
          </p:cNvPr>
          <p:cNvSpPr/>
          <p:nvPr/>
        </p:nvSpPr>
        <p:spPr>
          <a:xfrm>
            <a:off x="304801" y="1906431"/>
            <a:ext cx="8752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Open Sans"/>
              </a:rPr>
              <a:t>	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ABF65B-9A41-4999-B56F-0ADC122F4DF2}"/>
              </a:ext>
            </a:extLst>
          </p:cNvPr>
          <p:cNvSpPr/>
          <p:nvPr/>
        </p:nvSpPr>
        <p:spPr bwMode="auto">
          <a:xfrm>
            <a:off x="304801" y="1789426"/>
            <a:ext cx="8475488" cy="344709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使用 TensorFlow, 你必须明白 TensorFlow: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在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tensorflow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库在被加载的时候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它会自动创建一个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Graph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对象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并把它作为默认的数据流图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.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TensorFlow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的计算都是基于数据流图的。如果不特殊指定，会使用系统默认图。</a:t>
            </a:r>
            <a:endParaRPr lang="en-US" altLang="zh-CN" sz="2000" dirty="0">
              <a:solidFill>
                <a:schemeClr val="tx1"/>
              </a:solidFill>
              <a:latin typeface="+mn-ea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Operation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就是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Tensorflow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Graph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中的一个计算节点。其接收零个或者多个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Tensor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对象作为输入，然后产生零个或者多个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Tensor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对象作为输出。</a:t>
            </a:r>
            <a:endParaRPr lang="en-US" altLang="zh-CN" sz="2000" dirty="0">
              <a:solidFill>
                <a:schemeClr val="tx1"/>
              </a:solidFill>
              <a:latin typeface="+mn-ea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张量，就是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维矩阵的抽象。因此一维的张量等价于一维的矩阵，二维的张量等价于二维矩阵。</a:t>
            </a:r>
            <a:endParaRPr lang="en-US" altLang="zh-CN" sz="2000" dirty="0">
              <a:solidFill>
                <a:schemeClr val="tx1"/>
              </a:solidFill>
              <a:latin typeface="+mn-ea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Session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会话是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tensorflow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里面的重要机制，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tensorflow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构建的计算图必须通过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Session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会话才能执行</a:t>
            </a:r>
            <a:endParaRPr lang="en-US" altLang="zh-CN" sz="2000" dirty="0">
              <a:solidFill>
                <a:schemeClr val="tx1"/>
              </a:solidFill>
              <a:latin typeface="+mn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07FD6F-EA09-46D0-96DA-0A0FD6DF41D0}"/>
              </a:ext>
            </a:extLst>
          </p:cNvPr>
          <p:cNvSpPr/>
          <p:nvPr/>
        </p:nvSpPr>
        <p:spPr>
          <a:xfrm>
            <a:off x="2286000" y="192089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78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990" y="-109784"/>
            <a:ext cx="8229600" cy="1143000"/>
          </a:xfrm>
        </p:spPr>
        <p:txBody>
          <a:bodyPr/>
          <a:lstStyle/>
          <a:p>
            <a:r>
              <a:rPr lang="en-US" altLang="zh-CN" sz="3200" dirty="0" err="1"/>
              <a:t>Tensorboard</a:t>
            </a:r>
            <a:endParaRPr lang="zh-CN" altLang="en-US" sz="3200"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86497" y="1003193"/>
            <a:ext cx="8958650" cy="5292000"/>
          </a:xfrm>
          <a:prstGeom prst="roundRect">
            <a:avLst>
              <a:gd name="adj" fmla="val 1739"/>
            </a:avLst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lumMod val="50000"/>
                <a:alpha val="40000"/>
              </a:schemeClr>
            </a:glow>
            <a:prstShdw prst="shdw17" dist="17961" dir="2700000">
              <a:schemeClr val="accent1">
                <a:lumMod val="40000"/>
                <a:lumOff val="60000"/>
                <a:alpha val="50000"/>
              </a:schemeClr>
            </a:prstShdw>
            <a:reflection blurRad="139700" stA="98000" endPos="13000" dist="190500" dir="5400000" sy="-100000" algn="bl" rotWithShape="0"/>
          </a:effectLst>
          <a:scene3d>
            <a:camera prst="orthographicFront"/>
            <a:lightRig rig="freezing" dir="t"/>
          </a:scene3d>
          <a:sp3d prstMaterial="plastic">
            <a:bevelT prst="relaxedInset"/>
            <a:bevelB w="101600" prst="riblet"/>
          </a:sp3d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F05E98-CE7F-41CA-B4BA-12519963F81E}"/>
              </a:ext>
            </a:extLst>
          </p:cNvPr>
          <p:cNvSpPr/>
          <p:nvPr/>
        </p:nvSpPr>
        <p:spPr>
          <a:xfrm>
            <a:off x="304801" y="1906431"/>
            <a:ext cx="8752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Open Sans"/>
              </a:rPr>
              <a:t>	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ABF65B-9A41-4999-B56F-0ADC122F4DF2}"/>
              </a:ext>
            </a:extLst>
          </p:cNvPr>
          <p:cNvSpPr/>
          <p:nvPr/>
        </p:nvSpPr>
        <p:spPr bwMode="auto">
          <a:xfrm>
            <a:off x="548163" y="1907251"/>
            <a:ext cx="8035317" cy="29533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对大部分人而言，深度神经网络就像一个黑盒子，其内部的组织、结构、以及其训练过程很难理清楚，这给深度神经网络原理的理解和工程化带来了很大的挑战。为了解决这个问题，</a:t>
            </a:r>
            <a:r>
              <a:rPr lang="en-US" altLang="zh-CN" dirty="0" err="1"/>
              <a:t>tensorboard</a:t>
            </a:r>
            <a:r>
              <a:rPr lang="zh-CN" altLang="en-US" dirty="0"/>
              <a:t>应运而生。</a:t>
            </a:r>
            <a:r>
              <a:rPr lang="en-US" altLang="zh-CN" dirty="0" err="1"/>
              <a:t>Tensorboard</a:t>
            </a:r>
            <a:r>
              <a:rPr lang="zh-CN" altLang="en-US" dirty="0"/>
              <a:t>是</a:t>
            </a:r>
            <a:r>
              <a:rPr lang="en-US" altLang="zh-CN" dirty="0" err="1"/>
              <a:t>tensorflow</a:t>
            </a:r>
            <a:r>
              <a:rPr lang="zh-CN" altLang="en-US" dirty="0"/>
              <a:t>内置的一个可视化工具，它通过将</a:t>
            </a:r>
            <a:r>
              <a:rPr lang="en-US" altLang="zh-CN" dirty="0" err="1"/>
              <a:t>tensorflow</a:t>
            </a:r>
            <a:r>
              <a:rPr lang="zh-CN" altLang="en-US" dirty="0"/>
              <a:t>程序输出的日志文件的信息可视化使得</a:t>
            </a:r>
            <a:r>
              <a:rPr lang="en-US" altLang="zh-CN" dirty="0" err="1"/>
              <a:t>tensorflow</a:t>
            </a:r>
            <a:r>
              <a:rPr lang="zh-CN" altLang="en-US" dirty="0"/>
              <a:t>程序的理解、调试和优化更加简单高效。</a:t>
            </a:r>
            <a:r>
              <a:rPr lang="en-US" altLang="zh-CN" dirty="0" err="1"/>
              <a:t>Tensorboard</a:t>
            </a:r>
            <a:r>
              <a:rPr lang="zh-CN" altLang="en-US" dirty="0"/>
              <a:t>的可视化依赖于</a:t>
            </a:r>
            <a:r>
              <a:rPr lang="en-US" altLang="zh-CN" dirty="0" err="1"/>
              <a:t>tensorflow</a:t>
            </a:r>
            <a:r>
              <a:rPr lang="zh-CN" altLang="en-US" dirty="0"/>
              <a:t>程序运行输出的日志文件，因而</a:t>
            </a:r>
            <a:r>
              <a:rPr lang="en-US" altLang="zh-CN" dirty="0" err="1"/>
              <a:t>tensorboard</a:t>
            </a:r>
            <a:r>
              <a:rPr lang="zh-CN" altLang="en-US" dirty="0"/>
              <a:t>和</a:t>
            </a:r>
            <a:r>
              <a:rPr lang="en-US" altLang="zh-CN" dirty="0" err="1"/>
              <a:t>tensorflow</a:t>
            </a:r>
            <a:r>
              <a:rPr lang="zh-CN" altLang="en-US" dirty="0"/>
              <a:t>程序在不同的进程中运行。</a:t>
            </a:r>
            <a:endParaRPr lang="zh-CN" altLang="zh-CN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07FD6F-EA09-46D0-96DA-0A0FD6DF41D0}"/>
              </a:ext>
            </a:extLst>
          </p:cNvPr>
          <p:cNvSpPr/>
          <p:nvPr/>
        </p:nvSpPr>
        <p:spPr>
          <a:xfrm>
            <a:off x="2286000" y="192089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282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990" y="-109784"/>
            <a:ext cx="8229600" cy="1143000"/>
          </a:xfrm>
        </p:spPr>
        <p:txBody>
          <a:bodyPr/>
          <a:lstStyle/>
          <a:p>
            <a:r>
              <a:rPr lang="en-US" altLang="zh-CN" sz="3200" dirty="0" err="1"/>
              <a:t>Tensorboard</a:t>
            </a:r>
            <a:r>
              <a:rPr lang="en-US" altLang="zh-CN" sz="3200" dirty="0"/>
              <a:t>--</a:t>
            </a:r>
            <a:r>
              <a:rPr lang="en-US" altLang="zh-CN" dirty="0"/>
              <a:t> SCALARS</a:t>
            </a:r>
            <a:endParaRPr lang="zh-CN" altLang="en-US" sz="3200"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86497" y="1003193"/>
            <a:ext cx="8958650" cy="5292000"/>
          </a:xfrm>
          <a:prstGeom prst="roundRect">
            <a:avLst>
              <a:gd name="adj" fmla="val 1739"/>
            </a:avLst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lumMod val="50000"/>
                <a:alpha val="40000"/>
              </a:schemeClr>
            </a:glow>
            <a:prstShdw prst="shdw17" dist="17961" dir="2700000">
              <a:schemeClr val="accent1">
                <a:lumMod val="40000"/>
                <a:lumOff val="60000"/>
                <a:alpha val="50000"/>
              </a:schemeClr>
            </a:prstShdw>
            <a:reflection blurRad="139700" stA="98000" endPos="13000" dist="190500" dir="5400000" sy="-100000" algn="bl" rotWithShape="0"/>
          </a:effectLst>
          <a:scene3d>
            <a:camera prst="orthographicFront"/>
            <a:lightRig rig="freezing" dir="t"/>
          </a:scene3d>
          <a:sp3d prstMaterial="plastic">
            <a:bevelT prst="relaxedInset"/>
            <a:bevelB w="101600" prst="riblet"/>
          </a:sp3d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F05E98-CE7F-41CA-B4BA-12519963F81E}"/>
              </a:ext>
            </a:extLst>
          </p:cNvPr>
          <p:cNvSpPr/>
          <p:nvPr/>
        </p:nvSpPr>
        <p:spPr>
          <a:xfrm>
            <a:off x="304801" y="1906431"/>
            <a:ext cx="8752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Open Sans"/>
              </a:rPr>
              <a:t>	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ABF65B-9A41-4999-B56F-0ADC122F4DF2}"/>
              </a:ext>
            </a:extLst>
          </p:cNvPr>
          <p:cNvSpPr/>
          <p:nvPr/>
        </p:nvSpPr>
        <p:spPr bwMode="auto">
          <a:xfrm>
            <a:off x="604841" y="1926063"/>
            <a:ext cx="7921962" cy="29533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对大部分人而言，深度神经网络就像一个黑盒子，其内部的组织、结构、以及其训练过程很难理清楚，这给深度神经网络原理的理解和工程化带来了很大的挑战。为了解决这个问题，</a:t>
            </a:r>
            <a:r>
              <a:rPr lang="en-US" altLang="zh-CN" dirty="0" err="1"/>
              <a:t>tensorboard</a:t>
            </a:r>
            <a:r>
              <a:rPr lang="zh-CN" altLang="en-US" dirty="0"/>
              <a:t>应运而生。</a:t>
            </a:r>
            <a:r>
              <a:rPr lang="en-US" altLang="zh-CN" dirty="0" err="1"/>
              <a:t>Tensorboard</a:t>
            </a:r>
            <a:r>
              <a:rPr lang="zh-CN" altLang="en-US" dirty="0"/>
              <a:t>是</a:t>
            </a:r>
            <a:r>
              <a:rPr lang="en-US" altLang="zh-CN" dirty="0" err="1"/>
              <a:t>tensorflow</a:t>
            </a:r>
            <a:r>
              <a:rPr lang="zh-CN" altLang="en-US" dirty="0"/>
              <a:t>内置的一个可视化工具，它通过将</a:t>
            </a:r>
            <a:r>
              <a:rPr lang="en-US" altLang="zh-CN" dirty="0" err="1"/>
              <a:t>tensorflow</a:t>
            </a:r>
            <a:r>
              <a:rPr lang="zh-CN" altLang="en-US" dirty="0"/>
              <a:t>程序输出的日志文件的信息可视化使得</a:t>
            </a:r>
            <a:r>
              <a:rPr lang="en-US" altLang="zh-CN" dirty="0" err="1"/>
              <a:t>tensorflow</a:t>
            </a:r>
            <a:r>
              <a:rPr lang="zh-CN" altLang="en-US" dirty="0"/>
              <a:t>程序的理解、调试和优化更加简单高效。</a:t>
            </a:r>
            <a:r>
              <a:rPr lang="en-US" altLang="zh-CN" dirty="0" err="1"/>
              <a:t>Tensorboard</a:t>
            </a:r>
            <a:r>
              <a:rPr lang="zh-CN" altLang="en-US" dirty="0"/>
              <a:t>的可视化依赖于</a:t>
            </a:r>
            <a:r>
              <a:rPr lang="en-US" altLang="zh-CN" dirty="0" err="1"/>
              <a:t>tensorflow</a:t>
            </a:r>
            <a:r>
              <a:rPr lang="zh-CN" altLang="en-US" dirty="0"/>
              <a:t>程序运行输出的日志文件，因而</a:t>
            </a:r>
            <a:r>
              <a:rPr lang="en-US" altLang="zh-CN" dirty="0" err="1"/>
              <a:t>tensorboard</a:t>
            </a:r>
            <a:r>
              <a:rPr lang="zh-CN" altLang="en-US" dirty="0"/>
              <a:t>和</a:t>
            </a:r>
            <a:r>
              <a:rPr lang="en-US" altLang="zh-CN" dirty="0" err="1"/>
              <a:t>tensorflow</a:t>
            </a:r>
            <a:r>
              <a:rPr lang="zh-CN" altLang="en-US" dirty="0"/>
              <a:t>程序在不同的进程中运行。</a:t>
            </a:r>
            <a:endParaRPr lang="zh-CN" altLang="zh-CN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07FD6F-EA09-46D0-96DA-0A0FD6DF41D0}"/>
              </a:ext>
            </a:extLst>
          </p:cNvPr>
          <p:cNvSpPr/>
          <p:nvPr/>
        </p:nvSpPr>
        <p:spPr>
          <a:xfrm>
            <a:off x="2286000" y="192089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96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990" y="-109784"/>
            <a:ext cx="8229600" cy="1143000"/>
          </a:xfrm>
        </p:spPr>
        <p:txBody>
          <a:bodyPr/>
          <a:lstStyle/>
          <a:p>
            <a:r>
              <a:rPr lang="en-US" altLang="zh-CN" sz="3200" dirty="0" err="1"/>
              <a:t>Tensorboard</a:t>
            </a:r>
            <a:r>
              <a:rPr lang="en-US" altLang="zh-CN" sz="3200" dirty="0"/>
              <a:t>--</a:t>
            </a:r>
            <a:r>
              <a:rPr lang="en-US" altLang="zh-CN" dirty="0"/>
              <a:t> SCALARS</a:t>
            </a:r>
            <a:endParaRPr lang="zh-CN" altLang="en-US" sz="3200"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86497" y="1003193"/>
            <a:ext cx="8958650" cy="5292000"/>
          </a:xfrm>
          <a:prstGeom prst="roundRect">
            <a:avLst>
              <a:gd name="adj" fmla="val 1739"/>
            </a:avLst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lumMod val="50000"/>
                <a:alpha val="40000"/>
              </a:schemeClr>
            </a:glow>
            <a:prstShdw prst="shdw17" dist="17961" dir="2700000">
              <a:schemeClr val="accent1">
                <a:lumMod val="40000"/>
                <a:lumOff val="60000"/>
                <a:alpha val="50000"/>
              </a:schemeClr>
            </a:prstShdw>
            <a:reflection blurRad="139700" stA="98000" endPos="13000" dist="190500" dir="5400000" sy="-100000" algn="bl" rotWithShape="0"/>
          </a:effectLst>
          <a:scene3d>
            <a:camera prst="orthographicFront"/>
            <a:lightRig rig="freezing" dir="t"/>
          </a:scene3d>
          <a:sp3d prstMaterial="plastic">
            <a:bevelT prst="relaxedInset"/>
            <a:bevelB w="101600" prst="riblet"/>
          </a:sp3d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F05E98-CE7F-41CA-B4BA-12519963F81E}"/>
              </a:ext>
            </a:extLst>
          </p:cNvPr>
          <p:cNvSpPr/>
          <p:nvPr/>
        </p:nvSpPr>
        <p:spPr>
          <a:xfrm>
            <a:off x="304801" y="1906431"/>
            <a:ext cx="8752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Open Sans"/>
              </a:rPr>
              <a:t>	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ABF65B-9A41-4999-B56F-0ADC122F4DF2}"/>
              </a:ext>
            </a:extLst>
          </p:cNvPr>
          <p:cNvSpPr/>
          <p:nvPr/>
        </p:nvSpPr>
        <p:spPr bwMode="auto">
          <a:xfrm>
            <a:off x="164171" y="1098533"/>
            <a:ext cx="8740345" cy="13696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lvl="0"/>
            <a:r>
              <a:rPr lang="en-US" altLang="zh-CN" dirty="0" err="1"/>
              <a:t>Tensorboard</a:t>
            </a:r>
            <a:r>
              <a:rPr lang="en-US" altLang="zh-CN" dirty="0"/>
              <a:t> </a:t>
            </a:r>
            <a:r>
              <a:rPr lang="zh-CN" altLang="en-US" dirty="0"/>
              <a:t>的标量仪表盘，统计</a:t>
            </a:r>
            <a:r>
              <a:rPr lang="en-US" altLang="zh-CN" dirty="0" err="1"/>
              <a:t>tensorflow</a:t>
            </a:r>
            <a:r>
              <a:rPr lang="zh-CN" altLang="en-US" dirty="0"/>
              <a:t>中的标量（如：学习率、模型的总损失）随着迭代轮数的变化情况。如下图二所示，</a:t>
            </a:r>
            <a:r>
              <a:rPr lang="en-US" altLang="zh-CN" dirty="0"/>
              <a:t>SCALARS</a:t>
            </a:r>
            <a:r>
              <a:rPr lang="zh-CN" altLang="en-US" dirty="0"/>
              <a:t>栏目显示通过函数</a:t>
            </a:r>
            <a:r>
              <a:rPr lang="en-US" altLang="zh-CN" dirty="0" err="1"/>
              <a:t>tf.summary.scalar</a:t>
            </a:r>
            <a:r>
              <a:rPr lang="en-US" altLang="zh-CN" dirty="0"/>
              <a:t>()</a:t>
            </a:r>
            <a:r>
              <a:rPr lang="zh-CN" altLang="en-US" dirty="0"/>
              <a:t>记录的数据的变化趋势。如下所示代码可添加到程序中，用于记录学习率的变化情况。</a:t>
            </a:r>
            <a:endParaRPr lang="en-US" altLang="zh-CN" dirty="0"/>
          </a:p>
          <a:p>
            <a:pPr lvl="0"/>
            <a:endParaRPr lang="zh-CN" altLang="zh-CN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07FD6F-EA09-46D0-96DA-0A0FD6DF41D0}"/>
              </a:ext>
            </a:extLst>
          </p:cNvPr>
          <p:cNvSpPr/>
          <p:nvPr/>
        </p:nvSpPr>
        <p:spPr>
          <a:xfrm>
            <a:off x="2286000" y="192089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800" dirty="0"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EF116A4-65D3-4233-8080-6C96A5E6F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55" y="2556694"/>
            <a:ext cx="4572000" cy="36730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D62233-0469-41E5-8760-3135AAE66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491" y="3172274"/>
            <a:ext cx="4440720" cy="259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62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544"/>
            <a:ext cx="9144000" cy="3055920"/>
          </a:xfrm>
          <a:prstGeom prst="rect">
            <a:avLst/>
          </a:prstGeom>
        </p:spPr>
      </p:pic>
      <p:sp>
        <p:nvSpPr>
          <p:cNvPr id="8" name="Freeform 76"/>
          <p:cNvSpPr>
            <a:spLocks/>
          </p:cNvSpPr>
          <p:nvPr/>
        </p:nvSpPr>
        <p:spPr bwMode="gray">
          <a:xfrm rot="21175831">
            <a:off x="206154" y="4653867"/>
            <a:ext cx="1180476" cy="1586377"/>
          </a:xfrm>
          <a:custGeom>
            <a:avLst/>
            <a:gdLst>
              <a:gd name="T0" fmla="*/ 756 w 2220"/>
              <a:gd name="T1" fmla="*/ 0 h 2878"/>
              <a:gd name="T2" fmla="*/ 568 w 2220"/>
              <a:gd name="T3" fmla="*/ 112 h 2878"/>
              <a:gd name="T4" fmla="*/ 464 w 2220"/>
              <a:gd name="T5" fmla="*/ 212 h 2878"/>
              <a:gd name="T6" fmla="*/ 300 w 2220"/>
              <a:gd name="T7" fmla="*/ 164 h 2878"/>
              <a:gd name="T8" fmla="*/ 180 w 2220"/>
              <a:gd name="T9" fmla="*/ 156 h 2878"/>
              <a:gd name="T10" fmla="*/ 16 w 2220"/>
              <a:gd name="T11" fmla="*/ 184 h 2878"/>
              <a:gd name="T12" fmla="*/ 68 w 2220"/>
              <a:gd name="T13" fmla="*/ 368 h 2878"/>
              <a:gd name="T14" fmla="*/ 224 w 2220"/>
              <a:gd name="T15" fmla="*/ 460 h 2878"/>
              <a:gd name="T16" fmla="*/ 272 w 2220"/>
              <a:gd name="T17" fmla="*/ 664 h 2878"/>
              <a:gd name="T18" fmla="*/ 248 w 2220"/>
              <a:gd name="T19" fmla="*/ 900 h 2878"/>
              <a:gd name="T20" fmla="*/ 180 w 2220"/>
              <a:gd name="T21" fmla="*/ 1072 h 2878"/>
              <a:gd name="T22" fmla="*/ 144 w 2220"/>
              <a:gd name="T23" fmla="*/ 1240 h 2878"/>
              <a:gd name="T24" fmla="*/ 236 w 2220"/>
              <a:gd name="T25" fmla="*/ 1476 h 2878"/>
              <a:gd name="T26" fmla="*/ 328 w 2220"/>
              <a:gd name="T27" fmla="*/ 1556 h 2878"/>
              <a:gd name="T28" fmla="*/ 436 w 2220"/>
              <a:gd name="T29" fmla="*/ 1772 h 2878"/>
              <a:gd name="T30" fmla="*/ 452 w 2220"/>
              <a:gd name="T31" fmla="*/ 1964 h 2878"/>
              <a:gd name="T32" fmla="*/ 384 w 2220"/>
              <a:gd name="T33" fmla="*/ 2196 h 2878"/>
              <a:gd name="T34" fmla="*/ 140 w 2220"/>
              <a:gd name="T35" fmla="*/ 2420 h 2878"/>
              <a:gd name="T36" fmla="*/ 64 w 2220"/>
              <a:gd name="T37" fmla="*/ 2572 h 2878"/>
              <a:gd name="T38" fmla="*/ 188 w 2220"/>
              <a:gd name="T39" fmla="*/ 2848 h 2878"/>
              <a:gd name="T40" fmla="*/ 360 w 2220"/>
              <a:gd name="T41" fmla="*/ 2556 h 2878"/>
              <a:gd name="T42" fmla="*/ 680 w 2220"/>
              <a:gd name="T43" fmla="*/ 2340 h 2878"/>
              <a:gd name="T44" fmla="*/ 744 w 2220"/>
              <a:gd name="T45" fmla="*/ 2076 h 2878"/>
              <a:gd name="T46" fmla="*/ 736 w 2220"/>
              <a:gd name="T47" fmla="*/ 1644 h 2878"/>
              <a:gd name="T48" fmla="*/ 756 w 2220"/>
              <a:gd name="T49" fmla="*/ 1412 h 2878"/>
              <a:gd name="T50" fmla="*/ 888 w 2220"/>
              <a:gd name="T51" fmla="*/ 1304 h 2878"/>
              <a:gd name="T52" fmla="*/ 1060 w 2220"/>
              <a:gd name="T53" fmla="*/ 1292 h 2878"/>
              <a:gd name="T54" fmla="*/ 1260 w 2220"/>
              <a:gd name="T55" fmla="*/ 1328 h 2878"/>
              <a:gd name="T56" fmla="*/ 1400 w 2220"/>
              <a:gd name="T57" fmla="*/ 1380 h 2878"/>
              <a:gd name="T58" fmla="*/ 1672 w 2220"/>
              <a:gd name="T59" fmla="*/ 1484 h 2878"/>
              <a:gd name="T60" fmla="*/ 1856 w 2220"/>
              <a:gd name="T61" fmla="*/ 1432 h 2878"/>
              <a:gd name="T62" fmla="*/ 1896 w 2220"/>
              <a:gd name="T63" fmla="*/ 1148 h 2878"/>
              <a:gd name="T64" fmla="*/ 2032 w 2220"/>
              <a:gd name="T65" fmla="*/ 832 h 2878"/>
              <a:gd name="T66" fmla="*/ 2220 w 2220"/>
              <a:gd name="T67" fmla="*/ 140 h 2878"/>
              <a:gd name="T68" fmla="*/ 1788 w 2220"/>
              <a:gd name="T69" fmla="*/ 108 h 2878"/>
              <a:gd name="T70" fmla="*/ 1724 w 2220"/>
              <a:gd name="T71" fmla="*/ 320 h 2878"/>
              <a:gd name="T72" fmla="*/ 1723 w 2220"/>
              <a:gd name="T73" fmla="*/ 351 h 2878"/>
              <a:gd name="T74" fmla="*/ 1620 w 2220"/>
              <a:gd name="T75" fmla="*/ 548 h 2878"/>
              <a:gd name="T76" fmla="*/ 1700 w 2220"/>
              <a:gd name="T77" fmla="*/ 780 h 2878"/>
              <a:gd name="T78" fmla="*/ 1632 w 2220"/>
              <a:gd name="T79" fmla="*/ 904 h 2878"/>
              <a:gd name="T80" fmla="*/ 1424 w 2220"/>
              <a:gd name="T81" fmla="*/ 952 h 2878"/>
              <a:gd name="T82" fmla="*/ 1216 w 2220"/>
              <a:gd name="T83" fmla="*/ 992 h 2878"/>
              <a:gd name="T84" fmla="*/ 992 w 2220"/>
              <a:gd name="T85" fmla="*/ 956 h 2878"/>
              <a:gd name="T86" fmla="*/ 876 w 2220"/>
              <a:gd name="T87" fmla="*/ 884 h 2878"/>
              <a:gd name="T88" fmla="*/ 928 w 2220"/>
              <a:gd name="T89" fmla="*/ 728 h 2878"/>
              <a:gd name="T90" fmla="*/ 1204 w 2220"/>
              <a:gd name="T91" fmla="*/ 740 h 2878"/>
              <a:gd name="T92" fmla="*/ 1468 w 2220"/>
              <a:gd name="T93" fmla="*/ 592 h 2878"/>
              <a:gd name="T94" fmla="*/ 1592 w 2220"/>
              <a:gd name="T95" fmla="*/ 520 h 2878"/>
              <a:gd name="T96" fmla="*/ 1612 w 2220"/>
              <a:gd name="T97" fmla="*/ 492 h 2878"/>
              <a:gd name="T98" fmla="*/ 1648 w 2220"/>
              <a:gd name="T99" fmla="*/ 376 h 2878"/>
              <a:gd name="T100" fmla="*/ 1584 w 2220"/>
              <a:gd name="T101" fmla="*/ 344 h 2878"/>
              <a:gd name="T102" fmla="*/ 1496 w 2220"/>
              <a:gd name="T103" fmla="*/ 424 h 2878"/>
              <a:gd name="T104" fmla="*/ 1392 w 2220"/>
              <a:gd name="T105" fmla="*/ 492 h 2878"/>
              <a:gd name="T106" fmla="*/ 1300 w 2220"/>
              <a:gd name="T107" fmla="*/ 540 h 2878"/>
              <a:gd name="T108" fmla="*/ 1148 w 2220"/>
              <a:gd name="T109" fmla="*/ 564 h 2878"/>
              <a:gd name="T110" fmla="*/ 1028 w 2220"/>
              <a:gd name="T111" fmla="*/ 500 h 2878"/>
              <a:gd name="T112" fmla="*/ 936 w 2220"/>
              <a:gd name="T113" fmla="*/ 388 h 2878"/>
              <a:gd name="T114" fmla="*/ 824 w 2220"/>
              <a:gd name="T115" fmla="*/ 344 h 2878"/>
              <a:gd name="T116" fmla="*/ 860 w 2220"/>
              <a:gd name="T117" fmla="*/ 212 h 2878"/>
              <a:gd name="T118" fmla="*/ 876 w 2220"/>
              <a:gd name="T119" fmla="*/ 96 h 2878"/>
              <a:gd name="T120" fmla="*/ 832 w 2220"/>
              <a:gd name="T121" fmla="*/ 20 h 2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220" h="2878">
                <a:moveTo>
                  <a:pt x="832" y="20"/>
                </a:moveTo>
                <a:lnTo>
                  <a:pt x="784" y="20"/>
                </a:lnTo>
                <a:lnTo>
                  <a:pt x="756" y="0"/>
                </a:lnTo>
                <a:lnTo>
                  <a:pt x="676" y="20"/>
                </a:lnTo>
                <a:lnTo>
                  <a:pt x="624" y="44"/>
                </a:lnTo>
                <a:lnTo>
                  <a:pt x="568" y="112"/>
                </a:lnTo>
                <a:lnTo>
                  <a:pt x="536" y="164"/>
                </a:lnTo>
                <a:lnTo>
                  <a:pt x="508" y="208"/>
                </a:lnTo>
                <a:lnTo>
                  <a:pt x="464" y="212"/>
                </a:lnTo>
                <a:lnTo>
                  <a:pt x="392" y="164"/>
                </a:lnTo>
                <a:lnTo>
                  <a:pt x="352" y="140"/>
                </a:lnTo>
                <a:lnTo>
                  <a:pt x="300" y="164"/>
                </a:lnTo>
                <a:lnTo>
                  <a:pt x="280" y="184"/>
                </a:lnTo>
                <a:lnTo>
                  <a:pt x="216" y="184"/>
                </a:lnTo>
                <a:lnTo>
                  <a:pt x="180" y="156"/>
                </a:lnTo>
                <a:lnTo>
                  <a:pt x="108" y="152"/>
                </a:lnTo>
                <a:lnTo>
                  <a:pt x="48" y="184"/>
                </a:lnTo>
                <a:lnTo>
                  <a:pt x="16" y="184"/>
                </a:lnTo>
                <a:lnTo>
                  <a:pt x="0" y="264"/>
                </a:lnTo>
                <a:lnTo>
                  <a:pt x="4" y="312"/>
                </a:lnTo>
                <a:lnTo>
                  <a:pt x="68" y="368"/>
                </a:lnTo>
                <a:lnTo>
                  <a:pt x="124" y="408"/>
                </a:lnTo>
                <a:lnTo>
                  <a:pt x="196" y="432"/>
                </a:lnTo>
                <a:lnTo>
                  <a:pt x="224" y="460"/>
                </a:lnTo>
                <a:lnTo>
                  <a:pt x="256" y="588"/>
                </a:lnTo>
                <a:lnTo>
                  <a:pt x="272" y="636"/>
                </a:lnTo>
                <a:lnTo>
                  <a:pt x="272" y="664"/>
                </a:lnTo>
                <a:lnTo>
                  <a:pt x="276" y="724"/>
                </a:lnTo>
                <a:lnTo>
                  <a:pt x="256" y="812"/>
                </a:lnTo>
                <a:lnTo>
                  <a:pt x="248" y="900"/>
                </a:lnTo>
                <a:lnTo>
                  <a:pt x="216" y="964"/>
                </a:lnTo>
                <a:lnTo>
                  <a:pt x="216" y="1012"/>
                </a:lnTo>
                <a:lnTo>
                  <a:pt x="180" y="1072"/>
                </a:lnTo>
                <a:lnTo>
                  <a:pt x="180" y="1100"/>
                </a:lnTo>
                <a:lnTo>
                  <a:pt x="132" y="1160"/>
                </a:lnTo>
                <a:lnTo>
                  <a:pt x="144" y="1240"/>
                </a:lnTo>
                <a:lnTo>
                  <a:pt x="156" y="1296"/>
                </a:lnTo>
                <a:lnTo>
                  <a:pt x="184" y="1372"/>
                </a:lnTo>
                <a:lnTo>
                  <a:pt x="236" y="1476"/>
                </a:lnTo>
                <a:lnTo>
                  <a:pt x="268" y="1500"/>
                </a:lnTo>
                <a:lnTo>
                  <a:pt x="292" y="1500"/>
                </a:lnTo>
                <a:lnTo>
                  <a:pt x="328" y="1556"/>
                </a:lnTo>
                <a:lnTo>
                  <a:pt x="404" y="1640"/>
                </a:lnTo>
                <a:lnTo>
                  <a:pt x="412" y="1716"/>
                </a:lnTo>
                <a:lnTo>
                  <a:pt x="436" y="1772"/>
                </a:lnTo>
                <a:lnTo>
                  <a:pt x="452" y="1796"/>
                </a:lnTo>
                <a:lnTo>
                  <a:pt x="460" y="1824"/>
                </a:lnTo>
                <a:lnTo>
                  <a:pt x="452" y="1964"/>
                </a:lnTo>
                <a:lnTo>
                  <a:pt x="452" y="2152"/>
                </a:lnTo>
                <a:lnTo>
                  <a:pt x="424" y="2196"/>
                </a:lnTo>
                <a:lnTo>
                  <a:pt x="384" y="2196"/>
                </a:lnTo>
                <a:lnTo>
                  <a:pt x="264" y="2276"/>
                </a:lnTo>
                <a:lnTo>
                  <a:pt x="116" y="2392"/>
                </a:lnTo>
                <a:lnTo>
                  <a:pt x="140" y="2420"/>
                </a:lnTo>
                <a:lnTo>
                  <a:pt x="76" y="2420"/>
                </a:lnTo>
                <a:lnTo>
                  <a:pt x="16" y="2472"/>
                </a:lnTo>
                <a:lnTo>
                  <a:pt x="64" y="2572"/>
                </a:lnTo>
                <a:lnTo>
                  <a:pt x="100" y="2708"/>
                </a:lnTo>
                <a:lnTo>
                  <a:pt x="136" y="2828"/>
                </a:lnTo>
                <a:cubicBezTo>
                  <a:pt x="151" y="2851"/>
                  <a:pt x="171" y="2878"/>
                  <a:pt x="188" y="2848"/>
                </a:cubicBezTo>
                <a:cubicBezTo>
                  <a:pt x="213" y="2839"/>
                  <a:pt x="221" y="2698"/>
                  <a:pt x="240" y="2648"/>
                </a:cubicBezTo>
                <a:cubicBezTo>
                  <a:pt x="259" y="2598"/>
                  <a:pt x="280" y="2563"/>
                  <a:pt x="300" y="2548"/>
                </a:cubicBezTo>
                <a:lnTo>
                  <a:pt x="360" y="2556"/>
                </a:lnTo>
                <a:lnTo>
                  <a:pt x="408" y="2484"/>
                </a:lnTo>
                <a:lnTo>
                  <a:pt x="524" y="2420"/>
                </a:lnTo>
                <a:lnTo>
                  <a:pt x="680" y="2340"/>
                </a:lnTo>
                <a:lnTo>
                  <a:pt x="736" y="2224"/>
                </a:lnTo>
                <a:lnTo>
                  <a:pt x="752" y="2144"/>
                </a:lnTo>
                <a:lnTo>
                  <a:pt x="744" y="2076"/>
                </a:lnTo>
                <a:lnTo>
                  <a:pt x="748" y="1972"/>
                </a:lnTo>
                <a:lnTo>
                  <a:pt x="756" y="1720"/>
                </a:lnTo>
                <a:lnTo>
                  <a:pt x="736" y="1644"/>
                </a:lnTo>
                <a:lnTo>
                  <a:pt x="728" y="1584"/>
                </a:lnTo>
                <a:lnTo>
                  <a:pt x="728" y="1500"/>
                </a:lnTo>
                <a:lnTo>
                  <a:pt x="756" y="1412"/>
                </a:lnTo>
                <a:lnTo>
                  <a:pt x="808" y="1412"/>
                </a:lnTo>
                <a:lnTo>
                  <a:pt x="844" y="1332"/>
                </a:lnTo>
                <a:lnTo>
                  <a:pt x="888" y="1304"/>
                </a:lnTo>
                <a:lnTo>
                  <a:pt x="940" y="1320"/>
                </a:lnTo>
                <a:lnTo>
                  <a:pt x="980" y="1308"/>
                </a:lnTo>
                <a:lnTo>
                  <a:pt x="1060" y="1292"/>
                </a:lnTo>
                <a:lnTo>
                  <a:pt x="1164" y="1312"/>
                </a:lnTo>
                <a:lnTo>
                  <a:pt x="1240" y="1304"/>
                </a:lnTo>
                <a:lnTo>
                  <a:pt x="1260" y="1328"/>
                </a:lnTo>
                <a:lnTo>
                  <a:pt x="1312" y="1332"/>
                </a:lnTo>
                <a:lnTo>
                  <a:pt x="1364" y="1360"/>
                </a:lnTo>
                <a:lnTo>
                  <a:pt x="1400" y="1380"/>
                </a:lnTo>
                <a:lnTo>
                  <a:pt x="1488" y="1384"/>
                </a:lnTo>
                <a:lnTo>
                  <a:pt x="1548" y="1460"/>
                </a:lnTo>
                <a:lnTo>
                  <a:pt x="1672" y="1484"/>
                </a:lnTo>
                <a:lnTo>
                  <a:pt x="1744" y="1500"/>
                </a:lnTo>
                <a:lnTo>
                  <a:pt x="1808" y="1488"/>
                </a:lnTo>
                <a:lnTo>
                  <a:pt x="1856" y="1432"/>
                </a:lnTo>
                <a:lnTo>
                  <a:pt x="1908" y="1304"/>
                </a:lnTo>
                <a:lnTo>
                  <a:pt x="1912" y="1228"/>
                </a:lnTo>
                <a:lnTo>
                  <a:pt x="1896" y="1148"/>
                </a:lnTo>
                <a:lnTo>
                  <a:pt x="1932" y="1028"/>
                </a:lnTo>
                <a:lnTo>
                  <a:pt x="1996" y="936"/>
                </a:lnTo>
                <a:lnTo>
                  <a:pt x="2032" y="832"/>
                </a:lnTo>
                <a:lnTo>
                  <a:pt x="2168" y="856"/>
                </a:lnTo>
                <a:lnTo>
                  <a:pt x="2196" y="860"/>
                </a:lnTo>
                <a:lnTo>
                  <a:pt x="2220" y="140"/>
                </a:lnTo>
                <a:lnTo>
                  <a:pt x="2144" y="132"/>
                </a:lnTo>
                <a:lnTo>
                  <a:pt x="1988" y="136"/>
                </a:lnTo>
                <a:lnTo>
                  <a:pt x="1788" y="108"/>
                </a:lnTo>
                <a:lnTo>
                  <a:pt x="1724" y="120"/>
                </a:lnTo>
                <a:lnTo>
                  <a:pt x="1712" y="188"/>
                </a:lnTo>
                <a:lnTo>
                  <a:pt x="1724" y="320"/>
                </a:lnTo>
                <a:lnTo>
                  <a:pt x="1652" y="340"/>
                </a:lnTo>
                <a:lnTo>
                  <a:pt x="1674" y="356"/>
                </a:lnTo>
                <a:lnTo>
                  <a:pt x="1723" y="351"/>
                </a:lnTo>
                <a:lnTo>
                  <a:pt x="1724" y="536"/>
                </a:lnTo>
                <a:lnTo>
                  <a:pt x="1660" y="536"/>
                </a:lnTo>
                <a:lnTo>
                  <a:pt x="1620" y="548"/>
                </a:lnTo>
                <a:lnTo>
                  <a:pt x="1712" y="584"/>
                </a:lnTo>
                <a:lnTo>
                  <a:pt x="1720" y="612"/>
                </a:lnTo>
                <a:lnTo>
                  <a:pt x="1700" y="780"/>
                </a:lnTo>
                <a:lnTo>
                  <a:pt x="1668" y="820"/>
                </a:lnTo>
                <a:lnTo>
                  <a:pt x="1664" y="868"/>
                </a:lnTo>
                <a:lnTo>
                  <a:pt x="1632" y="904"/>
                </a:lnTo>
                <a:lnTo>
                  <a:pt x="1564" y="900"/>
                </a:lnTo>
                <a:lnTo>
                  <a:pt x="1496" y="924"/>
                </a:lnTo>
                <a:lnTo>
                  <a:pt x="1424" y="952"/>
                </a:lnTo>
                <a:lnTo>
                  <a:pt x="1384" y="980"/>
                </a:lnTo>
                <a:lnTo>
                  <a:pt x="1368" y="1008"/>
                </a:lnTo>
                <a:lnTo>
                  <a:pt x="1216" y="992"/>
                </a:lnTo>
                <a:lnTo>
                  <a:pt x="1168" y="956"/>
                </a:lnTo>
                <a:lnTo>
                  <a:pt x="1088" y="956"/>
                </a:lnTo>
                <a:lnTo>
                  <a:pt x="992" y="956"/>
                </a:lnTo>
                <a:lnTo>
                  <a:pt x="924" y="940"/>
                </a:lnTo>
                <a:lnTo>
                  <a:pt x="892" y="924"/>
                </a:lnTo>
                <a:lnTo>
                  <a:pt x="876" y="884"/>
                </a:lnTo>
                <a:lnTo>
                  <a:pt x="888" y="832"/>
                </a:lnTo>
                <a:lnTo>
                  <a:pt x="912" y="784"/>
                </a:lnTo>
                <a:lnTo>
                  <a:pt x="928" y="728"/>
                </a:lnTo>
                <a:lnTo>
                  <a:pt x="976" y="712"/>
                </a:lnTo>
                <a:lnTo>
                  <a:pt x="1060" y="732"/>
                </a:lnTo>
                <a:lnTo>
                  <a:pt x="1204" y="740"/>
                </a:lnTo>
                <a:lnTo>
                  <a:pt x="1288" y="712"/>
                </a:lnTo>
                <a:lnTo>
                  <a:pt x="1388" y="660"/>
                </a:lnTo>
                <a:lnTo>
                  <a:pt x="1468" y="592"/>
                </a:lnTo>
                <a:lnTo>
                  <a:pt x="1520" y="536"/>
                </a:lnTo>
                <a:lnTo>
                  <a:pt x="1544" y="508"/>
                </a:lnTo>
                <a:lnTo>
                  <a:pt x="1592" y="520"/>
                </a:lnTo>
                <a:lnTo>
                  <a:pt x="1624" y="548"/>
                </a:lnTo>
                <a:lnTo>
                  <a:pt x="1647" y="536"/>
                </a:lnTo>
                <a:lnTo>
                  <a:pt x="1612" y="492"/>
                </a:lnTo>
                <a:lnTo>
                  <a:pt x="1632" y="456"/>
                </a:lnTo>
                <a:lnTo>
                  <a:pt x="1632" y="420"/>
                </a:lnTo>
                <a:lnTo>
                  <a:pt x="1648" y="376"/>
                </a:lnTo>
                <a:lnTo>
                  <a:pt x="1672" y="356"/>
                </a:lnTo>
                <a:lnTo>
                  <a:pt x="1656" y="341"/>
                </a:lnTo>
                <a:lnTo>
                  <a:pt x="1584" y="344"/>
                </a:lnTo>
                <a:lnTo>
                  <a:pt x="1536" y="356"/>
                </a:lnTo>
                <a:lnTo>
                  <a:pt x="1540" y="392"/>
                </a:lnTo>
                <a:lnTo>
                  <a:pt x="1496" y="424"/>
                </a:lnTo>
                <a:lnTo>
                  <a:pt x="1444" y="464"/>
                </a:lnTo>
                <a:lnTo>
                  <a:pt x="1444" y="492"/>
                </a:lnTo>
                <a:lnTo>
                  <a:pt x="1392" y="492"/>
                </a:lnTo>
                <a:lnTo>
                  <a:pt x="1384" y="520"/>
                </a:lnTo>
                <a:lnTo>
                  <a:pt x="1340" y="520"/>
                </a:lnTo>
                <a:lnTo>
                  <a:pt x="1300" y="540"/>
                </a:lnTo>
                <a:lnTo>
                  <a:pt x="1236" y="572"/>
                </a:lnTo>
                <a:lnTo>
                  <a:pt x="1208" y="584"/>
                </a:lnTo>
                <a:lnTo>
                  <a:pt x="1148" y="564"/>
                </a:lnTo>
                <a:lnTo>
                  <a:pt x="1080" y="556"/>
                </a:lnTo>
                <a:lnTo>
                  <a:pt x="1048" y="528"/>
                </a:lnTo>
                <a:lnTo>
                  <a:pt x="1028" y="500"/>
                </a:lnTo>
                <a:lnTo>
                  <a:pt x="1012" y="480"/>
                </a:lnTo>
                <a:lnTo>
                  <a:pt x="976" y="432"/>
                </a:lnTo>
                <a:lnTo>
                  <a:pt x="936" y="388"/>
                </a:lnTo>
                <a:lnTo>
                  <a:pt x="904" y="368"/>
                </a:lnTo>
                <a:lnTo>
                  <a:pt x="844" y="372"/>
                </a:lnTo>
                <a:lnTo>
                  <a:pt x="824" y="344"/>
                </a:lnTo>
                <a:lnTo>
                  <a:pt x="820" y="316"/>
                </a:lnTo>
                <a:lnTo>
                  <a:pt x="844" y="264"/>
                </a:lnTo>
                <a:lnTo>
                  <a:pt x="860" y="212"/>
                </a:lnTo>
                <a:lnTo>
                  <a:pt x="868" y="152"/>
                </a:lnTo>
                <a:lnTo>
                  <a:pt x="880" y="120"/>
                </a:lnTo>
                <a:lnTo>
                  <a:pt x="876" y="96"/>
                </a:lnTo>
                <a:lnTo>
                  <a:pt x="856" y="72"/>
                </a:lnTo>
                <a:lnTo>
                  <a:pt x="852" y="48"/>
                </a:lnTo>
                <a:lnTo>
                  <a:pt x="832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1326863" y="4883379"/>
            <a:ext cx="7302676" cy="5636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32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8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cs typeface="楷体_GB231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0033CC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0033CC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0033CC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0033CC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 algn="ctr">
              <a:buNone/>
            </a:pPr>
            <a:r>
              <a:rPr lang="zh-CN" altLang="en-US" sz="40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</a:t>
            </a:r>
            <a:r>
              <a:rPr lang="zh-CN" altLang="en-US" sz="4000" kern="0" dirty="0">
                <a:solidFill>
                  <a:schemeClr val="tx1"/>
                </a:solidFill>
              </a:rPr>
              <a:t>！</a:t>
            </a:r>
            <a:endParaRPr lang="zh-CN" altLang="en-US" sz="28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06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990" y="-139807"/>
            <a:ext cx="8229600" cy="1143000"/>
          </a:xfrm>
        </p:spPr>
        <p:txBody>
          <a:bodyPr/>
          <a:lstStyle/>
          <a:p>
            <a:r>
              <a:rPr lang="zh-CN" altLang="en-US" sz="3200" dirty="0"/>
              <a:t>梯度下降法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92675" y="1003193"/>
            <a:ext cx="8958650" cy="5292000"/>
          </a:xfrm>
          <a:prstGeom prst="roundRect">
            <a:avLst>
              <a:gd name="adj" fmla="val 1739"/>
            </a:avLst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lumMod val="50000"/>
                <a:alpha val="40000"/>
              </a:schemeClr>
            </a:glow>
            <a:prstShdw prst="shdw17" dist="17961" dir="2700000">
              <a:schemeClr val="accent1">
                <a:lumMod val="40000"/>
                <a:lumOff val="60000"/>
                <a:alpha val="50000"/>
              </a:schemeClr>
            </a:prstShdw>
            <a:reflection blurRad="139700" stA="98000" endPos="13000" dist="190500" dir="5400000" sy="-100000" algn="bl" rotWithShape="0"/>
          </a:effectLst>
          <a:scene3d>
            <a:camera prst="orthographicFront"/>
            <a:lightRig rig="freezing" dir="t"/>
          </a:scene3d>
          <a:sp3d prstMaterial="plastic">
            <a:bevelT prst="relaxedInset"/>
            <a:bevelB w="101600" prst="riblet"/>
          </a:sp3d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华文楷体" pitchFamily="2" charset="-122"/>
              <a:cs typeface="+mn-cs"/>
            </a:endParaRPr>
          </a:p>
        </p:txBody>
      </p:sp>
      <p:pic>
        <p:nvPicPr>
          <p:cNvPr id="15" name="图片 14" descr="图片包含 动物, 无脊椎动物&#10;&#10;已生成高可信度的说明">
            <a:extLst>
              <a:ext uri="{FF2B5EF4-FFF2-40B4-BE49-F238E27FC236}">
                <a16:creationId xmlns:a16="http://schemas.microsoft.com/office/drawing/2014/main" id="{C190DD01-25E3-447C-9F3D-E2E7E5A691A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2388" y="1162950"/>
            <a:ext cx="916894" cy="754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FFAE25-DFC5-4908-A179-9F19E5BAC0DC}"/>
                  </a:ext>
                </a:extLst>
              </p:cNvPr>
              <p:cNvSpPr txBox="1"/>
              <p:nvPr/>
            </p:nvSpPr>
            <p:spPr>
              <a:xfrm>
                <a:off x="2360752" y="1256462"/>
                <a:ext cx="3423560" cy="8897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zh-CN" altLang="en-US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𝜼</m:t>
                      </m:r>
                      <m:r>
                        <a:rPr kumimoji="0" lang="zh-CN" alt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⋅</m:t>
                      </m:r>
                      <m:f>
                        <m:fPr>
                          <m:ctrlPr>
                            <a:rPr kumimoji="0" lang="zh-CN" altLang="en-US" sz="2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𝛛</m:t>
                          </m:r>
                          <m:r>
                            <a:rPr kumimoji="0" lang="zh-CN" altLang="en-US" sz="2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𝒇</m:t>
                          </m:r>
                        </m:num>
                        <m:den>
                          <m:r>
                            <a:rPr kumimoji="0" lang="zh-CN" alt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𝛛</m:t>
                          </m:r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FFAE25-DFC5-4908-A179-9F19E5BAC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752" y="1256462"/>
                <a:ext cx="3423560" cy="8897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3D6F69B-BFC5-4D59-B121-E6E4A06886FA}"/>
                  </a:ext>
                </a:extLst>
              </p:cNvPr>
              <p:cNvSpPr txBox="1"/>
              <p:nvPr/>
            </p:nvSpPr>
            <p:spPr>
              <a:xfrm>
                <a:off x="2360752" y="2399462"/>
                <a:ext cx="3423560" cy="8897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𝟑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zh-CN" altLang="en-US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𝜼</m:t>
                      </m:r>
                      <m:r>
                        <a:rPr kumimoji="0" lang="zh-CN" alt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⋅</m:t>
                      </m:r>
                      <m:f>
                        <m:fPr>
                          <m:ctrlPr>
                            <a:rPr kumimoji="0" lang="zh-CN" altLang="en-US" sz="2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𝛛</m:t>
                          </m:r>
                          <m:r>
                            <a:rPr kumimoji="0" lang="zh-CN" altLang="en-US" sz="2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𝒇</m:t>
                          </m:r>
                        </m:num>
                        <m:den>
                          <m:r>
                            <a:rPr kumimoji="0" lang="zh-CN" alt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𝛛</m:t>
                          </m:r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3D6F69B-BFC5-4D59-B121-E6E4A0688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752" y="2399462"/>
                <a:ext cx="3423560" cy="8897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D5D8892-4CB6-4E9D-BE05-6AC826DB0D2B}"/>
                  </a:ext>
                </a:extLst>
              </p:cNvPr>
              <p:cNvSpPr txBox="1"/>
              <p:nvPr/>
            </p:nvSpPr>
            <p:spPr>
              <a:xfrm>
                <a:off x="2360752" y="4432193"/>
                <a:ext cx="3423560" cy="8897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zh-CN" altLang="en-US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𝜼</m:t>
                      </m:r>
                      <m:r>
                        <a:rPr kumimoji="0" lang="zh-CN" alt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⋅</m:t>
                      </m:r>
                      <m:f>
                        <m:fPr>
                          <m:ctrlPr>
                            <a:rPr kumimoji="0" lang="zh-CN" altLang="en-US" sz="2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𝛛</m:t>
                          </m:r>
                          <m:r>
                            <a:rPr kumimoji="0" lang="zh-CN" altLang="en-US" sz="2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𝒇</m:t>
                          </m:r>
                        </m:num>
                        <m:den>
                          <m:r>
                            <a:rPr kumimoji="0" lang="zh-CN" alt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𝛛</m:t>
                          </m:r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𝒏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D5D8892-4CB6-4E9D-BE05-6AC826DB0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752" y="4432193"/>
                <a:ext cx="3423560" cy="8897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164D938-471D-47E1-B831-7163F3409AD0}"/>
              </a:ext>
            </a:extLst>
          </p:cNvPr>
          <p:cNvCxnSpPr>
            <a:cxnSpLocks/>
            <a:stCxn id="21" idx="0"/>
            <a:endCxn id="21" idx="0"/>
          </p:cNvCxnSpPr>
          <p:nvPr/>
        </p:nvCxnSpPr>
        <p:spPr bwMode="auto">
          <a:xfrm>
            <a:off x="4072532" y="4432193"/>
            <a:ext cx="0" cy="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</p:cxnSp>
      <p:sp>
        <p:nvSpPr>
          <p:cNvPr id="10" name="箭头: 下 9">
            <a:extLst>
              <a:ext uri="{FF2B5EF4-FFF2-40B4-BE49-F238E27FC236}">
                <a16:creationId xmlns:a16="http://schemas.microsoft.com/office/drawing/2014/main" id="{918CA46A-C9FD-45F1-B25F-A4E516D8284E}"/>
              </a:ext>
            </a:extLst>
          </p:cNvPr>
          <p:cNvSpPr/>
          <p:nvPr/>
        </p:nvSpPr>
        <p:spPr bwMode="auto">
          <a:xfrm>
            <a:off x="3909246" y="3328999"/>
            <a:ext cx="326571" cy="1065093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华文楷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70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7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000">
                                          <p:cBhvr additive="base">
                                            <p:cTn id="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000">
                                          <p:cBhvr additive="base"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26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990" y="-139807"/>
            <a:ext cx="8229600" cy="1143000"/>
          </a:xfrm>
        </p:spPr>
        <p:txBody>
          <a:bodyPr/>
          <a:lstStyle/>
          <a:p>
            <a:r>
              <a:rPr lang="zh-CN" altLang="en-US" sz="3200" dirty="0"/>
              <a:t>权重更新和偏置更新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92675" y="1003193"/>
            <a:ext cx="8958650" cy="5292000"/>
          </a:xfrm>
          <a:prstGeom prst="roundRect">
            <a:avLst>
              <a:gd name="adj" fmla="val 1739"/>
            </a:avLst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lumMod val="50000"/>
                <a:alpha val="40000"/>
              </a:schemeClr>
            </a:glow>
            <a:prstShdw prst="shdw17" dist="17961" dir="2700000">
              <a:schemeClr val="accent1">
                <a:lumMod val="40000"/>
                <a:lumOff val="60000"/>
                <a:alpha val="50000"/>
              </a:schemeClr>
            </a:prstShdw>
            <a:reflection blurRad="139700" stA="98000" endPos="13000" dist="190500" dir="5400000" sy="-100000" algn="bl" rotWithShape="0"/>
          </a:effectLst>
          <a:scene3d>
            <a:camera prst="orthographicFront"/>
            <a:lightRig rig="freezing" dir="t"/>
          </a:scene3d>
          <a:sp3d prstMaterial="plastic">
            <a:bevelT prst="relaxedInset"/>
            <a:bevelB w="101600" prst="riblet"/>
          </a:sp3d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华文楷体" pitchFamily="2" charset="-122"/>
              <a:cs typeface="+mn-cs"/>
            </a:endParaRPr>
          </a:p>
        </p:txBody>
      </p:sp>
      <p:pic>
        <p:nvPicPr>
          <p:cNvPr id="15" name="图片 14" descr="图片包含 动物, 无脊椎动物&#10;&#10;已生成高可信度的说明">
            <a:extLst>
              <a:ext uri="{FF2B5EF4-FFF2-40B4-BE49-F238E27FC236}">
                <a16:creationId xmlns:a16="http://schemas.microsoft.com/office/drawing/2014/main" id="{C190DD01-25E3-447C-9F3D-E2E7E5A691A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2388" y="1162950"/>
            <a:ext cx="916894" cy="754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604DA5D-2BFF-4AF7-B227-DD4B85E17D07}"/>
                  </a:ext>
                </a:extLst>
              </p:cNvPr>
              <p:cNvSpPr txBox="1"/>
              <p:nvPr/>
            </p:nvSpPr>
            <p:spPr>
              <a:xfrm>
                <a:off x="1989275" y="1526945"/>
                <a:ext cx="4868725" cy="432143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rgbClr val="44546A"/>
                </a:solidFill>
                <a:prstDash val="dash"/>
                <a:round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5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 Light" charset="0"/>
                  </a:rPr>
                  <a:t>假设输入层的节点个数为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 Light" charset="0"/>
                  </a:rPr>
                  <a:t>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25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 Light" charset="0"/>
                  </a:rPr>
                  <a:t>隐含层的节点个数为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 Light" charset="0"/>
                  </a:rPr>
                  <a:t>l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25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 Light" charset="0"/>
                  </a:rPr>
                  <a:t>输出层的节点个数为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 Light" charset="0"/>
                  </a:rPr>
                  <a:t>m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25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 Light" charset="0"/>
                  </a:rPr>
                  <a:t>输入层到隐含层的权重为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𝑾</m:t>
                        </m:r>
                      </m:e>
                      <m:sub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𝒊𝒋</m:t>
                        </m:r>
                      </m:sub>
                    </m:sSub>
                  </m:oMath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5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 Light" charset="0"/>
                  </a:rPr>
                  <a:t>隐含层到输出层的权重为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𝑾</m:t>
                        </m:r>
                      </m:e>
                      <m:sub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𝒋𝒌</m:t>
                        </m:r>
                      </m:sub>
                    </m:sSub>
                  </m:oMath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5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 Light" charset="0"/>
                  </a:rPr>
                  <a:t>输入层到隐含层的偏置为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𝒋</m:t>
                        </m:r>
                      </m:sub>
                    </m:sSub>
                  </m:oMath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5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 Light" charset="0"/>
                  </a:rPr>
                  <a:t>隐含层到输出层的偏置为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𝒃</m:t>
                        </m:r>
                      </m:e>
                      <m:sub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𝒌</m:t>
                        </m:r>
                      </m:sub>
                    </m:sSub>
                    <m:r>
                      <a:rPr kumimoji="0" lang="en-US" altLang="zh-CN" sz="20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 </m:t>
                    </m:r>
                  </m:oMath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5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 Light" charset="0"/>
                  </a:rPr>
                  <a:t>学习率为</a:t>
                </a:r>
                <a14:m>
                  <m:oMath xmlns:m="http://schemas.openxmlformats.org/officeDocument/2006/math">
                    <m:r>
                      <a:rPr kumimoji="0" lang="zh-CN" alt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𝜼</m:t>
                    </m:r>
                  </m:oMath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5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 Light" charset="0"/>
                  </a:rPr>
                  <a:t>激励函数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 Light" charset="0"/>
                  </a:rPr>
                  <a:t>g(x)=Sigmoid(x)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604DA5D-2BFF-4AF7-B227-DD4B85E17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275" y="1526945"/>
                <a:ext cx="4868725" cy="4321439"/>
              </a:xfrm>
              <a:prstGeom prst="rect">
                <a:avLst/>
              </a:prstGeom>
              <a:blipFill>
                <a:blip r:embed="rId4"/>
                <a:stretch>
                  <a:fillRect l="-1122" b="-1264"/>
                </a:stretch>
              </a:blipFill>
              <a:ln w="19050">
                <a:solidFill>
                  <a:srgbClr val="44546A"/>
                </a:solidFill>
                <a:prstDash val="dash"/>
                <a:rou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83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7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000">
                                          <p:cBhvr additive="base">
                                            <p:cTn id="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000">
                                          <p:cBhvr additive="base"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2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990" y="-139807"/>
            <a:ext cx="8229600" cy="1143000"/>
          </a:xfrm>
        </p:spPr>
        <p:txBody>
          <a:bodyPr/>
          <a:lstStyle/>
          <a:p>
            <a:r>
              <a:rPr lang="zh-CN" altLang="en-US" sz="3200" dirty="0"/>
              <a:t>权重更新和偏置更新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92675" y="1003193"/>
            <a:ext cx="8958650" cy="5292000"/>
          </a:xfrm>
          <a:prstGeom prst="roundRect">
            <a:avLst>
              <a:gd name="adj" fmla="val 1739"/>
            </a:avLst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lumMod val="50000"/>
                <a:alpha val="40000"/>
              </a:schemeClr>
            </a:glow>
            <a:prstShdw prst="shdw17" dist="17961" dir="2700000">
              <a:schemeClr val="accent1">
                <a:lumMod val="40000"/>
                <a:lumOff val="60000"/>
                <a:alpha val="50000"/>
              </a:schemeClr>
            </a:prstShdw>
            <a:reflection blurRad="139700" stA="98000" endPos="13000" dist="190500" dir="5400000" sy="-100000" algn="bl" rotWithShape="0"/>
          </a:effectLst>
          <a:scene3d>
            <a:camera prst="orthographicFront"/>
            <a:lightRig rig="freezing" dir="t"/>
          </a:scene3d>
          <a:sp3d prstMaterial="plastic">
            <a:bevelT prst="relaxedInset"/>
            <a:bevelB w="101600" prst="riblet"/>
          </a:sp3d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华文楷体" pitchFamily="2" charset="-122"/>
              <a:cs typeface="+mn-cs"/>
            </a:endParaRPr>
          </a:p>
        </p:txBody>
      </p:sp>
      <p:pic>
        <p:nvPicPr>
          <p:cNvPr id="15" name="图片 14" descr="图片包含 动物, 无脊椎动物&#10;&#10;已生成高可信度的说明">
            <a:extLst>
              <a:ext uri="{FF2B5EF4-FFF2-40B4-BE49-F238E27FC236}">
                <a16:creationId xmlns:a16="http://schemas.microsoft.com/office/drawing/2014/main" id="{C190DD01-25E3-447C-9F3D-E2E7E5A691A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2388" y="1162950"/>
            <a:ext cx="916894" cy="754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604DA5D-2BFF-4AF7-B227-DD4B85E17D07}"/>
                  </a:ext>
                </a:extLst>
              </p:cNvPr>
              <p:cNvSpPr txBox="1"/>
              <p:nvPr/>
            </p:nvSpPr>
            <p:spPr>
              <a:xfrm>
                <a:off x="1989275" y="1526945"/>
                <a:ext cx="4868725" cy="52206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rgbClr val="44546A"/>
                </a:solidFill>
                <a:prstDash val="dash"/>
                <a:round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5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 Light" charset="0"/>
                  </a:rPr>
                  <a:t>隐含层的输出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𝑯</m:t>
                        </m:r>
                      </m:e>
                      <m:sub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𝒋</m:t>
                        </m:r>
                      </m:sub>
                    </m:sSub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=</m:t>
                    </m:r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𝒈</m:t>
                    </m:r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(</m:t>
                    </m:r>
                    <m:sSubSup>
                      <m:sSubSupPr>
                        <m:ctrlP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𝛴</m:t>
                        </m:r>
                      </m:e>
                      <m:sub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  <m:sup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p>
                    </m:sSubSup>
                    <m:sSub>
                      <m:sSubPr>
                        <m:ctrlP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𝑾</m:t>
                        </m:r>
                      </m:e>
                      <m:sub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𝒊𝒋</m:t>
                        </m:r>
                      </m:sub>
                    </m:sSub>
                    <m:sSub>
                      <m:sSubPr>
                        <m:ctrlP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sub>
                    </m:sSub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𝒋</m:t>
                        </m:r>
                      </m:sub>
                    </m:sSub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)</m:t>
                    </m:r>
                  </m:oMath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604DA5D-2BFF-4AF7-B227-DD4B85E17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275" y="1526945"/>
                <a:ext cx="4868725" cy="522066"/>
              </a:xfrm>
              <a:prstGeom prst="rect">
                <a:avLst/>
              </a:prstGeom>
              <a:blipFill>
                <a:blip r:embed="rId4"/>
                <a:stretch>
                  <a:fillRect l="-1122" b="-11236"/>
                </a:stretch>
              </a:blipFill>
              <a:ln w="19050">
                <a:solidFill>
                  <a:srgbClr val="44546A"/>
                </a:solidFill>
                <a:prstDash val="dash"/>
                <a:rou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6991306-B310-4205-9417-5FED4E99F454}"/>
                  </a:ext>
                </a:extLst>
              </p:cNvPr>
              <p:cNvSpPr txBox="1"/>
              <p:nvPr/>
            </p:nvSpPr>
            <p:spPr>
              <a:xfrm>
                <a:off x="1989274" y="2311730"/>
                <a:ext cx="4868725" cy="59631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rgbClr val="44546A"/>
                </a:solidFill>
                <a:prstDash val="dash"/>
                <a:round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5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 Light" charset="0"/>
                  </a:rPr>
                  <a:t>输出层的输出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𝑶</m:t>
                        </m:r>
                      </m:e>
                      <m:sub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𝒌</m:t>
                        </m:r>
                      </m:sub>
                    </m:sSub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=</m:t>
                    </m:r>
                    <m:sSubSup>
                      <m:sSubSupPr>
                        <m:ctrlP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𝛴</m:t>
                        </m:r>
                      </m:e>
                      <m:sub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𝒋</m:t>
                        </m:r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  <m:sup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𝒋</m:t>
                        </m:r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𝒍</m:t>
                        </m:r>
                      </m:sup>
                    </m:sSubSup>
                    <m:sSub>
                      <m:sSubPr>
                        <m:ctrlP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𝑾</m:t>
                        </m:r>
                      </m:e>
                      <m:sub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𝒋𝒌</m:t>
                        </m:r>
                      </m:sub>
                    </m:sSub>
                    <m:sSub>
                      <m:sSubPr>
                        <m:ctrlP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𝑯</m:t>
                        </m:r>
                      </m:e>
                      <m:sub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𝒋</m:t>
                        </m:r>
                      </m:sub>
                    </m:sSub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𝒃</m:t>
                        </m:r>
                      </m:e>
                      <m:sub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𝒌</m:t>
                        </m:r>
                      </m:sub>
                    </m:sSub>
                  </m:oMath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6991306-B310-4205-9417-5FED4E99F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274" y="2311730"/>
                <a:ext cx="4868725" cy="596317"/>
              </a:xfrm>
              <a:prstGeom prst="rect">
                <a:avLst/>
              </a:prstGeom>
              <a:blipFill>
                <a:blip r:embed="rId5"/>
                <a:stretch>
                  <a:fillRect l="-1122" b="-5941"/>
                </a:stretch>
              </a:blipFill>
              <a:ln w="19050">
                <a:solidFill>
                  <a:srgbClr val="44546A"/>
                </a:solidFill>
                <a:prstDash val="dash"/>
                <a:rou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F7826F9-FA52-4FEA-B8F2-8D64C1A6E9A5}"/>
                  </a:ext>
                </a:extLst>
              </p:cNvPr>
              <p:cNvSpPr txBox="1"/>
              <p:nvPr/>
            </p:nvSpPr>
            <p:spPr>
              <a:xfrm>
                <a:off x="1468164" y="3429000"/>
                <a:ext cx="5910943" cy="188494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rgbClr val="44546A"/>
                </a:solidFill>
                <a:prstDash val="dash"/>
                <a:round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5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微软雅黑" panose="020B0503020204020204" pitchFamily="34" charset="-122"/>
                    <a:cs typeface="+mn-cs"/>
                  </a:rPr>
                  <a:t>误差</a:t>
                </a:r>
                <a14:m>
                  <m:oMath xmlns:m="http://schemas.openxmlformats.org/officeDocument/2006/math">
                    <m:r>
                      <a:rPr kumimoji="0" lang="zh-CN" alt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公式：</m:t>
                    </m:r>
                    <m:r>
                      <a:rPr kumimoji="0" lang="en-US" altLang="zh-CN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𝑬</m:t>
                    </m:r>
                    <m:r>
                      <a:rPr kumimoji="0" lang="en-US" altLang="zh-CN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kumimoji="0" lang="en-US" altLang="zh-CN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546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kumimoji="0" lang="en-US" altLang="zh-CN" sz="20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44546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0" lang="en-US" altLang="zh-CN" sz="20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44546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0" lang="en-US" altLang="zh-CN" sz="20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44546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0" lang="en-US" altLang="zh-CN" sz="20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546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𝛴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zh-CN" sz="20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546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k</m:t>
                            </m:r>
                            <m:r>
                              <a:rPr kumimoji="0" lang="en-US" altLang="zh-CN" sz="20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546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=</m:t>
                            </m:r>
                            <m:r>
                              <a:rPr kumimoji="0" lang="en-US" altLang="zh-CN" sz="20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546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en-US" altLang="zh-CN" sz="20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546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𝒌</m:t>
                            </m:r>
                            <m:r>
                              <a:rPr kumimoji="0" lang="en-US" altLang="zh-CN" sz="20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546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=</m:t>
                            </m:r>
                            <m:r>
                              <a:rPr kumimoji="0" lang="en-US" altLang="zh-CN" sz="20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546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𝒎</m:t>
                            </m:r>
                          </m:sup>
                        </m:sSubSup>
                        <m:sSup>
                          <m:sSupPr>
                            <m:ctrlPr>
                              <a:rPr kumimoji="0" lang="en-US" altLang="zh-CN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546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20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546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kumimoji="0" lang="en-US" altLang="zh-CN" sz="20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44546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zh-CN" sz="20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44546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kumimoji="0" lang="en-US" altLang="zh-CN" sz="20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44546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  <m:t>𝒌</m:t>
                                </m:r>
                              </m:sub>
                              <m:sup/>
                            </m:sSubSup>
                            <m:r>
                              <a:rPr kumimoji="0" lang="en-US" altLang="zh-CN" sz="20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546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kumimoji="0" lang="en-US" altLang="zh-CN" sz="20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44546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zh-CN" sz="20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44546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  <m:t>𝑶</m:t>
                                </m:r>
                              </m:e>
                              <m:sub>
                                <m:r>
                                  <a:rPr kumimoji="0" lang="en-US" altLang="zh-CN" sz="20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44546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  <m:t>𝒌</m:t>
                                </m:r>
                              </m:sub>
                              <m:sup/>
                            </m:sSubSup>
                            <m:r>
                              <a:rPr kumimoji="0" lang="en-US" altLang="zh-CN" sz="20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546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)</m:t>
                            </m:r>
                          </m:e>
                          <m:sup>
                            <m:r>
                              <a:rPr kumimoji="0" lang="en-US" altLang="zh-CN" sz="20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546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𝟐</m:t>
                            </m:r>
                          </m:sup>
                        </m:sSup>
                        <m:r>
                          <a:rPr kumimoji="0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 </m:t>
                        </m:r>
                      </m:e>
                      <m:sub/>
                    </m:sSub>
                  </m:oMath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5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 Light" charset="0"/>
                  </a:rPr>
                  <a:t>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𝒀</m:t>
                        </m:r>
                      </m:e>
                      <m:sub>
                        <m:r>
                          <a:rPr kumimoji="0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𝒌</m:t>
                        </m:r>
                      </m:sub>
                      <m:sup/>
                    </m:sSubSup>
                  </m:oMath>
                </a14:m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 Light" charset="0"/>
                  </a:rPr>
                  <a:t>为期望输出，记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微软雅黑" panose="020B0503020204020204" pitchFamily="34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𝒀</m:t>
                        </m:r>
                      </m:e>
                      <m:sub>
                        <m:r>
                          <a:rPr kumimoji="0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𝒌</m:t>
                        </m:r>
                      </m:sub>
                      <m:sup/>
                    </m:sSubSup>
                    <m:r>
                      <a:rPr kumimoji="0" lang="en-US" altLang="zh-CN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−</m:t>
                    </m:r>
                    <m:sSubSup>
                      <m:sSubSupPr>
                        <m:ctrlP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𝑶</m:t>
                        </m:r>
                      </m:e>
                      <m:sub>
                        <m:r>
                          <a:rPr kumimoji="0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𝒌</m:t>
                        </m:r>
                      </m:sub>
                      <m:sup/>
                    </m:sSubSup>
                  </m:oMath>
                </a14:m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 Light" charset="0"/>
                  </a:rPr>
                  <a:t>=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e</m:t>
                        </m:r>
                      </m:e>
                      <m:sub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𝒌</m:t>
                        </m:r>
                      </m:sub>
                    </m:sSub>
                    <m:r>
                      <a:rPr kumimoji="0" lang="en-US" altLang="zh-CN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,</m:t>
                    </m:r>
                  </m:oMath>
                </a14:m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 Light" charset="0"/>
                  </a:rPr>
                  <a:t>则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 Light" charset="0"/>
                  </a:rPr>
                  <a:t>E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 Light" charset="0"/>
                  </a:rPr>
                  <a:t>可表示为：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5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𝑬</m:t>
                      </m:r>
                      <m:r>
                        <a:rPr kumimoji="0" lang="en-US" altLang="zh-CN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44546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kumimoji="0" lang="en-US" altLang="zh-CN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546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SupPr>
                            <m:e>
                              <m:f>
                                <m:fPr>
                                  <m:ctrlPr>
                                    <a:rPr kumimoji="0" lang="en-US" altLang="zh-CN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4546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0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4546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0" lang="en-US" altLang="zh-CN" sz="20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4546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0" lang="en-US" altLang="zh-CN" sz="20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546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𝛴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US" altLang="zh-CN" sz="20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546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k</m:t>
                              </m:r>
                              <m:r>
                                <a:rPr kumimoji="0" lang="en-US" altLang="zh-CN" sz="20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546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altLang="zh-CN" sz="20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546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0" lang="en-US" altLang="zh-CN" sz="20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546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𝒎</m:t>
                              </m:r>
                            </m:sup>
                          </m:sSubSup>
                          <m:sSup>
                            <m:sSupPr>
                              <m:ctrlPr>
                                <a:rPr kumimoji="0" lang="en-US" altLang="zh-CN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546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altLang="zh-CN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4546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altLang="zh-CN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4546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kumimoji="0" lang="en-US" altLang="zh-CN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4546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altLang="zh-CN" sz="20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546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0" lang="en-US" altLang="zh-CN" sz="20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44546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F7826F9-FA52-4FEA-B8F2-8D64C1A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164" y="3429000"/>
                <a:ext cx="5910943" cy="1884940"/>
              </a:xfrm>
              <a:prstGeom prst="rect">
                <a:avLst/>
              </a:prstGeom>
              <a:blipFill>
                <a:blip r:embed="rId6"/>
                <a:stretch>
                  <a:fillRect l="-1029" r="-5144"/>
                </a:stretch>
              </a:blipFill>
              <a:ln w="19050">
                <a:solidFill>
                  <a:srgbClr val="44546A"/>
                </a:solidFill>
                <a:prstDash val="dash"/>
                <a:rou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8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7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000">
                                          <p:cBhvr additive="base">
                                            <p:cTn id="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000">
                                          <p:cBhvr additive="base"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26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990" y="-139807"/>
            <a:ext cx="8229600" cy="1143000"/>
          </a:xfrm>
        </p:spPr>
        <p:txBody>
          <a:bodyPr/>
          <a:lstStyle/>
          <a:p>
            <a:r>
              <a:rPr lang="zh-CN" altLang="en-US" sz="3200" dirty="0"/>
              <a:t>权重更新和偏置更新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92675" y="1003193"/>
            <a:ext cx="8958650" cy="5292000"/>
          </a:xfrm>
          <a:prstGeom prst="roundRect">
            <a:avLst>
              <a:gd name="adj" fmla="val 1739"/>
            </a:avLst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lumMod val="50000"/>
                <a:alpha val="40000"/>
              </a:schemeClr>
            </a:glow>
            <a:prstShdw prst="shdw17" dist="17961" dir="2700000">
              <a:schemeClr val="accent1">
                <a:lumMod val="40000"/>
                <a:lumOff val="60000"/>
                <a:alpha val="50000"/>
              </a:schemeClr>
            </a:prstShdw>
            <a:reflection blurRad="139700" stA="98000" endPos="13000" dist="190500" dir="5400000" sy="-100000" algn="bl" rotWithShape="0"/>
          </a:effectLst>
          <a:scene3d>
            <a:camera prst="orthographicFront"/>
            <a:lightRig rig="freezing" dir="t"/>
          </a:scene3d>
          <a:sp3d prstMaterial="plastic">
            <a:bevelT prst="relaxedInset"/>
            <a:bevelB w="101600" prst="riblet"/>
          </a:sp3d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华文楷体" pitchFamily="2" charset="-122"/>
              <a:cs typeface="+mn-cs"/>
            </a:endParaRPr>
          </a:p>
        </p:txBody>
      </p:sp>
      <p:pic>
        <p:nvPicPr>
          <p:cNvPr id="15" name="图片 14" descr="图片包含 动物, 无脊椎动物&#10;&#10;已生成高可信度的说明">
            <a:extLst>
              <a:ext uri="{FF2B5EF4-FFF2-40B4-BE49-F238E27FC236}">
                <a16:creationId xmlns:a16="http://schemas.microsoft.com/office/drawing/2014/main" id="{C190DD01-25E3-447C-9F3D-E2E7E5A691A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2388" y="1162950"/>
            <a:ext cx="916894" cy="754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7695363-1AFE-4AE8-AF56-6D552798045D}"/>
                  </a:ext>
                </a:extLst>
              </p:cNvPr>
              <p:cNvSpPr txBox="1"/>
              <p:nvPr/>
            </p:nvSpPr>
            <p:spPr>
              <a:xfrm>
                <a:off x="1526303" y="1224767"/>
                <a:ext cx="6298776" cy="201830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𝐻</m:t>
                      </m:r>
                      <m:r>
                        <m:rPr>
                          <m:sty m:val="p"/>
                        </m:rP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idden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层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→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𝑂𝑢𝑡𝑝𝑢𝑡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层的</m:t>
                      </m:r>
                      <m:r>
                        <a:rPr kumimoji="0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权重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更新公式：</m:t>
                      </m:r>
                    </m:oMath>
                  </m:oMathPara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𝑾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𝒋𝒌</m:t>
                          </m:r>
                        </m:sub>
                        <m: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𝑾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𝒋𝒌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zh-CN" altLang="en-US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𝜼</m:t>
                      </m:r>
                      <m:r>
                        <a:rPr kumimoji="0" lang="zh-CN" alt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.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𝑯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𝒋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/>
                    <a:cs typeface="+mn-cs"/>
                  </a:rPr>
                  <a:t>Input</a:t>
                </a:r>
                <a14:m>
                  <m:oMath xmlns:m="http://schemas.openxmlformats.org/officeDocument/2006/math">
                    <m:r>
                      <a:rPr kumimoji="0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层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𝐻</m:t>
                    </m:r>
                    <m:r>
                      <m:rPr>
                        <m:sty m:val="p"/>
                      </m:rP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idden</m:t>
                    </m:r>
                    <m:r>
                      <a:rPr kumimoji="0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层的权重更新公式：</m:t>
                    </m:r>
                  </m:oMath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𝑾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𝒊𝒋</m:t>
                          </m:r>
                        </m:sub>
                        <m: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𝑾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𝒊𝒋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𝜼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𝑯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𝑯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</m:sub>
                      </m:sSub>
                      <m:sSubSup>
                        <m:sSubSupPr>
                          <m:ctrlP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𝜮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𝒌</m:t>
                          </m:r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  <m:sup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sup>
                      </m:sSubSup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𝑾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𝒋𝒌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.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7695363-1AFE-4AE8-AF56-6D5527980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303" y="1224767"/>
                <a:ext cx="6298776" cy="2018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4DA1F4B-5AEC-4D0F-9D2B-7F423E5FEC49}"/>
                  </a:ext>
                </a:extLst>
              </p:cNvPr>
              <p:cNvSpPr txBox="1"/>
              <p:nvPr/>
            </p:nvSpPr>
            <p:spPr>
              <a:xfrm>
                <a:off x="1526303" y="3802650"/>
                <a:ext cx="6032164" cy="196316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𝐻</m:t>
                      </m:r>
                      <m:r>
                        <m:rPr>
                          <m:sty m:val="p"/>
                        </m:rP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idden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层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→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𝑂𝑢𝑡𝑝𝑢𝑡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层的</m:t>
                      </m:r>
                      <m:r>
                        <a:rPr kumimoji="0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偏置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更新公式：</m:t>
                      </m:r>
                    </m:oMath>
                  </m:oMathPara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b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𝒌</m:t>
                          </m:r>
                        </m:sub>
                        <m: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𝒃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𝒌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zh-CN" altLang="en-US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𝜼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/>
                    <a:cs typeface="+mn-cs"/>
                  </a:rPr>
                  <a:t>Input</a:t>
                </a:r>
                <a14:m>
                  <m:oMath xmlns:m="http://schemas.openxmlformats.org/officeDocument/2006/math">
                    <m:r>
                      <a:rPr kumimoji="0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层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𝐻</m:t>
                    </m:r>
                    <m:r>
                      <m:rPr>
                        <m:sty m:val="p"/>
                      </m:rP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idden</m:t>
                    </m:r>
                    <m:r>
                      <a:rPr kumimoji="0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层的偏置更新公式：</m:t>
                    </m:r>
                  </m:oMath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𝒋</m:t>
                          </m:r>
                        </m:sub>
                        <m: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𝒋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𝜼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𝑯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𝑯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𝜮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𝒌</m:t>
                          </m:r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  <m:sup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sup>
                      </m:sSubSup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𝑾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𝒋𝒌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.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4DA1F4B-5AEC-4D0F-9D2B-7F423E5F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303" y="3802650"/>
                <a:ext cx="6032164" cy="19631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85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7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000">
                                          <p:cBhvr additive="base">
                                            <p:cTn id="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000">
                                          <p:cBhvr additive="base"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26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990" y="-139807"/>
            <a:ext cx="8229600" cy="1143000"/>
          </a:xfrm>
        </p:spPr>
        <p:txBody>
          <a:bodyPr/>
          <a:lstStyle/>
          <a:p>
            <a:r>
              <a:rPr lang="en-US" altLang="zh-CN" sz="3200" dirty="0"/>
              <a:t>Hidden</a:t>
            </a:r>
            <a:r>
              <a:rPr lang="zh-CN" altLang="en-US" sz="3200" dirty="0"/>
              <a:t>层→𝑂𝑢𝑡𝑝𝑢𝑡层的权重更新公式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92675" y="1003193"/>
            <a:ext cx="8958650" cy="5292000"/>
          </a:xfrm>
          <a:prstGeom prst="roundRect">
            <a:avLst>
              <a:gd name="adj" fmla="val 1739"/>
            </a:avLst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lumMod val="50000"/>
                <a:alpha val="40000"/>
              </a:schemeClr>
            </a:glow>
            <a:prstShdw prst="shdw17" dist="17961" dir="2700000">
              <a:schemeClr val="accent1">
                <a:lumMod val="40000"/>
                <a:lumOff val="60000"/>
                <a:alpha val="50000"/>
              </a:schemeClr>
            </a:prstShdw>
            <a:reflection blurRad="139700" stA="98000" endPos="13000" dist="190500" dir="5400000" sy="-100000" algn="bl" rotWithShape="0"/>
          </a:effectLst>
          <a:scene3d>
            <a:camera prst="orthographicFront"/>
            <a:lightRig rig="freezing" dir="t"/>
          </a:scene3d>
          <a:sp3d prstMaterial="plastic">
            <a:bevelT prst="relaxedInset"/>
            <a:bevelB w="101600" prst="riblet"/>
          </a:sp3d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华文楷体" pitchFamily="2" charset="-122"/>
              <a:cs typeface="+mn-cs"/>
            </a:endParaRPr>
          </a:p>
        </p:txBody>
      </p:sp>
      <p:pic>
        <p:nvPicPr>
          <p:cNvPr id="15" name="图片 14" descr="图片包含 动物, 无脊椎动物&#10;&#10;已生成高可信度的说明">
            <a:extLst>
              <a:ext uri="{FF2B5EF4-FFF2-40B4-BE49-F238E27FC236}">
                <a16:creationId xmlns:a16="http://schemas.microsoft.com/office/drawing/2014/main" id="{C190DD01-25E3-447C-9F3D-E2E7E5A691A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2388" y="1162950"/>
            <a:ext cx="916894" cy="754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7695363-1AFE-4AE8-AF56-6D552798045D}"/>
                  </a:ext>
                </a:extLst>
              </p:cNvPr>
              <p:cNvSpPr txBox="1"/>
              <p:nvPr/>
            </p:nvSpPr>
            <p:spPr>
              <a:xfrm>
                <a:off x="1686594" y="1906724"/>
                <a:ext cx="5293052" cy="303236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num>
                        <m:den>
                          <m: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en-US" altLang="zh-CN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𝛴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sup>
                      </m:sSubSup>
                      <m:r>
                        <a:rPr kumimoji="0" lang="en-US" altLang="zh-CN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𝑌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𝑂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)(−</m:t>
                      </m:r>
                      <m:f>
                        <m:f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𝑂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/>
                    <a:cs typeface="+mn-cs"/>
                  </a:rPr>
                  <a:t>            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=−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𝑒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endPara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/>
                    <a:cs typeface="+mn-cs"/>
                  </a:rPr>
                  <a:t>由梯度下降法可知权重更新公式为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/>
                    <a:cs typeface="+mn-cs"/>
                  </a:rPr>
                  <a:t>：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𝑾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𝒋𝒌</m:t>
                          </m:r>
                        </m:sub>
                        <m: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𝑾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𝒋𝒌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zh-CN" altLang="en-US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𝜼</m:t>
                      </m:r>
                      <m:r>
                        <a:rPr kumimoji="0" lang="zh-CN" alt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.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𝑯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𝒋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7695363-1AFE-4AE8-AF56-6D5527980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94" y="1906724"/>
                <a:ext cx="5293052" cy="3032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99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7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000">
                                          <p:cBhvr additive="base">
                                            <p:cTn id="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000">
                                          <p:cBhvr additive="base"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26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990" y="-139807"/>
            <a:ext cx="8229600" cy="1143000"/>
          </a:xfrm>
        </p:spPr>
        <p:txBody>
          <a:bodyPr/>
          <a:lstStyle/>
          <a:p>
            <a:r>
              <a:rPr lang="en-US" altLang="zh-CN" sz="3200" dirty="0"/>
              <a:t>Input</a:t>
            </a:r>
            <a:r>
              <a:rPr lang="zh-CN" altLang="en-US" sz="3200" dirty="0"/>
              <a:t>层→</a:t>
            </a:r>
            <a:r>
              <a:rPr lang="en-US" altLang="zh-CN" sz="3200" dirty="0"/>
              <a:t>Hidden</a:t>
            </a:r>
            <a:r>
              <a:rPr lang="zh-CN" altLang="en-US" sz="3200" dirty="0"/>
              <a:t>层的权重更新公式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92675" y="1003193"/>
            <a:ext cx="8958650" cy="5292000"/>
          </a:xfrm>
          <a:prstGeom prst="roundRect">
            <a:avLst>
              <a:gd name="adj" fmla="val 1739"/>
            </a:avLst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lumMod val="50000"/>
                <a:alpha val="40000"/>
              </a:schemeClr>
            </a:glow>
            <a:prstShdw prst="shdw17" dist="17961" dir="2700000">
              <a:schemeClr val="accent1">
                <a:lumMod val="40000"/>
                <a:lumOff val="60000"/>
                <a:alpha val="50000"/>
              </a:schemeClr>
            </a:prstShdw>
            <a:reflection blurRad="139700" stA="98000" endPos="13000" dist="190500" dir="5400000" sy="-100000" algn="bl" rotWithShape="0"/>
          </a:effectLst>
          <a:scene3d>
            <a:camera prst="orthographicFront"/>
            <a:lightRig rig="freezing" dir="t"/>
          </a:scene3d>
          <a:sp3d prstMaterial="plastic">
            <a:bevelT prst="relaxedInset"/>
            <a:bevelB w="101600" prst="riblet"/>
          </a:sp3d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华文楷体" pitchFamily="2" charset="-122"/>
              <a:cs typeface="+mn-cs"/>
            </a:endParaRPr>
          </a:p>
        </p:txBody>
      </p:sp>
      <p:pic>
        <p:nvPicPr>
          <p:cNvPr id="15" name="图片 14" descr="图片包含 动物, 无脊椎动物&#10;&#10;已生成高可信度的说明">
            <a:extLst>
              <a:ext uri="{FF2B5EF4-FFF2-40B4-BE49-F238E27FC236}">
                <a16:creationId xmlns:a16="http://schemas.microsoft.com/office/drawing/2014/main" id="{C190DD01-25E3-447C-9F3D-E2E7E5A691A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2388" y="1162950"/>
            <a:ext cx="916894" cy="754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7695363-1AFE-4AE8-AF56-6D552798045D}"/>
                  </a:ext>
                </a:extLst>
              </p:cNvPr>
              <p:cNvSpPr txBox="1"/>
              <p:nvPr/>
            </p:nvSpPr>
            <p:spPr>
              <a:xfrm>
                <a:off x="699299" y="1625979"/>
                <a:ext cx="7178982" cy="416729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zh-CN" alt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𝜕</m:t>
                        </m:r>
                        <m:r>
                          <a:rPr kumimoji="0" lang="en-US" altLang="zh-C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𝐸</m:t>
                        </m:r>
                      </m:num>
                      <m:den>
                        <m:r>
                          <a:rPr kumimoji="0" lang="zh-CN" alt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𝑊</m:t>
                            </m:r>
                          </m:e>
                          <m:sub>
                            <m:r>
                              <a:rPr kumimoji="0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kumimoji="0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zh-CN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𝜕</m:t>
                        </m:r>
                        <m: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𝐸</m:t>
                        </m:r>
                      </m:num>
                      <m:den>
                        <m:r>
                          <a:rPr kumimoji="0" lang="zh-CN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𝐻</m:t>
                            </m:r>
                          </m:e>
                          <m:sub>
                            <m: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kumimoji="0" lang="en-US" altLang="zh-C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zh-CN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𝐻</m:t>
                            </m:r>
                          </m:e>
                          <m:sub>
                            <m: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kumimoji="0" lang="zh-CN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𝑊</m:t>
                            </m:r>
                          </m:e>
                          <m:sub>
                            <m: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kumimoji="0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     ,</m:t>
                    </m:r>
                    <m:r>
                      <a:rPr kumimoji="0" lang="zh-CN" altLang="en-US" sz="3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其中</m:t>
                    </m:r>
                  </m:oMath>
                </a14:m>
                <a:endPara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num>
                        <m:den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𝛴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sup>
                      </m:sSubSup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𝑂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sSubSup>
                        <m:sSubSupPr>
                          <m:ctrlP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𝛴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sup>
                      </m:sSub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.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𝑊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zh-CN" alt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𝐻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kumimoji="0" lang="zh-CN" alt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𝑊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zh-CN" alt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𝜕</m:t>
                        </m:r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𝑔</m:t>
                        </m:r>
                        <m:r>
                          <a:rPr kumimoji="0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sSubSup>
                          <m:sSubSupPr>
                            <m:ctrlPr>
                              <a:rPr kumimoji="0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𝛴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=1</m:t>
                            </m:r>
                          </m:sub>
                          <m:sup>
                            <m:r>
                              <a:rPr kumimoji="0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p>
                        </m:sSubSup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𝑊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𝑊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kumimoji="0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/>
                    <a:cs typeface="+mn-cs"/>
                  </a:rPr>
                  <a:t>(1-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/>
                    <a:cs typeface="+mn-cs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endPara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3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/>
                    <a:cs typeface="+mn-cs"/>
                  </a:rPr>
                  <a:t>由梯度下降法可知权重更新公式为：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𝑾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𝒊𝒋</m:t>
                          </m:r>
                        </m:sub>
                        <m: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𝑾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𝒊𝒋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zh-CN" altLang="en-US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𝜼</m:t>
                      </m:r>
                      <m:r>
                        <a:rPr kumimoji="0" lang="zh-CN" alt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.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𝑯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𝒋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𝑯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𝒋</m:t>
                              </m:r>
                            </m:sub>
                          </m:sSub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0" lang="en-US" altLang="zh-CN" sz="28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8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𝜮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𝒌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0" lang="en-US" altLang="zh-CN" sz="28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𝒎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𝒌</m:t>
                              </m:r>
                            </m:sub>
                          </m:sSub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.</m:t>
                          </m:r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𝑾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𝒋𝒌</m:t>
                              </m:r>
                            </m:sub>
                          </m:sSub>
                        </m:e>
                        <m:sub/>
                      </m:sSub>
                    </m:oMath>
                  </m:oMathPara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7695363-1AFE-4AE8-AF56-6D5527980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99" y="1625979"/>
                <a:ext cx="7178982" cy="4167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21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7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000">
                                          <p:cBhvr additive="base">
                                            <p:cTn id="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000">
                                          <p:cBhvr additive="base"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2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990" y="-139807"/>
            <a:ext cx="8229600" cy="1143000"/>
          </a:xfrm>
        </p:spPr>
        <p:txBody>
          <a:bodyPr/>
          <a:lstStyle/>
          <a:p>
            <a:r>
              <a:rPr lang="en-US" altLang="zh-CN" sz="3200" dirty="0"/>
              <a:t>Hidden</a:t>
            </a:r>
            <a:r>
              <a:rPr lang="zh-CN" altLang="en-US" sz="3200" dirty="0"/>
              <a:t>层→𝑂𝑢𝑡𝑝𝑢𝑡层的偏置更新公式：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92675" y="1003193"/>
            <a:ext cx="8958650" cy="5292000"/>
          </a:xfrm>
          <a:prstGeom prst="roundRect">
            <a:avLst>
              <a:gd name="adj" fmla="val 1739"/>
            </a:avLst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lumMod val="50000"/>
                <a:alpha val="40000"/>
              </a:schemeClr>
            </a:glow>
            <a:prstShdw prst="shdw17" dist="17961" dir="2700000">
              <a:schemeClr val="accent1">
                <a:lumMod val="40000"/>
                <a:lumOff val="60000"/>
                <a:alpha val="50000"/>
              </a:schemeClr>
            </a:prstShdw>
            <a:reflection blurRad="139700" stA="98000" endPos="13000" dist="190500" dir="5400000" sy="-100000" algn="bl" rotWithShape="0"/>
          </a:effectLst>
          <a:scene3d>
            <a:camera prst="orthographicFront"/>
            <a:lightRig rig="freezing" dir="t"/>
          </a:scene3d>
          <a:sp3d prstMaterial="plastic">
            <a:bevelT prst="relaxedInset"/>
            <a:bevelB w="101600" prst="riblet"/>
          </a:sp3d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华文楷体" pitchFamily="2" charset="-122"/>
              <a:cs typeface="+mn-cs"/>
            </a:endParaRPr>
          </a:p>
        </p:txBody>
      </p:sp>
      <p:pic>
        <p:nvPicPr>
          <p:cNvPr id="15" name="图片 14" descr="图片包含 动物, 无脊椎动物&#10;&#10;已生成高可信度的说明">
            <a:extLst>
              <a:ext uri="{FF2B5EF4-FFF2-40B4-BE49-F238E27FC236}">
                <a16:creationId xmlns:a16="http://schemas.microsoft.com/office/drawing/2014/main" id="{C190DD01-25E3-447C-9F3D-E2E7E5A691A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2388" y="1162950"/>
            <a:ext cx="916894" cy="754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7695363-1AFE-4AE8-AF56-6D552798045D}"/>
                  </a:ext>
                </a:extLst>
              </p:cNvPr>
              <p:cNvSpPr txBox="1"/>
              <p:nvPr/>
            </p:nvSpPr>
            <p:spPr>
              <a:xfrm>
                <a:off x="873406" y="1934372"/>
                <a:ext cx="7178982" cy="22817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zh-CN" alt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𝜕</m:t>
                        </m:r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𝐸</m:t>
                        </m:r>
                      </m:num>
                      <m:den>
                        <m:r>
                          <a:rPr kumimoji="0" lang="zh-CN" alt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𝑌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𝑂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f>
                          <m:fPr>
                            <m:ctrlP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zh-CN" alt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kumimoji="0" lang="en-US" altLang="zh-CN" sz="2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kumimoji="0" lang="en-US" altLang="zh-CN" sz="2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kumimoji="0" lang="zh-CN" alt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=−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𝑒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endPara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/>
                    <a:cs typeface="+mn-cs"/>
                  </a:rPr>
                  <a:t>由梯度下降法可知偏置更新公式为：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𝒃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𝒌</m:t>
                          </m:r>
                        </m:sub>
                        <m: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𝒃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𝒌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zh-CN" altLang="en-US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𝜼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sz="2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e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7695363-1AFE-4AE8-AF56-6D5527980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06" y="1934372"/>
                <a:ext cx="7178982" cy="2281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70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7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000">
                                          <p:cBhvr additive="base">
                                            <p:cTn id="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000">
                                          <p:cBhvr additive="base"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26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990" y="-139807"/>
            <a:ext cx="8229600" cy="1143000"/>
          </a:xfrm>
        </p:spPr>
        <p:txBody>
          <a:bodyPr/>
          <a:lstStyle/>
          <a:p>
            <a:r>
              <a:rPr lang="en-US" altLang="zh-CN" sz="3200" dirty="0"/>
              <a:t>Input</a:t>
            </a:r>
            <a:r>
              <a:rPr lang="zh-CN" altLang="en-US" sz="3200" dirty="0"/>
              <a:t>层→</a:t>
            </a:r>
            <a:r>
              <a:rPr lang="en-US" altLang="zh-CN" sz="3200" dirty="0"/>
              <a:t> Hidden</a:t>
            </a:r>
            <a:r>
              <a:rPr lang="zh-CN" altLang="en-US" sz="3200" dirty="0"/>
              <a:t>层的偏置更新公式：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92675" y="1003193"/>
            <a:ext cx="8958650" cy="5292000"/>
          </a:xfrm>
          <a:prstGeom prst="roundRect">
            <a:avLst>
              <a:gd name="adj" fmla="val 1739"/>
            </a:avLst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lumMod val="50000"/>
                <a:alpha val="40000"/>
              </a:schemeClr>
            </a:glow>
            <a:prstShdw prst="shdw17" dist="17961" dir="2700000">
              <a:schemeClr val="accent1">
                <a:lumMod val="40000"/>
                <a:lumOff val="60000"/>
                <a:alpha val="50000"/>
              </a:schemeClr>
            </a:prstShdw>
            <a:reflection blurRad="139700" stA="98000" endPos="13000" dist="190500" dir="5400000" sy="-100000" algn="bl" rotWithShape="0"/>
          </a:effectLst>
          <a:scene3d>
            <a:camera prst="orthographicFront"/>
            <a:lightRig rig="freezing" dir="t"/>
          </a:scene3d>
          <a:sp3d prstMaterial="plastic">
            <a:bevelT prst="relaxedInset"/>
            <a:bevelB w="101600" prst="riblet"/>
          </a:sp3d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华文楷体" pitchFamily="2" charset="-122"/>
              <a:cs typeface="+mn-cs"/>
            </a:endParaRPr>
          </a:p>
        </p:txBody>
      </p:sp>
      <p:pic>
        <p:nvPicPr>
          <p:cNvPr id="15" name="图片 14" descr="图片包含 动物, 无脊椎动物&#10;&#10;已生成高可信度的说明">
            <a:extLst>
              <a:ext uri="{FF2B5EF4-FFF2-40B4-BE49-F238E27FC236}">
                <a16:creationId xmlns:a16="http://schemas.microsoft.com/office/drawing/2014/main" id="{C190DD01-25E3-447C-9F3D-E2E7E5A691A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2388" y="1162950"/>
            <a:ext cx="916894" cy="754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7695363-1AFE-4AE8-AF56-6D552798045D}"/>
                  </a:ext>
                </a:extLst>
              </p:cNvPr>
              <p:cNvSpPr txBox="1"/>
              <p:nvPr/>
            </p:nvSpPr>
            <p:spPr>
              <a:xfrm>
                <a:off x="873406" y="1934372"/>
                <a:ext cx="7178982" cy="39452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zh-CN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𝜕</m:t>
                        </m:r>
                        <m: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𝐸</m:t>
                        </m:r>
                      </m:num>
                      <m:den>
                        <m:r>
                          <a:rPr kumimoji="0" lang="zh-CN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kumimoji="0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zh-CN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𝜕</m:t>
                        </m:r>
                        <m: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𝐸</m:t>
                        </m:r>
                      </m:num>
                      <m:den>
                        <m:r>
                          <a:rPr kumimoji="0" lang="zh-CN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𝐻</m:t>
                            </m:r>
                          </m:e>
                          <m:sub>
                            <m:r>
                              <a:rPr kumimoji="0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zh-CN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𝐻</m:t>
                            </m:r>
                          </m:e>
                          <m:sub>
                            <m: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kumimoji="0" lang="zh-CN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0" lang="en-US" altLang="zh-CN" sz="3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/>
                    <a:cs typeface="+mn-cs"/>
                  </a:rPr>
                  <a:t>    </a:t>
                </a:r>
                <a:r>
                  <a:rPr kumimoji="0" lang="zh-CN" alt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/>
                    <a:cs typeface="+mn-cs"/>
                  </a:rPr>
                  <a:t>，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/>
                    <a:cs typeface="+mn-cs"/>
                  </a:rPr>
                  <a:t>其中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zh-CN" alt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𝜕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𝐸</m:t>
                        </m:r>
                      </m:num>
                      <m:den>
                        <m:r>
                          <a:rPr kumimoji="0" lang="zh-CN" alt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𝐻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Sup>
                      <m:sSubSupPr>
                        <m:ctrlP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𝛴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</m:t>
                        </m:r>
                      </m:sup>
                    </m:sSubSup>
                    <m:r>
                      <a:rPr kumimoji="0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𝑌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𝑂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)(−</m:t>
                    </m:r>
                    <m:f>
                      <m:f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zh-CN" alt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𝑂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kumimoji="0" lang="zh-CN" alt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𝐻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sSubSup>
                      <m:sSubSupPr>
                        <m:ctrlP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𝛴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</m:t>
                        </m:r>
                      </m:sup>
                    </m:sSubSup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𝑒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𝑊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𝑗𝑘</m:t>
                        </m:r>
                      </m:sub>
                    </m:sSub>
                  </m:oMath>
                </a14:m>
                <a:endPara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zh-CN" alt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𝐻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kumimoji="0" lang="zh-CN" alt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zh-CN" altLang="en-U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𝜕</m:t>
                        </m:r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𝑔</m:t>
                        </m:r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sSubSup>
                          <m:sSubSupPr>
                            <m:ctrlPr>
                              <a:rPr kumimoji="0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𝛴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=1</m:t>
                            </m:r>
                          </m:sub>
                          <m:sup>
                            <m:r>
                              <a:rPr kumimoji="0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p>
                        </m:sSubSup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𝑊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kumimoji="0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(1−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/>
                    <a:cs typeface="+mn-cs"/>
                  </a:rPr>
                  <a:t>由梯度下降法可知偏置更新公式为：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𝒋</m:t>
                          </m:r>
                        </m:sub>
                        <m: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𝒋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zh-CN" altLang="en-US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𝜼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𝑯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𝒋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𝟏</m:t>
                      </m:r>
                      <m:r>
                        <a:rPr kumimoji="0" lang="en-US" altLang="zh-CN" sz="2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𝑯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𝒋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  <m:sSubSup>
                        <m:sSubSupPr>
                          <m:ctrlPr>
                            <a:rPr kumimoji="0" lang="en-US" altLang="zh-CN" sz="2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𝜮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𝒌</m:t>
                          </m:r>
                          <m:r>
                            <a:rPr kumimoji="0" lang="en-US" altLang="zh-CN" sz="2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en-US" altLang="zh-CN" sz="2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  <m:sup>
                          <m:r>
                            <a:rPr kumimoji="0" lang="en-US" altLang="zh-CN" sz="2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sup>
                      </m:sSubSup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𝒌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.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𝑾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𝒋𝒌</m:t>
                          </m:r>
                        </m:sub>
                      </m:sSub>
                    </m:oMath>
                  </m:oMathPara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7695363-1AFE-4AE8-AF56-6D5527980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06" y="1934372"/>
                <a:ext cx="7178982" cy="39452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8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7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000">
                                          <p:cBhvr additive="base">
                                            <p:cTn id="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000">
                                          <p:cBhvr additive="base"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26" grpId="0"/>
        </p:bldLst>
      </p:timing>
    </mc:Fallback>
  </mc:AlternateContent>
</p:sld>
</file>

<file path=ppt/theme/theme1.xml><?xml version="1.0" encoding="utf-8"?>
<a:theme xmlns:a="http://schemas.openxmlformats.org/drawingml/2006/main" name="大数据安全之我见（广州人工智能-20170916方滨兴）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effectLst>
          <a:outerShdw blurRad="40000" dist="20000" dir="5400000" rotWithShape="0">
            <a:srgbClr val="000000">
              <a:alpha val="38000"/>
            </a:srgbClr>
          </a:outerShdw>
          <a:softEdge rad="317500"/>
        </a:effectLst>
      </a:spPr>
      <a:bodyPr wrap="square" lIns="720000" tIns="720000" rIns="720000" bIns="720000" rtlCol="0">
        <a:spAutoFit/>
      </a:bodyPr>
      <a:lstStyle>
        <a:defPPr algn="just">
          <a:lnSpc>
            <a:spcPct val="120000"/>
          </a:lnSpc>
          <a:defRPr sz="2800" b="1" dirty="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举起软件确保大旗，固本清源，将信息安全向源头推进（2008-10-25-方滨兴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_举起软件确保大旗，固本清源，将信息安全向源头推进（2008-10-25-方滨兴）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accent1">
              <a:gamma/>
              <a:shade val="60000"/>
              <a:invGamma/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  <a:ea typeface="华文楷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accent1">
              <a:gamma/>
              <a:shade val="60000"/>
              <a:invGamma/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  <a:ea typeface="华文楷体" pitchFamily="2" charset="-122"/>
          </a:defRPr>
        </a:defPPr>
      </a:lstStyle>
    </a:lnDef>
  </a:objectDefaults>
  <a:extraClrSchemeLst>
    <a:extraClrScheme>
      <a:clrScheme name="2_举起软件确保大旗，固本清源，将信息安全向源头推进（2008-10-25-方滨兴）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888</Words>
  <Application>Microsoft Office PowerPoint</Application>
  <PresentationFormat>全屏显示(4:3)</PresentationFormat>
  <Paragraphs>123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Open Sans</vt:lpstr>
      <vt:lpstr>等线</vt:lpstr>
      <vt:lpstr>等线 Light</vt:lpstr>
      <vt:lpstr>黑体</vt:lpstr>
      <vt:lpstr>宋体</vt:lpstr>
      <vt:lpstr>微软雅黑</vt:lpstr>
      <vt:lpstr>Arial</vt:lpstr>
      <vt:lpstr>Calibri</vt:lpstr>
      <vt:lpstr>Cambria Math</vt:lpstr>
      <vt:lpstr>Wingdings</vt:lpstr>
      <vt:lpstr>大数据安全之我见（广州人工智能-20170916方滨兴）</vt:lpstr>
      <vt:lpstr>2_举起软件确保大旗，固本清源，将信息安全向源头推进（2008-10-25-方滨兴）</vt:lpstr>
      <vt:lpstr>PowerPoint 演示文稿</vt:lpstr>
      <vt:lpstr>梯度下降法</vt:lpstr>
      <vt:lpstr>权重更新和偏置更新</vt:lpstr>
      <vt:lpstr>权重更新和偏置更新</vt:lpstr>
      <vt:lpstr>权重更新和偏置更新</vt:lpstr>
      <vt:lpstr>Hidden层→𝑂𝑢𝑡𝑝𝑢𝑡层的权重更新公式</vt:lpstr>
      <vt:lpstr>Input层→Hidden层的权重更新公式</vt:lpstr>
      <vt:lpstr>Hidden层→𝑂𝑢𝑡𝑝𝑢𝑡层的偏置更新公式：</vt:lpstr>
      <vt:lpstr>Input层→ Hidden层的偏置更新公式：</vt:lpstr>
      <vt:lpstr>Tensorflow</vt:lpstr>
      <vt:lpstr>Tensorflow—搭建环境</vt:lpstr>
      <vt:lpstr>Tensorflow—LINUX搭建环境</vt:lpstr>
      <vt:lpstr>Tensorflow-常见概念</vt:lpstr>
      <vt:lpstr>Tensorboard</vt:lpstr>
      <vt:lpstr>Tensorboard-- SCALARS</vt:lpstr>
      <vt:lpstr>Tensorboard-- SCALARS</vt:lpstr>
      <vt:lpstr>PowerPoint 演示文稿</vt:lpstr>
    </vt:vector>
  </TitlesOfParts>
  <Company>iie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Chao Li</dc:creator>
  <cp:lastModifiedBy>昀 顾</cp:lastModifiedBy>
  <cp:revision>440</cp:revision>
  <dcterms:created xsi:type="dcterms:W3CDTF">2018-03-14T07:48:18Z</dcterms:created>
  <dcterms:modified xsi:type="dcterms:W3CDTF">2018-12-23T12:42:34Z</dcterms:modified>
</cp:coreProperties>
</file>