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54"/>
  </p:notesMasterIdLst>
  <p:sldIdLst>
    <p:sldId id="256" r:id="rId2"/>
    <p:sldId id="520" r:id="rId3"/>
    <p:sldId id="587" r:id="rId4"/>
    <p:sldId id="588" r:id="rId5"/>
    <p:sldId id="625" r:id="rId6"/>
    <p:sldId id="589" r:id="rId7"/>
    <p:sldId id="590" r:id="rId8"/>
    <p:sldId id="591" r:id="rId9"/>
    <p:sldId id="592" r:id="rId10"/>
    <p:sldId id="593" r:id="rId11"/>
    <p:sldId id="626" r:id="rId12"/>
    <p:sldId id="594" r:id="rId13"/>
    <p:sldId id="398" r:id="rId14"/>
    <p:sldId id="595" r:id="rId15"/>
    <p:sldId id="619" r:id="rId16"/>
    <p:sldId id="521" r:id="rId17"/>
    <p:sldId id="596" r:id="rId18"/>
    <p:sldId id="597" r:id="rId19"/>
    <p:sldId id="598" r:id="rId20"/>
    <p:sldId id="599" r:id="rId21"/>
    <p:sldId id="600" r:id="rId22"/>
    <p:sldId id="601" r:id="rId23"/>
    <p:sldId id="602" r:id="rId24"/>
    <p:sldId id="620" r:id="rId25"/>
    <p:sldId id="603" r:id="rId26"/>
    <p:sldId id="628" r:id="rId27"/>
    <p:sldId id="606" r:id="rId28"/>
    <p:sldId id="607" r:id="rId29"/>
    <p:sldId id="632" r:id="rId30"/>
    <p:sldId id="633" r:id="rId31"/>
    <p:sldId id="629" r:id="rId32"/>
    <p:sldId id="630" r:id="rId33"/>
    <p:sldId id="604" r:id="rId34"/>
    <p:sldId id="610" r:id="rId35"/>
    <p:sldId id="609" r:id="rId36"/>
    <p:sldId id="605" r:id="rId37"/>
    <p:sldId id="522" r:id="rId38"/>
    <p:sldId id="611" r:id="rId39"/>
    <p:sldId id="612" r:id="rId40"/>
    <p:sldId id="613" r:id="rId41"/>
    <p:sldId id="621" r:id="rId42"/>
    <p:sldId id="622" r:id="rId43"/>
    <p:sldId id="623" r:id="rId44"/>
    <p:sldId id="624" r:id="rId45"/>
    <p:sldId id="528" r:id="rId46"/>
    <p:sldId id="614" r:id="rId47"/>
    <p:sldId id="631" r:id="rId48"/>
    <p:sldId id="615" r:id="rId49"/>
    <p:sldId id="616" r:id="rId50"/>
    <p:sldId id="617" r:id="rId51"/>
    <p:sldId id="618" r:id="rId52"/>
    <p:sldId id="586" r:id="rId5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895" autoAdjust="0"/>
  </p:normalViewPr>
  <p:slideViewPr>
    <p:cSldViewPr>
      <p:cViewPr varScale="1">
        <p:scale>
          <a:sx n="55" d="100"/>
          <a:sy n="55" d="100"/>
        </p:scale>
        <p:origin x="1096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157-0FC2-4F06-8D61-FD647FE4E19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79E1B-2C51-4B9B-8EA4-26DE9E345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2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Renzo will cover generalized DD and DDD; I will add in more notes about the case study, only hit event studies at a very high level </a:t>
            </a:r>
            <a:r>
              <a:rPr lang="en-US"/>
              <a:t>at the end if there is time.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9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43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0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 panose="02020603050405020304" pitchFamily="18" charset="0"/>
              </a:rPr>
              <a:t>That’s it! You’ll talk more about panel data next semester.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9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paper by Kessler and Roth (2014) on organ donation.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Alvin Roth, the second author on that paper, is pretty well-known for talking about organ donation, as economists go. Won an econ Nobel for it, in fact! In CA, active choice means you had to check a yes or no box (rather than the no box being checked for you by default).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look like the effect was?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223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missing that organ donation rates are dropping for </a:t>
            </a:r>
            <a:r>
              <a:rPr lang="en-US" i="1" dirty="0"/>
              <a:t>all </a:t>
            </a:r>
            <a:r>
              <a:rPr lang="en-US" i="0" dirty="0"/>
              <a:t>states. Open back door of time variation!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36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intuition behind the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0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68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now the trend in the control group is perfectly flat (we’ve ‘rescaled’ the post-period to make this 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98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 effect: small drop in donation rates.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DID effect of -2.2 percentage points of the active-choice phrasing on organ donor rates. Not great! But notice there wasn’t much of a time effect to delete here in the first place.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 delta can identify an ATT (we’ll circle back to this in a second). But it needs something to be true: what? We need differences pre and post to cancel out across treated and control units (next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4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Our goal is to use variation in control group to represent all non-treatment changes in the treated group – hence, the variations need to match! You will have to defend the parallel trends assumption in your story, not by a statistical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465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Here’s an example where it 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7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Simple table of how DID works – start by just looking at treated row, then look at control row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806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No treatment effect in the control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8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13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Hence, if no parallel trends assumption, we have a biased estimator.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7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we can’t do an RCT, but we can use things that have happened in real world! We’ve been using 1 this whole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82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Times New Roman" panose="02020603050405020304" pitchFamily="18" charset="0"/>
              </a:rPr>
              <a:t>What effect is shown in red? What would the DID estimator return? What is the sign of the bias?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509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806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can also be tested statistically – let’s talk about how to design the regression (two separate time trends – an interaction term!)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subscripts here. Why is beta_3 a difference in differences? Because of the FWL! We have “</a:t>
            </a:r>
            <a:r>
              <a:rPr lang="en-US" dirty="0" err="1"/>
              <a:t>partialled</a:t>
            </a:r>
            <a:r>
              <a:rPr lang="en-US" dirty="0"/>
              <a:t> out” group and time-specific effects, and are left looking at variation across time/units for the demeaned variables.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73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justify your parallel trends in the space you want to perform the regression (e.g., logs or levels). Hudson et al called “</a:t>
            </a:r>
            <a:r>
              <a:rPr lang="en-CA" b="0" i="0" dirty="0">
                <a:solidFill>
                  <a:srgbClr val="5D6879"/>
                </a:solidFill>
                <a:effectLst/>
                <a:latin typeface="Courier New" panose="02070309020205020404" pitchFamily="49" charset="0"/>
              </a:rPr>
              <a:t>{Interpreting instrumented difference-in-differences”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70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RENZO GOES HERE – generalized DD and triple difference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4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effects will get more in-depth treatment next semester, and we will return to TWFE later in the lecture/semester as well. For now, just think of them as a suite of dummy variables for all groups/time periods.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5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really think of adequate variables W? Most people don’t.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74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106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SC’s DID chapter talks more about bootstrapping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39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we’re going to add a second dimension –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41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sample size: Donald and Lang (2007) RESTUD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74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Placebo in every direction! We’ll talk about this in the next lecture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90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Repeated </a:t>
            </a:r>
            <a:r>
              <a:rPr lang="en-US" dirty="0"/>
              <a:t>cross-sections are multiple years of data with different people (e.g., survey waves). Example: MEPS and deductibles (which increase over time in the US); can we use this data to say something about the effect of ACA on plan choice if underlying menu of plans is changing from year to year?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380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77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241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Note that these are also called event studies.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159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is reduced because we’re limiting variation to one period only. This leads to low power for pre-trends tests! If time, can mention Jonathan Roth’s “draw a straight/curved line” test for </a:t>
            </a:r>
            <a:r>
              <a:rPr lang="en-US" dirty="0" err="1"/>
              <a:t>pretrends</a:t>
            </a:r>
            <a:r>
              <a:rPr lang="en-US" dirty="0"/>
              <a:t> (based on He and Wong </a:t>
            </a:r>
            <a:r>
              <a:rPr lang="en-US"/>
              <a:t>2017’s graph).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016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#1 – that’s okay! The intuition for #2 comes from the group fixed effect -- 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“no treatment last period, no treatment this period” is the same amount of within-group variation in treatment as “treatment last period, treatment this period.” But #2 is still okay </a:t>
            </a:r>
            <a:r>
              <a:rPr lang="en-US" b="0" i="1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if treatment effects are constant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551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#3 is called the problem of “heterogeneous treatment effects”. Happy to spend time on these estimators at end of semester if there’s demand.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89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also add in something about DDD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99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popular because it’s powerful – we’ve already seen examples of this.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8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We’d like to close this back door, but time and treatment are perfectly correlated – based on a certain time period, you are either treated or not. ITS designs used to be popular in the good </a:t>
            </a:r>
            <a:r>
              <a:rPr lang="en-US" dirty="0" err="1"/>
              <a:t>ol</a:t>
            </a:r>
            <a:r>
              <a:rPr lang="en-US" dirty="0"/>
              <a:t>’ days of the Wild West of research. Nick HK also calls these “event studies” and has a whole chapter on them, but that’s not how we’re going to use the terminology here (nor will we focus on those; biostats calls them “statistical process control”)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there are two open back doors!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8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 is the “differences” and step 2 is the “difference” of those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F79E1B-2C51-4B9B-8EA4-26DE9E345A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94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6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2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7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4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6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6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8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2D05C-DCFB-4BB6-B49C-AC126BF3ED2C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C3209-28DC-43DB-92C2-2AB8D1DA00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972D05C-DCFB-4BB6-B49C-AC126BF3ED2C}" type="datetimeFigureOut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D55C3209-28DC-43DB-92C2-2AB8D1DA0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4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09800"/>
            <a:ext cx="10668000" cy="1894362"/>
          </a:xfrm>
        </p:spPr>
        <p:txBody>
          <a:bodyPr>
            <a:normAutofit/>
          </a:bodyPr>
          <a:lstStyle/>
          <a:p>
            <a:r>
              <a:rPr lang="en-US" dirty="0"/>
              <a:t>Health Econometrics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832" y="4191000"/>
            <a:ext cx="10411968" cy="1981200"/>
          </a:xfrm>
        </p:spPr>
        <p:txBody>
          <a:bodyPr>
            <a:noAutofit/>
          </a:bodyPr>
          <a:lstStyle/>
          <a:p>
            <a:r>
              <a:rPr lang="en-US" sz="2400" dirty="0"/>
              <a:t>Lecture 10: Difference-in-Differences </a:t>
            </a:r>
          </a:p>
          <a:p>
            <a:r>
              <a:rPr lang="en-US" sz="2400" dirty="0"/>
              <a:t>November 22, 2024</a:t>
            </a:r>
          </a:p>
          <a:p>
            <a:endParaRPr lang="en-US" sz="2400" dirty="0"/>
          </a:p>
          <a:p>
            <a:r>
              <a:rPr lang="en-US" sz="2400" dirty="0"/>
              <a:t>HAD5744 </a:t>
            </a:r>
            <a:r>
              <a:rPr lang="en-US" sz="2400" dirty="0">
                <a:sym typeface="Symbol" panose="05050102010706020507" pitchFamily="18" charset="2"/>
              </a:rPr>
              <a:t> </a:t>
            </a:r>
            <a:r>
              <a:rPr lang="en-US" sz="2400" dirty="0"/>
              <a:t>Alex Hoagland,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CA" sz="2400" dirty="0">
                <a:cs typeface="Times New Roman" panose="02020603050405020304" pitchFamily="18" charset="0"/>
              </a:rPr>
              <a:t>The basic intuition is simple: </a:t>
            </a:r>
          </a:p>
          <a:p>
            <a:pPr lvl="1"/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How much </a:t>
            </a:r>
            <a:r>
              <a:rPr lang="en-CA" sz="2400" i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more/less </a:t>
            </a:r>
            <a:r>
              <a:rPr lang="en-CA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did the policy change the treated group’s trajectory compared to a control group’s similarly timed trajectory?</a:t>
            </a:r>
            <a:endParaRPr lang="en-US" sz="2400" u="sng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9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 in Graph Form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4CFA74-F6F4-07E0-B8D9-6C58B3369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8380" y="1143000"/>
            <a:ext cx="10058400" cy="4976420"/>
          </a:xfrm>
        </p:spPr>
      </p:pic>
    </p:spTree>
    <p:extLst>
      <p:ext uri="{BB962C8B-B14F-4D97-AF65-F5344CB8AC3E}">
        <p14:creationId xmlns:p14="http://schemas.microsoft.com/office/powerpoint/2010/main" val="1583254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Outline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Quick intro to panel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Simple DID (2x2)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Generalized DID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Event-Studies / Two-Way Fixed Effects</a:t>
            </a:r>
          </a:p>
        </p:txBody>
      </p:sp>
    </p:spTree>
    <p:extLst>
      <p:ext uri="{BB962C8B-B14F-4D97-AF65-F5344CB8AC3E}">
        <p14:creationId xmlns:p14="http://schemas.microsoft.com/office/powerpoint/2010/main" val="1357020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Panel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Brief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391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What is Panel Data?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6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>
                <a:cs typeface="Times New Roman" panose="02020603050405020304" pitchFamily="18" charset="0"/>
              </a:rPr>
              <a:t>What is Panel Data?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Repeated observations of a unit (e.g., firms, countries, schools) over time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Generally, observations have two subscripts: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𝑖𝑡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Panels can be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balanced </a:t>
                </a:r>
                <a:r>
                  <a:rPr lang="en-US" sz="2400" dirty="0">
                    <a:cs typeface="Times New Roman" panose="02020603050405020304" pitchFamily="18" charset="0"/>
                  </a:rPr>
                  <a:t>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unbalanced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We’re adding variation here (along time dimension), so causal inference gets a little bit tricker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with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new assumptions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, we can continue to make causal claims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1139" y="1691322"/>
                <a:ext cx="6015571" cy="4488815"/>
              </a:xfrm>
              <a:blipFill>
                <a:blip r:embed="rId3"/>
                <a:stretch>
                  <a:fillRect l="-811" t="-1493" r="-913" b="-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7D62C74-93B1-CD5F-E543-7F05B483A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Difference-in-Differences:</a:t>
            </a:r>
            <a:br>
              <a:rPr lang="en-US" dirty="0"/>
            </a:br>
            <a:r>
              <a:rPr lang="en-US" dirty="0"/>
              <a:t>2-by-2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6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Let’s talk about organ donation!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In U.S. and Canada, you must register to be an organ donor (not default)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As a result, organ donation rates are lower than other countries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2012, California switched to an “active choice” model.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Main question: </a:t>
            </a:r>
            <a:r>
              <a:rPr lang="en-US" sz="2400" b="1" dirty="0">
                <a:cs typeface="Times New Roman" panose="02020603050405020304" pitchFamily="18" charset="0"/>
              </a:rPr>
              <a:t>how did the policy affect donation rates?</a:t>
            </a: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0D870C-9AFC-0AA1-41F6-41395B04E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3EA1C-B3EE-3AB5-CD70-08BC5840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148" y="993098"/>
            <a:ext cx="8686800" cy="57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54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1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Last Time: Limited Dependent Variables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Binary</a:t>
                </a:r>
                <a:r>
                  <a:rPr lang="en-US" sz="2400" dirty="0">
                    <a:cs typeface="Times New Roman" panose="02020603050405020304" pitchFamily="18" charset="0"/>
                  </a:rPr>
                  <a:t>: Whether or not someone receives a treatment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Ordered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Number of prenatal visits during a pregnancy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Censored</a:t>
                </a:r>
                <a:r>
                  <a:rPr lang="en-US" sz="2400" dirty="0">
                    <a:cs typeface="Times New Roman" panose="02020603050405020304" pitchFamily="18" charset="0"/>
                  </a:rPr>
                  <a:t>: Income data is observed only in a certain range</a:t>
                </a:r>
              </a:p>
              <a:p>
                <a:r>
                  <a:rPr lang="en-US" sz="2400" b="1" dirty="0">
                    <a:cs typeface="Times New Roman" panose="02020603050405020304" pitchFamily="18" charset="0"/>
                  </a:rPr>
                  <a:t>Truncated</a:t>
                </a:r>
                <a:r>
                  <a:rPr lang="en-US" sz="2400" dirty="0">
                    <a:cs typeface="Times New Roman" panose="02020603050405020304" pitchFamily="18" charset="0"/>
                  </a:rPr>
                  <a:t>: Data has a “hard limit” at a certain value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Can be natural (no negative income) or imposed (top-coded spending)</a:t>
                </a:r>
              </a:p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Selection</a:t>
                </a:r>
                <a:r>
                  <a:rPr lang="en-US" sz="2400" dirty="0">
                    <a:cs typeface="Times New Roman" panose="02020603050405020304" pitchFamily="18" charset="0"/>
                  </a:rPr>
                  <a:t>: Outcome is observed only if a condition is met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Example: diabetes risk observed only if a patient comes in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4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424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347CC-AC82-E87E-332A-3D3DEAEB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133600"/>
            <a:ext cx="6144482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63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F67D-CB90-8831-91C1-AF9309CA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662" y="2109273"/>
            <a:ext cx="6087325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72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What could be wrong with the interrupted time series picture?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is happening in other states?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DDEA0-3492-CE86-D6FC-D94752F71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99773"/>
            <a:ext cx="6277851" cy="3591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F83019-132E-9B12-7A1B-BB5F77F2C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6" t="5637"/>
          <a:stretch/>
        </p:blipFill>
        <p:spPr>
          <a:xfrm>
            <a:off x="2362200" y="2267898"/>
            <a:ext cx="6601736" cy="35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Working Example: Organ Donation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What could be wrong with the interrupted time series picture? 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What is happening in other states?</a:t>
                </a: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The 2x2 DID estimator can be written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𝑝𝑜𝑠𝑡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𝑝𝑟𝑒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treated group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untreated/control group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15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What do we need for that comparison to be valid?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In general, groups need to be similar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Of critical importance to DID is the </a:t>
            </a:r>
            <a:r>
              <a:rPr lang="en-US" sz="2400" b="1" dirty="0">
                <a:cs typeface="Times New Roman" panose="02020603050405020304" pitchFamily="18" charset="0"/>
              </a:rPr>
              <a:t>parallel trends </a:t>
            </a:r>
            <a:r>
              <a:rPr lang="en-US" sz="2400" dirty="0">
                <a:cs typeface="Times New Roman" panose="02020603050405020304" pitchFamily="18" charset="0"/>
              </a:rPr>
              <a:t>assumption: </a:t>
            </a:r>
          </a:p>
          <a:p>
            <a:pPr marL="0" indent="0">
              <a:buNone/>
            </a:pP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If no treatment had occurred, the difference between the treated group and the untreated group would have stayed the same across periods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Of course, this is completely unobservable (it’s a </a:t>
            </a:r>
            <a:r>
              <a:rPr lang="en-US" sz="2400" i="1" dirty="0">
                <a:cs typeface="Times New Roman" panose="02020603050405020304" pitchFamily="18" charset="0"/>
              </a:rPr>
              <a:t>potential outcome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057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Visualizing the Parallel Trends Assumption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A57F1-2C8A-882C-E4C7-77FCCB38A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371600"/>
            <a:ext cx="10058400" cy="4980153"/>
          </a:xfrm>
        </p:spPr>
      </p:pic>
    </p:spTree>
    <p:extLst>
      <p:ext uri="{BB962C8B-B14F-4D97-AF65-F5344CB8AC3E}">
        <p14:creationId xmlns:p14="http://schemas.microsoft.com/office/powerpoint/2010/main" val="7865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150119"/>
              </p:ext>
            </p:extLst>
          </p:nvPr>
        </p:nvGraphicFramePr>
        <p:xfrm>
          <a:off x="1447800" y="1145049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474294" y="2654739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2592368" y="3308271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</p:spTree>
    <p:extLst>
      <p:ext uri="{BB962C8B-B14F-4D97-AF65-F5344CB8AC3E}">
        <p14:creationId xmlns:p14="http://schemas.microsoft.com/office/powerpoint/2010/main" val="2181653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40561D4-3FEE-FD66-F10C-078A21B5F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604349"/>
              </p:ext>
            </p:extLst>
          </p:nvPr>
        </p:nvGraphicFramePr>
        <p:xfrm>
          <a:off x="1447800" y="2167606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693392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783824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92783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Post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0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3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400" dirty="0"/>
                        <a:t>Treated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091282"/>
                  </a:ext>
                </a:extLst>
              </a:tr>
            </a:tbl>
          </a:graphicData>
        </a:graphic>
      </p:graphicFrame>
      <p:sp>
        <p:nvSpPr>
          <p:cNvPr id="12" name="Arrow: U-Turn 11">
            <a:extLst>
              <a:ext uri="{FF2B5EF4-FFF2-40B4-BE49-F238E27FC236}">
                <a16:creationId xmlns:a16="http://schemas.microsoft.com/office/drawing/2014/main" id="{C1BF476A-BAEB-9531-CC57-BCED523F4341}"/>
              </a:ext>
            </a:extLst>
          </p:cNvPr>
          <p:cNvSpPr/>
          <p:nvPr/>
        </p:nvSpPr>
        <p:spPr>
          <a:xfrm rot="10800000" flipH="1">
            <a:off x="4343400" y="3603738"/>
            <a:ext cx="2895600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D94C57-EFC9-ED6B-A152-A7EDF060263B}"/>
              </a:ext>
            </a:extLst>
          </p:cNvPr>
          <p:cNvSpPr txBox="1"/>
          <p:nvPr/>
        </p:nvSpPr>
        <p:spPr>
          <a:xfrm>
            <a:off x="3048000" y="4056473"/>
            <a:ext cx="6659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615162D6-8775-5849-B28C-F1535925C27A}"/>
              </a:ext>
            </a:extLst>
          </p:cNvPr>
          <p:cNvSpPr/>
          <p:nvPr/>
        </p:nvSpPr>
        <p:spPr>
          <a:xfrm>
            <a:off x="4373287" y="1546338"/>
            <a:ext cx="2865713" cy="45931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FB80A9-975D-0780-0D4D-36FA97B835B3}"/>
              </a:ext>
            </a:extLst>
          </p:cNvPr>
          <p:cNvSpPr txBox="1"/>
          <p:nvPr/>
        </p:nvSpPr>
        <p:spPr>
          <a:xfrm>
            <a:off x="3886200" y="1066800"/>
            <a:ext cx="507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315048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Simple </a:t>
            </a:r>
            <a:r>
              <a:rPr lang="en-US" sz="3600" dirty="0" err="1">
                <a:cs typeface="Times New Roman" panose="02020603050405020304" pitchFamily="18" charset="0"/>
              </a:rPr>
              <a:t>DiD</a:t>
            </a:r>
            <a:r>
              <a:rPr lang="en-US" sz="3600" dirty="0">
                <a:cs typeface="Times New Roman" panose="02020603050405020304" pitchFamily="18" charset="0"/>
              </a:rPr>
              <a:t> Calculation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738745"/>
                  </p:ext>
                </p:extLst>
              </p:nvPr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3878783" y="3925958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25AD094-FA61-D6B7-A38B-9B9DA3CEA142}"/>
              </a:ext>
            </a:extLst>
          </p:cNvPr>
          <p:cNvSpPr/>
          <p:nvPr/>
        </p:nvSpPr>
        <p:spPr>
          <a:xfrm>
            <a:off x="6553200" y="3044746"/>
            <a:ext cx="1219200" cy="830997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74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38085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Assumptions Needed for DID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DID rests on the comparison of two groups—what do we need for that comparison to be valid? </a:t>
            </a:r>
          </a:p>
          <a:p>
            <a:pPr marL="0" indent="0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Parallel trends! </a:t>
            </a:r>
            <a:r>
              <a:rPr lang="en-US" sz="2600" dirty="0">
                <a:cs typeface="Times New Roman" panose="02020603050405020304" pitchFamily="18" charset="0"/>
              </a:rPr>
              <a:t>What is this in math? </a:t>
            </a:r>
          </a:p>
          <a:p>
            <a:endParaRPr lang="en-US" sz="24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400" b="0" i="1" smtClean="0">
                                    <a:latin typeface="Cambria Math" panose="02040503050406030204" pitchFamily="18" charset="0"/>
                                  </a:rPr>
                                  <m:t>−10−−5=−5</m:t>
                                </m:r>
                              </m:oMath>
                            </m:oMathPara>
                          </a14:m>
                          <a:endParaRPr lang="en-CA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640561D4-3FEE-FD66-F10C-078A21B5FA8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95400" y="1089089"/>
              <a:ext cx="960120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0300">
                      <a:extLst>
                        <a:ext uri="{9D8B030D-6E8A-4147-A177-3AD203B41FA5}">
                          <a16:colId xmlns:a16="http://schemas.microsoft.com/office/drawing/2014/main" val="1716933922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2878382463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3292783135"/>
                        </a:ext>
                      </a:extLst>
                    </a:gridCol>
                    <a:gridCol w="2400300">
                      <a:extLst>
                        <a:ext uri="{9D8B030D-6E8A-4147-A177-3AD203B41FA5}">
                          <a16:colId xmlns:a16="http://schemas.microsoft.com/office/drawing/2014/main" val="9917853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Post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Difference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25026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Control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35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96345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Treated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sz="2400" dirty="0"/>
                            <a:t>-10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90912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CA" sz="2400" b="1" dirty="0"/>
                            <a:t>DID Estimate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254" t="-310667" r="-101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1112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EE9D18F-77E4-8AB7-20E8-D4E01BB43EF2}"/>
              </a:ext>
            </a:extLst>
          </p:cNvPr>
          <p:cNvSpPr txBox="1"/>
          <p:nvPr/>
        </p:nvSpPr>
        <p:spPr>
          <a:xfrm>
            <a:off x="4014588" y="2940177"/>
            <a:ext cx="68820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Treatment effect + Changes in Treated Group </a:t>
            </a:r>
          </a:p>
          <a:p>
            <a:r>
              <a:rPr lang="en-CA" sz="2400" dirty="0"/>
              <a:t>					– Changes in Untreated Group</a:t>
            </a:r>
          </a:p>
        </p:txBody>
      </p:sp>
    </p:spTree>
    <p:extLst>
      <p:ext uri="{BB962C8B-B14F-4D97-AF65-F5344CB8AC3E}">
        <p14:creationId xmlns:p14="http://schemas.microsoft.com/office/powerpoint/2010/main" val="2275322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7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don’t have parallel trends?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A3DC1-298C-4709-52B3-E5FF42EA6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982488"/>
            <a:ext cx="10058400" cy="5055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7E8AE-7C9D-E83E-A6DE-AADBA6AD6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71" y="1074431"/>
            <a:ext cx="10058400" cy="502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1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</p:spTree>
    <p:extLst>
      <p:ext uri="{BB962C8B-B14F-4D97-AF65-F5344CB8AC3E}">
        <p14:creationId xmlns:p14="http://schemas.microsoft.com/office/powerpoint/2010/main" val="3876382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Suggestive </a:t>
            </a:r>
            <a:r>
              <a:rPr lang="en-US" sz="3600" dirty="0">
                <a:cs typeface="Times New Roman" panose="02020603050405020304" pitchFamily="18" charset="0"/>
              </a:rPr>
              <a:t>Evidence for Parallel Trends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Your treatment and control group should satisfy the following: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Treatment should not have affected untreated group (no spillovers)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Balance across the treated and untreated groups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Similar trajectories for dependent variable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B63C4-AD3C-E1EC-8DC0-2E74D4E3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010" y="2780695"/>
            <a:ext cx="7750723" cy="3600000"/>
          </a:xfrm>
          <a:prstGeom prst="rect">
            <a:avLst/>
          </a:prstGeom>
        </p:spPr>
      </p:pic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2EAB0927-EDFE-66D5-3F31-5DBC1C98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818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Estimation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a 2-by-2 case, the intuition leads straight to the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𝐺𝑟𝑜𝑢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𝑇𝑖𝑚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𝑮𝒓𝒐𝒖𝒑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r>
                                <a:rPr lang="en-CA" sz="24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𝑻𝒊𝒎𝒆</m:t>
                              </m:r>
                            </m:e>
                          </m:d>
                        </m:e>
                        <m:sub>
                          <m:r>
                            <a:rPr lang="en-CA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𝒊𝒕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CA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 coefficient of interest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. What do the others tell us?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9EDCB0C5-F560-3E02-7232-BD92286C9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5955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 tests – pick a fake treatment date, treated group, etc.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 keep getting significance, probably a violation of the PTA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Use only the pre-treatment data (don’t want real ATTs in there)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Parallel trends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must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think carefully </a:t>
                </a:r>
                <a:r>
                  <a:rPr lang="en-US" sz="2400" dirty="0">
                    <a:cs typeface="Times New Roman" panose="02020603050405020304" pitchFamily="18" charset="0"/>
                  </a:rPr>
                  <a:t>about how your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measured: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is an assumption about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the size of a gap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measurement matters!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Parallel trends holds for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they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do not </a:t>
                </a:r>
                <a:r>
                  <a:rPr lang="en-US" sz="2400" dirty="0">
                    <a:cs typeface="Times New Roman" panose="02020603050405020304" pitchFamily="18" charset="0"/>
                  </a:rPr>
                  <a:t>hold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There are resources to combine this with IV. See Hoagland (2022) and Hudson et al., 2017 for a discussion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518" t="-1305" r="-11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RStudio - RStudio">
            <a:extLst>
              <a:ext uri="{FF2B5EF4-FFF2-40B4-BE49-F238E27FC236}">
                <a16:creationId xmlns:a16="http://schemas.microsoft.com/office/drawing/2014/main" id="{6F714E19-D046-D28D-1107-0F263E7AD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4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Generalized </a:t>
            </a:r>
            <a:br>
              <a:rPr lang="en-US" dirty="0"/>
            </a:br>
            <a:r>
              <a:rPr lang="en-US" dirty="0"/>
              <a:t>Differences-in-Differences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05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4606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Moving beyond the 2x2 case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If you have multiple groups/time-periods, you can still do </a:t>
                </a:r>
                <a:r>
                  <a:rPr lang="en-US" sz="2400" dirty="0" err="1">
                    <a:cs typeface="Times New Roman" panose="02020603050405020304" pitchFamily="18" charset="0"/>
                  </a:rPr>
                  <a:t>DiD</a:t>
                </a:r>
                <a:r>
                  <a:rPr lang="en-US" sz="2400" dirty="0">
                    <a:cs typeface="Times New Roman" panose="02020603050405020304" pitchFamily="18" charset="0"/>
                  </a:rPr>
                  <a:t>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exploit that many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group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and </a:t>
                </a: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time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cs typeface="Times New Roman" panose="02020603050405020304" pitchFamily="18" charset="0"/>
                  </a:rPr>
                  <a:t>characteristics only vary in one dimension: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𝑇𝑟𝑒𝑎𝑡𝑒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𝑃𝑜𝑠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cs typeface="Times New Roman" panose="02020603050405020304" pitchFamily="18" charset="0"/>
                  </a:rPr>
                  <a:t>Where: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group “fixed effect”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time “fixed effect”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Hence, this is called a </a:t>
                </a:r>
                <a:r>
                  <a:rPr lang="en-US" sz="2400" u="sng" dirty="0">
                    <a:cs typeface="Times New Roman" panose="02020603050405020304" pitchFamily="18" charset="0"/>
                  </a:rPr>
                  <a:t>“two-way fixed-effects” estimator (TWFE)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Then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all time- and group-varying covariates </a:t>
                </a:r>
                <a:r>
                  <a:rPr lang="en-US" sz="2400" dirty="0">
                    <a:cs typeface="Times New Roman" panose="02020603050405020304" pitchFamily="18" charset="0"/>
                  </a:rPr>
                  <a:t>are absorbed in these effects!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Note that this means only control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you might              include are group-time varying. What does this mean in practice?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t="-1305" b="-296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Studio - RStudio">
            <a:extLst>
              <a:ext uri="{FF2B5EF4-FFF2-40B4-BE49-F238E27FC236}">
                <a16:creationId xmlns:a16="http://schemas.microsoft.com/office/drawing/2014/main" id="{6ABCEB7B-4ED6-C537-C1ED-5FA93BA1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2578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can frequently see a policy implemented, and want to know its effect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 In the wild, we have two types of “quasi-random variation” we can use: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Cross-sectional variation</a:t>
            </a:r>
            <a:r>
              <a:rPr lang="en-US" sz="2400" dirty="0">
                <a:cs typeface="Times New Roman" panose="02020603050405020304" pitchFamily="18" charset="0"/>
              </a:rPr>
              <a:t>: differences across observed units attributable to differences in their characteristics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b="1" dirty="0">
                <a:cs typeface="Times New Roman" panose="02020603050405020304" pitchFamily="18" charset="0"/>
              </a:rPr>
              <a:t>Time variation</a:t>
            </a:r>
            <a:r>
              <a:rPr lang="en-US" sz="2400" dirty="0">
                <a:cs typeface="Times New Roman" panose="02020603050405020304" pitchFamily="18" charset="0"/>
              </a:rPr>
              <a:t>: how a particular event changed the trajectory </a:t>
            </a:r>
            <a:r>
              <a:rPr lang="en-US" sz="2400" i="1" dirty="0">
                <a:cs typeface="Times New Roman" panose="02020603050405020304" pitchFamily="18" charset="0"/>
              </a:rPr>
              <a:t>within a unit of observation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This requires a notion of </a:t>
            </a:r>
            <a:r>
              <a:rPr lang="en-US" sz="2400" b="1" dirty="0">
                <a:cs typeface="Times New Roman" panose="02020603050405020304" pitchFamily="18" charset="0"/>
              </a:rPr>
              <a:t>panel data</a:t>
            </a:r>
            <a:r>
              <a:rPr lang="en-US" sz="2400" dirty="0">
                <a:cs typeface="Times New Roman" panose="02020603050405020304" pitchFamily="18" charset="0"/>
              </a:rPr>
              <a:t> (repeated observations w/in a unit)</a:t>
            </a:r>
          </a:p>
          <a:p>
            <a:r>
              <a:rPr lang="en-US" sz="2400" b="1" dirty="0">
                <a:cs typeface="Times New Roman" panose="02020603050405020304" pitchFamily="18" charset="0"/>
              </a:rPr>
              <a:t>Difference-in-differences</a:t>
            </a:r>
            <a:r>
              <a:rPr lang="en-US" sz="2400" dirty="0">
                <a:cs typeface="Times New Roman" panose="02020603050405020304" pitchFamily="18" charset="0"/>
              </a:rPr>
              <a:t> is a method to exploit both types of variation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1670717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Interpreting Results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We are interested in a policy’s </a:t>
            </a:r>
            <a:r>
              <a:rPr lang="en-US" sz="2400" b="1" dirty="0">
                <a:cs typeface="Times New Roman" panose="02020603050405020304" pitchFamily="18" charset="0"/>
              </a:rPr>
              <a:t>treatment effect</a:t>
            </a:r>
            <a:r>
              <a:rPr lang="en-US" sz="2400" dirty="0">
                <a:cs typeface="Times New Roman" panose="02020603050405020304" pitchFamily="18" charset="0"/>
              </a:rPr>
              <a:t>—is that what we get?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Our DAG shows us that we are getting an </a:t>
            </a:r>
            <a:r>
              <a:rPr lang="en-US" sz="2400" u="sng" dirty="0">
                <a:cs typeface="Times New Roman" panose="02020603050405020304" pitchFamily="18" charset="0"/>
              </a:rPr>
              <a:t>ATT: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We isolated differences in variation </a:t>
            </a:r>
            <a:r>
              <a:rPr lang="en-US" sz="2400" i="1" dirty="0">
                <a:cs typeface="Times New Roman" panose="02020603050405020304" pitchFamily="18" charset="0"/>
              </a:rPr>
              <a:t>specifically for </a:t>
            </a:r>
            <a:r>
              <a:rPr lang="en-US" sz="2400" dirty="0">
                <a:cs typeface="Times New Roman" panose="02020603050405020304" pitchFamily="18" charset="0"/>
              </a:rPr>
              <a:t>the treated group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7EF35C-D572-D70B-EBDD-08BF7DB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036" y="2819400"/>
            <a:ext cx="764192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6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Generally, standard errors need to correct for </a:t>
            </a:r>
            <a:r>
              <a:rPr lang="en-US" sz="2400" b="1" dirty="0">
                <a:cs typeface="Times New Roman" panose="02020603050405020304" pitchFamily="18" charset="0"/>
              </a:rPr>
              <a:t>within-unit time variation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includes both “clustering” and serial correlation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Usually, you can cluster your standard errors within-unit.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If you’re really worried, do a </a:t>
            </a:r>
            <a:r>
              <a:rPr lang="en-US" sz="2400" b="1" dirty="0">
                <a:cs typeface="Times New Roman" panose="02020603050405020304" pitchFamily="18" charset="0"/>
              </a:rPr>
              <a:t>block bootstrap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906001" cy="5141388"/>
              </a:xfrm>
              <a:blipFill>
                <a:blip r:embed="rId3"/>
                <a:stretch>
                  <a:fillRect l="-492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17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1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66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DID: Best Practices (Again)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Generally, standard errors need to correct for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within-unit time variation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includes both “clustering” and serial correlation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Usually, you can cluster your standard errors within-unit. 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If you’re really worried, do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block bootstrap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Keep in mind your </a:t>
                </a:r>
                <a:r>
                  <a:rPr lang="en-US" sz="2400" i="1" dirty="0">
                    <a:cs typeface="Times New Roman" panose="02020603050405020304" pitchFamily="18" charset="0"/>
                  </a:rPr>
                  <a:t>essential sample size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may have a “big data” set, but DID aggregates to unit/time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How does that affect your inference (e.g.,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𝑟𝑒𝑎𝑙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&lt;30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Placebos are your friend!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If you’re stuck working with </a:t>
                </a:r>
                <a:r>
                  <a:rPr lang="en-US" sz="2400" b="1" u="sng" dirty="0">
                    <a:cs typeface="Times New Roman" panose="02020603050405020304" pitchFamily="18" charset="0"/>
                  </a:rPr>
                  <a:t>repeated cross-sections</a:t>
                </a:r>
                <a:r>
                  <a:rPr lang="en-US" sz="2400" dirty="0"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Check for compositional changes across periods (balance)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can lead to OVB – is the treatment really exogenous in your data?</a:t>
                </a: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96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84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3EDF-660D-4391-A114-A6C54268E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0549128" cy="4041648"/>
          </a:xfrm>
        </p:spPr>
        <p:txBody>
          <a:bodyPr/>
          <a:lstStyle/>
          <a:p>
            <a:r>
              <a:rPr lang="en-US" dirty="0"/>
              <a:t>Event Studies / </a:t>
            </a:r>
            <a:br>
              <a:rPr lang="en-US" dirty="0"/>
            </a:br>
            <a:r>
              <a:rPr lang="en-US" dirty="0"/>
              <a:t>Two-way Fixed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FADE3-4D7C-4B3A-B023-71CD85AEC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43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829801" cy="5141388"/>
          </a:xfrm>
        </p:spPr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In the 2x2 case, we had a clear before/after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But do we really expect policy to have the same effects: 	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month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One year after implementation?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Ten years after implementation?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189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In the 2x2 case, we had a clear before/after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But do we really expect policy to have the same effects over time?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Sometimes we want to recover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how treatment effect varies with time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is a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dynamic treatment effect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We can do this (kind of) with difference-in-differences!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We can estimate period-specific effects in a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recentered time series: </a:t>
                </a:r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Recenter time variable so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𝑃𝑒𝑟𝑖𝑜𝑑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𝑖𝑚𝑝𝑙𝑒𝑚𝑒𝑛𝑡𝑎𝑡𝑖𝑜𝑛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 …, −1, 0, 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Run a TWFE specification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𝑇𝑟𝑒𝑎𝑡𝑒𝑑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𝑃𝑜𝑠𝑡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is replaced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𝑇𝑟𝑒𝑎𝑡𝑒𝑑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829801" cy="5141388"/>
              </a:xfrm>
              <a:blipFill>
                <a:blip r:embed="rId3"/>
                <a:stretch>
                  <a:fillRect l="-434" t="-1305" b="-4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500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𝑇𝑟𝑒𝑎𝑡𝑒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a dummy variable for each (relative) time dummy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Dummy variable trap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leave out one dummy (usually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sz="2400" dirty="0">
                    <a:cs typeface="Times New Roman" panose="02020603050405020304" pitchFamily="18" charset="0"/>
                  </a:rPr>
                  <a:t>This changes the interpretation of our results (do you remember how?)</a:t>
                </a: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Estimates will be less precise (can you see why?)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accent3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What should we expect about our results?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?</a:t>
                </a:r>
                <a:endParaRPr lang="en-US" sz="2400" dirty="0">
                  <a:solidFill>
                    <a:schemeClr val="accent3">
                      <a:lumMod val="75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 lvl="1"/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972" b="-4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76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Dynamic Treatment Effects in TWFE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What do we </a:t>
            </a:r>
            <a:r>
              <a:rPr lang="en-US" sz="2400" i="1" dirty="0">
                <a:cs typeface="Times New Roman" panose="02020603050405020304" pitchFamily="18" charset="0"/>
              </a:rPr>
              <a:t>hope </a:t>
            </a:r>
            <a:r>
              <a:rPr lang="en-US" sz="2400" dirty="0">
                <a:cs typeface="Times New Roman" panose="02020603050405020304" pitchFamily="18" charset="0"/>
              </a:rPr>
              <a:t>to find an a TWFE plot?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26A1D-DF14-3C88-8B26-04D49951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24000"/>
            <a:ext cx="7315200" cy="520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3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This Time: 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3A29F-8876-ABA5-25FC-7E72E465B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0100" y="1219200"/>
            <a:ext cx="10058400" cy="4886324"/>
          </a:xfrm>
        </p:spPr>
      </p:pic>
    </p:spTree>
    <p:extLst>
      <p:ext uri="{BB962C8B-B14F-4D97-AF65-F5344CB8AC3E}">
        <p14:creationId xmlns:p14="http://schemas.microsoft.com/office/powerpoint/2010/main" val="321187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4394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E.g., more than one type of vaccine lottery</a:t>
            </a:r>
          </a:p>
          <a:p>
            <a:pPr lvl="2"/>
            <a:r>
              <a:rPr lang="en-US" sz="2400" dirty="0">
                <a:cs typeface="Times New Roman" panose="02020603050405020304" pitchFamily="18" charset="0"/>
              </a:rPr>
              <a:t>Can estimate even if timing is non-uniform (e.g., </a:t>
            </a:r>
            <a:r>
              <a:rPr lang="en-US" sz="2400" b="1" dirty="0">
                <a:cs typeface="Times New Roman" panose="02020603050405020304" pitchFamily="18" charset="0"/>
              </a:rPr>
              <a:t>staggered adoption</a:t>
            </a:r>
            <a:r>
              <a:rPr lang="en-US" sz="2400" dirty="0">
                <a:cs typeface="Times New Roman" panose="02020603050405020304" pitchFamily="18" charset="0"/>
              </a:rPr>
              <a:t>) </a:t>
            </a:r>
          </a:p>
          <a:p>
            <a:pPr marL="548640" lvl="2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sometimes treated groups are used as untreated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lvl="1"/>
            <a:endParaRPr lang="en-US" sz="2400" dirty="0">
              <a:cs typeface="Times New Roman" panose="02020603050405020304" pitchFamily="18" charset="0"/>
            </a:endParaRPr>
          </a:p>
          <a:p>
            <a:pPr marL="731520" lvl="1" indent="-457200">
              <a:buFont typeface="+mj-lt"/>
              <a:buAutoNum type="arabicPeriod"/>
            </a:pPr>
            <a:endParaRPr 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097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TWFE with Staggered Timing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066800"/>
            <a:ext cx="10515600" cy="5141388"/>
          </a:xfrm>
        </p:spPr>
        <p:txBody>
          <a:bodyPr>
            <a:noAutofit/>
          </a:bodyPr>
          <a:lstStyle/>
          <a:p>
            <a:pPr lvl="1"/>
            <a:r>
              <a:rPr lang="en-US" sz="2400" dirty="0">
                <a:cs typeface="Times New Roman" panose="02020603050405020304" pitchFamily="18" charset="0"/>
              </a:rPr>
              <a:t>This approach can also be used when </a:t>
            </a:r>
            <a:r>
              <a:rPr lang="en-US" sz="2400" b="1" dirty="0">
                <a:cs typeface="Times New Roman" panose="02020603050405020304" pitchFamily="18" charset="0"/>
              </a:rPr>
              <a:t>there are multiple treatment groups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This is really common in literature, but has several problems: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With multiple treated groups, you basically estimate many 2x2 DIDs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When timing is staggered, treated groups are used as comparisons 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2400" dirty="0">
                <a:cs typeface="Times New Roman" panose="02020603050405020304" pitchFamily="18" charset="0"/>
              </a:rPr>
              <a:t>If there’s variation in treatment effect across groups/time, then #1 and #2 imply that parallel trends are violated! </a:t>
            </a:r>
          </a:p>
          <a:p>
            <a:pPr marL="274320" lvl="1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This “contamination” ends up assigning sometimes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negative weights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to some of the DIDs in your estimation – what does a negative weight mean? </a:t>
            </a:r>
          </a:p>
          <a:p>
            <a:pPr marL="274320" lvl="1" indent="0">
              <a:buNone/>
            </a:pPr>
            <a:endParaRPr lang="en-US" sz="2400" b="1" dirty="0">
              <a:solidFill>
                <a:schemeClr val="accent2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The good news: there are LOTS of new estimators you can use</a:t>
            </a:r>
          </a:p>
        </p:txBody>
      </p:sp>
      <p:pic>
        <p:nvPicPr>
          <p:cNvPr id="4" name="Picture 2" descr="RStudio - RStudio">
            <a:extLst>
              <a:ext uri="{FF2B5EF4-FFF2-40B4-BE49-F238E27FC236}">
                <a16:creationId xmlns:a16="http://schemas.microsoft.com/office/drawing/2014/main" id="{8E235F05-06F1-16AA-6E42-DDEA7C1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1816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742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66801"/>
            <a:ext cx="10015390" cy="5141388"/>
          </a:xfrm>
        </p:spPr>
        <p:txBody>
          <a:bodyPr>
            <a:noAutofit/>
          </a:bodyPr>
          <a:lstStyle/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There are </a:t>
            </a:r>
            <a:r>
              <a:rPr lang="en-US" sz="2400" b="1" dirty="0">
                <a:cs typeface="Times New Roman" panose="02020603050405020304" pitchFamily="18" charset="0"/>
              </a:rPr>
              <a:t>so many </a:t>
            </a:r>
            <a:r>
              <a:rPr lang="en-US" sz="2400" dirty="0">
                <a:cs typeface="Times New Roman" panose="02020603050405020304" pitchFamily="18" charset="0"/>
              </a:rPr>
              <a:t>quasi-experiments to explore!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DID is flexible, and its assumptions aren’t too strong: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Parallel trends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Homogeneous treatment effects (in at least one dimension) 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Can puts lots of bells and whistles on it (with caveats)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Next time: 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build our own control group? (</a:t>
            </a:r>
            <a:r>
              <a:rPr lang="en-US" sz="2400" b="1" dirty="0">
                <a:cs typeface="Times New Roman" panose="02020603050405020304" pitchFamily="18" charset="0"/>
              </a:rPr>
              <a:t>Synthetic controls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400" dirty="0">
                <a:cs typeface="Times New Roman" panose="02020603050405020304" pitchFamily="18" charset="0"/>
              </a:rPr>
              <a:t>Can we recover heterogeneous treatment effects? (</a:t>
            </a:r>
            <a:r>
              <a:rPr lang="en-US" sz="2400" b="1" dirty="0">
                <a:cs typeface="Times New Roman" panose="02020603050405020304" pitchFamily="18" charset="0"/>
              </a:rPr>
              <a:t>Quantile regression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38244-E57A-F358-024C-D5697CD2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6705"/>
            <a:ext cx="7963952" cy="23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70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generally an open back-door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you can’t close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design.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72EA6BE-A1F8-842B-6A24-E3792E4CF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1952366"/>
            <a:ext cx="652553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Policy Evaluation Exploiting </a:t>
            </a:r>
            <a:r>
              <a:rPr lang="en-US" sz="3600" i="1" dirty="0">
                <a:cs typeface="Times New Roman" panose="02020603050405020304" pitchFamily="18" charset="0"/>
              </a:rPr>
              <a:t>Time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cs typeface="Times New Roman" panose="02020603050405020304" pitchFamily="18" charset="0"/>
                  </a:rPr>
                  <a:t>The problem with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 is that it generally is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can’t</a:t>
                </a: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This is the problem of an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interrupted time series </a:t>
                </a:r>
                <a:r>
                  <a:rPr lang="en-US" sz="2400" b="1" dirty="0" err="1">
                    <a:cs typeface="Times New Roman" panose="02020603050405020304" pitchFamily="18" charset="0"/>
                  </a:rPr>
                  <a:t>desig</a:t>
                </a:r>
                <a:endParaRPr 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722F15B-ED9B-6946-9D22-629661188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066801"/>
            <a:ext cx="7315200" cy="559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09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199" y="1066801"/>
            <a:ext cx="9405791" cy="5141388"/>
          </a:xfrm>
        </p:spPr>
        <p:txBody>
          <a:bodyPr>
            <a:noAutofit/>
          </a:bodyPr>
          <a:lstStyle/>
          <a:p>
            <a:r>
              <a:rPr lang="en-CA" sz="2400" dirty="0">
                <a:cs typeface="Times New Roman" panose="02020603050405020304" pitchFamily="18" charset="0"/>
              </a:rPr>
              <a:t>DID gets around this by bringing in new variation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>
              <a:cs typeface="Times New Roman" panose="02020603050405020304" pitchFamily="18" charset="0"/>
            </a:endParaRPr>
          </a:p>
          <a:p>
            <a:r>
              <a:rPr lang="en-US" sz="2400" dirty="0">
                <a:cs typeface="Times New Roman" panose="02020603050405020304" pitchFamily="18" charset="0"/>
              </a:rPr>
              <a:t>But wait, shouldn’t this make things worse?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5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7392"/>
            <a:ext cx="10439400" cy="624840"/>
          </a:xfrm>
        </p:spPr>
        <p:txBody>
          <a:bodyPr>
            <a:no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The Strategy Behind Difference-in-Differences (DID)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</p:spPr>
            <p:txBody>
              <a:bodyPr>
                <a:noAutofit/>
              </a:bodyPr>
              <a:lstStyle/>
              <a:p>
                <a:r>
                  <a:rPr lang="en-CA" sz="2400" dirty="0">
                    <a:cs typeface="Times New Roman" panose="02020603050405020304" pitchFamily="18" charset="0"/>
                  </a:rPr>
                  <a:t>DID gets around this by bringing in new variation</a:t>
                </a:r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b="1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endParaRPr lang="en-US" sz="2400" dirty="0"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cs typeface="Times New Roman" panose="02020603050405020304" pitchFamily="18" charset="0"/>
                  </a:rPr>
                  <a:t>Actually, we can now close both back doors: 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Isolate the </a:t>
                </a:r>
                <a:r>
                  <a:rPr lang="en-US" sz="2400" b="1" dirty="0">
                    <a:cs typeface="Times New Roman" panose="02020603050405020304" pitchFamily="18" charset="0"/>
                  </a:rPr>
                  <a:t>within variation </a:t>
                </a:r>
                <a:r>
                  <a:rPr lang="en-US" sz="2400" dirty="0">
                    <a:cs typeface="Times New Roman" panose="02020603050405020304" pitchFamily="18" charset="0"/>
                  </a:rPr>
                  <a:t>for both the treated group and untreated group. This closes the back door through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𝐺𝑟𝑜𝑢𝑝</m:t>
                    </m:r>
                  </m:oMath>
                </a14:m>
                <a:endParaRPr lang="en-US" sz="2400" dirty="0">
                  <a:cs typeface="Times New Roman" panose="02020603050405020304" pitchFamily="18" charset="0"/>
                </a:endParaRP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2400" dirty="0">
                    <a:cs typeface="Times New Roman" panose="02020603050405020304" pitchFamily="18" charset="0"/>
                  </a:rPr>
                  <a:t>Compare the within variation in the treated group to the within variation in the untreated group. Since both are affected by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𝑇𝑖𝑚𝑒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2400" dirty="0">
                    <a:cs typeface="Times New Roman" panose="02020603050405020304" pitchFamily="18" charset="0"/>
                  </a:rPr>
                  <a:t>the second back door is closed!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199" y="1066801"/>
                <a:ext cx="9405791" cy="5141388"/>
              </a:xfrm>
              <a:blipFill>
                <a:blip r:embed="rId3"/>
                <a:stretch>
                  <a:fillRect l="-454" t="-1305" r="-1102" b="-10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46FEDD0-D98D-777B-C4C5-92EC9B58C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048" y="1600200"/>
            <a:ext cx="647790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857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5870</TotalTime>
  <Words>3604</Words>
  <Application>Microsoft Office PowerPoint</Application>
  <PresentationFormat>Widescreen</PresentationFormat>
  <Paragraphs>426</Paragraphs>
  <Slides>52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Source Sans Pro</vt:lpstr>
      <vt:lpstr>Symbol</vt:lpstr>
      <vt:lpstr>Times New Roman</vt:lpstr>
      <vt:lpstr>Wingdings 2</vt:lpstr>
      <vt:lpstr>View</vt:lpstr>
      <vt:lpstr>Health Econometrics I </vt:lpstr>
      <vt:lpstr>Last Time: Limited Dependent Variables</vt:lpstr>
      <vt:lpstr>This Time: Policy Evaluation Exploiting Time</vt:lpstr>
      <vt:lpstr>This Time: Policy Evaluation Exploiting Time</vt:lpstr>
      <vt:lpstr>This Time: Policy Evaluation Exploiting Time</vt:lpstr>
      <vt:lpstr>Policy Evaluation Exploiting Time</vt:lpstr>
      <vt:lpstr>Policy Evaluation Exploiting Time</vt:lpstr>
      <vt:lpstr>The Strategy Behind Difference-in-Differences (DID)</vt:lpstr>
      <vt:lpstr>The Strategy Behind Difference-in-Differences (DID)</vt:lpstr>
      <vt:lpstr>The Strategy Behind Difference-in-Differences (DID)</vt:lpstr>
      <vt:lpstr>DID in Graph Form</vt:lpstr>
      <vt:lpstr>Outline</vt:lpstr>
      <vt:lpstr>Panel Data</vt:lpstr>
      <vt:lpstr>What is Panel Data?</vt:lpstr>
      <vt:lpstr>What is Panel Data?</vt:lpstr>
      <vt:lpstr>Difference-in-Differences: 2-by-2 Case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Working Example: Organ Donation</vt:lpstr>
      <vt:lpstr>Assumptions Needed for DID</vt:lpstr>
      <vt:lpstr>Visualizing the Parallel Trends Assumption </vt:lpstr>
      <vt:lpstr>Simple DiD Calculation</vt:lpstr>
      <vt:lpstr>Simple DiD Calculation</vt:lpstr>
      <vt:lpstr>Simple DiD Calculation</vt:lpstr>
      <vt:lpstr>Assumptions Needed for DID</vt:lpstr>
      <vt:lpstr>What happens if we don’t have parallel trends?</vt:lpstr>
      <vt:lpstr>What happens if we don’t have parallel trends?</vt:lpstr>
      <vt:lpstr>Suggestive Evidence for Parallel Trends</vt:lpstr>
      <vt:lpstr>Suggestive Evidence for Parallel Trends</vt:lpstr>
      <vt:lpstr>DID: Estimation</vt:lpstr>
      <vt:lpstr>DID: Best Practices </vt:lpstr>
      <vt:lpstr>Generalized  Differences-in-Differences</vt:lpstr>
      <vt:lpstr>Moving beyond the 2x2 case</vt:lpstr>
      <vt:lpstr>Moving beyond the 2x2 case</vt:lpstr>
      <vt:lpstr>Interpreting Results</vt:lpstr>
      <vt:lpstr>DID: Best Practices (Again) </vt:lpstr>
      <vt:lpstr>DID: Best Practices (Again) </vt:lpstr>
      <vt:lpstr>DID: Best Practices (Again) </vt:lpstr>
      <vt:lpstr>DID: Best Practices (Again) </vt:lpstr>
      <vt:lpstr>Event Studies /  Two-way Fixed Effects</vt:lpstr>
      <vt:lpstr>Dynamic Treatment Effects</vt:lpstr>
      <vt:lpstr>Dynamic Treatment Effects</vt:lpstr>
      <vt:lpstr>Dynamic Treatment Effects in TWFE</vt:lpstr>
      <vt:lpstr>Dynamic Treatment Effects in TWFE</vt:lpstr>
      <vt:lpstr>TWFE with Staggered Timing</vt:lpstr>
      <vt:lpstr>TWFE with Staggered Timing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I:</dc:title>
  <dc:creator>Audrey Laporte</dc:creator>
  <cp:lastModifiedBy>Alexander Hoagland</cp:lastModifiedBy>
  <cp:revision>547</cp:revision>
  <dcterms:created xsi:type="dcterms:W3CDTF">2011-01-10T00:42:42Z</dcterms:created>
  <dcterms:modified xsi:type="dcterms:W3CDTF">2024-09-11T17:28:02Z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4a106e-6316-442c-ad35-738afd673d2b_Enabled">
    <vt:lpwstr>True</vt:lpwstr>
  </property>
  <property fmtid="{D5CDD505-2E9C-101B-9397-08002B2CF9AE}" pid="3" name="MSIP_Label_034a106e-6316-442c-ad35-738afd673d2b_SiteId">
    <vt:lpwstr>cddc1229-ac2a-4b97-b78a-0e5cacb5865c</vt:lpwstr>
  </property>
  <property fmtid="{D5CDD505-2E9C-101B-9397-08002B2CF9AE}" pid="4" name="MSIP_Label_034a106e-6316-442c-ad35-738afd673d2b_Owner">
    <vt:lpwstr>Eric.Nauenberg@ontario.ca</vt:lpwstr>
  </property>
  <property fmtid="{D5CDD505-2E9C-101B-9397-08002B2CF9AE}" pid="5" name="MSIP_Label_034a106e-6316-442c-ad35-738afd673d2b_SetDate">
    <vt:lpwstr>2020-08-28T20:23:07.5369310Z</vt:lpwstr>
  </property>
  <property fmtid="{D5CDD505-2E9C-101B-9397-08002B2CF9AE}" pid="6" name="MSIP_Label_034a106e-6316-442c-ad35-738afd673d2b_Name">
    <vt:lpwstr>OPS - Unclassified Information</vt:lpwstr>
  </property>
  <property fmtid="{D5CDD505-2E9C-101B-9397-08002B2CF9AE}" pid="7" name="MSIP_Label_034a106e-6316-442c-ad35-738afd673d2b_Application">
    <vt:lpwstr>Microsoft Azure Information Protection</vt:lpwstr>
  </property>
  <property fmtid="{D5CDD505-2E9C-101B-9397-08002B2CF9AE}" pid="8" name="MSIP_Label_034a106e-6316-442c-ad35-738afd673d2b_ActionId">
    <vt:lpwstr>e0d92f5a-28a2-4725-917b-84a82b221364</vt:lpwstr>
  </property>
  <property fmtid="{D5CDD505-2E9C-101B-9397-08002B2CF9AE}" pid="9" name="MSIP_Label_034a106e-6316-442c-ad35-738afd673d2b_Extended_MSFT_Method">
    <vt:lpwstr>Automatic</vt:lpwstr>
  </property>
  <property fmtid="{D5CDD505-2E9C-101B-9397-08002B2CF9AE}" pid="10" name="Sensitivity">
    <vt:lpwstr>OPS - Unclassified Information</vt:lpwstr>
  </property>
</Properties>
</file>