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5"/>
  </p:notesMasterIdLst>
  <p:sldIdLst>
    <p:sldId id="256" r:id="rId2"/>
    <p:sldId id="514" r:id="rId3"/>
    <p:sldId id="520" r:id="rId4"/>
    <p:sldId id="603" r:id="rId5"/>
    <p:sldId id="529" r:id="rId6"/>
    <p:sldId id="561" r:id="rId7"/>
    <p:sldId id="562" r:id="rId8"/>
    <p:sldId id="564" r:id="rId9"/>
    <p:sldId id="565" r:id="rId10"/>
    <p:sldId id="569" r:id="rId11"/>
    <p:sldId id="612" r:id="rId12"/>
    <p:sldId id="566" r:id="rId13"/>
    <p:sldId id="567" r:id="rId14"/>
    <p:sldId id="570" r:id="rId15"/>
    <p:sldId id="613" r:id="rId16"/>
    <p:sldId id="614" r:id="rId17"/>
    <p:sldId id="638" r:id="rId18"/>
    <p:sldId id="639" r:id="rId19"/>
    <p:sldId id="640" r:id="rId20"/>
    <p:sldId id="641" r:id="rId21"/>
    <p:sldId id="642" r:id="rId22"/>
    <p:sldId id="643" r:id="rId23"/>
    <p:sldId id="644" r:id="rId24"/>
    <p:sldId id="645" r:id="rId25"/>
    <p:sldId id="646" r:id="rId26"/>
    <p:sldId id="522" r:id="rId27"/>
    <p:sldId id="581" r:id="rId28"/>
    <p:sldId id="647" r:id="rId29"/>
    <p:sldId id="583" r:id="rId30"/>
    <p:sldId id="649" r:id="rId31"/>
    <p:sldId id="650" r:id="rId32"/>
    <p:sldId id="648" r:id="rId33"/>
    <p:sldId id="584" r:id="rId34"/>
    <p:sldId id="585" r:id="rId35"/>
    <p:sldId id="620" r:id="rId36"/>
    <p:sldId id="651" r:id="rId37"/>
    <p:sldId id="652" r:id="rId38"/>
    <p:sldId id="653" r:id="rId39"/>
    <p:sldId id="624" r:id="rId40"/>
    <p:sldId id="611" r:id="rId41"/>
    <p:sldId id="654" r:id="rId42"/>
    <p:sldId id="655" r:id="rId43"/>
    <p:sldId id="657" r:id="rId44"/>
    <p:sldId id="656" r:id="rId45"/>
    <p:sldId id="658" r:id="rId46"/>
    <p:sldId id="625" r:id="rId47"/>
    <p:sldId id="659" r:id="rId48"/>
    <p:sldId id="660" r:id="rId49"/>
    <p:sldId id="628" r:id="rId50"/>
    <p:sldId id="528" r:id="rId51"/>
    <p:sldId id="571" r:id="rId52"/>
    <p:sldId id="572" r:id="rId53"/>
    <p:sldId id="573" r:id="rId54"/>
    <p:sldId id="574" r:id="rId55"/>
    <p:sldId id="575" r:id="rId56"/>
    <p:sldId id="661" r:id="rId57"/>
    <p:sldId id="576" r:id="rId58"/>
    <p:sldId id="663" r:id="rId59"/>
    <p:sldId id="577" r:id="rId60"/>
    <p:sldId id="662" r:id="rId61"/>
    <p:sldId id="580" r:id="rId62"/>
    <p:sldId id="588" r:id="rId63"/>
    <p:sldId id="578" r:id="rId64"/>
    <p:sldId id="630" r:id="rId65"/>
    <p:sldId id="665" r:id="rId66"/>
    <p:sldId id="666" r:id="rId67"/>
    <p:sldId id="664" r:id="rId68"/>
    <p:sldId id="667" r:id="rId69"/>
    <p:sldId id="633" r:id="rId70"/>
    <p:sldId id="634" r:id="rId71"/>
    <p:sldId id="635" r:id="rId72"/>
    <p:sldId id="637" r:id="rId73"/>
    <p:sldId id="586" r:id="rId7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4/29/2024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semester</a:t>
            </a:r>
          </a:p>
          <a:p>
            <a:pPr marL="171450" indent="-171450">
              <a:buFont typeface="Arial" panose="020B0604020202020204" pitchFamily="34" charset="0"/>
              <a:buChar char="•"/>
            </a:pPr>
            <a:r>
              <a:rPr lang="en-US" dirty="0"/>
              <a:t>Take out hurdle models, </a:t>
            </a:r>
            <a:r>
              <a:rPr lang="en-US" dirty="0" err="1"/>
              <a:t>heckit</a:t>
            </a:r>
            <a:r>
              <a:rPr lang="en-US" dirty="0"/>
              <a:t>, multinomial logit</a:t>
            </a:r>
          </a:p>
          <a:p>
            <a:pPr marL="171450" indent="-171450">
              <a:buFont typeface="Arial" panose="020B0604020202020204" pitchFamily="34" charset="0"/>
              <a:buChar char="•"/>
            </a:pPr>
            <a:r>
              <a:rPr lang="en-US" dirty="0"/>
              <a:t>Add in discussion about identification + partial identification + </a:t>
            </a:r>
            <a:r>
              <a:rPr lang="en-US" dirty="0" err="1"/>
              <a:t>oster</a:t>
            </a:r>
            <a:r>
              <a:rPr lang="en-US"/>
              <a:t> bounds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9805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using the Poisson pdf here, and getting a semi-elasticity! So 100 </a:t>
            </a:r>
            <a:r>
              <a:rPr lang="en-US" dirty="0" err="1"/>
              <a:t>beta_j</a:t>
            </a:r>
            <a:r>
              <a:rPr lang="en-US" dirty="0"/>
              <a:t> is approximately the percentage change. Here it really is percent increase, not percentage points (because this is essentially a log transform)!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err="1"/>
              <a:t>ppmlhdfe</a:t>
            </a:r>
            <a:r>
              <a:rPr lang="en-US" dirty="0"/>
              <a:t> help page in </a:t>
            </a:r>
            <a:r>
              <a:rPr lang="en-US" dirty="0" err="1"/>
              <a:t>Github</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9304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not as big a deal as </a:t>
            </a:r>
            <a:r>
              <a:rPr lang="en-US" dirty="0" err="1"/>
              <a:t>yo</a:t>
            </a:r>
            <a:r>
              <a:rPr lang="en-US" dirty="0"/>
              <a:t> </a:t>
            </a:r>
            <a:r>
              <a:rPr lang="en-US" dirty="0" err="1"/>
              <a:t>umight</a:t>
            </a:r>
            <a:r>
              <a:rPr lang="en-US" dirty="0"/>
              <a:t> have heard. Negative binomial adds an additional variance parameter. Doesn’t really matter unless you are doing a complicated model and need to reduce parameters.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98327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2085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50980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 data seems </a:t>
            </a:r>
            <a:r>
              <a:rPr lang="en-US" dirty="0" err="1"/>
              <a:t>usefu</a:t>
            </a:r>
            <a:r>
              <a:rPr lang="en-US" dirty="0"/>
              <a:t> </a:t>
            </a:r>
            <a:r>
              <a:rPr lang="en-US" dirty="0" err="1"/>
              <a:t>lin</a:t>
            </a:r>
            <a:r>
              <a:rPr lang="en-US" dirty="0"/>
              <a:t> the sense hat it allows to separate out two things: where people are getting care, </a:t>
            </a:r>
            <a:r>
              <a:rPr lang="en-US" dirty="0" err="1"/>
              <a:t>nd</a:t>
            </a:r>
            <a:r>
              <a:rPr lang="en-US" dirty="0"/>
              <a:t> where care might be most valuable (AMI)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5311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assuming that hospital closures are exogenous to patients (good assumption or not – areas might be very different?) Control group is those in areas without closures.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09293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It’s all good! Just make sure that you focus on causal questions, and then think about how descriptive evidence will play in. I’d say the next big thing for a project is outlining the tables/figures (what do you want to show?) Come talk to me!</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711665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(Review; how would these change if we used logit/</a:t>
            </a:r>
            <a:r>
              <a:rPr lang="en-US" dirty="0" err="1"/>
              <a:t>probit</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90363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Notice the title is helpful here – plus look at that note! But we have very small death counts here, and are the results significant? Not really talking about significance here or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1875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Specification/robustness checks: what concerns are we addressing here? Mostly checking the mechanisms – are mortality results driven by lack of ER access. Panel D is the funkiest. What is panel E attempting to do (take into account differences in treated vs.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40321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what are these negative trends from the closure? Reporting error? I don’t like the data. Would have liked to see some figures.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This is an example of censored/corner solution data (</a:t>
            </a:r>
            <a:r>
              <a:rPr lang="en-US" dirty="0" err="1"/>
              <a:t>Pr</a:t>
            </a:r>
            <a:r>
              <a:rPr lang="en-US" dirty="0"/>
              <a:t>(Y=0) &gt; 0)</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78480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means that anything could be true for the value of y when we don’t observe it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80709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4388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did binary, today we’re doing ordered and selection</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542348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79186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119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2555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on differences across regions – specifically variation in timing</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995644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9701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this! What’s wrong with it? Does show shorter length of stay for the black lines? Does it show what we want? What they want is for you to look at time trend within the red/black groups (red LOS is going down, black is going up-</a:t>
            </a:r>
            <a:r>
              <a:rPr lang="en-US" dirty="0" err="1"/>
              <a:t>ish</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734736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47748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hypothesize about the coefficient alpha3 (captures the reform’s impact)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1467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hypothesis is more credible? Do you  wish this had been done a different way?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94595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variable do they think is endogenous? What do you think about IV validity? Women outside labor market is indicative of providing informal care?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188161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takeaways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905116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this ignores a lot of the DDDDDDD structure (we have different types of policies, different budgetary cuts, etc. But what’s the general takeaway here? What coefficient should we be looking at here? How should we interpret (the first column is marginal effects, the second and third are IRRs)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342008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any problems with this? Obviously doesn’t take into account the cost to the taxpayer, and assumes homogeneous treatment effects. Still, pretty handy.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018572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consider changing units here? Add in euro sign, idk. It’s a lot to look at. Also some lines telling my eyes where totals/cells </a:t>
            </a:r>
            <a:r>
              <a:rPr lang="en-US"/>
              <a:t>are would be helpful.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718142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Poor writing quality, bad figures (?) I don’t like imputation of data (wave 4 was missing public home care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420118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discrete choice models</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63454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Talk about ordinal/relative goals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if </a:t>
            </a:r>
            <a:r>
              <a:rPr lang="en-US" dirty="0" err="1"/>
              <a:t>y_ji</a:t>
            </a:r>
            <a:r>
              <a:rPr lang="en-US" dirty="0"/>
              <a:t> &gt; 0 </a:t>
            </a:r>
            <a:r>
              <a:rPr lang="en-US" dirty="0" err="1"/>
              <a:t>verus</a:t>
            </a:r>
            <a:r>
              <a:rPr lang="en-US" dirty="0"/>
              <a:t> </a:t>
            </a:r>
            <a:r>
              <a:rPr lang="en-US" dirty="0" err="1"/>
              <a:t>y_ji</a:t>
            </a:r>
            <a:r>
              <a:rPr lang="en-US" dirty="0"/>
              <a:t> &lt; 0? Think about the outside option as set to 0. What is the outcome now? Utility </a:t>
            </a:r>
            <a:r>
              <a:rPr lang="en-US" dirty="0">
                <a:sym typeface="Wingdings" panose="05000000000000000000" pitchFamily="2" charset="2"/>
              </a:rPr>
              <a:t> but can easily be converted into choice as a piecewise link function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674495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are 3 choices and 2 determinants of utility (plus level shifts). Regression lines identify the boundaries here. Can you see why we don’t need three regressions, but only 2?</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8257410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Exponentiating leads to \</a:t>
            </a:r>
            <a:r>
              <a:rPr lang="en-US" dirty="0" err="1"/>
              <a:t>pi_ij</a:t>
            </a:r>
            <a:r>
              <a:rPr lang="en-US" dirty="0"/>
              <a:t>=\</a:t>
            </a:r>
            <a:r>
              <a:rPr lang="en-US" dirty="0" err="1"/>
              <a:t>pi_iJ</a:t>
            </a:r>
            <a:r>
              <a:rPr lang="en-US" dirty="0"/>
              <a:t>*exp(</a:t>
            </a:r>
            <a:r>
              <a:rPr lang="en-US" dirty="0" err="1"/>
              <a:t>eta_ij</a:t>
            </a:r>
            <a:r>
              <a:rPr lang="en-US" dirty="0"/>
              <a:t>). Do this on the board in a system of 3 equations. After exponentiating, sum up all probabilities to show formula for pi_i3, and then plug that in for the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Interpretations are all relative to outside option</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240908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2108763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61120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806502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7917669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have survey be honest, actually well thought out </a:t>
            </a:r>
            <a:r>
              <a:rPr lang="en-US" dirty="0" err="1"/>
              <a:t>reponses</a:t>
            </a:r>
            <a:r>
              <a:rPr lang="en-US" dirty="0"/>
              <a:t>, etc. Also external </a:t>
            </a:r>
            <a:r>
              <a:rPr lang="en-US" dirty="0" err="1"/>
              <a:t>valididty</a:t>
            </a:r>
            <a:r>
              <a:rPr lang="en-US" dirty="0"/>
              <a:t> (we’re in Australia and only looking at hospital non-generalists; those who are “on the border” between specialists and GPs who have worked without committing one way or another for about 3 </a:t>
            </a:r>
            <a:r>
              <a:rPr lang="en-US" dirty="0" err="1"/>
              <a:t>yearS</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542286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16236558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observation in the data is a choice between two of these hypothetical worlds. Given enough choices, can back out importance of each parameter (think of a decision tree) while accounting for individual-level </a:t>
            </a:r>
            <a:r>
              <a:rPr lang="en-US" dirty="0" err="1"/>
              <a:t>idiosycracy</a:t>
            </a:r>
            <a:r>
              <a:rPr lang="en-US" dirty="0"/>
              <a:t>. Of course: 2916 possible choices! For the pilot survey and then for the main survey, we generated a fractional factorial of 36 binary choice sets containing 72 alternatives (4 versions; 9 choices per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420008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Recall that (2) is like (1) + individual FE. Rather than calculate marginal effects, the coefficients are reported as is (how useful is this) and converted to MWTP -- MWTP for an attribute is the ratio of the coefficient estimate for that attribute and the coefficient estimate for the earnings attribute.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013501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comes from MABEL data for differences between GP and specialists (top half). Then the simulation allows parameters to be matched to WTP (expressed in earnings) and counterfactual simulations. Calibrated base case uses actual Australia market shares.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05542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I really like the simulation here – that’s a big perk of these discrete choice models (plug for structural estimation, which we will do next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30681361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function looks weird, but remember we just need a linear index function (our regression, bottom right of equation) and a pdf as our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drop the last term in maximization – doesn’t matter because it doesn’t depend on beta.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7725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4/29/2024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8: Regressions with Limited Dependent Variables</a:t>
            </a:r>
          </a:p>
          <a:p>
            <a:r>
              <a:rPr lang="en-US" sz="2400" dirty="0"/>
              <a:t>November 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423941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fontScale="92500" lnSpcReduction="10000"/>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However,  also note:</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𝔼</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𝑦</m:t>
                                  </m:r>
                                </m:e>
                                <m:e>
                                  <m:r>
                                    <a:rPr lang="en-US" sz="2400" i="1">
                                      <a:latin typeface="Cambria Math" panose="02040503050406030204" pitchFamily="18" charset="0"/>
                                      <a:cs typeface="Times New Roman" panose="02020603050405020304" pitchFamily="18" charset="0"/>
                                    </a:rPr>
                                    <m:t>𝑥</m:t>
                                  </m:r>
                                </m:e>
                              </m:d>
                            </m:num>
                            <m:den>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m:rPr>
                                      <m:sty m:val="p"/>
                                    </m:rPr>
                                    <a:rPr lang="en-US" sz="2400" b="0" i="0" smtClean="0">
                                      <a:latin typeface="Cambria Math" panose="02040503050406030204" pitchFamily="18" charset="0"/>
                                      <a:cs typeface="Times New Roman" panose="02020603050405020304" pitchFamily="18" charset="0"/>
                                    </a:rPr>
                                    <m:t>y</m:t>
                                  </m:r>
                                </m:e>
                                <m:e>
                                  <m:r>
                                    <m:rPr>
                                      <m:sty m:val="p"/>
                                    </m:rPr>
                                    <a:rPr lang="en-US" sz="2400" b="0" i="0" smtClean="0">
                                      <a:latin typeface="Cambria Math" panose="02040503050406030204" pitchFamily="18" charset="0"/>
                                      <a:cs typeface="Times New Roman" panose="02020603050405020304" pitchFamily="18" charset="0"/>
                                    </a:rPr>
                                    <m:t>x</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log</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fName>
                        <m:e/>
                      </m:func>
                    </m:oMath>
                  </m:oMathPara>
                </a14:m>
                <a:endParaRPr lang="en-US" sz="2400" b="0" dirty="0">
                  <a:cs typeface="Times New Roman" panose="02020603050405020304" pitchFamily="18" charset="0"/>
                </a:endParaRPr>
              </a:p>
              <a:p>
                <a:pPr marL="0" indent="0">
                  <a:buNone/>
                </a:pPr>
                <a:r>
                  <a:rPr lang="en-US" sz="2400" b="0" dirty="0">
                    <a:cs typeface="Times New Roman" panose="02020603050405020304" pitchFamily="18" charset="0"/>
                  </a:rPr>
                  <a:t>For </a:t>
                </a:r>
                <a:r>
                  <a:rPr lang="en-US" sz="2400" b="1" dirty="0">
                    <a:cs typeface="Times New Roman" panose="02020603050405020304" pitchFamily="18" charset="0"/>
                  </a:rPr>
                  <a:t>dummy </a:t>
                </a:r>
                <a:r>
                  <a:rPr lang="en-US" sz="2400" dirty="0">
                    <a:cs typeface="Times New Roman" panose="02020603050405020304" pitchFamily="18" charset="0"/>
                  </a:rPr>
                  <a:t>variables, the change in expected value is simply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b="1" dirty="0">
                    <a:cs typeface="Times New Roman" panose="02020603050405020304" pitchFamily="18" charset="0"/>
                  </a:rPr>
                  <a:t>:</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−1&lt;0</m:t>
                        </m:r>
                      </m:e>
                    </m:func>
                  </m:oMath>
                </a14:m>
                <a:r>
                  <a:rPr lang="en-US" sz="2400" dirty="0">
                    <a:cs typeface="Times New Roman" panose="02020603050405020304" pitchFamily="18" charset="0"/>
                  </a:rPr>
                  <a:t>,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less likely </a:t>
                </a:r>
                <a:r>
                  <a:rPr lang="en-US" sz="2400" dirty="0">
                    <a:cs typeface="Times New Roman" panose="02020603050405020304" pitchFamily="18" charset="0"/>
                  </a:rPr>
                  <a:t>to happen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&gt; 0,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more likely </a:t>
                </a:r>
                <a:r>
                  <a:rPr lang="en-US" sz="2400" dirty="0">
                    <a:cs typeface="Times New Roman" panose="02020603050405020304" pitchFamily="18" charset="0"/>
                  </a:rPr>
                  <a:t>to happen when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endParaRPr lang="en-US" sz="2400" dirty="0">
                  <a:cs typeface="Times New Roman" panose="02020603050405020304" pitchFamily="18" charset="0"/>
                </a:endParaRPr>
              </a:p>
              <a:p>
                <a:pPr lvl="1"/>
                <a:r>
                  <a:rPr lang="en-US" sz="2400" dirty="0">
                    <a:cs typeface="Times New Roman" panose="02020603050405020304" pitchFamily="18" charset="0"/>
                  </a:rPr>
                  <a: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794" t="-1779" b="-35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Advantages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Useful for count data, but also for</a:t>
            </a:r>
            <a:r>
              <a:rPr lang="en-US" sz="2400" i="1" dirty="0">
                <a:cs typeface="Times New Roman" panose="02020603050405020304" pitchFamily="18" charset="0"/>
              </a:rPr>
              <a:t> any</a:t>
            </a:r>
            <a:r>
              <a:rPr lang="en-US" sz="2400" dirty="0">
                <a:cs typeface="Times New Roman" panose="02020603050405020304" pitchFamily="18" charset="0"/>
              </a:rPr>
              <a:t> case with nonnegative data: </a:t>
            </a:r>
          </a:p>
          <a:p>
            <a:pPr lvl="1"/>
            <a:r>
              <a:rPr lang="en-US" sz="2200" dirty="0">
                <a:cs typeface="Times New Roman" panose="02020603050405020304" pitchFamily="18" charset="0"/>
              </a:rPr>
              <a:t>Don’t need additional assumptions about conditional mean (log-transformed data)</a:t>
            </a:r>
          </a:p>
          <a:p>
            <a:pPr lvl="1"/>
            <a:r>
              <a:rPr lang="en-US" sz="2200" dirty="0">
                <a:cs typeface="Times New Roman" panose="02020603050405020304" pitchFamily="18" charset="0"/>
              </a:rPr>
              <a:t>Natural way to deal with zeros</a:t>
            </a:r>
          </a:p>
          <a:p>
            <a:pPr lvl="1"/>
            <a:r>
              <a:rPr lang="en-US" sz="2200" dirty="0">
                <a:cs typeface="Times New Roman" panose="02020603050405020304" pitchFamily="18" charset="0"/>
              </a:rPr>
              <a:t>Avoids inconsistency when using log-transformed + heteroskedasticity</a:t>
            </a:r>
          </a:p>
          <a:p>
            <a:r>
              <a:rPr lang="en-US" sz="2400" dirty="0">
                <a:cs typeface="Times New Roman" panose="02020603050405020304" pitchFamily="18" charset="0"/>
              </a:rPr>
              <a:t>Not as computationally intensive anymore (</a:t>
            </a:r>
            <a:r>
              <a:rPr lang="en-US" sz="2400" dirty="0" err="1">
                <a:cs typeface="Times New Roman" panose="02020603050405020304" pitchFamily="18" charset="0"/>
              </a:rPr>
              <a:t>ppmlhdfe</a:t>
            </a:r>
            <a:r>
              <a:rPr lang="en-US" sz="2400" dirty="0">
                <a:cs typeface="Times New Roman" panose="02020603050405020304" pitchFamily="18" charset="0"/>
              </a:rPr>
              <a:t> in Stata, </a:t>
            </a:r>
            <a:r>
              <a:rPr lang="en-US" sz="2400" dirty="0" err="1">
                <a:cs typeface="Times New Roman" panose="02020603050405020304" pitchFamily="18" charset="0"/>
              </a:rPr>
              <a:t>glm</a:t>
            </a:r>
            <a:r>
              <a:rPr lang="en-US" sz="2400" dirty="0">
                <a:cs typeface="Times New Roman" panose="02020603050405020304" pitchFamily="18" charset="0"/>
              </a:rPr>
              <a:t> in R)</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69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pPr lvl="1"/>
                <a:r>
                  <a:rPr lang="en-US" sz="2400" dirty="0">
                    <a:cs typeface="Times New Roman" panose="02020603050405020304" pitchFamily="18" charset="0"/>
                  </a:rPr>
                  <a:t>Good news: you can test for this in data! </a:t>
                </a:r>
              </a:p>
              <a:p>
                <a:pPr lvl="1"/>
                <a:r>
                  <a:rPr lang="en-US" sz="2400" dirty="0">
                    <a:cs typeface="Times New Roman" panose="02020603050405020304" pitchFamily="18" charset="0"/>
                  </a:rPr>
                  <a:t>Can also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4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2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C626BF-B5BE-4A42-CA68-E242EA6ED788}"/>
              </a:ext>
            </a:extLst>
          </p:cNvPr>
          <p:cNvPicPr>
            <a:picLocks noChangeAspect="1"/>
          </p:cNvPicPr>
          <p:nvPr/>
        </p:nvPicPr>
        <p:blipFill>
          <a:blip r:embed="rId4"/>
          <a:stretch>
            <a:fillRect/>
          </a:stretch>
        </p:blipFill>
        <p:spPr>
          <a:xfrm>
            <a:off x="642730" y="909166"/>
            <a:ext cx="6935221" cy="5796433"/>
          </a:xfrm>
          <a:prstGeom prst="rect">
            <a:avLst/>
          </a:prstGeom>
        </p:spPr>
      </p:pic>
    </p:spTree>
    <p:extLst>
      <p:ext uri="{BB962C8B-B14F-4D97-AF65-F5344CB8AC3E}">
        <p14:creationId xmlns:p14="http://schemas.microsoft.com/office/powerpoint/2010/main" val="128653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p:txBody>
      </p:sp>
    </p:spTree>
    <p:extLst>
      <p:ext uri="{BB962C8B-B14F-4D97-AF65-F5344CB8AC3E}">
        <p14:creationId xmlns:p14="http://schemas.microsoft.com/office/powerpoint/2010/main" val="308114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a:t>
            </a:r>
          </a:p>
          <a:p>
            <a:pPr marL="731520" lvl="1" indent="-457200">
              <a:buAutoNum type="arabicPeriod"/>
            </a:pPr>
            <a:r>
              <a:rPr lang="en-US" sz="2200" dirty="0">
                <a:cs typeface="Times New Roman" panose="02020603050405020304" pitchFamily="18" charset="0"/>
              </a:rPr>
              <a:t>Perceived access to care</a:t>
            </a:r>
          </a:p>
          <a:p>
            <a:pPr marL="731520" lvl="1" indent="-457200">
              <a:buAutoNum type="arabicPeriod"/>
            </a:pPr>
            <a:r>
              <a:rPr lang="en-US" sz="2200" dirty="0">
                <a:cs typeface="Times New Roman" panose="02020603050405020304" pitchFamily="18" charset="0"/>
              </a:rPr>
              <a:t>Health care utilization</a:t>
            </a:r>
          </a:p>
          <a:p>
            <a:pPr marL="731520" lvl="1" indent="-457200">
              <a:buAutoNum type="arabicPeriod"/>
            </a:pPr>
            <a:r>
              <a:rPr lang="en-US" sz="2200" dirty="0">
                <a:cs typeface="Times New Roman" panose="02020603050405020304" pitchFamily="18" charset="0"/>
              </a:rPr>
              <a:t>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p:txBody>
      </p:sp>
    </p:spTree>
    <p:extLst>
      <p:ext uri="{BB962C8B-B14F-4D97-AF65-F5344CB8AC3E}">
        <p14:creationId xmlns:p14="http://schemas.microsoft.com/office/powerpoint/2010/main" val="304138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p:txBody>
      </p:sp>
    </p:spTree>
    <p:extLst>
      <p:ext uri="{BB962C8B-B14F-4D97-AF65-F5344CB8AC3E}">
        <p14:creationId xmlns:p14="http://schemas.microsoft.com/office/powerpoint/2010/main" val="17835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Quick Note on Proposals </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exogeneity assumption are they resting on?</a:t>
            </a:r>
          </a:p>
          <a:p>
            <a:pPr lvl="1"/>
            <a:r>
              <a:rPr lang="en-US" sz="2200" dirty="0">
                <a:cs typeface="Times New Roman" panose="02020603050405020304" pitchFamily="18" charset="0"/>
              </a:rPr>
              <a:t>Do they have a control group? Who? </a:t>
            </a:r>
          </a:p>
        </p:txBody>
      </p:sp>
    </p:spTree>
    <p:extLst>
      <p:ext uri="{BB962C8B-B14F-4D97-AF65-F5344CB8AC3E}">
        <p14:creationId xmlns:p14="http://schemas.microsoft.com/office/powerpoint/2010/main" val="372833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0AEF109-A331-86E3-6C4E-58643AF7D8B4}"/>
              </a:ext>
            </a:extLst>
          </p:cNvPr>
          <p:cNvPicPr>
            <a:picLocks noChangeAspect="1"/>
          </p:cNvPicPr>
          <p:nvPr/>
        </p:nvPicPr>
        <p:blipFill>
          <a:blip r:embed="rId3"/>
          <a:stretch>
            <a:fillRect/>
          </a:stretch>
        </p:blipFill>
        <p:spPr>
          <a:xfrm>
            <a:off x="665686" y="1219200"/>
            <a:ext cx="10327228" cy="5141388"/>
          </a:xfrm>
          <a:prstGeom prst="rect">
            <a:avLst/>
          </a:prstGeom>
        </p:spPr>
      </p:pic>
    </p:spTree>
    <p:extLst>
      <p:ext uri="{BB962C8B-B14F-4D97-AF65-F5344CB8AC3E}">
        <p14:creationId xmlns:p14="http://schemas.microsoft.com/office/powerpoint/2010/main" val="281943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Linear Probability Models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D8A28756-B9C4-BEFA-CD3E-5102A04A4397}"/>
              </a:ext>
            </a:extLst>
          </p:cNvPr>
          <p:cNvPicPr>
            <a:picLocks noChangeAspect="1"/>
          </p:cNvPicPr>
          <p:nvPr/>
        </p:nvPicPr>
        <p:blipFill>
          <a:blip r:embed="rId3"/>
          <a:stretch>
            <a:fillRect/>
          </a:stretch>
        </p:blipFill>
        <p:spPr>
          <a:xfrm>
            <a:off x="609600" y="855525"/>
            <a:ext cx="9000000" cy="3264580"/>
          </a:xfrm>
          <a:prstGeom prst="rect">
            <a:avLst/>
          </a:prstGeom>
        </p:spPr>
      </p:pic>
      <p:pic>
        <p:nvPicPr>
          <p:cNvPr id="8" name="Picture 7">
            <a:extLst>
              <a:ext uri="{FF2B5EF4-FFF2-40B4-BE49-F238E27FC236}">
                <a16:creationId xmlns:a16="http://schemas.microsoft.com/office/drawing/2014/main" id="{5950D5DE-497B-034D-A43E-1FB0EB97852F}"/>
              </a:ext>
            </a:extLst>
          </p:cNvPr>
          <p:cNvPicPr>
            <a:picLocks noChangeAspect="1"/>
          </p:cNvPicPr>
          <p:nvPr/>
        </p:nvPicPr>
        <p:blipFill>
          <a:blip r:embed="rId4"/>
          <a:stretch>
            <a:fillRect/>
          </a:stretch>
        </p:blipFill>
        <p:spPr>
          <a:xfrm>
            <a:off x="601200" y="3649175"/>
            <a:ext cx="9000000" cy="3361225"/>
          </a:xfrm>
          <a:prstGeom prst="rect">
            <a:avLst/>
          </a:prstGeom>
        </p:spPr>
      </p:pic>
    </p:spTree>
    <p:extLst>
      <p:ext uri="{BB962C8B-B14F-4D97-AF65-F5344CB8AC3E}">
        <p14:creationId xmlns:p14="http://schemas.microsoft.com/office/powerpoint/2010/main" val="308871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46438B3-898A-A613-F9A4-8F4FEB51D09F}"/>
              </a:ext>
            </a:extLst>
          </p:cNvPr>
          <p:cNvPicPr>
            <a:picLocks noChangeAspect="1"/>
          </p:cNvPicPr>
          <p:nvPr/>
        </p:nvPicPr>
        <p:blipFill>
          <a:blip r:embed="rId3"/>
          <a:stretch>
            <a:fillRect/>
          </a:stretch>
        </p:blipFill>
        <p:spPr>
          <a:xfrm>
            <a:off x="228600" y="962230"/>
            <a:ext cx="11050351" cy="4295569"/>
          </a:xfrm>
          <a:prstGeom prst="rect">
            <a:avLst/>
          </a:prstGeom>
        </p:spPr>
      </p:pic>
    </p:spTree>
    <p:extLst>
      <p:ext uri="{BB962C8B-B14F-4D97-AF65-F5344CB8AC3E}">
        <p14:creationId xmlns:p14="http://schemas.microsoft.com/office/powerpoint/2010/main" val="1708771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65FBAE5-6EBA-3BE8-1BB4-D93DDFCD848E}"/>
              </a:ext>
            </a:extLst>
          </p:cNvPr>
          <p:cNvPicPr>
            <a:picLocks noChangeAspect="1"/>
          </p:cNvPicPr>
          <p:nvPr/>
        </p:nvPicPr>
        <p:blipFill>
          <a:blip r:embed="rId3"/>
          <a:stretch>
            <a:fillRect/>
          </a:stretch>
        </p:blipFill>
        <p:spPr>
          <a:xfrm>
            <a:off x="228600" y="925788"/>
            <a:ext cx="10290643" cy="5703612"/>
          </a:xfrm>
          <a:prstGeom prst="rect">
            <a:avLst/>
          </a:prstGeom>
        </p:spPr>
      </p:pic>
    </p:spTree>
    <p:extLst>
      <p:ext uri="{BB962C8B-B14F-4D97-AF65-F5344CB8AC3E}">
        <p14:creationId xmlns:p14="http://schemas.microsoft.com/office/powerpoint/2010/main" val="96345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2585678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r>
              <a:rPr lang="en-US" sz="2400" dirty="0">
                <a:cs typeface="Times New Roman" panose="02020603050405020304" pitchFamily="18" charset="0"/>
              </a:rPr>
              <a:t>Can model these separately with a </a:t>
            </a:r>
            <a:r>
              <a:rPr lang="en-US" sz="2400" b="1" dirty="0">
                <a:cs typeface="Times New Roman" panose="02020603050405020304" pitchFamily="18" charset="0"/>
              </a:rPr>
              <a:t>hurdle model</a:t>
            </a:r>
            <a:r>
              <a:rPr lang="en-US" sz="2400" dirty="0">
                <a:cs typeface="Times New Roman" panose="02020603050405020304" pitchFamily="18" charset="0"/>
              </a:rPr>
              <a:t>, which has 2 steps: </a:t>
            </a:r>
          </a:p>
          <a:p>
            <a:pPr marL="617220" lvl="1" indent="-342900">
              <a:buFont typeface="+mj-lt"/>
              <a:buAutoNum type="arabicPeriod"/>
            </a:pPr>
            <a:r>
              <a:rPr lang="en-US" sz="2400" b="1" dirty="0">
                <a:cs typeface="Times New Roman" panose="02020603050405020304" pitchFamily="18" charset="0"/>
              </a:rPr>
              <a:t>Participation decision: </a:t>
            </a:r>
            <a:r>
              <a:rPr lang="en-US" sz="2400" dirty="0">
                <a:cs typeface="Times New Roman" panose="02020603050405020304" pitchFamily="18" charset="0"/>
              </a:rPr>
              <a:t>whether number of visits will be positive or 0. </a:t>
            </a:r>
          </a:p>
          <a:p>
            <a:pPr marL="617220" lvl="1" indent="-342900">
              <a:buFont typeface="+mj-lt"/>
              <a:buAutoNum type="arabicPeriod"/>
            </a:pPr>
            <a:r>
              <a:rPr lang="en-US" sz="2400" b="1" dirty="0">
                <a:cs typeface="Times New Roman" panose="02020603050405020304" pitchFamily="18" charset="0"/>
              </a:rPr>
              <a:t>Amount decision: </a:t>
            </a:r>
            <a:r>
              <a:rPr lang="en-US" sz="2400" dirty="0">
                <a:cs typeface="Times New Roman" panose="02020603050405020304" pitchFamily="18" charset="0"/>
              </a:rPr>
              <a:t>how many visits take place once hurdle is crossed?</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158248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r>
                  <a:rPr lang="en-US" sz="2400" b="1" i="1" dirty="0">
                    <a:cs typeface="Times New Roman" panose="02020603050405020304" pitchFamily="18" charset="0"/>
                  </a:rPr>
                  <a:t> </a:t>
                </a:r>
                <a:endParaRPr lang="en-US" sz="2400" i="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04770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332057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a:p>
                <a:pPr marL="0" indent="0" algn="ctr">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=1</m:t>
                            </m:r>
                          </m:e>
                        </m:d>
                      </m:e>
                    </m:func>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
        <p:nvSpPr>
          <p:cNvPr id="4" name="Left Brace 3">
            <a:extLst>
              <a:ext uri="{FF2B5EF4-FFF2-40B4-BE49-F238E27FC236}">
                <a16:creationId xmlns:a16="http://schemas.microsoft.com/office/drawing/2014/main" id="{3A6DF15E-E26D-DB5D-FC7B-D13F654CABBE}"/>
              </a:ext>
            </a:extLst>
          </p:cNvPr>
          <p:cNvSpPr/>
          <p:nvPr/>
        </p:nvSpPr>
        <p:spPr>
          <a:xfrm rot="16200000">
            <a:off x="5659164" y="4476750"/>
            <a:ext cx="495300" cy="1447800"/>
          </a:xfrm>
          <a:prstGeom prst="leftBrace">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Left Brace 4">
            <a:extLst>
              <a:ext uri="{FF2B5EF4-FFF2-40B4-BE49-F238E27FC236}">
                <a16:creationId xmlns:a16="http://schemas.microsoft.com/office/drawing/2014/main" id="{53FFAE47-74BE-CBC0-0124-22BF5A09ED9A}"/>
              </a:ext>
            </a:extLst>
          </p:cNvPr>
          <p:cNvSpPr/>
          <p:nvPr/>
        </p:nvSpPr>
        <p:spPr>
          <a:xfrm rot="16200000">
            <a:off x="6908182" y="4584081"/>
            <a:ext cx="495300" cy="928337"/>
          </a:xfrm>
          <a:prstGeom prst="leftBrace">
            <a:avLst/>
          </a:prstGeom>
          <a:noFill/>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45ADF6D2-E11A-7929-A0FD-19ED9F7D5914}"/>
              </a:ext>
            </a:extLst>
          </p:cNvPr>
          <p:cNvSpPr txBox="1"/>
          <p:nvPr/>
        </p:nvSpPr>
        <p:spPr>
          <a:xfrm>
            <a:off x="4724400" y="5486400"/>
            <a:ext cx="1828800" cy="646331"/>
          </a:xfrm>
          <a:prstGeom prst="rect">
            <a:avLst/>
          </a:prstGeom>
          <a:solidFill>
            <a:schemeClr val="accent3">
              <a:lumMod val="75000"/>
            </a:schemeClr>
          </a:solidFill>
        </p:spPr>
        <p:txBody>
          <a:bodyPr wrap="square" rtlCol="0">
            <a:spAutoFit/>
          </a:bodyPr>
          <a:lstStyle/>
          <a:p>
            <a:r>
              <a:rPr lang="en-CA" b="1" dirty="0">
                <a:solidFill>
                  <a:schemeClr val="bg1"/>
                </a:solidFill>
              </a:rPr>
              <a:t>Participation decision</a:t>
            </a:r>
          </a:p>
        </p:txBody>
      </p:sp>
      <p:sp>
        <p:nvSpPr>
          <p:cNvPr id="7" name="TextBox 6">
            <a:extLst>
              <a:ext uri="{FF2B5EF4-FFF2-40B4-BE49-F238E27FC236}">
                <a16:creationId xmlns:a16="http://schemas.microsoft.com/office/drawing/2014/main" id="{A94BCFC5-CF47-A615-ECAE-37AF48E79AE1}"/>
              </a:ext>
            </a:extLst>
          </p:cNvPr>
          <p:cNvSpPr txBox="1"/>
          <p:nvPr/>
        </p:nvSpPr>
        <p:spPr>
          <a:xfrm>
            <a:off x="6691663" y="5364314"/>
            <a:ext cx="1233137" cy="646331"/>
          </a:xfrm>
          <a:prstGeom prst="rect">
            <a:avLst/>
          </a:prstGeom>
          <a:solidFill>
            <a:schemeClr val="accent2">
              <a:lumMod val="75000"/>
            </a:schemeClr>
          </a:solidFill>
        </p:spPr>
        <p:txBody>
          <a:bodyPr wrap="square" rtlCol="0">
            <a:spAutoFit/>
          </a:bodyPr>
          <a:lstStyle/>
          <a:p>
            <a:r>
              <a:rPr lang="en-CA" b="1" dirty="0">
                <a:solidFill>
                  <a:schemeClr val="bg1"/>
                </a:solidFill>
              </a:rPr>
              <a:t>Amount decision</a:t>
            </a:r>
          </a:p>
        </p:txBody>
      </p:sp>
    </p:spTree>
    <p:extLst>
      <p:ext uri="{BB962C8B-B14F-4D97-AF65-F5344CB8AC3E}">
        <p14:creationId xmlns:p14="http://schemas.microsoft.com/office/powerpoint/2010/main" val="145176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Practice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400" dirty="0">
                    <a:cs typeface="Times New Roman" panose="02020603050405020304" pitchFamily="18" charset="0"/>
                  </a:rPr>
                  <a:t>E.g., logit or </a:t>
                </a:r>
                <a:r>
                  <a:rPr lang="en-US" sz="2400" dirty="0" err="1">
                    <a:cs typeface="Times New Roman" panose="02020603050405020304" pitchFamily="18" charset="0"/>
                  </a:rPr>
                  <a:t>probit</a:t>
                </a:r>
                <a:r>
                  <a:rPr lang="en-US" sz="2400" dirty="0">
                    <a:cs typeface="Times New Roman" panose="02020603050405020304" pitchFamily="18" charset="0"/>
                  </a:rPr>
                  <a:t>, where outcome is </a:t>
                </a:r>
                <a:r>
                  <a:rPr lang="en-US" sz="2400" b="1" dirty="0">
                    <a:cs typeface="Times New Roman" panose="02020603050405020304" pitchFamily="18" charset="0"/>
                  </a:rPr>
                  <a:t>1</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𝑣𝑖𝑠𝑖𝑡𝑠</m:t>
                    </m:r>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=0</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num>
                        <m:den>
                          <m:r>
                            <a:rPr lang="en-CA" sz="2400" b="0" i="1" smtClean="0">
                              <a:latin typeface="Cambria Math" panose="02040503050406030204" pitchFamily="18" charset="0"/>
                              <a:cs typeface="Times New Roman" panose="02020603050405020304" pitchFamily="18" charset="0"/>
                            </a:rPr>
                            <m:t>1+</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den>
                      </m:f>
                      <m:r>
                        <a:rPr lang="en-CA" sz="2400" b="0" i="1" smtClean="0">
                          <a:latin typeface="Cambria Math" panose="02040503050406030204" pitchFamily="18" charset="0"/>
                          <a:cs typeface="Times New Roman" panose="02020603050405020304" pitchFamily="18" charset="0"/>
                        </a:rPr>
                        <m:t>=</m:t>
                      </m:r>
                      <m:acc>
                        <m:accPr>
                          <m:chr m:val="̂"/>
                          <m:ctrlPr>
                            <a:rPr lang="en-CA" sz="2400" b="0" i="1" smtClean="0">
                              <a:latin typeface="Cambria Math" panose="02040503050406030204" pitchFamily="18" charset="0"/>
                              <a:cs typeface="Times New Roman" panose="02020603050405020304" pitchFamily="18" charset="0"/>
                            </a:rPr>
                          </m:ctrlPr>
                        </m:acc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e>
                      </m:acc>
                    </m:oMath>
                  </m:oMathPara>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4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r>
                                <a:rPr lang="en-CA" sz="2400" b="0" i="1" smtClean="0">
                                  <a:latin typeface="Cambria Math" panose="02040503050406030204" pitchFamily="18" charset="0"/>
                                  <a:cs typeface="Times New Roman" panose="02020603050405020304" pitchFamily="18" charset="0"/>
                                </a:rPr>
                                <m:t>𝑋</m:t>
                              </m:r>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e>
                          </m:func>
                        </m:num>
                        <m:den>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e>
                                <m:e>
                                  <m:r>
                                    <a:rPr lang="en-CA" sz="2400" b="0" i="1" smtClean="0">
                                      <a:latin typeface="Cambria Math" panose="02040503050406030204" pitchFamily="18" charset="0"/>
                                      <a:cs typeface="Times New Roman" panose="02020603050405020304" pitchFamily="18" charset="0"/>
                                    </a:rPr>
                                    <m:t>𝑋</m:t>
                                  </m:r>
                                </m:e>
                              </m:d>
                            </m:e>
                          </m:func>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sSup>
                            <m:sSupPr>
                              <m:ctrlPr>
                                <a:rPr lang="en-CA" sz="2400" b="0" i="1" smtClean="0">
                                  <a:latin typeface="Cambria Math" panose="02040503050406030204" pitchFamily="18" charset="0"/>
                                  <a:cs typeface="Times New Roman" panose="02020603050405020304" pitchFamily="18" charset="0"/>
                                </a:rPr>
                              </m:ctrlPr>
                            </m:sSupPr>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e>
                                  </m:d>
                                </m:e>
                              </m:func>
                            </m:e>
                            <m:sup>
                              <m:r>
                                <a:rPr lang="en-CA" sz="2400" b="0" i="1" smtClean="0">
                                  <a:latin typeface="Cambria Math" panose="02040503050406030204" pitchFamily="18" charset="0"/>
                                  <a:cs typeface="Times New Roman" panose="02020603050405020304" pitchFamily="18" charset="0"/>
                                </a:rPr>
                                <m:t>𝑗</m:t>
                              </m:r>
                            </m:sup>
                          </m:sSup>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𝑒</m:t>
                              </m:r>
                            </m:e>
                            <m: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sup>
                          </m:sSup>
                        </m:num>
                        <m:den>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d>
                            <m:dPr>
                              <m:ctrlPr>
                                <a:rPr lang="en-CA" sz="2400" b="1" i="1" smtClean="0">
                                  <a:latin typeface="Cambria Math" panose="02040503050406030204" pitchFamily="18" charset="0"/>
                                  <a:cs typeface="Times New Roman" panose="02020603050405020304" pitchFamily="18" charset="0"/>
                                </a:rPr>
                              </m:ctrlPr>
                            </m:dPr>
                            <m:e>
                              <m:r>
                                <a:rPr lang="en-CA" sz="2400" b="1" i="1" smtClean="0">
                                  <a:latin typeface="Cambria Math" panose="02040503050406030204" pitchFamily="18" charset="0"/>
                                  <a:cs typeface="Times New Roman" panose="02020603050405020304" pitchFamily="18" charset="0"/>
                                </a:rPr>
                                <m:t>𝟏</m:t>
                              </m:r>
                              <m:r>
                                <a:rPr lang="en-CA" sz="2400" b="1" i="1" smtClean="0">
                                  <a:latin typeface="Cambria Math" panose="02040503050406030204" pitchFamily="18" charset="0"/>
                                  <a:cs typeface="Times New Roman" panose="02020603050405020304" pitchFamily="18" charset="0"/>
                                </a:rPr>
                                <m:t>−</m:t>
                              </m:r>
                              <m:sSup>
                                <m:sSupPr>
                                  <m:ctrlPr>
                                    <a:rPr lang="en-CA" sz="2400" b="1" i="1" smtClean="0">
                                      <a:latin typeface="Cambria Math" panose="02040503050406030204" pitchFamily="18" charset="0"/>
                                      <a:cs typeface="Times New Roman" panose="02020603050405020304" pitchFamily="18" charset="0"/>
                                    </a:rPr>
                                  </m:ctrlPr>
                                </m:sSupPr>
                                <m:e>
                                  <m:r>
                                    <a:rPr lang="en-CA" sz="2400" b="1" i="1" smtClean="0">
                                      <a:latin typeface="Cambria Math" panose="02040503050406030204" pitchFamily="18" charset="0"/>
                                      <a:cs typeface="Times New Roman" panose="02020603050405020304" pitchFamily="18" charset="0"/>
                                    </a:rPr>
                                    <m:t>𝒆</m:t>
                                  </m:r>
                                </m:e>
                                <m:sup>
                                  <m:r>
                                    <a:rPr lang="en-CA" sz="2400" b="1" i="1" smtClean="0">
                                      <a:latin typeface="Cambria Math" panose="02040503050406030204" pitchFamily="18" charset="0"/>
                                      <a:cs typeface="Times New Roman" panose="02020603050405020304" pitchFamily="18" charset="0"/>
                                    </a:rPr>
                                    <m:t>−</m:t>
                                  </m:r>
                                  <m:r>
                                    <a:rPr lang="en-CA" sz="2400" b="1" i="1" smtClean="0">
                                      <a:latin typeface="Cambria Math" panose="02040503050406030204" pitchFamily="18" charset="0"/>
                                      <a:cs typeface="Times New Roman" panose="02020603050405020304" pitchFamily="18" charset="0"/>
                                    </a:rPr>
                                    <m:t>𝑿</m:t>
                                  </m:r>
                                  <m:r>
                                    <a:rPr lang="en-CA" sz="2400" b="1" i="1" smtClean="0">
                                      <a:latin typeface="Cambria Math" panose="02040503050406030204" pitchFamily="18" charset="0"/>
                                      <a:cs typeface="Times New Roman" panose="02020603050405020304" pitchFamily="18" charset="0"/>
                                    </a:rPr>
                                    <m:t>𝜷</m:t>
                                  </m:r>
                                </m:sup>
                              </m:sSup>
                            </m:e>
                          </m:d>
                        </m:den>
                      </m:f>
                    </m:oMath>
                  </m:oMathPara>
                </a14:m>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2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Hurdle models are great if there really are two processes in your data</a:t>
            </a:r>
          </a:p>
          <a:p>
            <a:pPr lvl="1"/>
            <a:r>
              <a:rPr lang="en-US" sz="2400" dirty="0">
                <a:cs typeface="Times New Roman" panose="02020603050405020304" pitchFamily="18" charset="0"/>
              </a:rPr>
              <a:t>If the decisions driving one DGP are different from another</a:t>
            </a:r>
          </a:p>
          <a:p>
            <a:pPr lvl="1"/>
            <a:r>
              <a:rPr lang="en-US" sz="2400" dirty="0">
                <a:cs typeface="Times New Roman" panose="02020603050405020304" pitchFamily="18" charset="0"/>
              </a:rPr>
              <a:t>Applications to behavioral econ galore!</a:t>
            </a:r>
          </a:p>
          <a:p>
            <a:r>
              <a:rPr lang="en-US" sz="2400" dirty="0">
                <a:cs typeface="Times New Roman" panose="02020603050405020304" pitchFamily="18" charset="0"/>
              </a:rPr>
              <a:t>But hurdle models can’t help you if your problem isn’t a separate DGP: </a:t>
            </a:r>
          </a:p>
          <a:p>
            <a:pPr lvl="1"/>
            <a:r>
              <a:rPr lang="en-US" sz="2400" dirty="0">
                <a:cs typeface="Times New Roman" panose="02020603050405020304" pitchFamily="18" charset="0"/>
              </a:rPr>
              <a:t>Selection (we don’t observe data for some people for some reason)</a:t>
            </a:r>
          </a:p>
          <a:p>
            <a:pPr lvl="1"/>
            <a:r>
              <a:rPr lang="en-US" sz="2400" dirty="0">
                <a:cs typeface="Times New Roman" panose="02020603050405020304" pitchFamily="18" charset="0"/>
              </a:rPr>
              <a:t>Data are censored/error in measurement</a:t>
            </a:r>
          </a:p>
          <a:p>
            <a:pPr lvl="1"/>
            <a:r>
              <a:rPr lang="en-US" sz="2400" dirty="0">
                <a:cs typeface="Times New Roman" panose="02020603050405020304" pitchFamily="18" charset="0"/>
              </a:rPr>
              <a:t>Any reason the 0s in your data aren’t actually 0s</a:t>
            </a:r>
          </a:p>
          <a:p>
            <a:r>
              <a:rPr lang="en-US" sz="2400" dirty="0">
                <a:cs typeface="Times New Roman" panose="02020603050405020304" pitchFamily="18" charset="0"/>
              </a:rPr>
              <a:t>In these cases, a two-part model will be </a:t>
            </a:r>
            <a:r>
              <a:rPr lang="en-US" sz="2400" b="1" dirty="0">
                <a:cs typeface="Times New Roman" panose="02020603050405020304" pitchFamily="18" charset="0"/>
              </a:rPr>
              <a:t>biased</a:t>
            </a:r>
            <a:endParaRPr lang="en-US" sz="2400" dirty="0">
              <a:cs typeface="Times New Roman" panose="02020603050405020304" pitchFamily="18" charset="0"/>
            </a:endParaRPr>
          </a:p>
          <a:p>
            <a:r>
              <a:rPr lang="en-US" sz="2400" dirty="0">
                <a:cs typeface="Times New Roman" panose="02020603050405020304" pitchFamily="18" charset="0"/>
              </a:rPr>
              <a:t>These issues are addressed another way: </a:t>
            </a:r>
            <a:r>
              <a:rPr lang="en-US" sz="2400" spc="-9" dirty="0">
                <a:latin typeface="Times New Roman"/>
                <a:cs typeface="Times New Roman"/>
              </a:rPr>
              <a:t>a</a:t>
            </a:r>
            <a:r>
              <a:rPr lang="en-US" sz="2400" spc="-4" dirty="0">
                <a:latin typeface="Times New Roman"/>
                <a:cs typeface="Times New Roman"/>
              </a:rPr>
              <a:t> t</a:t>
            </a:r>
            <a:r>
              <a:rPr lang="en-US" sz="2400" spc="-18" dirty="0">
                <a:latin typeface="Times New Roman"/>
                <a:cs typeface="Times New Roman"/>
              </a:rPr>
              <a:t>ec</a:t>
            </a:r>
            <a:r>
              <a:rPr lang="en-US" sz="2400" spc="18" dirty="0">
                <a:latin typeface="Times New Roman"/>
                <a:cs typeface="Times New Roman"/>
              </a:rPr>
              <a:t>h</a:t>
            </a:r>
            <a:r>
              <a:rPr lang="en-US" sz="2400" dirty="0">
                <a:latin typeface="Times New Roman"/>
                <a:cs typeface="Times New Roman"/>
              </a:rPr>
              <a:t>n</a:t>
            </a:r>
            <a:r>
              <a:rPr lang="en-US" sz="2400" spc="-4" dirty="0">
                <a:latin typeface="Times New Roman"/>
                <a:cs typeface="Times New Roman"/>
              </a:rPr>
              <a:t>i</a:t>
            </a:r>
            <a:r>
              <a:rPr lang="en-US" sz="2400" dirty="0">
                <a:latin typeface="Times New Roman"/>
                <a:cs typeface="Times New Roman"/>
              </a:rPr>
              <a:t>qu</a:t>
            </a:r>
            <a:r>
              <a:rPr lang="en-US" sz="2400" spc="-9" dirty="0">
                <a:latin typeface="Times New Roman"/>
                <a:cs typeface="Times New Roman"/>
              </a:rPr>
              <a:t>e</a:t>
            </a:r>
            <a:r>
              <a:rPr lang="en-US" sz="2400" spc="-40" dirty="0">
                <a:latin typeface="Times New Roman"/>
                <a:cs typeface="Times New Roman"/>
              </a:rPr>
              <a:t> </a:t>
            </a:r>
            <a:r>
              <a:rPr lang="en-US" sz="2400" dirty="0">
                <a:latin typeface="Times New Roman"/>
                <a:cs typeface="Times New Roman"/>
              </a:rPr>
              <a:t>c</a:t>
            </a:r>
            <a:r>
              <a:rPr lang="en-US" sz="2400" spc="-18" dirty="0">
                <a:latin typeface="Times New Roman"/>
                <a:cs typeface="Times New Roman"/>
              </a:rPr>
              <a:t>a</a:t>
            </a:r>
            <a:r>
              <a:rPr lang="en-US" sz="2400" spc="-22" dirty="0">
                <a:latin typeface="Times New Roman"/>
                <a:cs typeface="Times New Roman"/>
              </a:rPr>
              <a:t>l</a:t>
            </a:r>
            <a:r>
              <a:rPr lang="en-US" sz="2400" spc="-4" dirty="0">
                <a:latin typeface="Times New Roman"/>
                <a:cs typeface="Times New Roman"/>
              </a:rPr>
              <a:t>l</a:t>
            </a:r>
            <a:r>
              <a:rPr lang="en-US" sz="2400" spc="-18" dirty="0">
                <a:latin typeface="Times New Roman"/>
                <a:cs typeface="Times New Roman"/>
              </a:rPr>
              <a:t>e</a:t>
            </a:r>
            <a:r>
              <a:rPr lang="en-US" sz="2400" dirty="0">
                <a:latin typeface="Times New Roman"/>
                <a:cs typeface="Times New Roman"/>
              </a:rPr>
              <a:t>d </a:t>
            </a:r>
            <a:r>
              <a:rPr lang="en-US" sz="2400" spc="93" dirty="0" err="1">
                <a:latin typeface="Times New Roman"/>
                <a:cs typeface="Times New Roman"/>
              </a:rPr>
              <a:t>H</a:t>
            </a:r>
            <a:r>
              <a:rPr lang="en-US" sz="2400" spc="-18" dirty="0" err="1">
                <a:latin typeface="Times New Roman"/>
                <a:cs typeface="Times New Roman"/>
              </a:rPr>
              <a:t>ec</a:t>
            </a:r>
            <a:r>
              <a:rPr lang="en-US" sz="2400" spc="101" dirty="0" err="1">
                <a:latin typeface="Times New Roman"/>
                <a:cs typeface="Times New Roman"/>
              </a:rPr>
              <a:t>k</a:t>
            </a:r>
            <a:r>
              <a:rPr lang="en-US" sz="2400" spc="-4" dirty="0" err="1">
                <a:latin typeface="Times New Roman"/>
                <a:cs typeface="Times New Roman"/>
              </a:rPr>
              <a:t>i</a:t>
            </a:r>
            <a:r>
              <a:rPr lang="en-US" sz="2400" spc="93" dirty="0" err="1">
                <a:latin typeface="Times New Roman"/>
                <a:cs typeface="Times New Roman"/>
              </a:rPr>
              <a:t>t</a:t>
            </a:r>
            <a:endParaRPr lang="en-US" sz="24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Like hurdle models, </a:t>
                </a:r>
                <a:r>
                  <a:rPr lang="en-US" sz="2400" dirty="0" err="1">
                    <a:cs typeface="Times New Roman" panose="02020603050405020304" pitchFamily="18" charset="0"/>
                  </a:rPr>
                  <a:t>Heckit</a:t>
                </a:r>
                <a:r>
                  <a:rPr lang="en-US" sz="2400" dirty="0">
                    <a:cs typeface="Times New Roman" panose="02020603050405020304" pitchFamily="18" charset="0"/>
                  </a:rPr>
                  <a:t> models specify two equations: </a:t>
                </a:r>
              </a:p>
              <a:p>
                <a:pPr marL="617220" lvl="1" indent="-342900">
                  <a:buFont typeface="+mj-lt"/>
                  <a:buAutoNum type="arabicPeriod"/>
                </a:pPr>
                <a:r>
                  <a:rPr lang="en-US" sz="2400" dirty="0">
                    <a:cs typeface="Times New Roman" panose="02020603050405020304" pitchFamily="18" charset="0"/>
                  </a:rPr>
                  <a:t>Probability of an </a:t>
                </a:r>
                <a:r>
                  <a:rPr lang="en-US" sz="2400" b="1" dirty="0">
                    <a:cs typeface="Times New Roman" panose="02020603050405020304" pitchFamily="18" charset="0"/>
                  </a:rPr>
                  <a:t>observed </a:t>
                </a:r>
                <a:r>
                  <a:rPr lang="en-US" sz="2400" dirty="0">
                    <a:cs typeface="Times New Roman" panose="02020603050405020304" pitchFamily="18" charset="0"/>
                  </a:rPr>
                  <a:t>outcome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(note: not probability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r>
                  <a:rPr lang="en-US" sz="2400" dirty="0">
                    <a:cs typeface="Times New Roman" panose="02020603050405020304" pitchFamily="18" charset="0"/>
                  </a:rPr>
                  <a:t>)</a:t>
                </a:r>
              </a:p>
              <a:p>
                <a:pPr marL="617220" lvl="1" indent="-342900">
                  <a:buFont typeface="+mj-lt"/>
                  <a:buAutoNum type="arabicPeriod"/>
                </a:pPr>
                <a:r>
                  <a:rPr lang="en-US" sz="2400" dirty="0">
                    <a:cs typeface="Times New Roman" panose="02020603050405020304" pitchFamily="18" charset="0"/>
                  </a:rPr>
                  <a:t>Main regression, matching the moment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Examples: </a:t>
                </a:r>
              </a:p>
              <a:p>
                <a:pPr lvl="1"/>
                <a:r>
                  <a:rPr lang="en-US" sz="2400" dirty="0">
                    <a:cs typeface="Times New Roman" panose="02020603050405020304" pitchFamily="18" charset="0"/>
                  </a:rPr>
                  <a:t>Are 0-visit people not going to a doctor, or do they not have access?</a:t>
                </a:r>
              </a:p>
              <a:p>
                <a:pPr lvl="1"/>
                <a:r>
                  <a:rPr lang="en-US" sz="2400" dirty="0">
                    <a:cs typeface="Times New Roman" panose="02020603050405020304" pitchFamily="18" charset="0"/>
                  </a:rPr>
                  <a:t>Smoking: are the 0s lies? Are non-smokers just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400" dirty="0">
                    <a:cs typeface="Times New Roman" panose="02020603050405020304" pitchFamily="18" charset="0"/>
                  </a:rPr>
                  <a:t>No longer assuming </a:t>
                </a:r>
                <a:r>
                  <a:rPr lang="en-US" sz="2400" i="1" dirty="0">
                    <a:cs typeface="Times New Roman" panose="02020603050405020304" pitchFamily="18" charset="0"/>
                  </a:rPr>
                  <a:t>conditional independence </a:t>
                </a:r>
                <a:r>
                  <a:rPr lang="en-US" sz="2400" dirty="0">
                    <a:cs typeface="Times New Roman" panose="02020603050405020304" pitchFamily="18" charset="0"/>
                  </a:rPr>
                  <a:t>across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and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endParaRPr lang="en-US" sz="2400" dirty="0">
                  <a:cs typeface="Times New Roman" panose="02020603050405020304" pitchFamily="18" charset="0"/>
                </a:endParaRPr>
              </a:p>
              <a:p>
                <a:pPr lvl="1"/>
                <a:r>
                  <a:rPr lang="en-US" sz="2400" dirty="0">
                    <a:cs typeface="Times New Roman" panose="02020603050405020304" pitchFamily="18" charset="0"/>
                  </a:rPr>
                  <a:t>This requires you to be very confident in your DAG </a:t>
                </a:r>
                <a:r>
                  <a:rPr lang="en-US" sz="2400" i="1" dirty="0">
                    <a:cs typeface="Times New Roman" panose="02020603050405020304" pitchFamily="18" charset="0"/>
                  </a:rPr>
                  <a:t>and </a:t>
                </a:r>
                <a:r>
                  <a:rPr lang="en-US" sz="2400" dirty="0">
                    <a:cs typeface="Times New Roman" panose="02020603050405020304" pitchFamily="18" charset="0"/>
                  </a:rPr>
                  <a:t>your data</a:t>
                </a:r>
              </a:p>
              <a:p>
                <a:pPr lvl="1"/>
                <a:r>
                  <a:rPr lang="en-US" sz="2400" dirty="0">
                    <a:cs typeface="Times New Roman" panose="02020603050405020304" pitchFamily="18" charset="0"/>
                  </a:rPr>
                  <a:t>Generally, if you have the data to predict selection,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p:txBody>
      </p:sp>
    </p:spTree>
    <p:extLst>
      <p:ext uri="{BB962C8B-B14F-4D97-AF65-F5344CB8AC3E}">
        <p14:creationId xmlns:p14="http://schemas.microsoft.com/office/powerpoint/2010/main" val="380246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p:txBody>
      </p:sp>
    </p:spTree>
    <p:extLst>
      <p:ext uri="{BB962C8B-B14F-4D97-AF65-F5344CB8AC3E}">
        <p14:creationId xmlns:p14="http://schemas.microsoft.com/office/powerpoint/2010/main" val="94407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1932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identifying assumption are they resting on?</a:t>
            </a:r>
          </a:p>
          <a:p>
            <a:pPr lvl="1"/>
            <a:r>
              <a:rPr lang="en-US" sz="2200" dirty="0">
                <a:cs typeface="Times New Roman" panose="02020603050405020304" pitchFamily="18" charset="0"/>
              </a:rPr>
              <a:t>Do they have a control group? Who? </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54620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B8D28D2-22CF-1B21-9B40-D523FF5C9ABF}"/>
              </a:ext>
            </a:extLst>
          </p:cNvPr>
          <p:cNvPicPr>
            <a:picLocks noChangeAspect="1"/>
          </p:cNvPicPr>
          <p:nvPr/>
        </p:nvPicPr>
        <p:blipFill>
          <a:blip r:embed="rId3"/>
          <a:stretch>
            <a:fillRect/>
          </a:stretch>
        </p:blipFill>
        <p:spPr>
          <a:xfrm>
            <a:off x="838200" y="962231"/>
            <a:ext cx="8926171" cy="5639587"/>
          </a:xfrm>
          <a:prstGeom prst="rect">
            <a:avLst/>
          </a:prstGeom>
        </p:spPr>
      </p:pic>
    </p:spTree>
    <p:extLst>
      <p:ext uri="{BB962C8B-B14F-4D97-AF65-F5344CB8AC3E}">
        <p14:creationId xmlns:p14="http://schemas.microsoft.com/office/powerpoint/2010/main" val="30165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4593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Side Note: Figures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is this?</a:t>
            </a:r>
          </a:p>
        </p:txBody>
      </p:sp>
      <p:pic>
        <p:nvPicPr>
          <p:cNvPr id="5" name="Picture 4">
            <a:extLst>
              <a:ext uri="{FF2B5EF4-FFF2-40B4-BE49-F238E27FC236}">
                <a16:creationId xmlns:a16="http://schemas.microsoft.com/office/drawing/2014/main" id="{3B6F4C46-84C8-A0EB-AC4B-89892DF32E16}"/>
              </a:ext>
            </a:extLst>
          </p:cNvPr>
          <p:cNvPicPr>
            <a:picLocks noChangeAspect="1"/>
          </p:cNvPicPr>
          <p:nvPr/>
        </p:nvPicPr>
        <p:blipFill>
          <a:blip r:embed="rId3"/>
          <a:stretch>
            <a:fillRect/>
          </a:stretch>
        </p:blipFill>
        <p:spPr>
          <a:xfrm>
            <a:off x="636104" y="845495"/>
            <a:ext cx="8839200" cy="5362694"/>
          </a:xfrm>
          <a:prstGeom prst="rect">
            <a:avLst/>
          </a:prstGeom>
        </p:spPr>
      </p:pic>
    </p:spTree>
    <p:extLst>
      <p:ext uri="{BB962C8B-B14F-4D97-AF65-F5344CB8AC3E}">
        <p14:creationId xmlns:p14="http://schemas.microsoft.com/office/powerpoint/2010/main" val="417830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Outcome variables: </a:t>
            </a:r>
          </a:p>
          <a:p>
            <a:pPr marL="457200" indent="-457200">
              <a:buFont typeface="+mj-lt"/>
              <a:buAutoNum type="arabicPeriod"/>
            </a:pPr>
            <a:r>
              <a:rPr lang="en-US" sz="2400" dirty="0">
                <a:cs typeface="Times New Roman" panose="02020603050405020304" pitchFamily="18" charset="0"/>
              </a:rPr>
              <a:t>Hospital admission (extensive margin) </a:t>
            </a:r>
          </a:p>
          <a:p>
            <a:pPr marL="457200" indent="-457200">
              <a:buFont typeface="+mj-lt"/>
              <a:buAutoNum type="arabicPeriod"/>
            </a:pPr>
            <a:r>
              <a:rPr lang="en-US" sz="2400" dirty="0">
                <a:cs typeface="Times New Roman" panose="02020603050405020304" pitchFamily="18" charset="0"/>
              </a:rPr>
              <a:t>Hospital utilization/length of stay (intensive margin) </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Assumptions to check: </a:t>
            </a:r>
          </a:p>
          <a:p>
            <a:r>
              <a:rPr lang="en-US" sz="2400" dirty="0">
                <a:cs typeface="Times New Roman" panose="02020603050405020304" pitchFamily="18" charset="0"/>
              </a:rPr>
              <a:t>Is there a selection process that needs to be modeled? </a:t>
            </a:r>
          </a:p>
          <a:p>
            <a:r>
              <a:rPr lang="en-US" sz="2400" dirty="0">
                <a:cs typeface="Times New Roman" panose="02020603050405020304" pitchFamily="18" charset="0"/>
              </a:rPr>
              <a:t>Are we observing the zeros? </a:t>
            </a:r>
          </a:p>
        </p:txBody>
      </p:sp>
    </p:spTree>
    <p:extLst>
      <p:ext uri="{BB962C8B-B14F-4D97-AF65-F5344CB8AC3E}">
        <p14:creationId xmlns:p14="http://schemas.microsoft.com/office/powerpoint/2010/main" val="53413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Decision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Decision stage is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likelihood of admission </a:t>
            </a:r>
          </a:p>
        </p:txBody>
      </p:sp>
      <p:pic>
        <p:nvPicPr>
          <p:cNvPr id="5" name="Picture 4">
            <a:extLst>
              <a:ext uri="{FF2B5EF4-FFF2-40B4-BE49-F238E27FC236}">
                <a16:creationId xmlns:a16="http://schemas.microsoft.com/office/drawing/2014/main" id="{09A84FB0-4216-7148-CE89-E0B0B35CC181}"/>
              </a:ext>
            </a:extLst>
          </p:cNvPr>
          <p:cNvPicPr>
            <a:picLocks noChangeAspect="1"/>
          </p:cNvPicPr>
          <p:nvPr/>
        </p:nvPicPr>
        <p:blipFill>
          <a:blip r:embed="rId3"/>
          <a:stretch>
            <a:fillRect/>
          </a:stretch>
        </p:blipFill>
        <p:spPr>
          <a:xfrm>
            <a:off x="1143000" y="2057400"/>
            <a:ext cx="7584490" cy="1676400"/>
          </a:xfrm>
          <a:prstGeom prst="rect">
            <a:avLst/>
          </a:prstGeom>
        </p:spPr>
      </p:pic>
    </p:spTree>
    <p:extLst>
      <p:ext uri="{BB962C8B-B14F-4D97-AF65-F5344CB8AC3E}">
        <p14:creationId xmlns:p14="http://schemas.microsoft.com/office/powerpoint/2010/main" val="251623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lvl="1"/>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42047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lnSpcReduction="10000"/>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Use IV (</a:t>
            </a:r>
            <a:r>
              <a:rPr lang="en-US" sz="2400" b="1" dirty="0">
                <a:cs typeface="Times New Roman" panose="02020603050405020304" pitchFamily="18" charset="0"/>
              </a:rPr>
              <a:t>control function</a:t>
            </a:r>
            <a:r>
              <a:rPr lang="en-US" sz="2400" dirty="0">
                <a:cs typeface="Times New Roman" panose="02020603050405020304" pitchFamily="18" charset="0"/>
              </a:rPr>
              <a:t>) to deal with endogeneity (with 6 instruments!): </a:t>
            </a:r>
          </a:p>
          <a:p>
            <a:pPr lvl="1"/>
            <a:r>
              <a:rPr lang="en-US" sz="2200" dirty="0">
                <a:cs typeface="Times New Roman" panose="02020603050405020304" pitchFamily="18" charset="0"/>
              </a:rPr>
              <a:t>Socialist party support + post interaction</a:t>
            </a:r>
          </a:p>
          <a:p>
            <a:pPr lvl="1"/>
            <a:r>
              <a:rPr lang="en-US" sz="2200" dirty="0">
                <a:cs typeface="Times New Roman" panose="02020603050405020304" pitchFamily="18" charset="0"/>
              </a:rPr>
              <a:t>Coverage of public home care prior to policy + post interaction</a:t>
            </a:r>
          </a:p>
          <a:p>
            <a:pPr lvl="1"/>
            <a:r>
              <a:rPr lang="en-US" sz="2200" dirty="0">
                <a:cs typeface="Times New Roman" panose="02020603050405020304" pitchFamily="18" charset="0"/>
              </a:rPr>
              <a:t>Proportion of women outside the labor market (why?) </a:t>
            </a:r>
          </a:p>
          <a:p>
            <a:pPr lvl="1"/>
            <a:r>
              <a:rPr lang="en-US" sz="2200" dirty="0">
                <a:cs typeface="Times New Roman" panose="02020603050405020304" pitchFamily="18" charset="0"/>
              </a:rPr>
              <a:t>Living in a rural area or not</a:t>
            </a: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87348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IV First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4FAF827C-0FBE-F5B5-C625-41C0740659A7}"/>
              </a:ext>
            </a:extLst>
          </p:cNvPr>
          <p:cNvPicPr>
            <a:picLocks noChangeAspect="1"/>
          </p:cNvPicPr>
          <p:nvPr/>
        </p:nvPicPr>
        <p:blipFill>
          <a:blip r:embed="rId3"/>
          <a:stretch>
            <a:fillRect/>
          </a:stretch>
        </p:blipFill>
        <p:spPr>
          <a:xfrm>
            <a:off x="609600" y="988735"/>
            <a:ext cx="8230749" cy="5420481"/>
          </a:xfrm>
          <a:prstGeom prst="rect">
            <a:avLst/>
          </a:prstGeom>
        </p:spPr>
      </p:pic>
    </p:spTree>
    <p:extLst>
      <p:ext uri="{BB962C8B-B14F-4D97-AF65-F5344CB8AC3E}">
        <p14:creationId xmlns:p14="http://schemas.microsoft.com/office/powerpoint/2010/main" val="687631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Hurdle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DE7FDE1-2C4C-62A4-17B8-C43AC2E71554}"/>
              </a:ext>
            </a:extLst>
          </p:cNvPr>
          <p:cNvPicPr>
            <a:picLocks noChangeAspect="1"/>
          </p:cNvPicPr>
          <p:nvPr/>
        </p:nvPicPr>
        <p:blipFill>
          <a:blip r:embed="rId3"/>
          <a:stretch>
            <a:fillRect/>
          </a:stretch>
        </p:blipFill>
        <p:spPr>
          <a:xfrm>
            <a:off x="685800" y="1030358"/>
            <a:ext cx="9840698" cy="5001323"/>
          </a:xfrm>
          <a:prstGeom prst="rect">
            <a:avLst/>
          </a:prstGeom>
        </p:spPr>
      </p:pic>
    </p:spTree>
    <p:extLst>
      <p:ext uri="{BB962C8B-B14F-4D97-AF65-F5344CB8AC3E}">
        <p14:creationId xmlns:p14="http://schemas.microsoft.com/office/powerpoint/2010/main" val="119966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spTree>
    <p:extLst>
      <p:ext uri="{BB962C8B-B14F-4D97-AF65-F5344CB8AC3E}">
        <p14:creationId xmlns:p14="http://schemas.microsoft.com/office/powerpoint/2010/main" val="2560150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pic>
        <p:nvPicPr>
          <p:cNvPr id="5" name="Picture 4">
            <a:extLst>
              <a:ext uri="{FF2B5EF4-FFF2-40B4-BE49-F238E27FC236}">
                <a16:creationId xmlns:a16="http://schemas.microsoft.com/office/drawing/2014/main" id="{074E6AAC-08AD-A997-D162-A2A74F1526C4}"/>
              </a:ext>
            </a:extLst>
          </p:cNvPr>
          <p:cNvPicPr>
            <a:picLocks noChangeAspect="1"/>
          </p:cNvPicPr>
          <p:nvPr/>
        </p:nvPicPr>
        <p:blipFill>
          <a:blip r:embed="rId3"/>
          <a:stretch>
            <a:fillRect/>
          </a:stretch>
        </p:blipFill>
        <p:spPr>
          <a:xfrm>
            <a:off x="748300" y="1036807"/>
            <a:ext cx="10174120" cy="5201376"/>
          </a:xfrm>
          <a:prstGeom prst="rect">
            <a:avLst/>
          </a:prstGeom>
        </p:spPr>
      </p:pic>
    </p:spTree>
    <p:extLst>
      <p:ext uri="{BB962C8B-B14F-4D97-AF65-F5344CB8AC3E}">
        <p14:creationId xmlns:p14="http://schemas.microsoft.com/office/powerpoint/2010/main" val="281485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399763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Same problems exist for count data as for </a:t>
                </a:r>
                <a:r>
                  <a:rPr lang="en-US" sz="2400" i="1" dirty="0">
                    <a:cs typeface="Times New Roman" panose="02020603050405020304" pitchFamily="18" charset="0"/>
                  </a:rPr>
                  <a:t>linear probability models</a:t>
                </a:r>
              </a:p>
              <a:p>
                <a:r>
                  <a:rPr lang="en-US" sz="2400" dirty="0">
                    <a:cs typeface="Times New Roman" panose="02020603050405020304" pitchFamily="18" charset="0"/>
                  </a:rPr>
                  <a:t>Can’t assume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is constant/linear over a wide range</a:t>
                </a: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1221" t="-1305"/>
                </a:stretch>
              </a:blipFill>
            </p:spPr>
            <p:txBody>
              <a:bodyPr/>
              <a:lstStyle/>
              <a:p>
                <a:r>
                  <a:rPr lang="en-CA">
                    <a:noFill/>
                  </a:rPr>
                  <a:t> </a:t>
                </a:r>
              </a:p>
            </p:txBody>
          </p:sp>
        </mc:Fallback>
      </mc:AlternateContent>
    </p:spTree>
    <p:extLst>
      <p:ext uri="{BB962C8B-B14F-4D97-AF65-F5344CB8AC3E}">
        <p14:creationId xmlns:p14="http://schemas.microsoft.com/office/powerpoint/2010/main" val="4116879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400" dirty="0">
                    <a:cs typeface="Times New Roman" panose="02020603050405020304" pitchFamily="18" charset="0"/>
                  </a:rPr>
                  <a:t>Open-heart valve replacement surgery </a:t>
                </a:r>
              </a:p>
              <a:p>
                <a:pPr lvl="1"/>
                <a:r>
                  <a:rPr lang="en-US" sz="2400" dirty="0">
                    <a:cs typeface="Times New Roman" panose="02020603050405020304" pitchFamily="18" charset="0"/>
                  </a:rPr>
                  <a:t>Transcatheter valve replacement surgery</a:t>
                </a:r>
              </a:p>
              <a:p>
                <a:pPr lvl="1"/>
                <a:r>
                  <a:rPr lang="en-US" sz="24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400" dirty="0">
                    <a:cs typeface="Times New Roman" panose="02020603050405020304" pitchFamily="18" charset="0"/>
                  </a:rPr>
                  <a:t>Patient age</a:t>
                </a:r>
              </a:p>
              <a:p>
                <a:pPr lvl="1"/>
                <a:r>
                  <a:rPr lang="en-US" sz="2400" dirty="0">
                    <a:cs typeface="Times New Roman" panose="02020603050405020304" pitchFamily="18" charset="0"/>
                  </a:rPr>
                  <a:t>Risk factors</a:t>
                </a:r>
              </a:p>
              <a:p>
                <a:pPr lvl="1"/>
                <a:r>
                  <a:rPr lang="en-US" sz="2400" dirty="0">
                    <a:cs typeface="Times New Roman" panose="02020603050405020304" pitchFamily="18" charset="0"/>
                  </a:rPr>
                  <a:t>Symptoms</a:t>
                </a:r>
              </a:p>
              <a:p>
                <a:pPr lvl="1"/>
                <a:r>
                  <a:rPr lang="en-US" sz="24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b="-3440"/>
                </a:stretch>
              </a:blipFill>
            </p:spPr>
            <p:txBody>
              <a:bodyPr/>
              <a:lstStyle/>
              <a:p>
                <a:r>
                  <a:rPr lang="en-US">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∈{0,1,2</m:t>
                    </m:r>
                    <m:r>
                      <m:rPr>
                        <m:lit/>
                      </m:rPr>
                      <a:rPr lang="en-US" sz="2400" b="0" i="1" smtClean="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where</m:t>
                    </m:r>
                  </m:oMath>
                </a14:m>
                <a:endParaRPr lang="en-US" sz="24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a:p>
                <a:pPr lvl="1"/>
                <a:r>
                  <a:rPr lang="en-US" sz="2400" dirty="0">
                    <a:cs typeface="Times New Roman" panose="02020603050405020304" pitchFamily="18" charset="0"/>
                  </a:rPr>
                  <a:t>Assume that </a:t>
                </a:r>
                <a:r>
                  <a:rPr lang="en-US" sz="2400" b="1" dirty="0">
                    <a:cs typeface="Times New Roman" panose="02020603050405020304" pitchFamily="18" charset="0"/>
                  </a:rPr>
                  <a:t>observed choices </a:t>
                </a:r>
                <a:r>
                  <a:rPr lang="en-US" sz="2400" dirty="0">
                    <a:cs typeface="Times New Roman" panose="02020603050405020304" pitchFamily="18" charset="0"/>
                  </a:rPr>
                  <a:t>are utility-maximizing</a:t>
                </a:r>
              </a:p>
              <a:p>
                <a:pPr lvl="1"/>
                <a:r>
                  <a:rPr lang="en-US" sz="2400" dirty="0">
                    <a:cs typeface="Times New Roman" panose="02020603050405020304" pitchFamily="18" charset="0"/>
                  </a:rPr>
                  <a:t>That is, if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then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oMath>
                </a14:m>
                <a:r>
                  <a:rPr lang="en-US" sz="2400" dirty="0">
                    <a:cs typeface="Times New Roman" panose="02020603050405020304" pitchFamily="18" charset="0"/>
                  </a:rPr>
                  <a:t> and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(2)</m:t>
                    </m:r>
                  </m:oMath>
                </a14:m>
                <a:r>
                  <a:rPr lang="en-US" sz="2400" dirty="0">
                    <a:cs typeface="Times New Roman" panose="02020603050405020304" pitchFamily="18" charset="0"/>
                  </a:rPr>
                  <a:t> </a:t>
                </a:r>
              </a:p>
              <a:p>
                <a:pPr lvl="1"/>
                <a:r>
                  <a:rPr lang="en-US" sz="2400" dirty="0">
                    <a:cs typeface="Times New Roman" panose="02020603050405020304" pitchFamily="18" charset="0"/>
                  </a:rPr>
                  <a:t>We want a model that links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𝑁</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endParaRPr lang="en-US" sz="2400" dirty="0">
                  <a:cs typeface="Times New Roman" panose="02020603050405020304" pitchFamily="18" charset="0"/>
                </a:endParaRPr>
              </a:p>
              <a:p>
                <a:pPr lvl="1"/>
                <a:r>
                  <a:rPr lang="en-US" sz="24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49400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pPr lvl="1"/>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represent?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a:solidFill>
                  <a:srgbClr val="FFFFFF"/>
                </a:solidFill>
                <a:latin typeface="+mj-lt"/>
              </a:rPr>
              <a:t>Multinomial Logit: Intuition </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DE230451-5327-D5C4-6BE4-469F486404E9}"/>
              </a:ext>
            </a:extLst>
          </p:cNvPr>
          <p:cNvPicPr>
            <a:picLocks noGrp="1" noChangeAspect="1"/>
          </p:cNvPicPr>
          <p:nvPr>
            <p:ph idx="1"/>
          </p:nvPr>
        </p:nvPicPr>
        <p:blipFill>
          <a:blip r:embed="rId3"/>
          <a:stretch>
            <a:fillRect/>
          </a:stretch>
        </p:blipFill>
        <p:spPr>
          <a:xfrm>
            <a:off x="1357838" y="484632"/>
            <a:ext cx="5749897"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460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How can we estimate these altogether? </a:t>
                </a:r>
              </a:p>
              <a:p>
                <a:r>
                  <a:rPr lang="en-US" sz="2400" b="1" dirty="0">
                    <a:cs typeface="Times New Roman" panose="02020603050405020304" pitchFamily="18" charset="0"/>
                  </a:rPr>
                  <a:t>Assumption 1: Logit specification. </a:t>
                </a:r>
                <a:r>
                  <a:rPr lang="en-US" sz="2400" dirty="0">
                    <a:cs typeface="Times New Roman" panose="02020603050405020304" pitchFamily="18" charset="0"/>
                  </a:rPr>
                  <a:t>Assume models are linear in log-odds: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𝑙𝑜𝑔</m:t>
                      </m:r>
                      <m:d>
                        <m:dPr>
                          <m:ctrlPr>
                            <a:rPr lang="en-US" sz="2400" i="1" smtClean="0">
                              <a:latin typeface="Cambria Math" panose="02040503050406030204" pitchFamily="18" charset="0"/>
                              <a:cs typeface="Times New Roman" panose="02020603050405020304" pitchFamily="18" charset="0"/>
                            </a:rPr>
                          </m:ctrlPr>
                        </m:dPr>
                        <m:e>
                          <m:f>
                            <m:fPr>
                              <m:ctrlPr>
                                <a:rPr lang="en-US" sz="2400" i="1" smtClean="0">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num>
                            <m:den>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𝑖𝐽</m:t>
                                  </m:r>
                                </m:sub>
                              </m:sSub>
                            </m:den>
                          </m:f>
                        </m:e>
                      </m:d>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Sup>
                        <m:sSubSupPr>
                          <m:ctrlPr>
                            <a:rPr lang="en-US" sz="2400"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𝒙</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m:t>
                          </m:r>
                        </m:sup>
                      </m:sSubSup>
                      <m:sSub>
                        <m:sSubPr>
                          <m:ctrlPr>
                            <a:rPr lang="en-US" sz="2400" i="1" smtClean="0">
                              <a:latin typeface="Cambria Math" panose="02040503050406030204" pitchFamily="18" charset="0"/>
                              <a:cs typeface="Times New Roman" panose="02020603050405020304" pitchFamily="18" charset="0"/>
                            </a:rPr>
                          </m:ctrlPr>
                        </m:sSubPr>
                        <m:e>
                          <m:r>
                            <a:rPr lang="en-US" sz="2400" b="1" i="1" smtClean="0">
                              <a:latin typeface="Cambria Math" panose="02040503050406030204" pitchFamily="18" charset="0"/>
                              <a:cs typeface="Times New Roman" panose="02020603050405020304" pitchFamily="18" charset="0"/>
                            </a:rPr>
                            <m:t>𝜷</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 2, …, </m:t>
                      </m:r>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m:oMathPara>
                </a14:m>
                <a:endParaRPr lang="en-US" sz="2400" dirty="0">
                  <a:cs typeface="Times New Roman" panose="02020603050405020304" pitchFamily="18" charset="0"/>
                </a:endParaRPr>
              </a:p>
              <a:p>
                <a:r>
                  <a:rPr lang="en-US" sz="2400" b="1" dirty="0">
                    <a:cs typeface="Times New Roman" panose="02020603050405020304" pitchFamily="18" charset="0"/>
                  </a:rPr>
                  <a:t>Assumption 2: Normalize outside option. </a:t>
                </a:r>
                <a:r>
                  <a:rPr lang="en-US" sz="2400" dirty="0">
                    <a:cs typeface="Times New Roman" panose="02020603050405020304" pitchFamily="18" charset="0"/>
                  </a:rPr>
                  <a:t>If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𝑖𝐽</m:t>
                        </m:r>
                      </m:sub>
                    </m:sSub>
                    <m:r>
                      <a:rPr lang="en-US" sz="2400" b="0" i="1" smtClean="0">
                        <a:latin typeface="Cambria Math" panose="02040503050406030204" pitchFamily="18" charset="0"/>
                        <a:cs typeface="Times New Roman" panose="02020603050405020304" pitchFamily="18" charset="0"/>
                      </a:rPr>
                      <m:t>=0</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pPr lvl="1"/>
                <a:r>
                  <a:rPr lang="en-US" sz="2200" dirty="0">
                    <a:cs typeface="Times New Roman" panose="02020603050405020304" pitchFamily="18" charset="0"/>
                  </a:rPr>
                  <a:t>We can construct choice probabilities by exponentiating the system</a:t>
                </a:r>
              </a:p>
              <a:p>
                <a:pPr marL="274320" lvl="1"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𝑖𝑗</m:t>
                          </m:r>
                        </m:sub>
                      </m:sSub>
                      <m:r>
                        <a:rPr lang="en-US" sz="2200" b="0" i="1" smtClean="0">
                          <a:latin typeface="Cambria Math" panose="02040503050406030204" pitchFamily="18" charset="0"/>
                          <a:cs typeface="Times New Roman" panose="02020603050405020304" pitchFamily="18" charset="0"/>
                        </a:rPr>
                        <m:t>=</m:t>
                      </m:r>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𝑖𝑗</m:t>
                                  </m:r>
                                </m:sub>
                              </m:sSub>
                            </m:e>
                          </m:d>
                        </m:e>
                      </m:func>
                      <m:r>
                        <a:rPr lang="en-US" sz="2200" b="0" i="1" smtClean="0">
                          <a:latin typeface="Cambria Math" panose="02040503050406030204" pitchFamily="18" charset="0"/>
                          <a:cs typeface="Times New Roman" panose="02020603050405020304" pitchFamily="18" charset="0"/>
                        </a:rPr>
                        <m:t>/</m:t>
                      </m:r>
                      <m:nary>
                        <m:naryPr>
                          <m:chr m:val="∑"/>
                          <m:supHide m:val="on"/>
                          <m:ctrlPr>
                            <a:rPr lang="en-US" sz="2200" b="0" i="1" smtClean="0">
                              <a:latin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sub>
                        <m:sup/>
                        <m:e>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𝑖𝑘</m:t>
                                      </m:r>
                                    </m:sub>
                                  </m:sSub>
                                </m:e>
                              </m:d>
                            </m:e>
                          </m:func>
                          <m:r>
                            <a:rPr lang="en-US" sz="2200" b="0" i="1" smtClean="0">
                              <a:latin typeface="Cambria Math" panose="02040503050406030204" pitchFamily="18" charset="0"/>
                              <a:cs typeface="Times New Roman" panose="02020603050405020304" pitchFamily="18" charset="0"/>
                            </a:rPr>
                            <m:t> </m:t>
                          </m:r>
                        </m:e>
                      </m:nary>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32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400" dirty="0">
                <a:cs typeface="Times New Roman" panose="02020603050405020304" pitchFamily="18" charset="0"/>
              </a:rPr>
              <a:t>We use </a:t>
            </a:r>
            <a:r>
              <a:rPr lang="en-US" sz="2400" b="1" dirty="0">
                <a:solidFill>
                  <a:schemeClr val="accent2">
                    <a:lumMod val="75000"/>
                  </a:schemeClr>
                </a:solidFill>
                <a:cs typeface="Times New Roman" panose="02020603050405020304" pitchFamily="18" charset="0"/>
              </a:rPr>
              <a:t>Poisson regression </a:t>
            </a:r>
            <a:r>
              <a:rPr lang="en-US" sz="2400" dirty="0">
                <a:cs typeface="Times New Roman" panose="02020603050405020304" pitchFamily="18" charset="0"/>
              </a:rPr>
              <a:t>to handle this</a:t>
            </a:r>
          </a:p>
        </p:txBody>
      </p:sp>
    </p:spTree>
    <p:extLst>
      <p:ext uri="{BB962C8B-B14F-4D97-AF65-F5344CB8AC3E}">
        <p14:creationId xmlns:p14="http://schemas.microsoft.com/office/powerpoint/2010/main" val="3533842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From choice probabilities we can recover likelihood function </a:t>
                </a:r>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𝑖𝐽</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d>
                        </m:e>
                      </m:func>
                      <m:r>
                        <a:rPr lang="en-US" sz="2200" b="0" i="1" smtClean="0">
                          <a:latin typeface="Cambria Math" panose="02040503050406030204" pitchFamily="18" charset="0"/>
                          <a:cs typeface="Times New Roman" panose="02020603050405020304" pitchFamily="18" charset="0"/>
                        </a:rPr>
                        <m:t>=</m:t>
                      </m:r>
                      <m:d>
                        <m:dPr>
                          <m:ctrlPr>
                            <a:rPr lang="en-US" sz="2200" b="0" i="1" smtClean="0">
                              <a:latin typeface="Cambria Math" panose="02040503050406030204" pitchFamily="18" charset="0"/>
                              <a:cs typeface="Times New Roman" panose="02020603050405020304" pitchFamily="18" charset="0"/>
                            </a:rPr>
                          </m:ctrlPr>
                        </m:dPr>
                        <m:e>
                          <m:eqArr>
                            <m:eqArrPr>
                              <m:ctrlPr>
                                <a:rPr lang="en-US" sz="2200" b="0" i="1" smtClean="0">
                                  <a:latin typeface="Cambria Math" panose="02040503050406030204" pitchFamily="18" charset="0"/>
                                  <a:cs typeface="Times New Roman" panose="02020603050405020304" pitchFamily="18" charset="0"/>
                                </a:rPr>
                              </m:ctrlPr>
                            </m:eqArr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𝑛</m:t>
                                  </m:r>
                                </m:e>
                                <m:sub>
                                  <m:r>
                                    <a:rPr lang="en-US" sz="2200" b="0" i="1" smtClean="0">
                                      <a:latin typeface="Cambria Math" panose="02040503050406030204" pitchFamily="18" charset="0"/>
                                      <a:cs typeface="Times New Roman" panose="02020603050405020304" pitchFamily="18" charset="0"/>
                                    </a:rPr>
                                    <m:t>𝑖</m:t>
                                  </m:r>
                                </m:sub>
                              </m:sSub>
                            </m:e>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eqArr>
                        </m:e>
                      </m:d>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sup>
                      </m:sSub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𝑖𝐽</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sup>
                      </m:sSubSup>
                    </m:oMath>
                  </m:oMathPara>
                </a14:m>
                <a:endParaRPr lang="en-US" sz="2200" b="0" dirty="0">
                  <a:cs typeface="Times New Roman" panose="02020603050405020304" pitchFamily="18" charset="0"/>
                </a:endParaRPr>
              </a:p>
              <a:p>
                <a:r>
                  <a:rPr lang="en-US" sz="2400" dirty="0">
                    <a:cs typeface="Times New Roman" panose="02020603050405020304" pitchFamily="18" charset="0"/>
                  </a:rPr>
                  <a:t>Note that the MLE depends on the parameters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through each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oMath>
                </a14:m>
                <a:endParaRPr lang="en-US" sz="2400" b="0" dirty="0">
                  <a:cs typeface="Times New Roman" panose="02020603050405020304" pitchFamily="18" charset="0"/>
                </a:endParaRPr>
              </a:p>
              <a:p>
                <a:pPr lvl="1"/>
                <a:r>
                  <a:rPr lang="en-US" sz="2200" dirty="0">
                    <a:cs typeface="Times New Roman" panose="02020603050405020304" pitchFamily="18" charset="0"/>
                  </a:rPr>
                  <a:t>So we get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𝐽</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sets of regression parameters!</a:t>
                </a:r>
              </a:p>
              <a:p>
                <a:pPr lvl="1"/>
                <a:r>
                  <a:rPr lang="en-US" sz="2200" dirty="0">
                    <a:cs typeface="Times New Roman" panose="02020603050405020304" pitchFamily="18" charset="0"/>
                  </a:rPr>
                  <a:t>What are the interpretations here?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149611-579F-86A3-388D-0770532D3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88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a:p>
                <a:r>
                  <a:rPr lang="en-US" sz="2400" dirty="0">
                    <a:cs typeface="Times New Roman" panose="02020603050405020304" pitchFamily="18" charset="0"/>
                  </a:rPr>
                  <a:t>We can also </a:t>
                </a:r>
                <a:r>
                  <a:rPr lang="en-US" sz="2400" b="1" dirty="0">
                    <a:cs typeface="Times New Roman" panose="02020603050405020304" pitchFamily="18" charset="0"/>
                  </a:rPr>
                  <a:t>check the accuracy </a:t>
                </a:r>
                <a:r>
                  <a:rPr lang="en-US" sz="2400" dirty="0">
                    <a:cs typeface="Times New Roman" panose="02020603050405020304" pitchFamily="18" charset="0"/>
                  </a:rPr>
                  <a:t>of our predictions (model performance) </a:t>
                </a:r>
              </a:p>
              <a:p>
                <a:pPr lvl="1"/>
                <a:r>
                  <a:rPr lang="en-US" sz="2400" dirty="0">
                    <a:cs typeface="Times New Roman" panose="02020603050405020304" pitchFamily="18" charset="0"/>
                  </a:rPr>
                  <a:t>Note: since there are multiple regressions, overall accuracy matters </a:t>
                </a:r>
              </a:p>
              <a:p>
                <a:pPr marL="274320" lvl="1" indent="0">
                  <a:buNone/>
                </a:pPr>
                <a:r>
                  <a:rPr lang="en-US" sz="2400" i="1" dirty="0">
                    <a:cs typeface="Times New Roman" panose="02020603050405020304" pitchFamily="18" charset="0"/>
                  </a:rPr>
                  <a:t>as well as any </a:t>
                </a:r>
                <a:r>
                  <a:rPr lang="en-US" sz="2400" dirty="0">
                    <a:cs typeface="Times New Roman" panose="02020603050405020304" pitchFamily="18" charset="0"/>
                  </a:rPr>
                  <a:t>ways in which the model mis-predicts</a:t>
                </a:r>
              </a:p>
              <a:p>
                <a:pPr lvl="1"/>
                <a:r>
                  <a:rPr lang="en-US" sz="24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07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2400" dirty="0">
                    <a:cs typeface="Times New Roman" panose="02020603050405020304" pitchFamily="18" charset="0"/>
                  </a:rPr>
                  <a:t>Just a different assumption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endParaRPr lang="en-US" sz="2400" dirty="0">
                  <a:cs typeface="Times New Roman" panose="02020603050405020304" pitchFamily="18" charset="0"/>
                </a:endParaRPr>
              </a:p>
              <a:p>
                <a:r>
                  <a:rPr lang="en-US" sz="2400" dirty="0">
                    <a:cs typeface="Times New Roman" panose="02020603050405020304" pitchFamily="18" charset="0"/>
                  </a:rPr>
                  <a:t>Some pros and cons: </a:t>
                </a:r>
              </a:p>
              <a:p>
                <a:pPr lvl="1"/>
                <a:r>
                  <a:rPr lang="en-US" sz="2400" dirty="0">
                    <a:cs typeface="Times New Roman" panose="02020603050405020304" pitchFamily="18" charset="0"/>
                  </a:rPr>
                  <a:t>Logit works well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oMath>
                </a14:m>
                <a:r>
                  <a:rPr lang="en-US" sz="2400" dirty="0">
                    <a:cs typeface="Times New Roman" panose="02020603050405020304" pitchFamily="18" charset="0"/>
                  </a:rPr>
                  <a:t> is large (think 5 or more)</a:t>
                </a:r>
              </a:p>
              <a:p>
                <a:pPr lvl="1"/>
                <a:r>
                  <a:rPr lang="en-US" sz="2400" dirty="0">
                    <a:cs typeface="Times New Roman" panose="02020603050405020304" pitchFamily="18" charset="0"/>
                  </a:rPr>
                  <a:t>However, logit assumes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𝐶𝑜𝑟𝑟</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while </a:t>
                </a:r>
                <a:r>
                  <a:rPr lang="en-US" sz="2400" dirty="0" err="1">
                    <a:cs typeface="Times New Roman" panose="02020603050405020304" pitchFamily="18" charset="0"/>
                  </a:rPr>
                  <a:t>probit</a:t>
                </a:r>
                <a:r>
                  <a:rPr lang="en-US" sz="2400" dirty="0">
                    <a:cs typeface="Times New Roman" panose="02020603050405020304" pitchFamily="18" charset="0"/>
                  </a:rPr>
                  <a:t> can handle arbitrary correlations. </a:t>
                </a:r>
              </a:p>
              <a:p>
                <a:r>
                  <a:rPr lang="en-US" sz="2400" dirty="0">
                    <a:cs typeface="Times New Roman" panose="02020603050405020304" pitchFamily="18" charset="0"/>
                  </a:rPr>
                  <a:t>This implies choice probabilities satisfy </a:t>
                </a:r>
                <a:r>
                  <a:rPr lang="en-US" sz="2400" b="1" dirty="0">
                    <a:cs typeface="Times New Roman" panose="02020603050405020304" pitchFamily="18" charset="0"/>
                  </a:rPr>
                  <a:t>independence of irrelevant alternatives (IIA)</a:t>
                </a:r>
              </a:p>
              <a:p>
                <a:pPr lvl="1"/>
                <a:r>
                  <a:rPr lang="en-US" sz="2400" dirty="0">
                    <a:cs typeface="Times New Roman" panose="02020603050405020304" pitchFamily="18" charset="0"/>
                  </a:rPr>
                  <a:t>The odds of choosing </a:t>
                </a:r>
                <a:r>
                  <a:rPr lang="en-US" sz="2400" i="1" dirty="0">
                    <a:cs typeface="Times New Roman" panose="02020603050405020304" pitchFamily="18" charset="0"/>
                  </a:rPr>
                  <a:t>A</a:t>
                </a:r>
                <a:r>
                  <a:rPr lang="en-US" sz="2400" dirty="0">
                    <a:cs typeface="Times New Roman" panose="02020603050405020304" pitchFamily="18" charset="0"/>
                  </a:rPr>
                  <a:t> over </a:t>
                </a:r>
                <a:r>
                  <a:rPr lang="en-US" sz="2400" i="1" dirty="0">
                    <a:cs typeface="Times New Roman" panose="02020603050405020304" pitchFamily="18" charset="0"/>
                  </a:rPr>
                  <a:t>B</a:t>
                </a:r>
                <a:r>
                  <a:rPr lang="en-US" sz="2400" dirty="0">
                    <a:cs typeface="Times New Roman" panose="02020603050405020304" pitchFamily="18" charset="0"/>
                  </a:rPr>
                  <a:t> must not depend on whether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oMath>
                </a14:m>
                <a:r>
                  <a:rPr lang="en-US" sz="2400" dirty="0">
                    <a:cs typeface="Times New Roman" panose="02020603050405020304" pitchFamily="18" charset="0"/>
                  </a:rPr>
                  <a:t> is an option</a:t>
                </a:r>
              </a:p>
              <a:p>
                <a:pPr lvl="1"/>
                <a:r>
                  <a:rPr lang="en-US" sz="2400" dirty="0">
                    <a:cs typeface="Times New Roman" panose="02020603050405020304" pitchFamily="18" charset="0"/>
                  </a:rPr>
                  <a:t>This makes sense in some settings but not in others</a:t>
                </a:r>
              </a:p>
              <a:p>
                <a:r>
                  <a:rPr lang="en-US" sz="2600" dirty="0">
                    <a:cs typeface="Times New Roman" panose="02020603050405020304" pitchFamily="18" charset="0"/>
                  </a:rPr>
                  <a:t>There are other options: </a:t>
                </a:r>
                <a:r>
                  <a:rPr lang="en-US" sz="2600" u="sng" dirty="0">
                    <a:solidFill>
                      <a:schemeClr val="accent3">
                        <a:lumMod val="75000"/>
                      </a:schemeClr>
                    </a:solidFill>
                    <a:cs typeface="Times New Roman" panose="02020603050405020304" pitchFamily="18" charset="0"/>
                  </a:rPr>
                  <a:t>conditional logit, nested logit, etc.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549" t="-1305"/>
                </a:stretch>
              </a:blipFill>
            </p:spPr>
            <p:txBody>
              <a:bodyPr/>
              <a:lstStyle/>
              <a:p>
                <a:r>
                  <a:rPr lang="en-US">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5012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0560746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0091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r>
              <a:rPr lang="en-US" sz="2400" dirty="0">
                <a:cs typeface="Times New Roman" panose="02020603050405020304" pitchFamily="18" charset="0"/>
              </a:rPr>
              <a:t>Assumptions: what features are important for their results?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689175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3188110" cy="4041648"/>
          </a:xfrm>
        </p:spPr>
        <p:txBody>
          <a:bodyPr vert="horz" lIns="91440" tIns="45720" rIns="91440" bIns="45720" rtlCol="0" anchor="b">
            <a:normAutofit/>
          </a:bodyPr>
          <a:lstStyle/>
          <a:p>
            <a:pPr>
              <a:lnSpc>
                <a:spcPct val="85000"/>
              </a:lnSpc>
            </a:pPr>
            <a:r>
              <a:rPr lang="en-US" sz="3700">
                <a:solidFill>
                  <a:srgbClr val="FFFFFF"/>
                </a:solidFill>
                <a:latin typeface="+mj-lt"/>
              </a:rPr>
              <a:t>Choice Experiment</a:t>
            </a:r>
          </a:p>
        </p:txBody>
      </p:sp>
      <p:sp useBgFill="1">
        <p:nvSpPr>
          <p:cNvPr id="30" name="Rectangle 29">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2EFB1B3-0163-37CC-5A71-CC798EFEAB1B}"/>
              </a:ext>
            </a:extLst>
          </p:cNvPr>
          <p:cNvPicPr>
            <a:picLocks noGrp="1" noChangeAspect="1"/>
          </p:cNvPicPr>
          <p:nvPr>
            <p:ph idx="1"/>
          </p:nvPr>
        </p:nvPicPr>
        <p:blipFill>
          <a:blip r:embed="rId3"/>
          <a:stretch>
            <a:fillRect/>
          </a:stretch>
        </p:blipFill>
        <p:spPr>
          <a:xfrm>
            <a:off x="411100" y="1371600"/>
            <a:ext cx="7655443" cy="4114799"/>
          </a:xfrm>
          <a:prstGeom prst="rect">
            <a:avLst/>
          </a:prstGeom>
        </p:spPr>
      </p:pic>
      <p:sp>
        <p:nvSpPr>
          <p:cNvPr id="32" name="Rectangle 31">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398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3569110" cy="4041648"/>
          </a:xfrm>
        </p:spPr>
        <p:txBody>
          <a:bodyPr vert="horz" lIns="91440" tIns="45720" rIns="91440" bIns="45720" rtlCol="0" anchor="b">
            <a:normAutofit/>
          </a:bodyPr>
          <a:lstStyle/>
          <a:p>
            <a:pPr>
              <a:lnSpc>
                <a:spcPct val="85000"/>
              </a:lnSpc>
            </a:pPr>
            <a:r>
              <a:rPr lang="en-US" sz="3400">
                <a:solidFill>
                  <a:srgbClr val="FFFFFF"/>
                </a:solidFill>
                <a:latin typeface="+mj-lt"/>
              </a:rPr>
              <a:t>Choice Experiments</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0A9010E3-FC15-4735-0F3C-A9F502A0E8FF}"/>
              </a:ext>
            </a:extLst>
          </p:cNvPr>
          <p:cNvPicPr>
            <a:picLocks noGrp="1" noChangeAspect="1"/>
          </p:cNvPicPr>
          <p:nvPr>
            <p:ph idx="1"/>
          </p:nvPr>
        </p:nvPicPr>
        <p:blipFill>
          <a:blip r:embed="rId3"/>
          <a:stretch>
            <a:fillRect/>
          </a:stretch>
        </p:blipFill>
        <p:spPr>
          <a:xfrm>
            <a:off x="1295400" y="134567"/>
            <a:ext cx="5791200" cy="6488740"/>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6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What do MDs Care About?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4EE5582-3CBD-A7B0-971A-67ECB98E9F7F}"/>
              </a:ext>
            </a:extLst>
          </p:cNvPr>
          <p:cNvPicPr>
            <a:picLocks noChangeAspect="1"/>
          </p:cNvPicPr>
          <p:nvPr/>
        </p:nvPicPr>
        <p:blipFill>
          <a:blip r:embed="rId3"/>
          <a:stretch>
            <a:fillRect/>
          </a:stretch>
        </p:blipFill>
        <p:spPr>
          <a:xfrm>
            <a:off x="210639" y="838199"/>
            <a:ext cx="10925530" cy="4952999"/>
          </a:xfrm>
          <a:prstGeom prst="rect">
            <a:avLst/>
          </a:prstGeom>
        </p:spPr>
      </p:pic>
    </p:spTree>
    <p:extLst>
      <p:ext uri="{BB962C8B-B14F-4D97-AF65-F5344CB8AC3E}">
        <p14:creationId xmlns:p14="http://schemas.microsoft.com/office/powerpoint/2010/main" val="365296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Simulating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B0557B73-D537-A427-44A6-B81F5A8E24D1}"/>
              </a:ext>
            </a:extLst>
          </p:cNvPr>
          <p:cNvPicPr>
            <a:picLocks noChangeAspect="1"/>
          </p:cNvPicPr>
          <p:nvPr/>
        </p:nvPicPr>
        <p:blipFill>
          <a:blip r:embed="rId3"/>
          <a:stretch>
            <a:fillRect/>
          </a:stretch>
        </p:blipFill>
        <p:spPr>
          <a:xfrm>
            <a:off x="799841" y="967054"/>
            <a:ext cx="6985323" cy="5662346"/>
          </a:xfrm>
          <a:prstGeom prst="rect">
            <a:avLst/>
          </a:prstGeom>
        </p:spPr>
      </p:pic>
    </p:spTree>
    <p:extLst>
      <p:ext uri="{BB962C8B-B14F-4D97-AF65-F5344CB8AC3E}">
        <p14:creationId xmlns:p14="http://schemas.microsoft.com/office/powerpoint/2010/main" val="1375441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1571374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pic>
        <p:nvPicPr>
          <p:cNvPr id="1026" name="Picture 2">
            <a:extLst>
              <a:ext uri="{FF2B5EF4-FFF2-40B4-BE49-F238E27FC236}">
                <a16:creationId xmlns:a16="http://schemas.microsoft.com/office/drawing/2014/main" id="{18958FB8-FFFA-65F5-C8AF-DB09DEF0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938959"/>
            <a:ext cx="3733800"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7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6353</TotalTime>
  <Words>6170</Words>
  <Application>Microsoft Office PowerPoint</Application>
  <PresentationFormat>Widescreen</PresentationFormat>
  <Paragraphs>544</Paragraphs>
  <Slides>73</Slides>
  <Notes>71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Cambria Math</vt:lpstr>
      <vt:lpstr>Symbol</vt:lpstr>
      <vt:lpstr>Times New Roman</vt:lpstr>
      <vt:lpstr>Wingdings</vt:lpstr>
      <vt:lpstr>Wingdings 2</vt:lpstr>
      <vt:lpstr>View</vt:lpstr>
      <vt:lpstr>Health Econometrics I </vt:lpstr>
      <vt:lpstr>PowerPoint Presentation</vt:lpstr>
      <vt:lpstr>Examples of Limited Dependent Variables</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Interpretation</vt:lpstr>
      <vt:lpstr>Poisson Regressions in Practice: Dispersion</vt:lpstr>
      <vt:lpstr>Poisson Regressions in Practice: Advantages</vt:lpstr>
      <vt:lpstr>Poisson Regressions in Practice: Dispersion</vt:lpstr>
      <vt:lpstr>Poisson Regressions in Practice: Dispersion</vt:lpstr>
      <vt:lpstr>Example: How do hospital closures affect access?</vt:lpstr>
      <vt:lpstr>Example: How do hospital closures affect access?</vt:lpstr>
      <vt:lpstr>Example: How do hospital closures affect access?</vt:lpstr>
      <vt:lpstr>Example: How do hospital closures affect access?</vt:lpstr>
      <vt:lpstr>Data: What story are we telling here? </vt:lpstr>
      <vt:lpstr>Results: Linear Probability Models</vt:lpstr>
      <vt:lpstr>Poisson results: How do hospital closures affect access?</vt:lpstr>
      <vt:lpstr>Poisson results: How do hospital closures affect access?</vt:lpstr>
      <vt:lpstr>Mini Referee Report</vt:lpstr>
      <vt:lpstr>Hurdle Models</vt:lpstr>
      <vt:lpstr>A unique form of excess dispersion: Zeros</vt:lpstr>
      <vt:lpstr>A unique form of excess dispersion: Zeros</vt:lpstr>
      <vt:lpstr>Hurdle Models in Theory</vt:lpstr>
      <vt:lpstr>Hurdle Models in Theory</vt:lpstr>
      <vt:lpstr>Hurdle Models in Theory</vt:lpstr>
      <vt:lpstr>Hurdle Models in Practice</vt:lpstr>
      <vt:lpstr>Is a Hurdle Model Appropriate?</vt:lpstr>
      <vt:lpstr>Heckit: A brief overview</vt:lpstr>
      <vt:lpstr>Example: How can LTC care be expanded affordably?</vt:lpstr>
      <vt:lpstr>Example: How can LTC care be expanded affordably?</vt:lpstr>
      <vt:lpstr>Example: How can LTC care be expanded affordably?</vt:lpstr>
      <vt:lpstr>Example: How can LTC care be expanded affordably?</vt:lpstr>
      <vt:lpstr>Data: What story are we telling here? </vt:lpstr>
      <vt:lpstr>Side Note: Figures</vt:lpstr>
      <vt:lpstr>Data: What story are we telling here? </vt:lpstr>
      <vt:lpstr>Empirical Strategy: Decision Stage</vt:lpstr>
      <vt:lpstr>Empirical Strategy: Intensity Stage</vt:lpstr>
      <vt:lpstr>Empirical Strategy: Intensity Stage</vt:lpstr>
      <vt:lpstr>Results: IV First Stage</vt:lpstr>
      <vt:lpstr>Results: Hurdle Model</vt:lpstr>
      <vt:lpstr>Policy Implications: Hospital Costs</vt:lpstr>
      <vt:lpstr>Policy Implications: Hospital Costs</vt:lpstr>
      <vt:lpstr>Mini Referee Report</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Multinomial Logit: Intuition </vt:lpstr>
      <vt:lpstr>Multinomial Logit: Estimation</vt:lpstr>
      <vt:lpstr>Multinomial Logit: Estimation</vt:lpstr>
      <vt:lpstr>Multinomial Logit: Interpretation</vt:lpstr>
      <vt:lpstr>Multinomial Logit: Interpretation</vt:lpstr>
      <vt:lpstr>A quick note: multinomial probit versus logit</vt:lpstr>
      <vt:lpstr>Example: How do physicians choose specialties? </vt:lpstr>
      <vt:lpstr>Example: How do physicians choose specialties? </vt:lpstr>
      <vt:lpstr>Example: How do physicians choose specialties? </vt:lpstr>
      <vt:lpstr>Example: How do physicians choose specialties? </vt:lpstr>
      <vt:lpstr>Choice Experiment</vt:lpstr>
      <vt:lpstr>Choice Experiments</vt:lpstr>
      <vt:lpstr>Results: What do MDs Care About?</vt:lpstr>
      <vt:lpstr>Policy Implications: Simulating Choices</vt:lpstr>
      <vt:lpstr>Mini Referee Report</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558</cp:revision>
  <dcterms:created xsi:type="dcterms:W3CDTF">2011-01-10T00:42:42Z</dcterms:created>
  <dcterms:modified xsi:type="dcterms:W3CDTF">2024-04-29T19:24:09Z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