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Johnny Appleseed"/>
          <p:cNvSpPr txBox="1"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“Type a quote here.”"/>
          <p:cNvSpPr txBox="1"/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142761833_2880x1921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Image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Image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Image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Image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资产负债管理策略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资产负债管理策略</a:t>
            </a:r>
          </a:p>
        </p:txBody>
      </p:sp>
      <p:sp>
        <p:nvSpPr>
          <p:cNvPr id="132" name="商业银行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商业银行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久期的作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久期的作用</a:t>
            </a:r>
          </a:p>
        </p:txBody>
      </p:sp>
      <p:sp>
        <p:nvSpPr>
          <p:cNvPr id="135" name="久期度量了金融工具对利率变动的敏感程度…"/>
          <p:cNvSpPr txBox="1"/>
          <p:nvPr>
            <p:ph type="body" sz="half" idx="1"/>
          </p:nvPr>
        </p:nvSpPr>
        <p:spPr>
          <a:xfrm>
            <a:off x="508000" y="5834806"/>
            <a:ext cx="11988800" cy="292819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久期度量了金融工具对利率变动的敏感程度</a:t>
            </a:r>
          </a:p>
          <a:p>
            <a:pPr>
              <a:buBlip>
                <a:blip r:embed="rId2"/>
              </a:buBlip>
            </a:pPr>
            <a:r>
              <a:t>公式中负号提醒我们，金融工具的价格与利率是反向变动的</a:t>
            </a:r>
          </a:p>
        </p:txBody>
      </p:sp>
      <p:pic>
        <p:nvPicPr>
          <p:cNvPr id="136" name="d.png" descr="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1992" y="2806699"/>
            <a:ext cx="7043904" cy="3350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久期的作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久期的作用</a:t>
            </a:r>
          </a:p>
        </p:txBody>
      </p:sp>
      <p:sp>
        <p:nvSpPr>
          <p:cNvPr id="139" name="银行持有一种债券，久期是4年，当前市值（价格）为1000元，类似债券当前市场利率为10%，不过最近的预测显示利率可能会上升到11%。如果利率预测正确的话，该债券市值变动幅度为多少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4909" indent="-414909" defTabSz="578358">
              <a:spcBef>
                <a:spcPts val="4100"/>
              </a:spcBef>
              <a:buBlip>
                <a:blip r:embed="rId2"/>
              </a:buBlip>
              <a:defRPr sz="3366"/>
            </a:pPr>
            <a:r>
              <a:t>银行持有一种债券，久期是4年，当前市值（价格）为1000元，类似债券当前市场利率为10%，不过最近的预测显示利率可能会上升到11%。如果利率预测正确的话，该债券市值变动幅度为多少？</a:t>
            </a:r>
          </a:p>
          <a:p>
            <a:pPr marL="414909" indent="-414909" defTabSz="578358">
              <a:spcBef>
                <a:spcPts val="4100"/>
              </a:spcBef>
              <a:buBlip>
                <a:blip r:embed="rId2"/>
              </a:buBlip>
              <a:defRPr sz="3366"/>
            </a:pPr>
          </a:p>
          <a:p>
            <a:pPr marL="414909" indent="-414909" defTabSz="578358">
              <a:spcBef>
                <a:spcPts val="4100"/>
              </a:spcBef>
              <a:buBlip>
                <a:blip r:embed="rId2"/>
              </a:buBlip>
              <a:defRPr sz="3366"/>
            </a:pPr>
          </a:p>
          <a:p>
            <a:pPr marL="414909" indent="-414909" defTabSz="578358">
              <a:spcBef>
                <a:spcPts val="4100"/>
              </a:spcBef>
              <a:buBlip>
                <a:blip r:embed="rId2"/>
              </a:buBlip>
              <a:defRPr sz="3366"/>
            </a:pPr>
            <a:r>
              <a:t>也就是价格下跌3.64%</a:t>
            </a:r>
          </a:p>
        </p:txBody>
      </p:sp>
      <p:grpSp>
        <p:nvGrpSpPr>
          <p:cNvPr id="142" name="Image Gallery"/>
          <p:cNvGrpSpPr/>
          <p:nvPr/>
        </p:nvGrpSpPr>
        <p:grpSpPr>
          <a:xfrm>
            <a:off x="966936" y="5565080"/>
            <a:ext cx="7191326" cy="2108697"/>
            <a:chOff x="0" y="0"/>
            <a:chExt cx="7191325" cy="2108696"/>
          </a:xfrm>
        </p:grpSpPr>
        <p:pic>
          <p:nvPicPr>
            <p:cNvPr id="140" name="d.png" descr="d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9850" r="0" b="9850"/>
            <a:stretch>
              <a:fillRect/>
            </a:stretch>
          </p:blipFill>
          <p:spPr>
            <a:xfrm>
              <a:off x="0" y="0"/>
              <a:ext cx="7191326" cy="15879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" name="Type to enter a caption."/>
            <p:cNvSpPr/>
            <p:nvPr/>
          </p:nvSpPr>
          <p:spPr>
            <a:xfrm>
              <a:off x="0" y="1664196"/>
              <a:ext cx="7191326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Table"/>
          <p:cNvGraphicFramePr/>
          <p:nvPr/>
        </p:nvGraphicFramePr>
        <p:xfrm>
          <a:off x="508000" y="977900"/>
          <a:ext cx="11988800" cy="77851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498600"/>
                <a:gridCol w="1498600"/>
                <a:gridCol w="1498600"/>
                <a:gridCol w="1498600"/>
                <a:gridCol w="1498600"/>
                <a:gridCol w="1498600"/>
                <a:gridCol w="1498600"/>
                <a:gridCol w="1498600"/>
              </a:tblGrid>
              <a:tr h="973137">
                <a:tc>
                  <a:txBody>
                    <a:bodyPr/>
                    <a:lstStyle/>
                    <a:p>
                      <a:pPr defTabSz="914400">
                        <a:defRPr cap="all" spc="100" sz="2500"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defRPr>
                      </a:pPr>
                      <a:r>
                        <a:t>资产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100" sz="2500">
                          <a:solidFill>
                            <a:srgbClr val="FFFFFF"/>
                          </a:solidFill>
                        </a:rPr>
                        <a:t>资产市值（百万）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cap="all" spc="100" sz="2500"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defRPr>
                      </a:pPr>
                      <a:r>
                        <a:t>利率</a:t>
                      </a:r>
                    </a:p>
                    <a:p>
                      <a:pPr defTabSz="914400">
                        <a:defRPr cap="all" spc="100" sz="2500"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defRPr>
                      </a:pPr>
                      <a:r>
                        <a:t>（%）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100" sz="2500">
                          <a:solidFill>
                            <a:srgbClr val="FFFFFF"/>
                          </a:solidFill>
                        </a:rPr>
                        <a:t>久期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100" sz="2500">
                          <a:solidFill>
                            <a:srgbClr val="FFFFFF"/>
                          </a:solidFill>
                        </a:rPr>
                        <a:t>负债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100" sz="2500">
                          <a:solidFill>
                            <a:srgbClr val="FFFFFF"/>
                          </a:solidFill>
                        </a:rPr>
                        <a:t>负债市值
（百万）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100" sz="2500">
                          <a:solidFill>
                            <a:srgbClr val="FFFFFF"/>
                          </a:solidFill>
                        </a:rPr>
                        <a:t>利率
（%）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100" sz="2500">
                          <a:solidFill>
                            <a:srgbClr val="FFFFFF"/>
                          </a:solidFill>
                        </a:rPr>
                        <a:t>久期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313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国债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7.49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CD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1.943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313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市政债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1.5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其他定期存单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125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7.2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2.75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313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商业贷款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债券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3.918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313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消费贷款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1.2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总负债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275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7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7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97313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房地产贷款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2.25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所有者权益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7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7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97313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7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7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7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平均久期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7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7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7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平均久期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313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总额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300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7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3.047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7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300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700">
                          <a:sym typeface="Gill Sans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>
                          <a:solidFill>
                            <a:srgbClr val="606060"/>
                          </a:solidFill>
                          <a:sym typeface="Gill Sans Light"/>
                        </a:rPr>
                        <a:t>2.669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久期缺口计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久期缺口计算</a:t>
            </a:r>
          </a:p>
        </p:txBody>
      </p:sp>
      <p:sp>
        <p:nvSpPr>
          <p:cNvPr id="14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</a:p>
        </p:txBody>
      </p:sp>
      <p:grpSp>
        <p:nvGrpSpPr>
          <p:cNvPr id="150" name="Image Gallery"/>
          <p:cNvGrpSpPr/>
          <p:nvPr/>
        </p:nvGrpSpPr>
        <p:grpSpPr>
          <a:xfrm>
            <a:off x="875307" y="3202235"/>
            <a:ext cx="11535272" cy="3695999"/>
            <a:chOff x="0" y="0"/>
            <a:chExt cx="11535271" cy="3695997"/>
          </a:xfrm>
        </p:grpSpPr>
        <p:pic>
          <p:nvPicPr>
            <p:cNvPr id="148" name="商业银行公式_tm.png" descr="商业银行公式_t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194" r="0" b="2194"/>
            <a:stretch>
              <a:fillRect/>
            </a:stretch>
          </p:blipFill>
          <p:spPr>
            <a:xfrm>
              <a:off x="0" y="0"/>
              <a:ext cx="11535272" cy="31752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" name="Type to enter a caption."/>
            <p:cNvSpPr/>
            <p:nvPr/>
          </p:nvSpPr>
          <p:spPr>
            <a:xfrm>
              <a:off x="0" y="3251497"/>
              <a:ext cx="11535272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价值变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价值变化</a:t>
            </a:r>
          </a:p>
        </p:txBody>
      </p:sp>
      <p:sp>
        <p:nvSpPr>
          <p:cNvPr id="153" name="假设资产和负债的利率都从8%涨到10%，银行的净值发生什么变化？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假设资产和负债的利率都从8%涨到10%，银行的净值发生什么变化？</a:t>
            </a:r>
          </a:p>
        </p:txBody>
      </p:sp>
      <p:grpSp>
        <p:nvGrpSpPr>
          <p:cNvPr id="156" name="Image Gallery"/>
          <p:cNvGrpSpPr/>
          <p:nvPr/>
        </p:nvGrpSpPr>
        <p:grpSpPr>
          <a:xfrm>
            <a:off x="2433339" y="3042294"/>
            <a:ext cx="7369325" cy="2626570"/>
            <a:chOff x="0" y="0"/>
            <a:chExt cx="7369323" cy="2626568"/>
          </a:xfrm>
        </p:grpSpPr>
        <p:pic>
          <p:nvPicPr>
            <p:cNvPr id="154" name="dp.png" descr="dp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423" r="0" b="2423"/>
            <a:stretch>
              <a:fillRect/>
            </a:stretch>
          </p:blipFill>
          <p:spPr>
            <a:xfrm>
              <a:off x="0" y="0"/>
              <a:ext cx="7369324" cy="20423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久期公式的价值变化形式"/>
            <p:cNvSpPr/>
            <p:nvPr/>
          </p:nvSpPr>
          <p:spPr>
            <a:xfrm>
              <a:off x="0" y="2118568"/>
              <a:ext cx="736932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久期公式的价值变化形式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价值变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价值变化</a:t>
            </a:r>
          </a:p>
        </p:txBody>
      </p:sp>
      <p:sp>
        <p:nvSpPr>
          <p:cNvPr id="159" name="也就是说，利率上升两个点，银行的净资产会减少334万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也就是说，利率上升两个点，银行的净资产会减少334万。</a:t>
            </a:r>
          </a:p>
        </p:txBody>
      </p:sp>
      <p:pic>
        <p:nvPicPr>
          <p:cNvPr id="160" name="value.png" descr="valu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9700" y="3676650"/>
            <a:ext cx="7645400" cy="240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