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6" r:id="rId3"/>
    <p:sldId id="350" r:id="rId4"/>
    <p:sldId id="257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7" r:id="rId15"/>
    <p:sldId id="394" r:id="rId16"/>
    <p:sldId id="395" r:id="rId17"/>
    <p:sldId id="396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>
      <p:cViewPr varScale="1">
        <p:scale>
          <a:sx n="112" d="100"/>
          <a:sy n="112" d="100"/>
        </p:scale>
        <p:origin x="-768" y="-84"/>
      </p:cViewPr>
      <p:guideLst>
        <p:guide orient="horz" pos="1569"/>
        <p:guide pos="2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机器学习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代码具体演示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934085" y="697865"/>
          <a:ext cx="7684135" cy="410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086725" imgH="4467225" progId="Paint.Picture">
                  <p:embed/>
                </p:oleObj>
              </mc:Choice>
              <mc:Fallback>
                <p:oleObj name="" r:id="rId1" imgW="8086725" imgH="4467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4085" y="697865"/>
                        <a:ext cx="7684135" cy="410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13130" y="2114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交叉验证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0085" y="421005"/>
            <a:ext cx="6469380" cy="374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leave-one-out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留一法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---- 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特殊的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折交叉验证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每次只有一个样本用于验证，其他样本用于训练，适于数据集非常小的情况。比如只有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个样本，每次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个样本用于验证，其他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49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个进行训练，一共进行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当数据量比较大的时候，留一法的计算复杂度会过高！</a:t>
            </a:r>
            <a:endParaRPr lang="zh-CN" altLang="en-US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而且实验已经证明，在数据量较大的时候，留一法与一般的交叉验证的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性能基本没有区别。</a:t>
            </a:r>
            <a:b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代码具体演示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23545" y="848360"/>
          <a:ext cx="8083550" cy="23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29800" imgH="2809875" progId="Paint.Picture">
                  <p:embed/>
                </p:oleObj>
              </mc:Choice>
              <mc:Fallback>
                <p:oleObj name="" r:id="rId1" imgW="9829800" imgH="2809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545" y="848360"/>
                        <a:ext cx="8083550" cy="234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54025" y="930910"/>
          <a:ext cx="8232775" cy="285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25025" imgH="3228975" progId="Paint.Picture">
                  <p:embed/>
                </p:oleObj>
              </mc:Choice>
              <mc:Fallback>
                <p:oleObj name="" r:id="rId1" imgW="9725025" imgH="3228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025" y="930910"/>
                        <a:ext cx="8232775" cy="285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81940" y="1294130"/>
          <a:ext cx="863409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086975" imgH="2276475" progId="Paint.Picture">
                  <p:embed/>
                </p:oleObj>
              </mc:Choice>
              <mc:Fallback>
                <p:oleObj name="" r:id="rId1" imgW="10086975" imgH="2276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" y="1294130"/>
                        <a:ext cx="863409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243205" y="1353185"/>
          <a:ext cx="8306435" cy="169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15525" imgH="2009775" progId="Paint.Picture">
                  <p:embed/>
                </p:oleObj>
              </mc:Choice>
              <mc:Fallback>
                <p:oleObj name="" r:id="rId1" imgW="9915525" imgH="20097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205" y="1353185"/>
                        <a:ext cx="8306435" cy="169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代码演示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02260" y="1019175"/>
          <a:ext cx="86772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77425" imgH="2390775" progId="Paint.Picture">
                  <p:embed/>
                </p:oleObj>
              </mc:Choice>
              <mc:Fallback>
                <p:oleObj name="" r:id="rId1" imgW="9877425" imgH="2390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260" y="1019175"/>
                        <a:ext cx="86772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229600" cy="3771900"/>
          </a:xfrm>
        </p:spPr>
        <p:txBody>
          <a:bodyPr>
            <a:normAutofit lnSpcReduction="10000"/>
          </a:bodyPr>
          <a:p>
            <a:r>
              <a:rPr lang="zh-CN" altLang="en-US" sz="1600"/>
              <a:t>“全面化人工智能可能意味着人类的终结...”机器可以自行启动，并且自动对自身进行重新设计，速率也会越来越快。受到漫长的生物进化历程的限制，人类无法与之竞争，终将被取代。——史蒂芬·霍金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　“我设想在未来，我们可能就相当于机器人的宠物狗狗，到那时我也会支持机器人的。”——克劳德·香农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人工智能(我指的不是狭隘的AI)的发展速度之快令人难以置信。除非你对Deepmind这样的项目有直接的接触，否则你不知道它的发展速度有多快——它以接近指数的速度发展。在未来5年的时间里，很有可能发生重大的危险事件。最长也在10年之内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虽然没有人这样说，但我认为人工智能几乎是一门人文学科。“这是一种试图理解人类智力和人类认知的尝试。”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名言欣赏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10820" y="622300"/>
          <a:ext cx="872236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715375" imgH="3895725" progId="Paint.Picture">
                  <p:embed/>
                </p:oleObj>
              </mc:Choice>
              <mc:Fallback>
                <p:oleObj name="" r:id="rId1" imgW="8715375" imgH="3895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820" y="622300"/>
                        <a:ext cx="8722360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20345" y="1518285"/>
          <a:ext cx="8703310" cy="210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696325" imgH="2105025" progId="Paint.Picture">
                  <p:embed/>
                </p:oleObj>
              </mc:Choice>
              <mc:Fallback>
                <p:oleObj name="" r:id="rId1" imgW="8696325" imgH="2105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345" y="1518285"/>
                        <a:ext cx="8703310" cy="210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10820" y="1546860"/>
          <a:ext cx="8722360" cy="204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715375" imgH="2047875" progId="Paint.Picture">
                  <p:embed/>
                </p:oleObj>
              </mc:Choice>
              <mc:Fallback>
                <p:oleObj name="" r:id="rId1" imgW="8715375" imgH="2047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820" y="1546860"/>
                        <a:ext cx="8722360" cy="204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代码演示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  <a:p>
            <a:r>
              <a:rPr lang="zh-CN" altLang="en-US"/>
              <a:t>把本次课代码自己独立完成一遍。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252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评估方法：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留出法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交叉验证法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自助法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调参与最终模型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endParaRPr lang="zh-CN" sz="16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67665" y="1050290"/>
          <a:ext cx="8408670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972675" imgH="1276350" progId="Paint.Picture">
                  <p:embed/>
                </p:oleObj>
              </mc:Choice>
              <mc:Fallback>
                <p:oleObj name="" r:id="rId1" imgW="9972675" imgH="1276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665" y="1050290"/>
                        <a:ext cx="8408670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35610" y="1310640"/>
          <a:ext cx="8272780" cy="11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72650" imgH="1333500" progId="Paint.Picture">
                  <p:embed/>
                </p:oleObj>
              </mc:Choice>
              <mc:Fallback>
                <p:oleObj name="" r:id="rId1" imgW="9772650" imgH="1333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" y="1310640"/>
                        <a:ext cx="8272780" cy="119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00990" y="1088390"/>
          <a:ext cx="8385810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96475" imgH="2352675" progId="Paint.Picture">
                  <p:embed/>
                </p:oleObj>
              </mc:Choice>
              <mc:Fallback>
                <p:oleObj name="" r:id="rId1" imgW="9896475" imgH="2352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90" y="1088390"/>
                        <a:ext cx="8385810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54965" y="873760"/>
          <a:ext cx="8174990" cy="22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77425" imgH="2343150" progId="Paint.Picture">
                  <p:embed/>
                </p:oleObj>
              </mc:Choice>
              <mc:Fallback>
                <p:oleObj name="" r:id="rId1" imgW="9877425" imgH="2343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965" y="873760"/>
                        <a:ext cx="8174990" cy="222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644525" y="560705"/>
          <a:ext cx="8168005" cy="389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25025" imgH="4114800" progId="Paint.Picture">
                  <p:embed/>
                </p:oleObj>
              </mc:Choice>
              <mc:Fallback>
                <p:oleObj name="" r:id="rId1" imgW="9725025" imgH="4114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525" y="560705"/>
                        <a:ext cx="8168005" cy="389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87325" y="1530985"/>
          <a:ext cx="8312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305800" imgH="381000" progId="Paint.Picture">
                  <p:embed/>
                </p:oleObj>
              </mc:Choice>
              <mc:Fallback>
                <p:oleObj name="" r:id="rId1" imgW="8305800" imgH="381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325" y="1530985"/>
                        <a:ext cx="8312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全屏显示(16:9)</PresentationFormat>
  <Paragraphs>91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Adobe 仿宋 Std R</vt:lpstr>
      <vt:lpstr>Aharoni</vt:lpstr>
      <vt:lpstr>Times New Roman</vt:lpstr>
      <vt:lpstr>黑体</vt:lpstr>
      <vt:lpstr>Calibri</vt:lpstr>
      <vt:lpstr>微软雅黑</vt:lpstr>
      <vt:lpstr>Arial Unicode MS</vt:lpstr>
      <vt:lpstr>等线</vt:lpstr>
      <vt:lpstr>仿宋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机器学习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穿皮靴的猫</cp:lastModifiedBy>
  <cp:revision>326</cp:revision>
  <dcterms:created xsi:type="dcterms:W3CDTF">2018-04-19T15:31:00Z</dcterms:created>
  <dcterms:modified xsi:type="dcterms:W3CDTF">2018-10-04T01:48:18Z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