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1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0.svg"/><Relationship Id="rId1" Type="http://schemas.openxmlformats.org/officeDocument/2006/relationships/image" Target="../media/image3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AD2575A-E6B8-4D3B-90E2-2F195623A4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246991-8566-41DA-957A-AEA25EC00DC8}">
      <dgm:prSet/>
      <dgm:spPr/>
      <dgm:t>
        <a:bodyPr/>
        <a:lstStyle/>
        <a:p>
          <a:r>
            <a:rPr lang="en-US"/>
            <a:t>Photoplethysmography (PPG) is widely used for continuous heart rate monitoring.</a:t>
          </a:r>
        </a:p>
      </dgm:t>
    </dgm:pt>
    <dgm:pt modelId="{442999AD-8C32-4EF7-9030-3F965E60F78F}" type="parTrans" cxnId="{6CB6CF91-C6BA-43C0-A0F8-1C211472EAF9}">
      <dgm:prSet/>
      <dgm:spPr/>
      <dgm:t>
        <a:bodyPr/>
        <a:lstStyle/>
        <a:p>
          <a:endParaRPr lang="en-US"/>
        </a:p>
      </dgm:t>
    </dgm:pt>
    <dgm:pt modelId="{D4E8FCF5-7EE1-45E9-88DD-CAA7D860AC11}" type="sibTrans" cxnId="{6CB6CF91-C6BA-43C0-A0F8-1C211472EAF9}">
      <dgm:prSet/>
      <dgm:spPr/>
      <dgm:t>
        <a:bodyPr/>
        <a:lstStyle/>
        <a:p>
          <a:endParaRPr lang="en-US"/>
        </a:p>
      </dgm:t>
    </dgm:pt>
    <dgm:pt modelId="{C25612E0-AD24-4A55-87AD-0387EBB61E22}">
      <dgm:prSet/>
      <dgm:spPr/>
      <dgm:t>
        <a:bodyPr/>
        <a:lstStyle/>
        <a:p>
          <a:r>
            <a:rPr lang="en-US"/>
            <a:t>The dataset consist of 3 major parts: data from chest sensor, data from wrist sensor, activity situation (target variable) and some personal information of the subject (e.g., age, gender, etc.).</a:t>
          </a:r>
        </a:p>
      </dgm:t>
    </dgm:pt>
    <dgm:pt modelId="{D5B6C362-59D8-4F5C-B15D-D09D7892E16D}" type="parTrans" cxnId="{EFC05801-B46C-4A44-90B2-9D586FD989EC}">
      <dgm:prSet/>
      <dgm:spPr/>
      <dgm:t>
        <a:bodyPr/>
        <a:lstStyle/>
        <a:p>
          <a:endParaRPr lang="en-US"/>
        </a:p>
      </dgm:t>
    </dgm:pt>
    <dgm:pt modelId="{F8A1996C-B9A6-4051-ADF2-B3AF2E74F749}" type="sibTrans" cxnId="{EFC05801-B46C-4A44-90B2-9D586FD989EC}">
      <dgm:prSet/>
      <dgm:spPr/>
      <dgm:t>
        <a:bodyPr/>
        <a:lstStyle/>
        <a:p>
          <a:endParaRPr lang="en-US"/>
        </a:p>
      </dgm:t>
    </dgm:pt>
    <dgm:pt modelId="{A3B7962B-D516-44ED-8F08-ABA8FAB0D8C8}">
      <dgm:prSet/>
      <dgm:spPr/>
      <dgm:t>
        <a:bodyPr/>
        <a:lstStyle/>
        <a:p>
          <a:r>
            <a:rPr lang="en-US"/>
            <a:t>Chest sensor measures motions of the subject (3D-accelerometer), heart rate ground truth (ECG), Electrodermal Activity (EDA), electromyogram (EMG), temperature, and respiratory signal, with a frequency of 700Hz (700 records/second).</a:t>
          </a:r>
        </a:p>
      </dgm:t>
    </dgm:pt>
    <dgm:pt modelId="{41C4BCAF-AE9B-4F38-B5D4-642A3AC19C2A}" type="parTrans" cxnId="{3338F10F-F165-4D59-A63E-9682F6E5914B}">
      <dgm:prSet/>
      <dgm:spPr/>
      <dgm:t>
        <a:bodyPr/>
        <a:lstStyle/>
        <a:p>
          <a:endParaRPr lang="en-US"/>
        </a:p>
      </dgm:t>
    </dgm:pt>
    <dgm:pt modelId="{50B2815E-1274-40B6-A5CA-D4046C1B69FB}" type="sibTrans" cxnId="{3338F10F-F165-4D59-A63E-9682F6E5914B}">
      <dgm:prSet/>
      <dgm:spPr/>
      <dgm:t>
        <a:bodyPr/>
        <a:lstStyle/>
        <a:p>
          <a:endParaRPr lang="en-US"/>
        </a:p>
      </dgm:t>
    </dgm:pt>
    <dgm:pt modelId="{15B7331D-AEFF-4E29-9171-1E45ED432556}">
      <dgm:prSet/>
      <dgm:spPr/>
      <dgm:t>
        <a:bodyPr/>
        <a:lstStyle/>
        <a:p>
          <a:r>
            <a:rPr lang="en-US"/>
            <a:t>Wrist sensor measures motions of subject (3D-accelerometer, 32Hz), Blood Volume Pulse (BVP, 64Hz), Electrodermal Activity (EDA, 4Hz), and temperature (4Hz).</a:t>
          </a:r>
        </a:p>
      </dgm:t>
    </dgm:pt>
    <dgm:pt modelId="{256714B7-787A-4942-841B-E74A382C3A93}" type="parTrans" cxnId="{8B916DC9-3696-4E5F-9443-AAAC11622AA4}">
      <dgm:prSet/>
      <dgm:spPr/>
      <dgm:t>
        <a:bodyPr/>
        <a:lstStyle/>
        <a:p>
          <a:endParaRPr lang="en-US"/>
        </a:p>
      </dgm:t>
    </dgm:pt>
    <dgm:pt modelId="{999E8FD2-32FD-4024-9B44-827BC3CB2BF3}" type="sibTrans" cxnId="{8B916DC9-3696-4E5F-9443-AAAC11622AA4}">
      <dgm:prSet/>
      <dgm:spPr/>
      <dgm:t>
        <a:bodyPr/>
        <a:lstStyle/>
        <a:p>
          <a:endParaRPr lang="en-US"/>
        </a:p>
      </dgm:t>
    </dgm:pt>
    <dgm:pt modelId="{73FFA25A-0A11-4EE2-B305-67F9A415D021}" type="pres">
      <dgm:prSet presAssocID="{AAD2575A-E6B8-4D3B-90E2-2F195623A469}" presName="root" presStyleCnt="0">
        <dgm:presLayoutVars>
          <dgm:dir/>
          <dgm:resizeHandles val="exact"/>
        </dgm:presLayoutVars>
      </dgm:prSet>
      <dgm:spPr/>
    </dgm:pt>
    <dgm:pt modelId="{640474AB-7B0D-4B1D-8126-EB8237132FA2}" type="pres">
      <dgm:prSet presAssocID="{9D246991-8566-41DA-957A-AEA25EC00DC8}" presName="compNode" presStyleCnt="0"/>
      <dgm:spPr/>
    </dgm:pt>
    <dgm:pt modelId="{A14B437F-B6F0-4252-8C3E-E2E2A7506549}" type="pres">
      <dgm:prSet presAssocID="{9D246991-8566-41DA-957A-AEA25EC00DC8}" presName="bgRect" presStyleLbl="bgShp" presStyleIdx="0" presStyleCnt="4"/>
      <dgm:spPr/>
    </dgm:pt>
    <dgm:pt modelId="{FE891FE2-8A9C-42F8-B294-23A225CE1C04}" type="pres">
      <dgm:prSet presAssocID="{9D246991-8566-41DA-957A-AEA25EC00D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9D6943F5-17E0-4273-83E8-515A0BBAB1AA}" type="pres">
      <dgm:prSet presAssocID="{9D246991-8566-41DA-957A-AEA25EC00DC8}" presName="spaceRect" presStyleCnt="0"/>
      <dgm:spPr/>
    </dgm:pt>
    <dgm:pt modelId="{BB7DCB85-DBC5-4D52-A8B3-89F998ACB86C}" type="pres">
      <dgm:prSet presAssocID="{9D246991-8566-41DA-957A-AEA25EC00DC8}" presName="parTx" presStyleLbl="revTx" presStyleIdx="0" presStyleCnt="4">
        <dgm:presLayoutVars>
          <dgm:chMax val="0"/>
          <dgm:chPref val="0"/>
        </dgm:presLayoutVars>
      </dgm:prSet>
      <dgm:spPr/>
    </dgm:pt>
    <dgm:pt modelId="{3EDE76D5-75FF-442E-A187-57F3B50C09A1}" type="pres">
      <dgm:prSet presAssocID="{D4E8FCF5-7EE1-45E9-88DD-CAA7D860AC11}" presName="sibTrans" presStyleCnt="0"/>
      <dgm:spPr/>
    </dgm:pt>
    <dgm:pt modelId="{0DDFCA2E-90A8-4BAD-BBD5-A20B061C18F8}" type="pres">
      <dgm:prSet presAssocID="{C25612E0-AD24-4A55-87AD-0387EBB61E22}" presName="compNode" presStyleCnt="0"/>
      <dgm:spPr/>
    </dgm:pt>
    <dgm:pt modelId="{F2CAC294-2964-4E97-9E80-A36C7DD69546}" type="pres">
      <dgm:prSet presAssocID="{C25612E0-AD24-4A55-87AD-0387EBB61E22}" presName="bgRect" presStyleLbl="bgShp" presStyleIdx="1" presStyleCnt="4"/>
      <dgm:spPr/>
    </dgm:pt>
    <dgm:pt modelId="{2321FB7C-A0ED-4568-989B-5CC81ABB6766}" type="pres">
      <dgm:prSet presAssocID="{C25612E0-AD24-4A55-87AD-0387EBB61E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13B1ECA-773E-4419-A6BE-01E21EFFBAA3}" type="pres">
      <dgm:prSet presAssocID="{C25612E0-AD24-4A55-87AD-0387EBB61E22}" presName="spaceRect" presStyleCnt="0"/>
      <dgm:spPr/>
    </dgm:pt>
    <dgm:pt modelId="{1A3B0101-A082-4E35-9FD0-9C46284A4EBD}" type="pres">
      <dgm:prSet presAssocID="{C25612E0-AD24-4A55-87AD-0387EBB61E22}" presName="parTx" presStyleLbl="revTx" presStyleIdx="1" presStyleCnt="4">
        <dgm:presLayoutVars>
          <dgm:chMax val="0"/>
          <dgm:chPref val="0"/>
        </dgm:presLayoutVars>
      </dgm:prSet>
      <dgm:spPr/>
    </dgm:pt>
    <dgm:pt modelId="{858DEF55-BD4A-4BE1-999A-A7B22CB6A6AA}" type="pres">
      <dgm:prSet presAssocID="{F8A1996C-B9A6-4051-ADF2-B3AF2E74F749}" presName="sibTrans" presStyleCnt="0"/>
      <dgm:spPr/>
    </dgm:pt>
    <dgm:pt modelId="{3367ACDB-BDFA-4941-B375-B8440713F491}" type="pres">
      <dgm:prSet presAssocID="{A3B7962B-D516-44ED-8F08-ABA8FAB0D8C8}" presName="compNode" presStyleCnt="0"/>
      <dgm:spPr/>
    </dgm:pt>
    <dgm:pt modelId="{1CC5CDD1-1220-4C0D-BCE0-A785A7A4735F}" type="pres">
      <dgm:prSet presAssocID="{A3B7962B-D516-44ED-8F08-ABA8FAB0D8C8}" presName="bgRect" presStyleLbl="bgShp" presStyleIdx="2" presStyleCnt="4"/>
      <dgm:spPr/>
    </dgm:pt>
    <dgm:pt modelId="{DFBD988B-E847-4AE0-817B-58C46AC1E028}" type="pres">
      <dgm:prSet presAssocID="{A3B7962B-D516-44ED-8F08-ABA8FAB0D8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35C7B822-8A33-4688-BE03-7DE72303D9EA}" type="pres">
      <dgm:prSet presAssocID="{A3B7962B-D516-44ED-8F08-ABA8FAB0D8C8}" presName="spaceRect" presStyleCnt="0"/>
      <dgm:spPr/>
    </dgm:pt>
    <dgm:pt modelId="{1D7DE55A-9DCE-4C98-BED3-EFC0F4CBBFD0}" type="pres">
      <dgm:prSet presAssocID="{A3B7962B-D516-44ED-8F08-ABA8FAB0D8C8}" presName="parTx" presStyleLbl="revTx" presStyleIdx="2" presStyleCnt="4">
        <dgm:presLayoutVars>
          <dgm:chMax val="0"/>
          <dgm:chPref val="0"/>
        </dgm:presLayoutVars>
      </dgm:prSet>
      <dgm:spPr/>
    </dgm:pt>
    <dgm:pt modelId="{B5C8D2F1-CDB9-40A4-99A7-016C5F7EF148}" type="pres">
      <dgm:prSet presAssocID="{50B2815E-1274-40B6-A5CA-D4046C1B69FB}" presName="sibTrans" presStyleCnt="0"/>
      <dgm:spPr/>
    </dgm:pt>
    <dgm:pt modelId="{B8522340-D93A-40B8-86B4-690A23E09C9D}" type="pres">
      <dgm:prSet presAssocID="{15B7331D-AEFF-4E29-9171-1E45ED432556}" presName="compNode" presStyleCnt="0"/>
      <dgm:spPr/>
    </dgm:pt>
    <dgm:pt modelId="{F3F2B886-30A0-4074-AA01-972642B352B8}" type="pres">
      <dgm:prSet presAssocID="{15B7331D-AEFF-4E29-9171-1E45ED432556}" presName="bgRect" presStyleLbl="bgShp" presStyleIdx="3" presStyleCnt="4"/>
      <dgm:spPr/>
    </dgm:pt>
    <dgm:pt modelId="{86FC532B-6F52-4772-BFBB-9D37A4EB19D5}" type="pres">
      <dgm:prSet presAssocID="{15B7331D-AEFF-4E29-9171-1E45ED43255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mbulance"/>
        </a:ext>
      </dgm:extLst>
    </dgm:pt>
    <dgm:pt modelId="{01196EEB-3110-4119-93B1-C251420B1695}" type="pres">
      <dgm:prSet presAssocID="{15B7331D-AEFF-4E29-9171-1E45ED432556}" presName="spaceRect" presStyleCnt="0"/>
      <dgm:spPr/>
    </dgm:pt>
    <dgm:pt modelId="{AD12C6C1-8EF6-4619-9DAB-8BF02D7FC7D8}" type="pres">
      <dgm:prSet presAssocID="{15B7331D-AEFF-4E29-9171-1E45ED432556}" presName="parTx" presStyleLbl="revTx" presStyleIdx="3" presStyleCnt="4">
        <dgm:presLayoutVars>
          <dgm:chMax val="0"/>
          <dgm:chPref val="0"/>
        </dgm:presLayoutVars>
      </dgm:prSet>
      <dgm:spPr/>
    </dgm:pt>
  </dgm:ptLst>
  <dgm:cxnLst>
    <dgm:cxn modelId="{EFC05801-B46C-4A44-90B2-9D586FD989EC}" srcId="{AAD2575A-E6B8-4D3B-90E2-2F195623A469}" destId="{C25612E0-AD24-4A55-87AD-0387EBB61E22}" srcOrd="1" destOrd="0" parTransId="{D5B6C362-59D8-4F5C-B15D-D09D7892E16D}" sibTransId="{F8A1996C-B9A6-4051-ADF2-B3AF2E74F749}"/>
    <dgm:cxn modelId="{000BF202-BFA5-4008-8687-E64A67DBA644}" type="presOf" srcId="{A3B7962B-D516-44ED-8F08-ABA8FAB0D8C8}" destId="{1D7DE55A-9DCE-4C98-BED3-EFC0F4CBBFD0}" srcOrd="0" destOrd="0" presId="urn:microsoft.com/office/officeart/2018/2/layout/IconVerticalSolidList"/>
    <dgm:cxn modelId="{3338F10F-F165-4D59-A63E-9682F6E5914B}" srcId="{AAD2575A-E6B8-4D3B-90E2-2F195623A469}" destId="{A3B7962B-D516-44ED-8F08-ABA8FAB0D8C8}" srcOrd="2" destOrd="0" parTransId="{41C4BCAF-AE9B-4F38-B5D4-642A3AC19C2A}" sibTransId="{50B2815E-1274-40B6-A5CA-D4046C1B69FB}"/>
    <dgm:cxn modelId="{A5CB9C56-94F8-495B-8D6D-1536662A3F9D}" type="presOf" srcId="{AAD2575A-E6B8-4D3B-90E2-2F195623A469}" destId="{73FFA25A-0A11-4EE2-B305-67F9A415D021}" srcOrd="0" destOrd="0" presId="urn:microsoft.com/office/officeart/2018/2/layout/IconVerticalSolidList"/>
    <dgm:cxn modelId="{6CB6CF91-C6BA-43C0-A0F8-1C211472EAF9}" srcId="{AAD2575A-E6B8-4D3B-90E2-2F195623A469}" destId="{9D246991-8566-41DA-957A-AEA25EC00DC8}" srcOrd="0" destOrd="0" parTransId="{442999AD-8C32-4EF7-9030-3F965E60F78F}" sibTransId="{D4E8FCF5-7EE1-45E9-88DD-CAA7D860AC11}"/>
    <dgm:cxn modelId="{FFFF4498-1D5D-4E24-992F-5EBEE9B9A8F6}" type="presOf" srcId="{15B7331D-AEFF-4E29-9171-1E45ED432556}" destId="{AD12C6C1-8EF6-4619-9DAB-8BF02D7FC7D8}" srcOrd="0" destOrd="0" presId="urn:microsoft.com/office/officeart/2018/2/layout/IconVerticalSolidList"/>
    <dgm:cxn modelId="{713D13C9-1A04-48C3-AC8E-4CBD1C5969A3}" type="presOf" srcId="{9D246991-8566-41DA-957A-AEA25EC00DC8}" destId="{BB7DCB85-DBC5-4D52-A8B3-89F998ACB86C}" srcOrd="0" destOrd="0" presId="urn:microsoft.com/office/officeart/2018/2/layout/IconVerticalSolidList"/>
    <dgm:cxn modelId="{8B916DC9-3696-4E5F-9443-AAAC11622AA4}" srcId="{AAD2575A-E6B8-4D3B-90E2-2F195623A469}" destId="{15B7331D-AEFF-4E29-9171-1E45ED432556}" srcOrd="3" destOrd="0" parTransId="{256714B7-787A-4942-841B-E74A382C3A93}" sibTransId="{999E8FD2-32FD-4024-9B44-827BC3CB2BF3}"/>
    <dgm:cxn modelId="{E623CBDA-7EED-4A74-ACD4-6F392CE07F05}" type="presOf" srcId="{C25612E0-AD24-4A55-87AD-0387EBB61E22}" destId="{1A3B0101-A082-4E35-9FD0-9C46284A4EBD}" srcOrd="0" destOrd="0" presId="urn:microsoft.com/office/officeart/2018/2/layout/IconVerticalSolidList"/>
    <dgm:cxn modelId="{EE89A126-91BF-426A-9E70-11B07BC6BA93}" type="presParOf" srcId="{73FFA25A-0A11-4EE2-B305-67F9A415D021}" destId="{640474AB-7B0D-4B1D-8126-EB8237132FA2}" srcOrd="0" destOrd="0" presId="urn:microsoft.com/office/officeart/2018/2/layout/IconVerticalSolidList"/>
    <dgm:cxn modelId="{6BC25849-3932-4960-AE89-AF68F0198462}" type="presParOf" srcId="{640474AB-7B0D-4B1D-8126-EB8237132FA2}" destId="{A14B437F-B6F0-4252-8C3E-E2E2A7506549}" srcOrd="0" destOrd="0" presId="urn:microsoft.com/office/officeart/2018/2/layout/IconVerticalSolidList"/>
    <dgm:cxn modelId="{550526CE-7F23-45AD-A30E-42CC4B10824E}" type="presParOf" srcId="{640474AB-7B0D-4B1D-8126-EB8237132FA2}" destId="{FE891FE2-8A9C-42F8-B294-23A225CE1C04}" srcOrd="1" destOrd="0" presId="urn:microsoft.com/office/officeart/2018/2/layout/IconVerticalSolidList"/>
    <dgm:cxn modelId="{1AC77814-A49B-4045-BE40-D24353D1FA26}" type="presParOf" srcId="{640474AB-7B0D-4B1D-8126-EB8237132FA2}" destId="{9D6943F5-17E0-4273-83E8-515A0BBAB1AA}" srcOrd="2" destOrd="0" presId="urn:microsoft.com/office/officeart/2018/2/layout/IconVerticalSolidList"/>
    <dgm:cxn modelId="{C78E7197-E4C3-4AF0-AC19-6CDB354BADB6}" type="presParOf" srcId="{640474AB-7B0D-4B1D-8126-EB8237132FA2}" destId="{BB7DCB85-DBC5-4D52-A8B3-89F998ACB86C}" srcOrd="3" destOrd="0" presId="urn:microsoft.com/office/officeart/2018/2/layout/IconVerticalSolidList"/>
    <dgm:cxn modelId="{4F782F2F-FC57-4194-9854-B150C0BFEAB4}" type="presParOf" srcId="{73FFA25A-0A11-4EE2-B305-67F9A415D021}" destId="{3EDE76D5-75FF-442E-A187-57F3B50C09A1}" srcOrd="1" destOrd="0" presId="urn:microsoft.com/office/officeart/2018/2/layout/IconVerticalSolidList"/>
    <dgm:cxn modelId="{C69D177C-9A38-4436-8740-EC00737C1CB0}" type="presParOf" srcId="{73FFA25A-0A11-4EE2-B305-67F9A415D021}" destId="{0DDFCA2E-90A8-4BAD-BBD5-A20B061C18F8}" srcOrd="2" destOrd="0" presId="urn:microsoft.com/office/officeart/2018/2/layout/IconVerticalSolidList"/>
    <dgm:cxn modelId="{57B6EA3E-87F4-48B4-8F1C-B1CFF542A670}" type="presParOf" srcId="{0DDFCA2E-90A8-4BAD-BBD5-A20B061C18F8}" destId="{F2CAC294-2964-4E97-9E80-A36C7DD69546}" srcOrd="0" destOrd="0" presId="urn:microsoft.com/office/officeart/2018/2/layout/IconVerticalSolidList"/>
    <dgm:cxn modelId="{180AFEBF-BA23-4FF9-8F1D-8424E1D1026F}" type="presParOf" srcId="{0DDFCA2E-90A8-4BAD-BBD5-A20B061C18F8}" destId="{2321FB7C-A0ED-4568-989B-5CC81ABB6766}" srcOrd="1" destOrd="0" presId="urn:microsoft.com/office/officeart/2018/2/layout/IconVerticalSolidList"/>
    <dgm:cxn modelId="{B0B64489-CC05-4E33-98B8-CA2A9310666A}" type="presParOf" srcId="{0DDFCA2E-90A8-4BAD-BBD5-A20B061C18F8}" destId="{413B1ECA-773E-4419-A6BE-01E21EFFBAA3}" srcOrd="2" destOrd="0" presId="urn:microsoft.com/office/officeart/2018/2/layout/IconVerticalSolidList"/>
    <dgm:cxn modelId="{6BDD90A3-2E5E-4E80-A839-7DCF223A1C45}" type="presParOf" srcId="{0DDFCA2E-90A8-4BAD-BBD5-A20B061C18F8}" destId="{1A3B0101-A082-4E35-9FD0-9C46284A4EBD}" srcOrd="3" destOrd="0" presId="urn:microsoft.com/office/officeart/2018/2/layout/IconVerticalSolidList"/>
    <dgm:cxn modelId="{49EE775F-2968-44D2-B4D4-87D09B34332F}" type="presParOf" srcId="{73FFA25A-0A11-4EE2-B305-67F9A415D021}" destId="{858DEF55-BD4A-4BE1-999A-A7B22CB6A6AA}" srcOrd="3" destOrd="0" presId="urn:microsoft.com/office/officeart/2018/2/layout/IconVerticalSolidList"/>
    <dgm:cxn modelId="{0975566D-C62F-412E-BFBC-137318E28A54}" type="presParOf" srcId="{73FFA25A-0A11-4EE2-B305-67F9A415D021}" destId="{3367ACDB-BDFA-4941-B375-B8440713F491}" srcOrd="4" destOrd="0" presId="urn:microsoft.com/office/officeart/2018/2/layout/IconVerticalSolidList"/>
    <dgm:cxn modelId="{79852EA9-6E3D-4C35-8AC2-3B5D3B90AC4C}" type="presParOf" srcId="{3367ACDB-BDFA-4941-B375-B8440713F491}" destId="{1CC5CDD1-1220-4C0D-BCE0-A785A7A4735F}" srcOrd="0" destOrd="0" presId="urn:microsoft.com/office/officeart/2018/2/layout/IconVerticalSolidList"/>
    <dgm:cxn modelId="{4B388FBB-8CAC-44DD-A438-AF1C25ED99F3}" type="presParOf" srcId="{3367ACDB-BDFA-4941-B375-B8440713F491}" destId="{DFBD988B-E847-4AE0-817B-58C46AC1E028}" srcOrd="1" destOrd="0" presId="urn:microsoft.com/office/officeart/2018/2/layout/IconVerticalSolidList"/>
    <dgm:cxn modelId="{987EBE82-A154-45F4-AB5E-F07F9131FB33}" type="presParOf" srcId="{3367ACDB-BDFA-4941-B375-B8440713F491}" destId="{35C7B822-8A33-4688-BE03-7DE72303D9EA}" srcOrd="2" destOrd="0" presId="urn:microsoft.com/office/officeart/2018/2/layout/IconVerticalSolidList"/>
    <dgm:cxn modelId="{7DDCFD6D-FDD9-4AA9-9637-66B47ED18B28}" type="presParOf" srcId="{3367ACDB-BDFA-4941-B375-B8440713F491}" destId="{1D7DE55A-9DCE-4C98-BED3-EFC0F4CBBFD0}" srcOrd="3" destOrd="0" presId="urn:microsoft.com/office/officeart/2018/2/layout/IconVerticalSolidList"/>
    <dgm:cxn modelId="{C29F5337-9F17-4BC1-A443-EAEEAFED99E5}" type="presParOf" srcId="{73FFA25A-0A11-4EE2-B305-67F9A415D021}" destId="{B5C8D2F1-CDB9-40A4-99A7-016C5F7EF148}" srcOrd="5" destOrd="0" presId="urn:microsoft.com/office/officeart/2018/2/layout/IconVerticalSolidList"/>
    <dgm:cxn modelId="{40495694-C723-4D6C-BD42-85899FFEC65E}" type="presParOf" srcId="{73FFA25A-0A11-4EE2-B305-67F9A415D021}" destId="{B8522340-D93A-40B8-86B4-690A23E09C9D}" srcOrd="6" destOrd="0" presId="urn:microsoft.com/office/officeart/2018/2/layout/IconVerticalSolidList"/>
    <dgm:cxn modelId="{BEFE015E-CC5E-400B-BC79-C1CAA4C2351C}" type="presParOf" srcId="{B8522340-D93A-40B8-86B4-690A23E09C9D}" destId="{F3F2B886-30A0-4074-AA01-972642B352B8}" srcOrd="0" destOrd="0" presId="urn:microsoft.com/office/officeart/2018/2/layout/IconVerticalSolidList"/>
    <dgm:cxn modelId="{D35089BE-9EA2-425B-BED3-5D9521773E3B}" type="presParOf" srcId="{B8522340-D93A-40B8-86B4-690A23E09C9D}" destId="{86FC532B-6F52-4772-BFBB-9D37A4EB19D5}" srcOrd="1" destOrd="0" presId="urn:microsoft.com/office/officeart/2018/2/layout/IconVerticalSolidList"/>
    <dgm:cxn modelId="{479AC180-8A16-4BD5-A353-776E6A269F71}" type="presParOf" srcId="{B8522340-D93A-40B8-86B4-690A23E09C9D}" destId="{01196EEB-3110-4119-93B1-C251420B1695}" srcOrd="2" destOrd="0" presId="urn:microsoft.com/office/officeart/2018/2/layout/IconVerticalSolidList"/>
    <dgm:cxn modelId="{793929B8-5387-4D72-9E3D-64DDA5197365}" type="presParOf" srcId="{B8522340-D93A-40B8-86B4-690A23E09C9D}" destId="{AD12C6C1-8EF6-4619-9DAB-8BF02D7FC7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9D357E-6DE1-45FD-A7B1-694E8381CFA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E522CCE-F813-4F9C-85D0-6D74FA557D44}">
      <dgm:prSet/>
      <dgm:spPr/>
      <dgm:t>
        <a:bodyPr/>
        <a:lstStyle/>
        <a:p>
          <a:r>
            <a:rPr lang="en-US"/>
            <a:t>According to my calculation of the target variable (activity), 36848 records in about 2.5h (each subject were measured in an about 2.5h period) is approximately 4Hz, which means other covariates should compressed to the same length, so the machine learning algorithm can be deployed. </a:t>
          </a:r>
        </a:p>
      </dgm:t>
    </dgm:pt>
    <dgm:pt modelId="{C4AAF1C8-6059-4E65-9DA9-147B995759A6}" type="parTrans" cxnId="{CD5F52EA-C141-4F2B-8EF8-18F28415072F}">
      <dgm:prSet/>
      <dgm:spPr/>
      <dgm:t>
        <a:bodyPr/>
        <a:lstStyle/>
        <a:p>
          <a:endParaRPr lang="en-US"/>
        </a:p>
      </dgm:t>
    </dgm:pt>
    <dgm:pt modelId="{89A39A32-063E-43D4-9BC5-6C16ED976003}" type="sibTrans" cxnId="{CD5F52EA-C141-4F2B-8EF8-18F28415072F}">
      <dgm:prSet/>
      <dgm:spPr/>
      <dgm:t>
        <a:bodyPr/>
        <a:lstStyle/>
        <a:p>
          <a:endParaRPr lang="en-US"/>
        </a:p>
      </dgm:t>
    </dgm:pt>
    <dgm:pt modelId="{B48AB1C8-833F-470B-87B9-4B27E02EFC84}">
      <dgm:prSet/>
      <dgm:spPr/>
      <dgm:t>
        <a:bodyPr/>
        <a:lstStyle/>
        <a:p>
          <a:r>
            <a:rPr lang="en-US"/>
            <a:t>For each variables measured by chest sensor, every 175 (700Hz/4Hz) records correspond to a records of target. I used mean value of every 175 record  to reduce the length of variables from chest sensor. The same method were also use in variables from wrist sensor according to their frequency, respectively (details can be seen in “preprocessing.ipynb”).  </a:t>
          </a:r>
        </a:p>
      </dgm:t>
    </dgm:pt>
    <dgm:pt modelId="{7B0FE9AB-F9AA-46F7-9A4D-913C484D1A48}" type="parTrans" cxnId="{4BC0EF20-0091-4364-8D4A-15A8EF04325E}">
      <dgm:prSet/>
      <dgm:spPr/>
      <dgm:t>
        <a:bodyPr/>
        <a:lstStyle/>
        <a:p>
          <a:endParaRPr lang="en-US"/>
        </a:p>
      </dgm:t>
    </dgm:pt>
    <dgm:pt modelId="{3EBE048C-FFD4-4FE9-978A-B3B7F5F55ED1}" type="sibTrans" cxnId="{4BC0EF20-0091-4364-8D4A-15A8EF04325E}">
      <dgm:prSet/>
      <dgm:spPr/>
      <dgm:t>
        <a:bodyPr/>
        <a:lstStyle/>
        <a:p>
          <a:endParaRPr lang="en-US"/>
        </a:p>
      </dgm:t>
    </dgm:pt>
    <dgm:pt modelId="{E40DE372-8016-4C8F-BE7A-F5BE9881B40F}">
      <dgm:prSet/>
      <dgm:spPr/>
      <dgm:t>
        <a:bodyPr/>
        <a:lstStyle/>
        <a:p>
          <a:r>
            <a:rPr lang="en-US" dirty="0"/>
            <a:t>For 3D-ACC data in both chest and wrist sensor, each record consists of 3 elements representing 3 different directions of movement. I divided each record into 3 element (e.g., c_acc1, c_acc2, c_acc3), and each element is a column (through this step, 6 new feature were built (3 for wrist 3D-ACC and 3 for chest 3D-ACC)). </a:t>
          </a:r>
        </a:p>
      </dgm:t>
    </dgm:pt>
    <dgm:pt modelId="{A81655B9-4295-424C-9D8D-1782AA63EF99}" type="parTrans" cxnId="{57D9F787-0813-47D7-8D6B-F1DC330638AB}">
      <dgm:prSet/>
      <dgm:spPr/>
      <dgm:t>
        <a:bodyPr/>
        <a:lstStyle/>
        <a:p>
          <a:endParaRPr lang="en-US"/>
        </a:p>
      </dgm:t>
    </dgm:pt>
    <dgm:pt modelId="{3C83A1B8-6D55-492E-BF63-6222589F6984}" type="sibTrans" cxnId="{57D9F787-0813-47D7-8D6B-F1DC330638AB}">
      <dgm:prSet/>
      <dgm:spPr/>
      <dgm:t>
        <a:bodyPr/>
        <a:lstStyle/>
        <a:p>
          <a:endParaRPr lang="en-US"/>
        </a:p>
      </dgm:t>
    </dgm:pt>
    <dgm:pt modelId="{A69F3D10-72A7-474B-88E3-F5CF714BAF14}" type="pres">
      <dgm:prSet presAssocID="{219D357E-6DE1-45FD-A7B1-694E8381CFA4}" presName="linear" presStyleCnt="0">
        <dgm:presLayoutVars>
          <dgm:animLvl val="lvl"/>
          <dgm:resizeHandles val="exact"/>
        </dgm:presLayoutVars>
      </dgm:prSet>
      <dgm:spPr/>
    </dgm:pt>
    <dgm:pt modelId="{045DDB79-39BB-4165-97BE-0E28989D5B4F}" type="pres">
      <dgm:prSet presAssocID="{9E522CCE-F813-4F9C-85D0-6D74FA557D44}" presName="parentText" presStyleLbl="node1" presStyleIdx="0" presStyleCnt="3">
        <dgm:presLayoutVars>
          <dgm:chMax val="0"/>
          <dgm:bulletEnabled val="1"/>
        </dgm:presLayoutVars>
      </dgm:prSet>
      <dgm:spPr/>
    </dgm:pt>
    <dgm:pt modelId="{244F2CC0-2AD7-4A23-B289-FC9D50ABB768}" type="pres">
      <dgm:prSet presAssocID="{89A39A32-063E-43D4-9BC5-6C16ED976003}" presName="spacer" presStyleCnt="0"/>
      <dgm:spPr/>
    </dgm:pt>
    <dgm:pt modelId="{EF61FE9A-7010-4C87-9948-B0BE2923D441}" type="pres">
      <dgm:prSet presAssocID="{B48AB1C8-833F-470B-87B9-4B27E02EFC84}" presName="parentText" presStyleLbl="node1" presStyleIdx="1" presStyleCnt="3">
        <dgm:presLayoutVars>
          <dgm:chMax val="0"/>
          <dgm:bulletEnabled val="1"/>
        </dgm:presLayoutVars>
      </dgm:prSet>
      <dgm:spPr/>
    </dgm:pt>
    <dgm:pt modelId="{96D0F783-3B25-44D9-913C-BE5030F23B65}" type="pres">
      <dgm:prSet presAssocID="{3EBE048C-FFD4-4FE9-978A-B3B7F5F55ED1}" presName="spacer" presStyleCnt="0"/>
      <dgm:spPr/>
    </dgm:pt>
    <dgm:pt modelId="{754897AF-C9BE-495A-9BE4-6941B47F4149}" type="pres">
      <dgm:prSet presAssocID="{E40DE372-8016-4C8F-BE7A-F5BE9881B40F}" presName="parentText" presStyleLbl="node1" presStyleIdx="2" presStyleCnt="3">
        <dgm:presLayoutVars>
          <dgm:chMax val="0"/>
          <dgm:bulletEnabled val="1"/>
        </dgm:presLayoutVars>
      </dgm:prSet>
      <dgm:spPr/>
    </dgm:pt>
  </dgm:ptLst>
  <dgm:cxnLst>
    <dgm:cxn modelId="{4BC0EF20-0091-4364-8D4A-15A8EF04325E}" srcId="{219D357E-6DE1-45FD-A7B1-694E8381CFA4}" destId="{B48AB1C8-833F-470B-87B9-4B27E02EFC84}" srcOrd="1" destOrd="0" parTransId="{7B0FE9AB-F9AA-46F7-9A4D-913C484D1A48}" sibTransId="{3EBE048C-FFD4-4FE9-978A-B3B7F5F55ED1}"/>
    <dgm:cxn modelId="{F651C74B-5916-485C-99A3-0D68F9BBA235}" type="presOf" srcId="{E40DE372-8016-4C8F-BE7A-F5BE9881B40F}" destId="{754897AF-C9BE-495A-9BE4-6941B47F4149}" srcOrd="0" destOrd="0" presId="urn:microsoft.com/office/officeart/2005/8/layout/vList2"/>
    <dgm:cxn modelId="{85120D52-DFC6-4051-AF91-139E5C1035BE}" type="presOf" srcId="{B48AB1C8-833F-470B-87B9-4B27E02EFC84}" destId="{EF61FE9A-7010-4C87-9948-B0BE2923D441}" srcOrd="0" destOrd="0" presId="urn:microsoft.com/office/officeart/2005/8/layout/vList2"/>
    <dgm:cxn modelId="{57D9F787-0813-47D7-8D6B-F1DC330638AB}" srcId="{219D357E-6DE1-45FD-A7B1-694E8381CFA4}" destId="{E40DE372-8016-4C8F-BE7A-F5BE9881B40F}" srcOrd="2" destOrd="0" parTransId="{A81655B9-4295-424C-9D8D-1782AA63EF99}" sibTransId="{3C83A1B8-6D55-492E-BF63-6222589F6984}"/>
    <dgm:cxn modelId="{B6D34D8D-4F43-41D2-9F78-A8A56994613A}" type="presOf" srcId="{9E522CCE-F813-4F9C-85D0-6D74FA557D44}" destId="{045DDB79-39BB-4165-97BE-0E28989D5B4F}" srcOrd="0" destOrd="0" presId="urn:microsoft.com/office/officeart/2005/8/layout/vList2"/>
    <dgm:cxn modelId="{C2B112C2-3577-4F68-A67E-BFED8F1516BD}" type="presOf" srcId="{219D357E-6DE1-45FD-A7B1-694E8381CFA4}" destId="{A69F3D10-72A7-474B-88E3-F5CF714BAF14}" srcOrd="0" destOrd="0" presId="urn:microsoft.com/office/officeart/2005/8/layout/vList2"/>
    <dgm:cxn modelId="{CD5F52EA-C141-4F2B-8EF8-18F28415072F}" srcId="{219D357E-6DE1-45FD-A7B1-694E8381CFA4}" destId="{9E522CCE-F813-4F9C-85D0-6D74FA557D44}" srcOrd="0" destOrd="0" parTransId="{C4AAF1C8-6059-4E65-9DA9-147B995759A6}" sibTransId="{89A39A32-063E-43D4-9BC5-6C16ED976003}"/>
    <dgm:cxn modelId="{C07A491D-50CF-45C5-9CDA-919F86289F83}" type="presParOf" srcId="{A69F3D10-72A7-474B-88E3-F5CF714BAF14}" destId="{045DDB79-39BB-4165-97BE-0E28989D5B4F}" srcOrd="0" destOrd="0" presId="urn:microsoft.com/office/officeart/2005/8/layout/vList2"/>
    <dgm:cxn modelId="{82BFACC8-9875-40CC-A261-1290ADF89799}" type="presParOf" srcId="{A69F3D10-72A7-474B-88E3-F5CF714BAF14}" destId="{244F2CC0-2AD7-4A23-B289-FC9D50ABB768}" srcOrd="1" destOrd="0" presId="urn:microsoft.com/office/officeart/2005/8/layout/vList2"/>
    <dgm:cxn modelId="{62849F08-8520-412E-988C-E145BEDE68B8}" type="presParOf" srcId="{A69F3D10-72A7-474B-88E3-F5CF714BAF14}" destId="{EF61FE9A-7010-4C87-9948-B0BE2923D441}" srcOrd="2" destOrd="0" presId="urn:microsoft.com/office/officeart/2005/8/layout/vList2"/>
    <dgm:cxn modelId="{ABF88AA0-191C-41F4-9731-ED71938A33BC}" type="presParOf" srcId="{A69F3D10-72A7-474B-88E3-F5CF714BAF14}" destId="{96D0F783-3B25-44D9-913C-BE5030F23B65}" srcOrd="3" destOrd="0" presId="urn:microsoft.com/office/officeart/2005/8/layout/vList2"/>
    <dgm:cxn modelId="{C247EA0B-0FDE-47F1-8CA9-B152822387D9}" type="presParOf" srcId="{A69F3D10-72A7-474B-88E3-F5CF714BAF14}" destId="{754897AF-C9BE-495A-9BE4-6941B47F414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3DDB6A-1657-4A44-94F5-9A78100ECE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85FAB64-A109-4BA5-91E8-B8781C82F8B0}">
      <dgm:prSet/>
      <dgm:spPr/>
      <dgm:t>
        <a:bodyPr/>
        <a:lstStyle/>
        <a:p>
          <a:r>
            <a:rPr lang="en-US"/>
            <a:t>Thank you for your time on evaluating my project, and hope you all the best!</a:t>
          </a:r>
        </a:p>
      </dgm:t>
    </dgm:pt>
    <dgm:pt modelId="{375CE0FF-18B1-4B6F-A850-89C75F81F517}" type="parTrans" cxnId="{172A0AD2-0E61-435A-B58F-883F0E88A1F0}">
      <dgm:prSet/>
      <dgm:spPr/>
      <dgm:t>
        <a:bodyPr/>
        <a:lstStyle/>
        <a:p>
          <a:endParaRPr lang="en-US"/>
        </a:p>
      </dgm:t>
    </dgm:pt>
    <dgm:pt modelId="{46D9B7D1-5E97-4ED8-9D7E-C60D63C04462}" type="sibTrans" cxnId="{172A0AD2-0E61-435A-B58F-883F0E88A1F0}">
      <dgm:prSet/>
      <dgm:spPr/>
      <dgm:t>
        <a:bodyPr/>
        <a:lstStyle/>
        <a:p>
          <a:endParaRPr lang="en-US"/>
        </a:p>
      </dgm:t>
    </dgm:pt>
    <dgm:pt modelId="{998133D4-19B7-42C6-B78D-27419266566E}">
      <dgm:prSet/>
      <dgm:spPr/>
      <dgm:t>
        <a:bodyPr/>
        <a:lstStyle/>
        <a:p>
          <a:r>
            <a:rPr lang="en-US"/>
            <a:t>PS: I’m not an expert of git, so I unloaded my initial code “preprocess.ipynb” on 13 Jan to prove that I was continually work on this project.</a:t>
          </a:r>
        </a:p>
      </dgm:t>
    </dgm:pt>
    <dgm:pt modelId="{44323D2B-DB17-418D-922D-54E630D11B5E}" type="parTrans" cxnId="{4CEB22C8-99E2-40DA-ABA2-921CE2209E78}">
      <dgm:prSet/>
      <dgm:spPr/>
      <dgm:t>
        <a:bodyPr/>
        <a:lstStyle/>
        <a:p>
          <a:endParaRPr lang="en-US"/>
        </a:p>
      </dgm:t>
    </dgm:pt>
    <dgm:pt modelId="{3B277737-76A7-4980-8B94-B6A8B23A15DA}" type="sibTrans" cxnId="{4CEB22C8-99E2-40DA-ABA2-921CE2209E78}">
      <dgm:prSet/>
      <dgm:spPr/>
      <dgm:t>
        <a:bodyPr/>
        <a:lstStyle/>
        <a:p>
          <a:endParaRPr lang="en-US"/>
        </a:p>
      </dgm:t>
    </dgm:pt>
    <dgm:pt modelId="{B90446AC-C717-4F1C-9332-3E131879CEB5}" type="pres">
      <dgm:prSet presAssocID="{DB3DDB6A-1657-4A44-94F5-9A78100ECE14}" presName="root" presStyleCnt="0">
        <dgm:presLayoutVars>
          <dgm:dir/>
          <dgm:resizeHandles val="exact"/>
        </dgm:presLayoutVars>
      </dgm:prSet>
      <dgm:spPr/>
    </dgm:pt>
    <dgm:pt modelId="{C7DCD707-A5B5-4040-A39D-6AB73193D888}" type="pres">
      <dgm:prSet presAssocID="{785FAB64-A109-4BA5-91E8-B8781C82F8B0}" presName="compNode" presStyleCnt="0"/>
      <dgm:spPr/>
    </dgm:pt>
    <dgm:pt modelId="{1ECB1A38-7C59-4084-8175-F3ACF9D7F1F5}" type="pres">
      <dgm:prSet presAssocID="{785FAB64-A109-4BA5-91E8-B8781C82F8B0}" presName="bgRect" presStyleLbl="bgShp" presStyleIdx="0" presStyleCnt="2"/>
      <dgm:spPr/>
    </dgm:pt>
    <dgm:pt modelId="{7BD37177-1A54-4C17-A147-621D204B59BB}" type="pres">
      <dgm:prSet presAssocID="{785FAB64-A109-4BA5-91E8-B8781C82F8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gel Face with Solid Fill"/>
        </a:ext>
      </dgm:extLst>
    </dgm:pt>
    <dgm:pt modelId="{DF26C15D-188E-4589-AC37-6D0471524847}" type="pres">
      <dgm:prSet presAssocID="{785FAB64-A109-4BA5-91E8-B8781C82F8B0}" presName="spaceRect" presStyleCnt="0"/>
      <dgm:spPr/>
    </dgm:pt>
    <dgm:pt modelId="{6771CB1D-AE1C-4412-9C44-C10C4DD07123}" type="pres">
      <dgm:prSet presAssocID="{785FAB64-A109-4BA5-91E8-B8781C82F8B0}" presName="parTx" presStyleLbl="revTx" presStyleIdx="0" presStyleCnt="2">
        <dgm:presLayoutVars>
          <dgm:chMax val="0"/>
          <dgm:chPref val="0"/>
        </dgm:presLayoutVars>
      </dgm:prSet>
      <dgm:spPr/>
    </dgm:pt>
    <dgm:pt modelId="{85DB48F7-1E1E-4B8E-A606-1E44D03177D8}" type="pres">
      <dgm:prSet presAssocID="{46D9B7D1-5E97-4ED8-9D7E-C60D63C04462}" presName="sibTrans" presStyleCnt="0"/>
      <dgm:spPr/>
    </dgm:pt>
    <dgm:pt modelId="{CA09412D-41CA-4AF7-A693-22475092106B}" type="pres">
      <dgm:prSet presAssocID="{998133D4-19B7-42C6-B78D-27419266566E}" presName="compNode" presStyleCnt="0"/>
      <dgm:spPr/>
    </dgm:pt>
    <dgm:pt modelId="{614E575E-9D1A-4F78-BC24-A0CCE6DCC884}" type="pres">
      <dgm:prSet presAssocID="{998133D4-19B7-42C6-B78D-27419266566E}" presName="bgRect" presStyleLbl="bgShp" presStyleIdx="1" presStyleCnt="2"/>
      <dgm:spPr/>
    </dgm:pt>
    <dgm:pt modelId="{EB4E7460-4BC0-45F9-A593-BF7FCFEBE138}" type="pres">
      <dgm:prSet presAssocID="{998133D4-19B7-42C6-B78D-2741926656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A3378833-341E-4779-B478-B760B9514446}" type="pres">
      <dgm:prSet presAssocID="{998133D4-19B7-42C6-B78D-27419266566E}" presName="spaceRect" presStyleCnt="0"/>
      <dgm:spPr/>
    </dgm:pt>
    <dgm:pt modelId="{6D4BEB86-174A-49EE-AB83-611D2404FF54}" type="pres">
      <dgm:prSet presAssocID="{998133D4-19B7-42C6-B78D-27419266566E}" presName="parTx" presStyleLbl="revTx" presStyleIdx="1" presStyleCnt="2">
        <dgm:presLayoutVars>
          <dgm:chMax val="0"/>
          <dgm:chPref val="0"/>
        </dgm:presLayoutVars>
      </dgm:prSet>
      <dgm:spPr/>
    </dgm:pt>
  </dgm:ptLst>
  <dgm:cxnLst>
    <dgm:cxn modelId="{465BC906-AE1B-4CFD-A644-77EDFD9183D6}" type="presOf" srcId="{DB3DDB6A-1657-4A44-94F5-9A78100ECE14}" destId="{B90446AC-C717-4F1C-9332-3E131879CEB5}" srcOrd="0" destOrd="0" presId="urn:microsoft.com/office/officeart/2018/2/layout/IconVerticalSolidList"/>
    <dgm:cxn modelId="{C0A2CB6C-B57A-4EED-B7C6-0BA63F90C52F}" type="presOf" srcId="{785FAB64-A109-4BA5-91E8-B8781C82F8B0}" destId="{6771CB1D-AE1C-4412-9C44-C10C4DD07123}" srcOrd="0" destOrd="0" presId="urn:microsoft.com/office/officeart/2018/2/layout/IconVerticalSolidList"/>
    <dgm:cxn modelId="{4CEB22C8-99E2-40DA-ABA2-921CE2209E78}" srcId="{DB3DDB6A-1657-4A44-94F5-9A78100ECE14}" destId="{998133D4-19B7-42C6-B78D-27419266566E}" srcOrd="1" destOrd="0" parTransId="{44323D2B-DB17-418D-922D-54E630D11B5E}" sibTransId="{3B277737-76A7-4980-8B94-B6A8B23A15DA}"/>
    <dgm:cxn modelId="{172A0AD2-0E61-435A-B58F-883F0E88A1F0}" srcId="{DB3DDB6A-1657-4A44-94F5-9A78100ECE14}" destId="{785FAB64-A109-4BA5-91E8-B8781C82F8B0}" srcOrd="0" destOrd="0" parTransId="{375CE0FF-18B1-4B6F-A850-89C75F81F517}" sibTransId="{46D9B7D1-5E97-4ED8-9D7E-C60D63C04462}"/>
    <dgm:cxn modelId="{C79718D2-9DB3-43BD-8711-D0329FF25216}" type="presOf" srcId="{998133D4-19B7-42C6-B78D-27419266566E}" destId="{6D4BEB86-174A-49EE-AB83-611D2404FF54}" srcOrd="0" destOrd="0" presId="urn:microsoft.com/office/officeart/2018/2/layout/IconVerticalSolidList"/>
    <dgm:cxn modelId="{8F93F13E-72B7-48BE-870D-1174611CD308}" type="presParOf" srcId="{B90446AC-C717-4F1C-9332-3E131879CEB5}" destId="{C7DCD707-A5B5-4040-A39D-6AB73193D888}" srcOrd="0" destOrd="0" presId="urn:microsoft.com/office/officeart/2018/2/layout/IconVerticalSolidList"/>
    <dgm:cxn modelId="{ADEB9AB2-2B53-4FF2-BCD4-483F27BB6E22}" type="presParOf" srcId="{C7DCD707-A5B5-4040-A39D-6AB73193D888}" destId="{1ECB1A38-7C59-4084-8175-F3ACF9D7F1F5}" srcOrd="0" destOrd="0" presId="urn:microsoft.com/office/officeart/2018/2/layout/IconVerticalSolidList"/>
    <dgm:cxn modelId="{54089B0F-E54D-4EF4-90B4-DF0E368D0537}" type="presParOf" srcId="{C7DCD707-A5B5-4040-A39D-6AB73193D888}" destId="{7BD37177-1A54-4C17-A147-621D204B59BB}" srcOrd="1" destOrd="0" presId="urn:microsoft.com/office/officeart/2018/2/layout/IconVerticalSolidList"/>
    <dgm:cxn modelId="{A3EBE131-8F50-459C-AC3E-03A72087D99E}" type="presParOf" srcId="{C7DCD707-A5B5-4040-A39D-6AB73193D888}" destId="{DF26C15D-188E-4589-AC37-6D0471524847}" srcOrd="2" destOrd="0" presId="urn:microsoft.com/office/officeart/2018/2/layout/IconVerticalSolidList"/>
    <dgm:cxn modelId="{5B7A3B23-2DB9-418A-B82C-9E3DF76E228E}" type="presParOf" srcId="{C7DCD707-A5B5-4040-A39D-6AB73193D888}" destId="{6771CB1D-AE1C-4412-9C44-C10C4DD07123}" srcOrd="3" destOrd="0" presId="urn:microsoft.com/office/officeart/2018/2/layout/IconVerticalSolidList"/>
    <dgm:cxn modelId="{6969840F-E921-4079-88AE-31683821E017}" type="presParOf" srcId="{B90446AC-C717-4F1C-9332-3E131879CEB5}" destId="{85DB48F7-1E1E-4B8E-A606-1E44D03177D8}" srcOrd="1" destOrd="0" presId="urn:microsoft.com/office/officeart/2018/2/layout/IconVerticalSolidList"/>
    <dgm:cxn modelId="{86CD3A9E-0F31-4714-A238-BCB6FCDC84AF}" type="presParOf" srcId="{B90446AC-C717-4F1C-9332-3E131879CEB5}" destId="{CA09412D-41CA-4AF7-A693-22475092106B}" srcOrd="2" destOrd="0" presId="urn:microsoft.com/office/officeart/2018/2/layout/IconVerticalSolidList"/>
    <dgm:cxn modelId="{F17A1C9F-EE70-45B3-A935-DD3ABB6042D0}" type="presParOf" srcId="{CA09412D-41CA-4AF7-A693-22475092106B}" destId="{614E575E-9D1A-4F78-BC24-A0CCE6DCC884}" srcOrd="0" destOrd="0" presId="urn:microsoft.com/office/officeart/2018/2/layout/IconVerticalSolidList"/>
    <dgm:cxn modelId="{2D046A48-0786-48F6-B519-3B7EB8442EE6}" type="presParOf" srcId="{CA09412D-41CA-4AF7-A693-22475092106B}" destId="{EB4E7460-4BC0-45F9-A593-BF7FCFEBE138}" srcOrd="1" destOrd="0" presId="urn:microsoft.com/office/officeart/2018/2/layout/IconVerticalSolidList"/>
    <dgm:cxn modelId="{C93DFC2D-5CE0-419E-95BD-DD3A582D2E01}" type="presParOf" srcId="{CA09412D-41CA-4AF7-A693-22475092106B}" destId="{A3378833-341E-4779-B478-B760B9514446}" srcOrd="2" destOrd="0" presId="urn:microsoft.com/office/officeart/2018/2/layout/IconVerticalSolidList"/>
    <dgm:cxn modelId="{CA30FCB8-F6B3-46D8-AF76-22E7A56ACC77}" type="presParOf" srcId="{CA09412D-41CA-4AF7-A693-22475092106B}" destId="{6D4BEB86-174A-49EE-AB83-611D2404FF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B437F-B6F0-4252-8C3E-E2E2A7506549}">
      <dsp:nvSpPr>
        <dsp:cNvPr id="0" name=""/>
        <dsp:cNvSpPr/>
      </dsp:nvSpPr>
      <dsp:spPr>
        <a:xfrm>
          <a:off x="0" y="5314"/>
          <a:ext cx="6513603" cy="109937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91FE2-8A9C-42F8-B294-23A225CE1C04}">
      <dsp:nvSpPr>
        <dsp:cNvPr id="0" name=""/>
        <dsp:cNvSpPr/>
      </dsp:nvSpPr>
      <dsp:spPr>
        <a:xfrm>
          <a:off x="332561" y="252673"/>
          <a:ext cx="605248" cy="60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7DCB85-DBC5-4D52-A8B3-89F998ACB86C}">
      <dsp:nvSpPr>
        <dsp:cNvPr id="0" name=""/>
        <dsp:cNvSpPr/>
      </dsp:nvSpPr>
      <dsp:spPr>
        <a:xfrm>
          <a:off x="1270371" y="5314"/>
          <a:ext cx="5166925"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622300">
            <a:lnSpc>
              <a:spcPct val="90000"/>
            </a:lnSpc>
            <a:spcBef>
              <a:spcPct val="0"/>
            </a:spcBef>
            <a:spcAft>
              <a:spcPct val="35000"/>
            </a:spcAft>
            <a:buNone/>
          </a:pPr>
          <a:r>
            <a:rPr lang="en-US" sz="1400" kern="1200"/>
            <a:t>Photoplethysmography (PPG) is widely used for continuous heart rate monitoring.</a:t>
          </a:r>
        </a:p>
      </dsp:txBody>
      <dsp:txXfrm>
        <a:off x="1270371" y="5314"/>
        <a:ext cx="5166925" cy="1236799"/>
      </dsp:txXfrm>
    </dsp:sp>
    <dsp:sp modelId="{F2CAC294-2964-4E97-9E80-A36C7DD69546}">
      <dsp:nvSpPr>
        <dsp:cNvPr id="0" name=""/>
        <dsp:cNvSpPr/>
      </dsp:nvSpPr>
      <dsp:spPr>
        <a:xfrm>
          <a:off x="0" y="1551313"/>
          <a:ext cx="6513603" cy="10993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21FB7C-A0ED-4568-989B-5CC81ABB6766}">
      <dsp:nvSpPr>
        <dsp:cNvPr id="0" name=""/>
        <dsp:cNvSpPr/>
      </dsp:nvSpPr>
      <dsp:spPr>
        <a:xfrm>
          <a:off x="332561" y="1798673"/>
          <a:ext cx="605248" cy="60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3B0101-A082-4E35-9FD0-9C46284A4EBD}">
      <dsp:nvSpPr>
        <dsp:cNvPr id="0" name=""/>
        <dsp:cNvSpPr/>
      </dsp:nvSpPr>
      <dsp:spPr>
        <a:xfrm>
          <a:off x="1270371" y="1551313"/>
          <a:ext cx="5166925"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622300">
            <a:lnSpc>
              <a:spcPct val="90000"/>
            </a:lnSpc>
            <a:spcBef>
              <a:spcPct val="0"/>
            </a:spcBef>
            <a:spcAft>
              <a:spcPct val="35000"/>
            </a:spcAft>
            <a:buNone/>
          </a:pPr>
          <a:r>
            <a:rPr lang="en-US" sz="1400" kern="1200"/>
            <a:t>The dataset consist of 3 major parts: data from chest sensor, data from wrist sensor, activity situation (target variable) and some personal information of the subject (e.g., age, gender, etc.).</a:t>
          </a:r>
        </a:p>
      </dsp:txBody>
      <dsp:txXfrm>
        <a:off x="1270371" y="1551313"/>
        <a:ext cx="5166925" cy="1236799"/>
      </dsp:txXfrm>
    </dsp:sp>
    <dsp:sp modelId="{1CC5CDD1-1220-4C0D-BCE0-A785A7A4735F}">
      <dsp:nvSpPr>
        <dsp:cNvPr id="0" name=""/>
        <dsp:cNvSpPr/>
      </dsp:nvSpPr>
      <dsp:spPr>
        <a:xfrm>
          <a:off x="0" y="3097312"/>
          <a:ext cx="6513603" cy="109937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D988B-E847-4AE0-817B-58C46AC1E028}">
      <dsp:nvSpPr>
        <dsp:cNvPr id="0" name=""/>
        <dsp:cNvSpPr/>
      </dsp:nvSpPr>
      <dsp:spPr>
        <a:xfrm>
          <a:off x="332561" y="3344672"/>
          <a:ext cx="605248" cy="60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7DE55A-9DCE-4C98-BED3-EFC0F4CBBFD0}">
      <dsp:nvSpPr>
        <dsp:cNvPr id="0" name=""/>
        <dsp:cNvSpPr/>
      </dsp:nvSpPr>
      <dsp:spPr>
        <a:xfrm>
          <a:off x="1270371" y="3097312"/>
          <a:ext cx="5166925"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622300">
            <a:lnSpc>
              <a:spcPct val="90000"/>
            </a:lnSpc>
            <a:spcBef>
              <a:spcPct val="0"/>
            </a:spcBef>
            <a:spcAft>
              <a:spcPct val="35000"/>
            </a:spcAft>
            <a:buNone/>
          </a:pPr>
          <a:r>
            <a:rPr lang="en-US" sz="1400" kern="1200"/>
            <a:t>Chest sensor measures motions of the subject (3D-accelerometer), heart rate ground truth (ECG), Electrodermal Activity (EDA), electromyogram (EMG), temperature, and respiratory signal, with a frequency of 700Hz (700 records/second).</a:t>
          </a:r>
        </a:p>
      </dsp:txBody>
      <dsp:txXfrm>
        <a:off x="1270371" y="3097312"/>
        <a:ext cx="5166925" cy="1236799"/>
      </dsp:txXfrm>
    </dsp:sp>
    <dsp:sp modelId="{F3F2B886-30A0-4074-AA01-972642B352B8}">
      <dsp:nvSpPr>
        <dsp:cNvPr id="0" name=""/>
        <dsp:cNvSpPr/>
      </dsp:nvSpPr>
      <dsp:spPr>
        <a:xfrm>
          <a:off x="0" y="4643312"/>
          <a:ext cx="6513603" cy="109937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C532B-6F52-4772-BFBB-9D37A4EB19D5}">
      <dsp:nvSpPr>
        <dsp:cNvPr id="0" name=""/>
        <dsp:cNvSpPr/>
      </dsp:nvSpPr>
      <dsp:spPr>
        <a:xfrm>
          <a:off x="332561" y="4890672"/>
          <a:ext cx="605248" cy="60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12C6C1-8EF6-4619-9DAB-8BF02D7FC7D8}">
      <dsp:nvSpPr>
        <dsp:cNvPr id="0" name=""/>
        <dsp:cNvSpPr/>
      </dsp:nvSpPr>
      <dsp:spPr>
        <a:xfrm>
          <a:off x="1270371" y="4643312"/>
          <a:ext cx="5166925"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622300">
            <a:lnSpc>
              <a:spcPct val="90000"/>
            </a:lnSpc>
            <a:spcBef>
              <a:spcPct val="0"/>
            </a:spcBef>
            <a:spcAft>
              <a:spcPct val="35000"/>
            </a:spcAft>
            <a:buNone/>
          </a:pPr>
          <a:r>
            <a:rPr lang="en-US" sz="1400" kern="1200"/>
            <a:t>Wrist sensor measures motions of subject (3D-accelerometer, 32Hz), Blood Volume Pulse (BVP, 64Hz), Electrodermal Activity (EDA, 4Hz), and temperature (4Hz).</a:t>
          </a:r>
        </a:p>
      </dsp:txBody>
      <dsp:txXfrm>
        <a:off x="1270371" y="4643312"/>
        <a:ext cx="5166925" cy="1236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DDB79-39BB-4165-97BE-0E28989D5B4F}">
      <dsp:nvSpPr>
        <dsp:cNvPr id="0" name=""/>
        <dsp:cNvSpPr/>
      </dsp:nvSpPr>
      <dsp:spPr>
        <a:xfrm>
          <a:off x="0" y="162342"/>
          <a:ext cx="6513603" cy="1822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According to my calculation of the target variable (activity), 36848 records in about 2.5h (each subject were measured in an about 2.5h period) is approximately 4Hz, which means other covariates should compressed to the same length, so the machine learning algorithm can be deployed. </a:t>
          </a:r>
        </a:p>
      </dsp:txBody>
      <dsp:txXfrm>
        <a:off x="88985" y="251327"/>
        <a:ext cx="6335633" cy="1644890"/>
      </dsp:txXfrm>
    </dsp:sp>
    <dsp:sp modelId="{EF61FE9A-7010-4C87-9948-B0BE2923D441}">
      <dsp:nvSpPr>
        <dsp:cNvPr id="0" name=""/>
        <dsp:cNvSpPr/>
      </dsp:nvSpPr>
      <dsp:spPr>
        <a:xfrm>
          <a:off x="0" y="2031282"/>
          <a:ext cx="6513603" cy="18228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For each variables measured by chest sensor, every 175 (700Hz/4Hz) records correspond to a records of target. I used mean value of every 175 record  to reduce the length of variables from chest sensor. The same method were also use in variables from wrist sensor according to their frequency, respectively (details can be seen in “preprocessing.ipynb”).  </a:t>
          </a:r>
        </a:p>
      </dsp:txBody>
      <dsp:txXfrm>
        <a:off x="88985" y="2120267"/>
        <a:ext cx="6335633" cy="1644890"/>
      </dsp:txXfrm>
    </dsp:sp>
    <dsp:sp modelId="{754897AF-C9BE-495A-9BE4-6941B47F4149}">
      <dsp:nvSpPr>
        <dsp:cNvPr id="0" name=""/>
        <dsp:cNvSpPr/>
      </dsp:nvSpPr>
      <dsp:spPr>
        <a:xfrm>
          <a:off x="0" y="3900223"/>
          <a:ext cx="6513603" cy="18228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For 3D-ACC data in both chest and wrist sensor, each record consists of 3 elements representing 3 different directions of movement. I divided each record into 3 element (e.g., c_acc1, c_acc2, c_acc3), and each element is a column (through this step, 6 new feature were built (3 for wrist 3D-ACC and 3 for chest 3D-ACC)). </a:t>
          </a:r>
        </a:p>
      </dsp:txBody>
      <dsp:txXfrm>
        <a:off x="88985" y="3989208"/>
        <a:ext cx="6335633" cy="1644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B1A38-7C59-4084-8175-F3ACF9D7F1F5}">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37177-1A54-4C17-A147-621D204B59BB}">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71CB1D-AE1C-4412-9C44-C10C4DD07123}">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kern="1200"/>
            <a:t>Thank you for your time on evaluating my project, and hope you all the best!</a:t>
          </a:r>
        </a:p>
      </dsp:txBody>
      <dsp:txXfrm>
        <a:off x="2039300" y="956381"/>
        <a:ext cx="4474303" cy="1765627"/>
      </dsp:txXfrm>
    </dsp:sp>
    <dsp:sp modelId="{614E575E-9D1A-4F78-BC24-A0CCE6DCC884}">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4E7460-4BC0-45F9-A593-BF7FCFEBE138}">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4BEB86-174A-49EE-AB83-611D2404FF54}">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kern="1200"/>
            <a:t>PS: I’m not an expert of git, so I unloaded my initial code “preprocess.ipynb” on 13 Jan to prove that I was continually work on this project.</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0E9A4-0C43-48E8-9726-E23321FD8687}" type="datetimeFigureOut">
              <a:rPr lang="zh-CN" altLang="en-US" smtClean="0"/>
              <a:t>2020/1/30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76FD8-26A7-4EDD-BB1A-0F5819CC7844}" type="slidenum">
              <a:rPr lang="zh-CN" altLang="en-US" smtClean="0"/>
              <a:t>‹#›</a:t>
            </a:fld>
            <a:endParaRPr lang="zh-CN" altLang="en-US"/>
          </a:p>
        </p:txBody>
      </p:sp>
    </p:spTree>
    <p:extLst>
      <p:ext uri="{BB962C8B-B14F-4D97-AF65-F5344CB8AC3E}">
        <p14:creationId xmlns:p14="http://schemas.microsoft.com/office/powerpoint/2010/main" val="200068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476FD8-26A7-4EDD-BB1A-0F5819CC7844}" type="slidenum">
              <a:rPr lang="zh-CN" altLang="en-US" smtClean="0"/>
              <a:t>6</a:t>
            </a:fld>
            <a:endParaRPr lang="zh-CN" altLang="en-US"/>
          </a:p>
        </p:txBody>
      </p:sp>
    </p:spTree>
    <p:extLst>
      <p:ext uri="{BB962C8B-B14F-4D97-AF65-F5344CB8AC3E}">
        <p14:creationId xmlns:p14="http://schemas.microsoft.com/office/powerpoint/2010/main" val="27983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476FD8-26A7-4EDD-BB1A-0F5819CC7844}" type="slidenum">
              <a:rPr lang="zh-CN" altLang="en-US" smtClean="0"/>
              <a:t>7</a:t>
            </a:fld>
            <a:endParaRPr lang="zh-CN" altLang="en-US"/>
          </a:p>
        </p:txBody>
      </p:sp>
    </p:spTree>
    <p:extLst>
      <p:ext uri="{BB962C8B-B14F-4D97-AF65-F5344CB8AC3E}">
        <p14:creationId xmlns:p14="http://schemas.microsoft.com/office/powerpoint/2010/main" val="415328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CAB96-F1CD-4C9D-9323-1399492F414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BDA6B8-36D6-4291-B916-AE86071E9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B0AE86-6EE8-4B93-8DA3-400EE101A069}"/>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5" name="页脚占位符 4">
            <a:extLst>
              <a:ext uri="{FF2B5EF4-FFF2-40B4-BE49-F238E27FC236}">
                <a16:creationId xmlns:a16="http://schemas.microsoft.com/office/drawing/2014/main" id="{CF6C7A6C-7E5A-4C22-AACA-FE8A55E274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3D0AEB-3565-4FC5-9AA5-929BDB942FE8}"/>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119240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646A3-30A9-43C6-A703-1F858C0DD4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239CEF-9619-4BFA-B0D9-CA1FA46F28B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747BC2-DD37-4D92-975C-7C7DC9BBFB19}"/>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5" name="页脚占位符 4">
            <a:extLst>
              <a:ext uri="{FF2B5EF4-FFF2-40B4-BE49-F238E27FC236}">
                <a16:creationId xmlns:a16="http://schemas.microsoft.com/office/drawing/2014/main" id="{8F433B09-DB65-4E47-AC8C-4634111086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B752CF-861D-466E-86D9-CFB2AE60DB19}"/>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188273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352C81-25ED-4EFD-BAFB-7C2B1682D7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21304EA-677F-47C2-8DDF-BBA1F894ECF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00745-E617-44F6-88DA-9BED60ECD8BE}"/>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5" name="页脚占位符 4">
            <a:extLst>
              <a:ext uri="{FF2B5EF4-FFF2-40B4-BE49-F238E27FC236}">
                <a16:creationId xmlns:a16="http://schemas.microsoft.com/office/drawing/2014/main" id="{F4ABC92D-2B73-4182-8CEA-056F1543C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6FEFB9-AC0B-4568-A12C-19A67448DBF9}"/>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297472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CE89E-8F19-4BC4-9369-5F367AB821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4E1820-F1B7-4AE8-97D8-0571936E21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5426BF-9BE9-425E-A9C3-9E5F052348F8}"/>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5" name="页脚占位符 4">
            <a:extLst>
              <a:ext uri="{FF2B5EF4-FFF2-40B4-BE49-F238E27FC236}">
                <a16:creationId xmlns:a16="http://schemas.microsoft.com/office/drawing/2014/main" id="{84D6E133-860E-4508-AB15-7475E938A3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703857-9280-439C-8422-34EBA85F4DE1}"/>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9744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6C298-C72E-4837-845D-53EAE22363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6509D61-A8B2-4801-B33D-3ADFCE0555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20FC64E-9356-4699-97E8-37A9CD4A1731}"/>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5" name="页脚占位符 4">
            <a:extLst>
              <a:ext uri="{FF2B5EF4-FFF2-40B4-BE49-F238E27FC236}">
                <a16:creationId xmlns:a16="http://schemas.microsoft.com/office/drawing/2014/main" id="{302D64AD-1C1D-4BF2-A4F4-39CFCD22AA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28980-CBB4-479F-BD8E-375C8E784D18}"/>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110167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8DE1C-14BC-4B28-BAEF-04D3D38994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934F34-ED19-440E-91CD-847F996BC5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C3C4001-FF2D-434B-B9CC-83E6CE37AC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2022F5-CDB2-4B35-B289-5E25C4EFC778}"/>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6" name="页脚占位符 5">
            <a:extLst>
              <a:ext uri="{FF2B5EF4-FFF2-40B4-BE49-F238E27FC236}">
                <a16:creationId xmlns:a16="http://schemas.microsoft.com/office/drawing/2014/main" id="{7251CCE7-7366-4978-AFE5-4C6D9682EB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80C931-2165-4697-B06B-67F2C4FA7271}"/>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264146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97008-B598-4E86-8A7A-16A887DA7C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7142F7-4134-4CC2-9C70-29597B60D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FD3D90-8AA7-431B-AA0C-2B85284A7F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40A6DF-E83A-49B3-B4CD-A9388B420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32EE80-E815-4368-9FE5-E6D1D1C4C93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58B449-DC6A-4265-A2EE-EFE42C6838F2}"/>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8" name="页脚占位符 7">
            <a:extLst>
              <a:ext uri="{FF2B5EF4-FFF2-40B4-BE49-F238E27FC236}">
                <a16:creationId xmlns:a16="http://schemas.microsoft.com/office/drawing/2014/main" id="{7CD31288-7A35-414D-8F75-CB287B335C3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28ED01-DFA8-4E41-8231-4B20A8E622BD}"/>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280125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B3182-F021-40C9-98B7-1E42F12B11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2B1810-DBEC-4ACC-9703-EB022A209F6B}"/>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4" name="页脚占位符 3">
            <a:extLst>
              <a:ext uri="{FF2B5EF4-FFF2-40B4-BE49-F238E27FC236}">
                <a16:creationId xmlns:a16="http://schemas.microsoft.com/office/drawing/2014/main" id="{84105CE2-B273-49B5-AE1B-5FDFE17D6D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4C9886-0F07-48AE-B385-9D871A597CFB}"/>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103237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3928F0-BB11-415D-827D-D10F88562B87}"/>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3" name="页脚占位符 2">
            <a:extLst>
              <a:ext uri="{FF2B5EF4-FFF2-40B4-BE49-F238E27FC236}">
                <a16:creationId xmlns:a16="http://schemas.microsoft.com/office/drawing/2014/main" id="{2BCC3424-D982-469F-A246-38C83DBB97D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D3063-900D-46BC-9099-B8EF1F0FEDD9}"/>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226595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2F640-1EA1-47AF-B496-811DF4A747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DFC73A-401D-43A6-971A-6DCA4B783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03BCDF8-CDFE-4E00-A1E9-2493FA6F0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729601-C2A3-45F0-8666-39D0009F6C14}"/>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6" name="页脚占位符 5">
            <a:extLst>
              <a:ext uri="{FF2B5EF4-FFF2-40B4-BE49-F238E27FC236}">
                <a16:creationId xmlns:a16="http://schemas.microsoft.com/office/drawing/2014/main" id="{60E2CD99-2D42-444E-8CAD-AB01A221C0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B28485-BEB9-4971-9669-8BFEDE9F2FC2}"/>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83555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7C6C5-2858-493F-9D73-E66818A297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D509BF-BEB9-474F-881E-D001F421F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2B09F9-C543-4C13-914E-223A01820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EED95A-FF31-42C4-BE37-0EABAD9DFFDF}"/>
              </a:ext>
            </a:extLst>
          </p:cNvPr>
          <p:cNvSpPr>
            <a:spLocks noGrp="1"/>
          </p:cNvSpPr>
          <p:nvPr>
            <p:ph type="dt" sz="half" idx="10"/>
          </p:nvPr>
        </p:nvSpPr>
        <p:spPr/>
        <p:txBody>
          <a:bodyPr/>
          <a:lstStyle/>
          <a:p>
            <a:fld id="{7A29B706-7791-4A65-8FCC-EB296D1F7CA0}" type="datetimeFigureOut">
              <a:rPr lang="zh-CN" altLang="en-US" smtClean="0"/>
              <a:t>2020/1/30</a:t>
            </a:fld>
            <a:endParaRPr lang="zh-CN" altLang="en-US"/>
          </a:p>
        </p:txBody>
      </p:sp>
      <p:sp>
        <p:nvSpPr>
          <p:cNvPr id="6" name="页脚占位符 5">
            <a:extLst>
              <a:ext uri="{FF2B5EF4-FFF2-40B4-BE49-F238E27FC236}">
                <a16:creationId xmlns:a16="http://schemas.microsoft.com/office/drawing/2014/main" id="{9C664174-869E-4992-826B-B09E75E22C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461CC8-6312-4DAE-B77E-CF9C20B2E602}"/>
              </a:ext>
            </a:extLst>
          </p:cNvPr>
          <p:cNvSpPr>
            <a:spLocks noGrp="1"/>
          </p:cNvSpPr>
          <p:nvPr>
            <p:ph type="sldNum" sz="quarter" idx="12"/>
          </p:nvPr>
        </p:nvSpPr>
        <p:spPr/>
        <p:txBody>
          <a:body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379741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A0307E-8854-48D9-B2A4-A1A533EB5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7D961B9-1FB9-4E98-8720-9A877A161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CC1D56-685D-4644-965B-BD7E07D7E4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9B706-7791-4A65-8FCC-EB296D1F7CA0}" type="datetimeFigureOut">
              <a:rPr lang="zh-CN" altLang="en-US" smtClean="0"/>
              <a:t>2020/1/30</a:t>
            </a:fld>
            <a:endParaRPr lang="zh-CN" altLang="en-US"/>
          </a:p>
        </p:txBody>
      </p:sp>
      <p:sp>
        <p:nvSpPr>
          <p:cNvPr id="5" name="页脚占位符 4">
            <a:extLst>
              <a:ext uri="{FF2B5EF4-FFF2-40B4-BE49-F238E27FC236}">
                <a16:creationId xmlns:a16="http://schemas.microsoft.com/office/drawing/2014/main" id="{E74C318B-3B3F-4680-9091-EB4F8034D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3B21869-A2EB-4894-A375-E9E92B83E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D037A-8DE8-4117-B1B0-EDDE926BDE61}" type="slidenum">
              <a:rPr lang="zh-CN" altLang="en-US" smtClean="0"/>
              <a:t>‹#›</a:t>
            </a:fld>
            <a:endParaRPr lang="zh-CN" altLang="en-US"/>
          </a:p>
        </p:txBody>
      </p:sp>
    </p:spTree>
    <p:extLst>
      <p:ext uri="{BB962C8B-B14F-4D97-AF65-F5344CB8AC3E}">
        <p14:creationId xmlns:p14="http://schemas.microsoft.com/office/powerpoint/2010/main" val="4037003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iugehhht@hotmail.com" TargetMode="External"/><Relationship Id="rId2" Type="http://schemas.openxmlformats.org/officeDocument/2006/relationships/hyperlink" Target="mailto:ge.qiu@edu.devinci.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qiugehhht@hotmail.com"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mailto:ge.qiu@edu.devinci.fr"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91D01C7-63CA-4EA8-8BBD-3EBF3EAD815E}"/>
              </a:ext>
            </a:extLst>
          </p:cNvPr>
          <p:cNvSpPr>
            <a:spLocks noGrp="1"/>
          </p:cNvSpPr>
          <p:nvPr>
            <p:ph type="ctrTitle"/>
          </p:nvPr>
        </p:nvSpPr>
        <p:spPr>
          <a:xfrm>
            <a:off x="838199" y="4525347"/>
            <a:ext cx="6801321" cy="1737360"/>
          </a:xfrm>
        </p:spPr>
        <p:txBody>
          <a:bodyPr anchor="ctr">
            <a:normAutofit/>
          </a:bodyPr>
          <a:lstStyle/>
          <a:p>
            <a:pPr algn="r"/>
            <a:r>
              <a:rPr lang="en-US" altLang="zh-CN" sz="4700" b="1"/>
              <a:t>PPG Field Study Dataset Explanation and Solution</a:t>
            </a:r>
            <a:endParaRPr lang="zh-CN" altLang="en-US" sz="4700"/>
          </a:p>
        </p:txBody>
      </p:sp>
      <p:sp>
        <p:nvSpPr>
          <p:cNvPr id="3" name="副标题 2">
            <a:extLst>
              <a:ext uri="{FF2B5EF4-FFF2-40B4-BE49-F238E27FC236}">
                <a16:creationId xmlns:a16="http://schemas.microsoft.com/office/drawing/2014/main" id="{D76F5530-5F27-44EA-AA4B-9FE6DF97D2EA}"/>
              </a:ext>
            </a:extLst>
          </p:cNvPr>
          <p:cNvSpPr>
            <a:spLocks noGrp="1"/>
          </p:cNvSpPr>
          <p:nvPr>
            <p:ph type="subTitle" idx="1"/>
          </p:nvPr>
        </p:nvSpPr>
        <p:spPr>
          <a:xfrm>
            <a:off x="7961258" y="4525347"/>
            <a:ext cx="3258675" cy="1737360"/>
          </a:xfrm>
        </p:spPr>
        <p:txBody>
          <a:bodyPr anchor="ctr">
            <a:normAutofit/>
          </a:bodyPr>
          <a:lstStyle/>
          <a:p>
            <a:pPr algn="l"/>
            <a:r>
              <a:rPr lang="en-US" altLang="zh-CN" sz="1700"/>
              <a:t>Ge Qiu</a:t>
            </a:r>
            <a:r>
              <a:rPr lang="en-US" altLang="zh-CN" sz="1700" baseline="30000"/>
              <a:t>1,*</a:t>
            </a:r>
          </a:p>
          <a:p>
            <a:pPr algn="l"/>
            <a:r>
              <a:rPr lang="fr-FR" altLang="zh-CN" sz="1700"/>
              <a:t>Ecole Supérieure d'Ingénieurs</a:t>
            </a:r>
          </a:p>
          <a:p>
            <a:pPr algn="l"/>
            <a:r>
              <a:rPr lang="fr-FR" altLang="zh-CN" sz="1700"/>
              <a:t>Léonard de Vinci, France</a:t>
            </a:r>
          </a:p>
          <a:p>
            <a:pPr algn="l"/>
            <a:r>
              <a:rPr lang="en-US" altLang="zh-CN" sz="1700"/>
              <a:t>Email: </a:t>
            </a:r>
            <a:r>
              <a:rPr lang="en-US" altLang="zh-CN" sz="1700">
                <a:hlinkClick r:id="rId2"/>
              </a:rPr>
              <a:t>ge.qiu@edu.devinci.fr</a:t>
            </a:r>
            <a:r>
              <a:rPr lang="en-US" altLang="zh-CN" sz="1700"/>
              <a:t> or </a:t>
            </a:r>
            <a:r>
              <a:rPr lang="en-US" altLang="zh-CN" sz="1700">
                <a:hlinkClick r:id="rId3"/>
              </a:rPr>
              <a:t>qiugehhht@hotmail.com</a:t>
            </a:r>
            <a:r>
              <a:rPr lang="en-US" altLang="zh-CN" sz="1700"/>
              <a:t> </a:t>
            </a:r>
            <a:endParaRPr lang="zh-CN" altLang="en-US" sz="1700"/>
          </a:p>
        </p:txBody>
      </p:sp>
      <p:sp>
        <p:nvSpPr>
          <p:cNvPr id="2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32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5E63EF4D-D3C6-42A7-BCE7-2773EA3772A6}"/>
              </a:ext>
            </a:extLst>
          </p:cNvPr>
          <p:cNvSpPr>
            <a:spLocks noGrp="1"/>
          </p:cNvSpPr>
          <p:nvPr>
            <p:ph type="title"/>
          </p:nvPr>
        </p:nvSpPr>
        <p:spPr>
          <a:xfrm>
            <a:off x="640079" y="4526280"/>
            <a:ext cx="7410681" cy="1737360"/>
          </a:xfrm>
        </p:spPr>
        <p:txBody>
          <a:bodyPr>
            <a:normAutofit/>
          </a:bodyPr>
          <a:lstStyle/>
          <a:p>
            <a:r>
              <a:rPr lang="en-US" altLang="zh-CN" sz="4800" dirty="0"/>
              <a:t>5. Discussion</a:t>
            </a:r>
            <a:endParaRPr lang="zh-CN" altLang="en-US" sz="4800" dirty="0"/>
          </a:p>
        </p:txBody>
      </p:sp>
      <p:sp>
        <p:nvSpPr>
          <p:cNvPr id="3" name="内容占位符 2">
            <a:extLst>
              <a:ext uri="{FF2B5EF4-FFF2-40B4-BE49-F238E27FC236}">
                <a16:creationId xmlns:a16="http://schemas.microsoft.com/office/drawing/2014/main" id="{940542FB-EF91-4E49-89DB-6825C38303DA}"/>
              </a:ext>
            </a:extLst>
          </p:cNvPr>
          <p:cNvSpPr>
            <a:spLocks noGrp="1"/>
          </p:cNvSpPr>
          <p:nvPr>
            <p:ph idx="1"/>
          </p:nvPr>
        </p:nvSpPr>
        <p:spPr>
          <a:xfrm>
            <a:off x="640080" y="595293"/>
            <a:ext cx="5676637" cy="3463951"/>
          </a:xfrm>
        </p:spPr>
        <p:txBody>
          <a:bodyPr anchor="ctr">
            <a:normAutofit fontScale="92500" lnSpcReduction="10000"/>
          </a:bodyPr>
          <a:lstStyle/>
          <a:p>
            <a:r>
              <a:rPr lang="en-US" altLang="zh-CN" sz="1800" dirty="0"/>
              <a:t>Limitations of this project:</a:t>
            </a:r>
          </a:p>
          <a:p>
            <a:r>
              <a:rPr lang="en-US" altLang="zh-CN" sz="1800" dirty="0"/>
              <a:t>1). I didn’t normalize and standardize variables, which could lead to decrease of accuracy (The accuracy is already satisfied with almost 99% of accuracy on test dataset).</a:t>
            </a:r>
          </a:p>
          <a:p>
            <a:r>
              <a:rPr lang="en-US" altLang="zh-CN" sz="1800" dirty="0"/>
              <a:t>2). Further feature engineering work could be applied. The relationship between covariates could be interesting, future work should focus on this issue. Also the MDA or MDI of random forest can used to further remove irrelevant features.</a:t>
            </a:r>
          </a:p>
          <a:p>
            <a:r>
              <a:rPr lang="en-US" altLang="zh-CN" sz="1800" dirty="0"/>
              <a:t>3).  Deep learning algorithms such CNN, RNN, could also be applied on this dataset, which may find new patterns of the dataset (For example, is the previous movement affect prediction?).</a:t>
            </a:r>
            <a:endParaRPr lang="zh-CN" altLang="en-US" sz="1800" dirty="0"/>
          </a:p>
        </p:txBody>
      </p:sp>
      <p:sp>
        <p:nvSpPr>
          <p:cNvPr id="17"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990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1">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ACB87727-D98A-4E24-BBAE-D0D7C12880C0}"/>
              </a:ext>
            </a:extLst>
          </p:cNvPr>
          <p:cNvSpPr>
            <a:spLocks noGrp="1"/>
          </p:cNvSpPr>
          <p:nvPr>
            <p:ph type="title"/>
          </p:nvPr>
        </p:nvSpPr>
        <p:spPr>
          <a:xfrm>
            <a:off x="1051560" y="4444332"/>
            <a:ext cx="3558466" cy="1645920"/>
          </a:xfrm>
        </p:spPr>
        <p:txBody>
          <a:bodyPr>
            <a:normAutofit/>
          </a:bodyPr>
          <a:lstStyle/>
          <a:p>
            <a:r>
              <a:rPr lang="en-US" altLang="zh-CN" sz="3200"/>
              <a:t>5. Flask API</a:t>
            </a:r>
            <a:endParaRPr lang="zh-CN" altLang="en-US" sz="3200"/>
          </a:p>
        </p:txBody>
      </p:sp>
      <p:pic>
        <p:nvPicPr>
          <p:cNvPr id="5" name="图片 4">
            <a:extLst>
              <a:ext uri="{FF2B5EF4-FFF2-40B4-BE49-F238E27FC236}">
                <a16:creationId xmlns:a16="http://schemas.microsoft.com/office/drawing/2014/main" id="{CBA8C09E-7791-4489-8F5D-25DF8C35A714}"/>
              </a:ext>
            </a:extLst>
          </p:cNvPr>
          <p:cNvPicPr>
            <a:picLocks noChangeAspect="1"/>
          </p:cNvPicPr>
          <p:nvPr/>
        </p:nvPicPr>
        <p:blipFill>
          <a:blip r:embed="rId2"/>
          <a:stretch>
            <a:fillRect/>
          </a:stretch>
        </p:blipFill>
        <p:spPr>
          <a:xfrm>
            <a:off x="792543" y="374904"/>
            <a:ext cx="10695305" cy="3609664"/>
          </a:xfrm>
          <a:prstGeom prst="rect">
            <a:avLst/>
          </a:prstGeom>
        </p:spPr>
      </p:pic>
      <p:sp>
        <p:nvSpPr>
          <p:cNvPr id="19" name="Rectangle 13">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5">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a:extLst>
              <a:ext uri="{FF2B5EF4-FFF2-40B4-BE49-F238E27FC236}">
                <a16:creationId xmlns:a16="http://schemas.microsoft.com/office/drawing/2014/main" id="{BC397138-AA2C-4411-B096-DA5A6F82408F}"/>
              </a:ext>
            </a:extLst>
          </p:cNvPr>
          <p:cNvSpPr>
            <a:spLocks noGrp="1"/>
          </p:cNvSpPr>
          <p:nvPr>
            <p:ph idx="1"/>
          </p:nvPr>
        </p:nvSpPr>
        <p:spPr>
          <a:xfrm>
            <a:off x="5349240" y="4440602"/>
            <a:ext cx="6007608" cy="1645920"/>
          </a:xfrm>
        </p:spPr>
        <p:txBody>
          <a:bodyPr anchor="ctr">
            <a:normAutofit/>
          </a:bodyPr>
          <a:lstStyle/>
          <a:p>
            <a:r>
              <a:rPr lang="en-US" altLang="zh-CN" sz="1700"/>
              <a:t>My flask API can be used to interact with stakeholders on web (If it doesn’t work on your computer, please do not hesitate to contact </a:t>
            </a:r>
            <a:r>
              <a:rPr lang="en-US" altLang="zh-CN" sz="1700">
                <a:hlinkClick r:id="rId3"/>
              </a:rPr>
              <a:t>qiugehhht@hotmail.com</a:t>
            </a:r>
            <a:r>
              <a:rPr lang="en-US" altLang="zh-CN" sz="1700"/>
              <a:t> or </a:t>
            </a:r>
            <a:r>
              <a:rPr lang="en-US" altLang="zh-CN" sz="1700">
                <a:hlinkClick r:id="rId4"/>
              </a:rPr>
              <a:t>ge.qiu@edu.devinci.fr</a:t>
            </a:r>
            <a:r>
              <a:rPr lang="en-US" altLang="zh-CN" sz="1700"/>
              <a:t> ).</a:t>
            </a:r>
          </a:p>
          <a:p>
            <a:r>
              <a:rPr lang="en-US" altLang="zh-CN" sz="1700"/>
              <a:t>There are totally 4 functions in this API. 1). Display preprocessed dataset.</a:t>
            </a:r>
            <a:endParaRPr lang="zh-CN" altLang="en-US" sz="1700"/>
          </a:p>
        </p:txBody>
      </p:sp>
    </p:spTree>
    <p:extLst>
      <p:ext uri="{BB962C8B-B14F-4D97-AF65-F5344CB8AC3E}">
        <p14:creationId xmlns:p14="http://schemas.microsoft.com/office/powerpoint/2010/main" val="1852951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4" name="图片 3">
            <a:extLst>
              <a:ext uri="{FF2B5EF4-FFF2-40B4-BE49-F238E27FC236}">
                <a16:creationId xmlns:a16="http://schemas.microsoft.com/office/drawing/2014/main" id="{F2CDA2E6-5BD3-4166-ADDD-2530C34D284C}"/>
              </a:ext>
            </a:extLst>
          </p:cNvPr>
          <p:cNvPicPr>
            <a:picLocks noChangeAspect="1"/>
          </p:cNvPicPr>
          <p:nvPr/>
        </p:nvPicPr>
        <p:blipFill>
          <a:blip r:embed="rId2"/>
          <a:stretch>
            <a:fillRect/>
          </a:stretch>
        </p:blipFill>
        <p:spPr>
          <a:xfrm>
            <a:off x="320040" y="523814"/>
            <a:ext cx="11548872" cy="3897742"/>
          </a:xfrm>
          <a:prstGeom prst="rect">
            <a:avLst/>
          </a:prstGeom>
        </p:spPr>
      </p:pic>
      <p:sp>
        <p:nvSpPr>
          <p:cNvPr id="11" name="Rectangle 10">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BD51D980-E929-4772-A2F0-4A909B73C6FD}"/>
              </a:ext>
            </a:extLst>
          </p:cNvPr>
          <p:cNvSpPr>
            <a:spLocks noGrp="1"/>
          </p:cNvSpPr>
          <p:nvPr>
            <p:ph idx="1"/>
          </p:nvPr>
        </p:nvSpPr>
        <p:spPr>
          <a:xfrm>
            <a:off x="4379976" y="5010912"/>
            <a:ext cx="6976872" cy="1344168"/>
          </a:xfrm>
        </p:spPr>
        <p:txBody>
          <a:bodyPr anchor="ctr">
            <a:normAutofit/>
          </a:bodyPr>
          <a:lstStyle/>
          <a:p>
            <a:r>
              <a:rPr lang="en-US" altLang="zh-CN" sz="1700">
                <a:solidFill>
                  <a:schemeClr val="bg1"/>
                </a:solidFill>
              </a:rPr>
              <a:t>2). Display results of Grid search, and help stakeholders to select best hyperparameters.</a:t>
            </a:r>
          </a:p>
          <a:p>
            <a:endParaRPr lang="zh-CN" altLang="en-US" sz="1700">
              <a:solidFill>
                <a:schemeClr val="bg1"/>
              </a:solidFill>
            </a:endParaRPr>
          </a:p>
        </p:txBody>
      </p:sp>
    </p:spTree>
    <p:extLst>
      <p:ext uri="{BB962C8B-B14F-4D97-AF65-F5344CB8AC3E}">
        <p14:creationId xmlns:p14="http://schemas.microsoft.com/office/powerpoint/2010/main" val="10114863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4" name="图片 3">
            <a:extLst>
              <a:ext uri="{FF2B5EF4-FFF2-40B4-BE49-F238E27FC236}">
                <a16:creationId xmlns:a16="http://schemas.microsoft.com/office/drawing/2014/main" id="{25CE8079-B439-4A8A-ADA7-C0038EE8025B}"/>
              </a:ext>
            </a:extLst>
          </p:cNvPr>
          <p:cNvPicPr>
            <a:picLocks noChangeAspect="1"/>
          </p:cNvPicPr>
          <p:nvPr/>
        </p:nvPicPr>
        <p:blipFill>
          <a:blip r:embed="rId2"/>
          <a:stretch>
            <a:fillRect/>
          </a:stretch>
        </p:blipFill>
        <p:spPr>
          <a:xfrm>
            <a:off x="320040" y="913587"/>
            <a:ext cx="11548872" cy="3118196"/>
          </a:xfrm>
          <a:prstGeom prst="rect">
            <a:avLst/>
          </a:prstGeom>
        </p:spPr>
      </p:pic>
      <p:sp>
        <p:nvSpPr>
          <p:cNvPr id="11" name="Rectangle 10">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91717C62-D002-44A5-A5C7-F54E5F42F6C5}"/>
              </a:ext>
            </a:extLst>
          </p:cNvPr>
          <p:cNvSpPr>
            <a:spLocks noGrp="1"/>
          </p:cNvSpPr>
          <p:nvPr>
            <p:ph idx="1"/>
          </p:nvPr>
        </p:nvSpPr>
        <p:spPr>
          <a:xfrm>
            <a:off x="4379976" y="5010912"/>
            <a:ext cx="6976872" cy="1344168"/>
          </a:xfrm>
        </p:spPr>
        <p:txBody>
          <a:bodyPr anchor="ctr">
            <a:normAutofit/>
          </a:bodyPr>
          <a:lstStyle/>
          <a:p>
            <a:r>
              <a:rPr lang="en-US" altLang="zh-CN" sz="1700">
                <a:solidFill>
                  <a:schemeClr val="bg1"/>
                </a:solidFill>
              </a:rPr>
              <a:t>3). Input user defined hyperparameters and return the accuracy of the model using these hyperparameters. </a:t>
            </a:r>
          </a:p>
          <a:p>
            <a:endParaRPr lang="zh-CN" altLang="en-US" sz="1700">
              <a:solidFill>
                <a:schemeClr val="bg1"/>
              </a:solidFill>
            </a:endParaRPr>
          </a:p>
        </p:txBody>
      </p:sp>
    </p:spTree>
    <p:extLst>
      <p:ext uri="{BB962C8B-B14F-4D97-AF65-F5344CB8AC3E}">
        <p14:creationId xmlns:p14="http://schemas.microsoft.com/office/powerpoint/2010/main" val="139589631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6FB7357D-A340-40AF-8291-716BE479F071}"/>
              </a:ext>
            </a:extLst>
          </p:cNvPr>
          <p:cNvPicPr>
            <a:picLocks noGrp="1" noChangeAspect="1"/>
          </p:cNvPicPr>
          <p:nvPr>
            <p:ph idx="1"/>
          </p:nvPr>
        </p:nvPicPr>
        <p:blipFill rotWithShape="1">
          <a:blip r:embed="rId2"/>
          <a:srcRect r="-1" b="12841"/>
          <a:stretch/>
        </p:blipFill>
        <p:spPr>
          <a:xfrm>
            <a:off x="338328" y="338328"/>
            <a:ext cx="11548872" cy="6190488"/>
          </a:xfrm>
          <a:prstGeom prst="rect">
            <a:avLst/>
          </a:prstGeom>
        </p:spPr>
      </p:pic>
    </p:spTree>
    <p:extLst>
      <p:ext uri="{BB962C8B-B14F-4D97-AF65-F5344CB8AC3E}">
        <p14:creationId xmlns:p14="http://schemas.microsoft.com/office/powerpoint/2010/main" val="330976022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图片 3" descr="手机屏幕截图&#10;&#10;描述已自动生成">
            <a:extLst>
              <a:ext uri="{FF2B5EF4-FFF2-40B4-BE49-F238E27FC236}">
                <a16:creationId xmlns:a16="http://schemas.microsoft.com/office/drawing/2014/main" id="{99A48187-A24F-4047-99AC-68BA58C44BE3}"/>
              </a:ext>
            </a:extLst>
          </p:cNvPr>
          <p:cNvPicPr>
            <a:picLocks noChangeAspect="1"/>
          </p:cNvPicPr>
          <p:nvPr/>
        </p:nvPicPr>
        <p:blipFill>
          <a:blip r:embed="rId2"/>
          <a:stretch>
            <a:fillRect/>
          </a:stretch>
        </p:blipFill>
        <p:spPr>
          <a:xfrm>
            <a:off x="557783" y="389342"/>
            <a:ext cx="5486400" cy="3428999"/>
          </a:xfrm>
          <a:prstGeom prst="rect">
            <a:avLst/>
          </a:prstGeom>
        </p:spPr>
      </p:pic>
      <p:pic>
        <p:nvPicPr>
          <p:cNvPr id="5" name="图片 4" descr="手机屏幕截图&#10;&#10;描述已自动生成">
            <a:extLst>
              <a:ext uri="{FF2B5EF4-FFF2-40B4-BE49-F238E27FC236}">
                <a16:creationId xmlns:a16="http://schemas.microsoft.com/office/drawing/2014/main" id="{451B6C25-F532-42FE-8C9F-FCECCC90068A}"/>
              </a:ext>
            </a:extLst>
          </p:cNvPr>
          <p:cNvPicPr>
            <a:picLocks noChangeAspect="1"/>
          </p:cNvPicPr>
          <p:nvPr/>
        </p:nvPicPr>
        <p:blipFill>
          <a:blip r:embed="rId3"/>
          <a:stretch>
            <a:fillRect/>
          </a:stretch>
        </p:blipFill>
        <p:spPr>
          <a:xfrm>
            <a:off x="6198887" y="1581404"/>
            <a:ext cx="5522976" cy="1035558"/>
          </a:xfrm>
          <a:prstGeom prst="rect">
            <a:avLst/>
          </a:prstGeom>
        </p:spPr>
      </p:pic>
      <p:sp>
        <p:nvSpPr>
          <p:cNvPr id="14"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CD11B3B3-E1FD-440A-9CDE-23AAE08CF037}"/>
              </a:ext>
            </a:extLst>
          </p:cNvPr>
          <p:cNvSpPr>
            <a:spLocks noGrp="1"/>
          </p:cNvSpPr>
          <p:nvPr>
            <p:ph idx="1"/>
          </p:nvPr>
        </p:nvSpPr>
        <p:spPr>
          <a:xfrm>
            <a:off x="5250106" y="4329321"/>
            <a:ext cx="6106742" cy="1645920"/>
          </a:xfrm>
        </p:spPr>
        <p:txBody>
          <a:bodyPr anchor="ctr">
            <a:normAutofit/>
          </a:bodyPr>
          <a:lstStyle/>
          <a:p>
            <a:r>
              <a:rPr lang="en-US" altLang="zh-CN" sz="1800" dirty="0"/>
              <a:t>4). Input user defined data and make prediction of target (activity)</a:t>
            </a:r>
            <a:endParaRPr lang="zh-CN" altLang="en-US" sz="1800" dirty="0"/>
          </a:p>
        </p:txBody>
      </p:sp>
      <p:sp>
        <p:nvSpPr>
          <p:cNvPr id="6" name="椭圆 5">
            <a:extLst>
              <a:ext uri="{FF2B5EF4-FFF2-40B4-BE49-F238E27FC236}">
                <a16:creationId xmlns:a16="http://schemas.microsoft.com/office/drawing/2014/main" id="{F48AD230-B03D-44C5-9C9C-3AC5348AD21A}"/>
              </a:ext>
            </a:extLst>
          </p:cNvPr>
          <p:cNvSpPr/>
          <p:nvPr/>
        </p:nvSpPr>
        <p:spPr>
          <a:xfrm>
            <a:off x="2554357" y="725557"/>
            <a:ext cx="1848678" cy="2991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A858B3E-E75B-4B6C-9458-FF3475DDEB35}"/>
              </a:ext>
            </a:extLst>
          </p:cNvPr>
          <p:cNvSpPr/>
          <p:nvPr/>
        </p:nvSpPr>
        <p:spPr>
          <a:xfrm>
            <a:off x="10247244" y="1890461"/>
            <a:ext cx="278296" cy="4174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539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25432110-8F78-4317-9228-F8033BE3DD00}"/>
              </a:ext>
            </a:extLst>
          </p:cNvPr>
          <p:cNvSpPr>
            <a:spLocks noGrp="1"/>
          </p:cNvSpPr>
          <p:nvPr>
            <p:ph type="title"/>
          </p:nvPr>
        </p:nvSpPr>
        <p:spPr>
          <a:xfrm>
            <a:off x="863029" y="1012004"/>
            <a:ext cx="3416158" cy="4795408"/>
          </a:xfrm>
        </p:spPr>
        <p:txBody>
          <a:bodyPr>
            <a:normAutofit/>
          </a:bodyPr>
          <a:lstStyle/>
          <a:p>
            <a:r>
              <a:rPr lang="en-US" altLang="zh-CN">
                <a:solidFill>
                  <a:srgbClr val="FFFFFF"/>
                </a:solidFill>
              </a:rPr>
              <a:t>Acknowledge</a:t>
            </a:r>
            <a:endParaRPr lang="zh-CN" altLang="en-US">
              <a:solidFill>
                <a:srgbClr val="FFFFFF"/>
              </a:solidFill>
            </a:endParaRPr>
          </a:p>
        </p:txBody>
      </p:sp>
      <p:graphicFrame>
        <p:nvGraphicFramePr>
          <p:cNvPr id="5" name="内容占位符 2">
            <a:extLst>
              <a:ext uri="{FF2B5EF4-FFF2-40B4-BE49-F238E27FC236}">
                <a16:creationId xmlns:a16="http://schemas.microsoft.com/office/drawing/2014/main" id="{E352D610-0044-49A4-9CAE-D3BBDF420AC7}"/>
              </a:ext>
            </a:extLst>
          </p:cNvPr>
          <p:cNvGraphicFramePr>
            <a:graphicFrameLocks noGrp="1"/>
          </p:cNvGraphicFramePr>
          <p:nvPr>
            <p:ph idx="1"/>
            <p:extLst>
              <p:ext uri="{D42A27DB-BD31-4B8C-83A1-F6EECF244321}">
                <p14:modId xmlns:p14="http://schemas.microsoft.com/office/powerpoint/2010/main" val="88597131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844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74F5E53E-0436-4221-88DF-9B449EFC625B}"/>
              </a:ext>
            </a:extLst>
          </p:cNvPr>
          <p:cNvSpPr>
            <a:spLocks noGrp="1"/>
          </p:cNvSpPr>
          <p:nvPr>
            <p:ph type="title"/>
          </p:nvPr>
        </p:nvSpPr>
        <p:spPr>
          <a:xfrm>
            <a:off x="863029" y="1012004"/>
            <a:ext cx="3416158" cy="4795408"/>
          </a:xfrm>
        </p:spPr>
        <p:txBody>
          <a:bodyPr>
            <a:normAutofit/>
          </a:bodyPr>
          <a:lstStyle/>
          <a:p>
            <a:r>
              <a:rPr lang="en-US" altLang="zh-CN">
                <a:solidFill>
                  <a:srgbClr val="FFFFFF"/>
                </a:solidFill>
              </a:rPr>
              <a:t>1.1 Introduction (Dataset overview)</a:t>
            </a:r>
            <a:endParaRPr lang="zh-CN" altLang="en-US">
              <a:solidFill>
                <a:srgbClr val="FFFFFF"/>
              </a:solidFill>
            </a:endParaRPr>
          </a:p>
        </p:txBody>
      </p:sp>
      <p:graphicFrame>
        <p:nvGraphicFramePr>
          <p:cNvPr id="5" name="内容占位符 2">
            <a:extLst>
              <a:ext uri="{FF2B5EF4-FFF2-40B4-BE49-F238E27FC236}">
                <a16:creationId xmlns:a16="http://schemas.microsoft.com/office/drawing/2014/main" id="{61EDA92D-DF8F-4A39-8B54-46CF73606DE1}"/>
              </a:ext>
            </a:extLst>
          </p:cNvPr>
          <p:cNvGraphicFramePr>
            <a:graphicFrameLocks noGrp="1"/>
          </p:cNvGraphicFramePr>
          <p:nvPr>
            <p:ph idx="1"/>
            <p:extLst>
              <p:ext uri="{D42A27DB-BD31-4B8C-83A1-F6EECF244321}">
                <p14:modId xmlns:p14="http://schemas.microsoft.com/office/powerpoint/2010/main" val="26616432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88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27DBACA-B2D2-49C7-AC06-1AEE17BC6EA9}"/>
              </a:ext>
            </a:extLst>
          </p:cNvPr>
          <p:cNvSpPr>
            <a:spLocks noGrp="1"/>
          </p:cNvSpPr>
          <p:nvPr>
            <p:ph type="title"/>
          </p:nvPr>
        </p:nvSpPr>
        <p:spPr>
          <a:xfrm>
            <a:off x="863029" y="1012004"/>
            <a:ext cx="3416158" cy="4795408"/>
          </a:xfrm>
        </p:spPr>
        <p:txBody>
          <a:bodyPr>
            <a:normAutofit/>
          </a:bodyPr>
          <a:lstStyle/>
          <a:p>
            <a:r>
              <a:rPr lang="en-US" altLang="zh-CN">
                <a:solidFill>
                  <a:srgbClr val="FFFFFF"/>
                </a:solidFill>
              </a:rPr>
              <a:t>1.2 Introduction (Covariates processing)</a:t>
            </a:r>
            <a:endParaRPr lang="zh-CN" altLang="en-US">
              <a:solidFill>
                <a:srgbClr val="FFFFFF"/>
              </a:solidFill>
            </a:endParaRPr>
          </a:p>
        </p:txBody>
      </p:sp>
      <p:graphicFrame>
        <p:nvGraphicFramePr>
          <p:cNvPr id="18" name="内容占位符 2">
            <a:extLst>
              <a:ext uri="{FF2B5EF4-FFF2-40B4-BE49-F238E27FC236}">
                <a16:creationId xmlns:a16="http://schemas.microsoft.com/office/drawing/2014/main" id="{ADD335F4-D9F1-4A70-A43E-EA345E1D457E}"/>
              </a:ext>
            </a:extLst>
          </p:cNvPr>
          <p:cNvGraphicFramePr>
            <a:graphicFrameLocks noGrp="1"/>
          </p:cNvGraphicFramePr>
          <p:nvPr>
            <p:ph idx="1"/>
            <p:extLst>
              <p:ext uri="{D42A27DB-BD31-4B8C-83A1-F6EECF244321}">
                <p14:modId xmlns:p14="http://schemas.microsoft.com/office/powerpoint/2010/main" val="141597792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256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6FD6362-79E1-437C-84AA-DE03B7A3AC68}"/>
              </a:ext>
            </a:extLst>
          </p:cNvPr>
          <p:cNvSpPr>
            <a:spLocks noGrp="1"/>
          </p:cNvSpPr>
          <p:nvPr>
            <p:ph type="title"/>
          </p:nvPr>
        </p:nvSpPr>
        <p:spPr>
          <a:xfrm>
            <a:off x="640079" y="4526280"/>
            <a:ext cx="7410681" cy="1737360"/>
          </a:xfrm>
        </p:spPr>
        <p:txBody>
          <a:bodyPr>
            <a:normAutofit/>
          </a:bodyPr>
          <a:lstStyle/>
          <a:p>
            <a:r>
              <a:rPr lang="en-US" altLang="zh-CN" sz="4800"/>
              <a:t>1.3 Introduction (Type of variables)</a:t>
            </a:r>
            <a:endParaRPr lang="zh-CN" altLang="en-US" sz="4800"/>
          </a:p>
        </p:txBody>
      </p:sp>
      <p:sp>
        <p:nvSpPr>
          <p:cNvPr id="19" name="内容占位符 2">
            <a:extLst>
              <a:ext uri="{FF2B5EF4-FFF2-40B4-BE49-F238E27FC236}">
                <a16:creationId xmlns:a16="http://schemas.microsoft.com/office/drawing/2014/main" id="{2B95929F-1C4B-46D3-B8CE-424AD005E98F}"/>
              </a:ext>
            </a:extLst>
          </p:cNvPr>
          <p:cNvSpPr>
            <a:spLocks noGrp="1"/>
          </p:cNvSpPr>
          <p:nvPr>
            <p:ph idx="1"/>
          </p:nvPr>
        </p:nvSpPr>
        <p:spPr>
          <a:xfrm>
            <a:off x="640080" y="595293"/>
            <a:ext cx="5676637" cy="3463951"/>
          </a:xfrm>
        </p:spPr>
        <p:txBody>
          <a:bodyPr anchor="ctr">
            <a:normAutofit/>
          </a:bodyPr>
          <a:lstStyle/>
          <a:p>
            <a:r>
              <a:rPr lang="en-US" altLang="zh-CN" sz="1800"/>
              <a:t>The target variable consists of 9 classes, 0 represent transition of movement (movement between 2 standard movement), 1-8 represent standard movement such as walking, driving, etc.</a:t>
            </a:r>
          </a:p>
          <a:p>
            <a:r>
              <a:rPr lang="en-US" altLang="zh-CN" sz="1800"/>
              <a:t>All the other variables are continuous.</a:t>
            </a:r>
          </a:p>
          <a:p>
            <a:endParaRPr lang="en-US" altLang="zh-CN" sz="1800"/>
          </a:p>
          <a:p>
            <a:r>
              <a:rPr lang="en-US" altLang="zh-CN" sz="1800"/>
              <a:t>*Note: Since there are total 15 subjects and each subject recorded about 1-3Go data, it is difficult to use all subjects to build a model (time consuming),  I only used S1 as dataset. (if you want to use all subjects, personal information such as gender, age should also be considered as variables)</a:t>
            </a:r>
          </a:p>
          <a:p>
            <a:endParaRPr lang="zh-CN" altLang="en-US" sz="180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81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86003"/>
            <a:ext cx="11100816" cy="22586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2438542-487D-49D7-BF8E-8E6845E7A263}"/>
              </a:ext>
            </a:extLst>
          </p:cNvPr>
          <p:cNvSpPr>
            <a:spLocks noGrp="1"/>
          </p:cNvSpPr>
          <p:nvPr>
            <p:ph type="title"/>
          </p:nvPr>
        </p:nvSpPr>
        <p:spPr>
          <a:xfrm>
            <a:off x="838199" y="4272030"/>
            <a:ext cx="3515591" cy="1881559"/>
          </a:xfrm>
        </p:spPr>
        <p:txBody>
          <a:bodyPr>
            <a:normAutofit/>
          </a:bodyPr>
          <a:lstStyle/>
          <a:p>
            <a:r>
              <a:rPr lang="en-US" altLang="zh-CN" sz="3200">
                <a:solidFill>
                  <a:srgbClr val="FFFFFE"/>
                </a:solidFill>
              </a:rPr>
              <a:t>2. Data visualization (feature selection)</a:t>
            </a:r>
            <a:endParaRPr lang="zh-CN" altLang="en-US" sz="3200">
              <a:solidFill>
                <a:srgbClr val="FFFFFE"/>
              </a:solidFill>
            </a:endParaRPr>
          </a:p>
        </p:txBody>
      </p:sp>
      <p:pic>
        <p:nvPicPr>
          <p:cNvPr id="4" name="图片 3">
            <a:extLst>
              <a:ext uri="{FF2B5EF4-FFF2-40B4-BE49-F238E27FC236}">
                <a16:creationId xmlns:a16="http://schemas.microsoft.com/office/drawing/2014/main" id="{08C5A542-B9BE-447F-A72A-217FA8048C74}"/>
              </a:ext>
            </a:extLst>
          </p:cNvPr>
          <p:cNvPicPr>
            <a:picLocks noChangeAspect="1"/>
          </p:cNvPicPr>
          <p:nvPr/>
        </p:nvPicPr>
        <p:blipFill>
          <a:blip r:embed="rId2"/>
          <a:stretch>
            <a:fillRect/>
          </a:stretch>
        </p:blipFill>
        <p:spPr>
          <a:xfrm>
            <a:off x="542545" y="369969"/>
            <a:ext cx="5428486" cy="3460659"/>
          </a:xfrm>
          <a:prstGeom prst="rect">
            <a:avLst/>
          </a:prstGeom>
        </p:spPr>
      </p:pic>
      <p:pic>
        <p:nvPicPr>
          <p:cNvPr id="5" name="图片 4">
            <a:extLst>
              <a:ext uri="{FF2B5EF4-FFF2-40B4-BE49-F238E27FC236}">
                <a16:creationId xmlns:a16="http://schemas.microsoft.com/office/drawing/2014/main" id="{BD697885-B470-412E-B9DB-9F89DE33EA95}"/>
              </a:ext>
            </a:extLst>
          </p:cNvPr>
          <p:cNvPicPr>
            <a:picLocks noChangeAspect="1"/>
          </p:cNvPicPr>
          <p:nvPr/>
        </p:nvPicPr>
        <p:blipFill>
          <a:blip r:embed="rId3"/>
          <a:stretch>
            <a:fillRect/>
          </a:stretch>
        </p:blipFill>
        <p:spPr>
          <a:xfrm>
            <a:off x="6406029" y="367808"/>
            <a:ext cx="5058367" cy="3464981"/>
          </a:xfrm>
          <a:prstGeom prst="rect">
            <a:avLst/>
          </a:prstGeom>
        </p:spPr>
      </p:pic>
      <p:sp>
        <p:nvSpPr>
          <p:cNvPr id="3" name="内容占位符 2">
            <a:extLst>
              <a:ext uri="{FF2B5EF4-FFF2-40B4-BE49-F238E27FC236}">
                <a16:creationId xmlns:a16="http://schemas.microsoft.com/office/drawing/2014/main" id="{20C06A1E-84F5-4FEE-9EEF-041748CADD77}"/>
              </a:ext>
            </a:extLst>
          </p:cNvPr>
          <p:cNvSpPr>
            <a:spLocks noGrp="1"/>
          </p:cNvSpPr>
          <p:nvPr>
            <p:ph idx="1"/>
          </p:nvPr>
        </p:nvSpPr>
        <p:spPr>
          <a:xfrm>
            <a:off x="4763069" y="4272030"/>
            <a:ext cx="6590732" cy="1881559"/>
          </a:xfrm>
        </p:spPr>
        <p:txBody>
          <a:bodyPr anchor="ctr">
            <a:normAutofit/>
          </a:bodyPr>
          <a:lstStyle/>
          <a:p>
            <a:r>
              <a:rPr lang="en-US" altLang="zh-CN" sz="2000">
                <a:solidFill>
                  <a:srgbClr val="FFFFFE"/>
                </a:solidFill>
              </a:rPr>
              <a:t>Different methods were used to explore the relationship between each covariate and target (y).</a:t>
            </a:r>
          </a:p>
          <a:p>
            <a:endParaRPr lang="zh-CN" altLang="en-US" sz="2000">
              <a:solidFill>
                <a:srgbClr val="FFFFFE"/>
              </a:solidFill>
            </a:endParaRPr>
          </a:p>
        </p:txBody>
      </p:sp>
      <p:sp>
        <p:nvSpPr>
          <p:cNvPr id="7" name="文本框 6">
            <a:extLst>
              <a:ext uri="{FF2B5EF4-FFF2-40B4-BE49-F238E27FC236}">
                <a16:creationId xmlns:a16="http://schemas.microsoft.com/office/drawing/2014/main" id="{790EC590-8240-448E-8A8D-9F9B987181CA}"/>
              </a:ext>
            </a:extLst>
          </p:cNvPr>
          <p:cNvSpPr txBox="1"/>
          <p:nvPr/>
        </p:nvSpPr>
        <p:spPr>
          <a:xfrm>
            <a:off x="1182757" y="3710268"/>
            <a:ext cx="5138530" cy="369332"/>
          </a:xfrm>
          <a:prstGeom prst="rect">
            <a:avLst/>
          </a:prstGeom>
          <a:noFill/>
        </p:spPr>
        <p:txBody>
          <a:bodyPr wrap="square" rtlCol="0">
            <a:spAutoFit/>
          </a:bodyPr>
          <a:lstStyle/>
          <a:p>
            <a:r>
              <a:rPr lang="en-US" altLang="zh-CN" dirty="0"/>
              <a:t>Number of records in each class in target variable</a:t>
            </a:r>
            <a:endParaRPr lang="zh-CN" altLang="en-US" dirty="0"/>
          </a:p>
        </p:txBody>
      </p:sp>
      <p:sp>
        <p:nvSpPr>
          <p:cNvPr id="8" name="文本框 7">
            <a:extLst>
              <a:ext uri="{FF2B5EF4-FFF2-40B4-BE49-F238E27FC236}">
                <a16:creationId xmlns:a16="http://schemas.microsoft.com/office/drawing/2014/main" id="{064D93BC-73AF-4DCF-B208-57E7195B2BDF}"/>
              </a:ext>
            </a:extLst>
          </p:cNvPr>
          <p:cNvSpPr txBox="1"/>
          <p:nvPr/>
        </p:nvSpPr>
        <p:spPr>
          <a:xfrm>
            <a:off x="6718721" y="3710268"/>
            <a:ext cx="4830417" cy="369332"/>
          </a:xfrm>
          <a:prstGeom prst="rect">
            <a:avLst/>
          </a:prstGeom>
          <a:noFill/>
        </p:spPr>
        <p:txBody>
          <a:bodyPr wrap="square" rtlCol="0">
            <a:spAutoFit/>
          </a:bodyPr>
          <a:lstStyle/>
          <a:p>
            <a:r>
              <a:rPr lang="en-US" altLang="zh-CN" dirty="0"/>
              <a:t>Scatter plot between BVP and target variable</a:t>
            </a:r>
            <a:endParaRPr lang="zh-CN" altLang="en-US" dirty="0"/>
          </a:p>
        </p:txBody>
      </p:sp>
    </p:spTree>
    <p:extLst>
      <p:ext uri="{BB962C8B-B14F-4D97-AF65-F5344CB8AC3E}">
        <p14:creationId xmlns:p14="http://schemas.microsoft.com/office/powerpoint/2010/main" val="60870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85B357-FECE-4F11-B3D0-433533DF9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364795DB-290E-4908-965D-AED9526AA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标题 1">
            <a:extLst>
              <a:ext uri="{FF2B5EF4-FFF2-40B4-BE49-F238E27FC236}">
                <a16:creationId xmlns:a16="http://schemas.microsoft.com/office/drawing/2014/main" id="{45826C36-8E1A-49D4-AFA0-F2D023137B56}"/>
              </a:ext>
            </a:extLst>
          </p:cNvPr>
          <p:cNvSpPr>
            <a:spLocks noGrp="1"/>
          </p:cNvSpPr>
          <p:nvPr>
            <p:ph type="title"/>
          </p:nvPr>
        </p:nvSpPr>
        <p:spPr>
          <a:xfrm>
            <a:off x="630936" y="4892040"/>
            <a:ext cx="3767328" cy="1325880"/>
          </a:xfrm>
        </p:spPr>
        <p:txBody>
          <a:bodyPr>
            <a:normAutofit/>
          </a:bodyPr>
          <a:lstStyle/>
          <a:p>
            <a:r>
              <a:rPr lang="en-US" altLang="zh-CN" sz="2800">
                <a:solidFill>
                  <a:schemeClr val="bg1"/>
                </a:solidFill>
              </a:rPr>
              <a:t>2. Data visualization (feature selection)</a:t>
            </a:r>
            <a:endParaRPr lang="zh-CN" altLang="en-US" sz="2800">
              <a:solidFill>
                <a:schemeClr val="bg1"/>
              </a:solidFill>
            </a:endParaRPr>
          </a:p>
        </p:txBody>
      </p:sp>
      <p:pic>
        <p:nvPicPr>
          <p:cNvPr id="4" name="内容占位符 3">
            <a:extLst>
              <a:ext uri="{FF2B5EF4-FFF2-40B4-BE49-F238E27FC236}">
                <a16:creationId xmlns:a16="http://schemas.microsoft.com/office/drawing/2014/main" id="{31041D6F-7AE5-457B-AB14-7E8B517245B9}"/>
              </a:ext>
            </a:extLst>
          </p:cNvPr>
          <p:cNvPicPr>
            <a:picLocks noChangeAspect="1"/>
          </p:cNvPicPr>
          <p:nvPr/>
        </p:nvPicPr>
        <p:blipFill rotWithShape="1">
          <a:blip r:embed="rId3"/>
          <a:srcRect l="8614" r="5974" b="-3"/>
          <a:stretch/>
        </p:blipFill>
        <p:spPr>
          <a:xfrm>
            <a:off x="630936" y="370321"/>
            <a:ext cx="3767328" cy="3881639"/>
          </a:xfrm>
          <a:prstGeom prst="rect">
            <a:avLst/>
          </a:prstGeom>
        </p:spPr>
      </p:pic>
      <p:pic>
        <p:nvPicPr>
          <p:cNvPr id="5" name="图片 4">
            <a:extLst>
              <a:ext uri="{FF2B5EF4-FFF2-40B4-BE49-F238E27FC236}">
                <a16:creationId xmlns:a16="http://schemas.microsoft.com/office/drawing/2014/main" id="{156F3641-B013-4DFE-A016-3A0373191C02}"/>
              </a:ext>
            </a:extLst>
          </p:cNvPr>
          <p:cNvPicPr>
            <a:picLocks noChangeAspect="1"/>
          </p:cNvPicPr>
          <p:nvPr/>
        </p:nvPicPr>
        <p:blipFill rotWithShape="1">
          <a:blip r:embed="rId4"/>
          <a:srcRect t="8042" r="1" b="22732"/>
          <a:stretch/>
        </p:blipFill>
        <p:spPr>
          <a:xfrm>
            <a:off x="4882896" y="370321"/>
            <a:ext cx="6675119" cy="3881639"/>
          </a:xfrm>
          <a:prstGeom prst="rect">
            <a:avLst/>
          </a:prstGeom>
        </p:spPr>
      </p:pic>
      <p:cxnSp>
        <p:nvCxnSpPr>
          <p:cNvPr id="21" name="Straight Connector 15">
            <a:extLst>
              <a:ext uri="{FF2B5EF4-FFF2-40B4-BE49-F238E27FC236}">
                <a16:creationId xmlns:a16="http://schemas.microsoft.com/office/drawing/2014/main" id="{C21E00FA-5862-4ADF-8F96-08EC1FF481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B594D88-7CDA-40B6-8AEA-85DF050DD9E4}"/>
              </a:ext>
            </a:extLst>
          </p:cNvPr>
          <p:cNvSpPr>
            <a:spLocks noGrp="1"/>
          </p:cNvSpPr>
          <p:nvPr>
            <p:ph idx="1"/>
          </p:nvPr>
        </p:nvSpPr>
        <p:spPr>
          <a:xfrm>
            <a:off x="4882896" y="4828032"/>
            <a:ext cx="6675120" cy="1463040"/>
          </a:xfrm>
        </p:spPr>
        <p:txBody>
          <a:bodyPr anchor="ctr">
            <a:normAutofit/>
          </a:bodyPr>
          <a:lstStyle/>
          <a:p>
            <a:r>
              <a:rPr lang="en-US" sz="1700" dirty="0">
                <a:solidFill>
                  <a:schemeClr val="bg1"/>
                </a:solidFill>
              </a:rPr>
              <a:t>Pair plot shows the relationship between variables of c_acc1, c_acc2, c_acc3 (3D-ACC of chest )</a:t>
            </a:r>
          </a:p>
          <a:p>
            <a:r>
              <a:rPr lang="en-US" sz="1700" dirty="0">
                <a:solidFill>
                  <a:schemeClr val="bg1"/>
                </a:solidFill>
              </a:rPr>
              <a:t>Heatmap of all data</a:t>
            </a:r>
          </a:p>
        </p:txBody>
      </p:sp>
    </p:spTree>
    <p:extLst>
      <p:ext uri="{BB962C8B-B14F-4D97-AF65-F5344CB8AC3E}">
        <p14:creationId xmlns:p14="http://schemas.microsoft.com/office/powerpoint/2010/main" val="349737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F8CF5EE3-2137-4ECC-9783-8B88AEFF1A8B}"/>
              </a:ext>
            </a:extLst>
          </p:cNvPr>
          <p:cNvPicPr>
            <a:picLocks noChangeAspect="1"/>
          </p:cNvPicPr>
          <p:nvPr/>
        </p:nvPicPr>
        <p:blipFill>
          <a:blip r:embed="rId3"/>
          <a:stretch>
            <a:fillRect/>
          </a:stretch>
        </p:blipFill>
        <p:spPr>
          <a:xfrm>
            <a:off x="3399" y="822960"/>
            <a:ext cx="4056390" cy="2535242"/>
          </a:xfrm>
          <a:prstGeom prst="rect">
            <a:avLst/>
          </a:prstGeom>
        </p:spPr>
      </p:pic>
      <p:pic>
        <p:nvPicPr>
          <p:cNvPr id="6" name="图片 5">
            <a:extLst>
              <a:ext uri="{FF2B5EF4-FFF2-40B4-BE49-F238E27FC236}">
                <a16:creationId xmlns:a16="http://schemas.microsoft.com/office/drawing/2014/main" id="{0FB92CDE-0DCF-4207-931C-24F9529D4219}"/>
              </a:ext>
            </a:extLst>
          </p:cNvPr>
          <p:cNvPicPr>
            <a:picLocks noChangeAspect="1"/>
          </p:cNvPicPr>
          <p:nvPr/>
        </p:nvPicPr>
        <p:blipFill>
          <a:blip r:embed="rId4"/>
          <a:stretch>
            <a:fillRect/>
          </a:stretch>
        </p:blipFill>
        <p:spPr>
          <a:xfrm>
            <a:off x="3789504" y="822960"/>
            <a:ext cx="4008339" cy="2545295"/>
          </a:xfrm>
          <a:prstGeom prst="rect">
            <a:avLst/>
          </a:prstGeom>
        </p:spPr>
      </p:pic>
      <p:pic>
        <p:nvPicPr>
          <p:cNvPr id="5" name="图片 4">
            <a:extLst>
              <a:ext uri="{FF2B5EF4-FFF2-40B4-BE49-F238E27FC236}">
                <a16:creationId xmlns:a16="http://schemas.microsoft.com/office/drawing/2014/main" id="{D5BDBD8E-DBD7-43E1-964A-E1658F74B159}"/>
              </a:ext>
            </a:extLst>
          </p:cNvPr>
          <p:cNvPicPr>
            <a:picLocks noChangeAspect="1"/>
          </p:cNvPicPr>
          <p:nvPr/>
        </p:nvPicPr>
        <p:blipFill>
          <a:blip r:embed="rId5"/>
          <a:stretch>
            <a:fillRect/>
          </a:stretch>
        </p:blipFill>
        <p:spPr>
          <a:xfrm>
            <a:off x="7625949" y="822474"/>
            <a:ext cx="3976851" cy="2535242"/>
          </a:xfrm>
          <a:prstGeom prst="rect">
            <a:avLst/>
          </a:prstGeom>
        </p:spPr>
      </p:pic>
      <p:sp>
        <p:nvSpPr>
          <p:cNvPr id="24" name="Rectangle 23">
            <a:extLst>
              <a:ext uri="{FF2B5EF4-FFF2-40B4-BE49-F238E27FC236}">
                <a16:creationId xmlns:a16="http://schemas.microsoft.com/office/drawing/2014/main" id="{23D97D8B-CFC5-431A-AA32-93C4522A6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9C7505-E22F-4C63-99E6-296D7160AD04}"/>
              </a:ext>
            </a:extLst>
          </p:cNvPr>
          <p:cNvSpPr>
            <a:spLocks noGrp="1"/>
          </p:cNvSpPr>
          <p:nvPr>
            <p:ph type="title"/>
          </p:nvPr>
        </p:nvSpPr>
        <p:spPr>
          <a:xfrm>
            <a:off x="969264" y="4535424"/>
            <a:ext cx="3685032" cy="1499616"/>
          </a:xfrm>
        </p:spPr>
        <p:txBody>
          <a:bodyPr anchor="t">
            <a:normAutofit/>
          </a:bodyPr>
          <a:lstStyle/>
          <a:p>
            <a:r>
              <a:rPr lang="en-US" altLang="zh-CN" sz="3400">
                <a:solidFill>
                  <a:schemeClr val="bg1"/>
                </a:solidFill>
              </a:rPr>
              <a:t>2. Data visualization (feature selection)</a:t>
            </a:r>
            <a:endParaRPr lang="zh-CN" altLang="en-US" sz="3400">
              <a:solidFill>
                <a:schemeClr val="bg1"/>
              </a:solidFill>
            </a:endParaRPr>
          </a:p>
        </p:txBody>
      </p:sp>
      <p:sp>
        <p:nvSpPr>
          <p:cNvPr id="3" name="内容占位符 2">
            <a:extLst>
              <a:ext uri="{FF2B5EF4-FFF2-40B4-BE49-F238E27FC236}">
                <a16:creationId xmlns:a16="http://schemas.microsoft.com/office/drawing/2014/main" id="{4B8B52DA-3324-40A1-B3B7-65C09F80A729}"/>
              </a:ext>
            </a:extLst>
          </p:cNvPr>
          <p:cNvSpPr>
            <a:spLocks noGrp="1"/>
          </p:cNvSpPr>
          <p:nvPr>
            <p:ph idx="1"/>
          </p:nvPr>
        </p:nvSpPr>
        <p:spPr>
          <a:xfrm>
            <a:off x="5074920" y="4535423"/>
            <a:ext cx="4930626" cy="1586163"/>
          </a:xfrm>
        </p:spPr>
        <p:txBody>
          <a:bodyPr>
            <a:normAutofit/>
          </a:bodyPr>
          <a:lstStyle/>
          <a:p>
            <a:r>
              <a:rPr lang="en-US" altLang="zh-CN" sz="1700">
                <a:solidFill>
                  <a:schemeClr val="bg1"/>
                </a:solidFill>
              </a:rPr>
              <a:t>I found three variables (EDA chest, EMG chest, and temperature chest ) may probably useless when building model, because all records of each variables are the same. I drop these three columns from the dataset.</a:t>
            </a:r>
            <a:endParaRPr lang="zh-CN" altLang="en-US" sz="1700">
              <a:solidFill>
                <a:schemeClr val="bg1"/>
              </a:solidFill>
            </a:endParaRPr>
          </a:p>
        </p:txBody>
      </p:sp>
      <p:grpSp>
        <p:nvGrpSpPr>
          <p:cNvPr id="26" name="Group 25">
            <a:extLst>
              <a:ext uri="{FF2B5EF4-FFF2-40B4-BE49-F238E27FC236}">
                <a16:creationId xmlns:a16="http://schemas.microsoft.com/office/drawing/2014/main" id="{F91EAA54-AC0A-4AEF-ACE5-B1DD3DC817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821439"/>
            <a:ext cx="1128382" cy="847206"/>
            <a:chOff x="8183879" y="1000124"/>
            <a:chExt cx="1562267" cy="1172973"/>
          </a:xfrm>
        </p:grpSpPr>
        <p:sp>
          <p:nvSpPr>
            <p:cNvPr id="27" name="Freeform 5">
              <a:extLst>
                <a:ext uri="{FF2B5EF4-FFF2-40B4-BE49-F238E27FC236}">
                  <a16:creationId xmlns:a16="http://schemas.microsoft.com/office/drawing/2014/main" id="{57EE6F04-B543-44E1-BA29-3DD44C5AE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D5559A4F-CFAC-4ECC-B04A-670D559B96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00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981B6C6A-356A-4431-B73A-6188939EE498}"/>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altLang="zh-CN" sz="2800" dirty="0"/>
              <a:t>3. Methods</a:t>
            </a:r>
            <a:endParaRPr lang="zh-CN" altLang="en-US" sz="2800" dirty="0"/>
          </a:p>
        </p:txBody>
      </p:sp>
      <p:sp>
        <p:nvSpPr>
          <p:cNvPr id="3" name="内容占位符 2">
            <a:extLst>
              <a:ext uri="{FF2B5EF4-FFF2-40B4-BE49-F238E27FC236}">
                <a16:creationId xmlns:a16="http://schemas.microsoft.com/office/drawing/2014/main" id="{75D72896-C2F9-4723-8003-AC9F476EE709}"/>
              </a:ext>
            </a:extLst>
          </p:cNvPr>
          <p:cNvSpPr>
            <a:spLocks noGrp="1"/>
          </p:cNvSpPr>
          <p:nvPr>
            <p:ph idx="1"/>
          </p:nvPr>
        </p:nvSpPr>
        <p:spPr>
          <a:xfrm>
            <a:off x="643468" y="2638043"/>
            <a:ext cx="3363974" cy="3415623"/>
          </a:xfrm>
        </p:spPr>
        <p:txBody>
          <a:bodyPr>
            <a:normAutofit/>
          </a:bodyPr>
          <a:lstStyle/>
          <a:p>
            <a:r>
              <a:rPr lang="en-US" altLang="zh-CN" sz="1700"/>
              <a:t>I used 3 algorithm including Random Forest, Decision Tree and Logistic regression to build three different models. The former two algorithm used grid search to choose the best hyperparameters (detailed code can be seen in “processing.ipynb”). </a:t>
            </a:r>
          </a:p>
          <a:p>
            <a:r>
              <a:rPr lang="en-US" altLang="zh-CN" sz="1700"/>
              <a:t>Training and testing dataset were splited  based on default ratio of 0.25.</a:t>
            </a:r>
            <a:endParaRPr lang="zh-CN" altLang="en-US" sz="1700"/>
          </a:p>
        </p:txBody>
      </p:sp>
      <p:pic>
        <p:nvPicPr>
          <p:cNvPr id="4" name="图片 3">
            <a:extLst>
              <a:ext uri="{FF2B5EF4-FFF2-40B4-BE49-F238E27FC236}">
                <a16:creationId xmlns:a16="http://schemas.microsoft.com/office/drawing/2014/main" id="{FFCC57AF-2367-47A5-B26A-06E7F1CDBBA2}"/>
              </a:ext>
            </a:extLst>
          </p:cNvPr>
          <p:cNvPicPr>
            <a:picLocks noChangeAspect="1"/>
          </p:cNvPicPr>
          <p:nvPr/>
        </p:nvPicPr>
        <p:blipFill>
          <a:blip r:embed="rId2"/>
          <a:stretch>
            <a:fillRect/>
          </a:stretch>
        </p:blipFill>
        <p:spPr>
          <a:xfrm>
            <a:off x="5297763" y="1137357"/>
            <a:ext cx="6250769" cy="4422418"/>
          </a:xfrm>
          <a:prstGeom prst="rect">
            <a:avLst/>
          </a:prstGeom>
        </p:spPr>
      </p:pic>
      <p:sp>
        <p:nvSpPr>
          <p:cNvPr id="5" name="文本框 4">
            <a:extLst>
              <a:ext uri="{FF2B5EF4-FFF2-40B4-BE49-F238E27FC236}">
                <a16:creationId xmlns:a16="http://schemas.microsoft.com/office/drawing/2014/main" id="{01F219AE-7511-4557-AEB8-6AA1C338900B}"/>
              </a:ext>
            </a:extLst>
          </p:cNvPr>
          <p:cNvSpPr txBox="1"/>
          <p:nvPr/>
        </p:nvSpPr>
        <p:spPr>
          <a:xfrm>
            <a:off x="6470374" y="5559775"/>
            <a:ext cx="4654296" cy="369332"/>
          </a:xfrm>
          <a:prstGeom prst="rect">
            <a:avLst/>
          </a:prstGeom>
          <a:noFill/>
        </p:spPr>
        <p:txBody>
          <a:bodyPr wrap="square" rtlCol="0">
            <a:spAutoFit/>
          </a:bodyPr>
          <a:lstStyle/>
          <a:p>
            <a:r>
              <a:rPr lang="en-US" altLang="zh-CN" dirty="0">
                <a:solidFill>
                  <a:schemeClr val="bg1"/>
                </a:solidFill>
              </a:rPr>
              <a:t>Visualization of Grid Search of Decision Tree</a:t>
            </a:r>
            <a:endParaRPr lang="zh-CN" altLang="en-US" dirty="0">
              <a:solidFill>
                <a:schemeClr val="bg1"/>
              </a:solidFill>
            </a:endParaRPr>
          </a:p>
        </p:txBody>
      </p:sp>
    </p:spTree>
    <p:extLst>
      <p:ext uri="{BB962C8B-B14F-4D97-AF65-F5344CB8AC3E}">
        <p14:creationId xmlns:p14="http://schemas.microsoft.com/office/powerpoint/2010/main" val="22836906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3AC08E-B674-4E52-831A-08E1CF55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0312529-8B47-43F6-8F5E-45A03F0BB882}"/>
              </a:ext>
            </a:extLst>
          </p:cNvPr>
          <p:cNvSpPr>
            <a:spLocks noGrp="1"/>
          </p:cNvSpPr>
          <p:nvPr>
            <p:ph type="title"/>
          </p:nvPr>
        </p:nvSpPr>
        <p:spPr>
          <a:xfrm>
            <a:off x="754179" y="1183759"/>
            <a:ext cx="3527117" cy="2347992"/>
          </a:xfrm>
        </p:spPr>
        <p:txBody>
          <a:bodyPr vert="horz" lIns="91440" tIns="45720" rIns="91440" bIns="45720" rtlCol="0" anchor="b">
            <a:normAutofit/>
          </a:bodyPr>
          <a:lstStyle/>
          <a:p>
            <a:pPr algn="ctr"/>
            <a:r>
              <a:rPr lang="en-US" altLang="zh-CN" sz="3200" dirty="0"/>
              <a:t>4. Result: Very high accuracy of RF </a:t>
            </a:r>
            <a:r>
              <a:rPr lang="en-US" altLang="zh-CN" sz="3200"/>
              <a:t>and Decision tree</a:t>
            </a:r>
            <a:endParaRPr lang="en-US" altLang="zh-CN" sz="3200" dirty="0"/>
          </a:p>
        </p:txBody>
      </p:sp>
      <p:sp>
        <p:nvSpPr>
          <p:cNvPr id="13" name="Rectangle 12">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0" y="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9B80C7-2B0D-4C19-AF01-91BFC4EBC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05" y="-2"/>
            <a:ext cx="7154095"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4" name="内容占位符 3">
            <a:extLst>
              <a:ext uri="{FF2B5EF4-FFF2-40B4-BE49-F238E27FC236}">
                <a16:creationId xmlns:a16="http://schemas.microsoft.com/office/drawing/2014/main" id="{9212D9E5-9671-4BF5-9377-EE8B7F0168D7}"/>
              </a:ext>
            </a:extLst>
          </p:cNvPr>
          <p:cNvPicPr>
            <a:picLocks noGrp="1" noChangeAspect="1"/>
          </p:cNvPicPr>
          <p:nvPr>
            <p:ph idx="1"/>
          </p:nvPr>
        </p:nvPicPr>
        <p:blipFill>
          <a:blip r:embed="rId2"/>
          <a:stretch>
            <a:fillRect/>
          </a:stretch>
        </p:blipFill>
        <p:spPr>
          <a:xfrm>
            <a:off x="6519524" y="494814"/>
            <a:ext cx="5672476" cy="1545749"/>
          </a:xfrm>
          <a:prstGeom prst="rect">
            <a:avLst/>
          </a:prstGeom>
        </p:spPr>
      </p:pic>
      <p:pic>
        <p:nvPicPr>
          <p:cNvPr id="5" name="图片 4">
            <a:extLst>
              <a:ext uri="{FF2B5EF4-FFF2-40B4-BE49-F238E27FC236}">
                <a16:creationId xmlns:a16="http://schemas.microsoft.com/office/drawing/2014/main" id="{260139B0-A899-4917-8E4A-1CB1F0315B1D}"/>
              </a:ext>
            </a:extLst>
          </p:cNvPr>
          <p:cNvPicPr>
            <a:picLocks noChangeAspect="1"/>
          </p:cNvPicPr>
          <p:nvPr/>
        </p:nvPicPr>
        <p:blipFill>
          <a:blip r:embed="rId3"/>
          <a:stretch>
            <a:fillRect/>
          </a:stretch>
        </p:blipFill>
        <p:spPr>
          <a:xfrm>
            <a:off x="6519524" y="2643027"/>
            <a:ext cx="5672476" cy="1375575"/>
          </a:xfrm>
          <a:prstGeom prst="rect">
            <a:avLst/>
          </a:prstGeom>
        </p:spPr>
      </p:pic>
      <p:pic>
        <p:nvPicPr>
          <p:cNvPr id="6" name="图片 5">
            <a:extLst>
              <a:ext uri="{FF2B5EF4-FFF2-40B4-BE49-F238E27FC236}">
                <a16:creationId xmlns:a16="http://schemas.microsoft.com/office/drawing/2014/main" id="{0016D1C3-3DC7-4539-AF2E-2E31F633AE80}"/>
              </a:ext>
            </a:extLst>
          </p:cNvPr>
          <p:cNvPicPr>
            <a:picLocks noChangeAspect="1"/>
          </p:cNvPicPr>
          <p:nvPr/>
        </p:nvPicPr>
        <p:blipFill>
          <a:blip r:embed="rId4"/>
          <a:stretch>
            <a:fillRect/>
          </a:stretch>
        </p:blipFill>
        <p:spPr>
          <a:xfrm>
            <a:off x="6519524" y="4840873"/>
            <a:ext cx="5672476" cy="1106133"/>
          </a:xfrm>
          <a:prstGeom prst="rect">
            <a:avLst/>
          </a:prstGeom>
        </p:spPr>
      </p:pic>
      <p:sp>
        <p:nvSpPr>
          <p:cNvPr id="17" name="Rectangle 16">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79757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891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963</Words>
  <Application>Microsoft Office PowerPoint</Application>
  <PresentationFormat>宽屏</PresentationFormat>
  <Paragraphs>49</Paragraphs>
  <Slides>16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Calibri</vt:lpstr>
      <vt:lpstr>Tw Cen MT</vt:lpstr>
      <vt:lpstr>Office 主题​​</vt:lpstr>
      <vt:lpstr>PPG Field Study Dataset Explanation and Solution</vt:lpstr>
      <vt:lpstr>1.1 Introduction (Dataset overview)</vt:lpstr>
      <vt:lpstr>1.2 Introduction (Covariates processing)</vt:lpstr>
      <vt:lpstr>1.3 Introduction (Type of variables)</vt:lpstr>
      <vt:lpstr>2. Data visualization (feature selection)</vt:lpstr>
      <vt:lpstr>2. Data visualization (feature selection)</vt:lpstr>
      <vt:lpstr>2. Data visualization (feature selection)</vt:lpstr>
      <vt:lpstr>3. Methods</vt:lpstr>
      <vt:lpstr>4. Result: Very high accuracy of RF and Decision tree</vt:lpstr>
      <vt:lpstr>5. Discussion</vt:lpstr>
      <vt:lpstr>5. Flask API</vt:lpstr>
      <vt:lpstr>PowerPoint 演示文稿</vt:lpstr>
      <vt:lpstr>PowerPoint 演示文稿</vt:lpstr>
      <vt:lpstr>PowerPoint 演示文稿</vt:lpstr>
      <vt:lpstr>PowerPoint 演示文稿</vt:lpstr>
      <vt:lpstr>Acknowledge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PPG Field Study Dataset Explanation and Solution</dc:title>
  <dc:creator>Ge Qiu</dc:creator>
  <cp:lastModifiedBy>Ge Qiu</cp:lastModifiedBy>
  <cp:revision>3</cp:revision>
  <dcterms:created xsi:type="dcterms:W3CDTF">2020-01-30T00:40:25Z</dcterms:created>
  <dcterms:modified xsi:type="dcterms:W3CDTF">2020-01-30T01:43:03Z</dcterms:modified>
</cp:coreProperties>
</file>